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theme/theme3.xml" ContentType="application/vnd.openxmlformats-officedocument.theme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  <p:sldMasterId id="2147483688" r:id="rId3"/>
    <p:sldMasterId id="2147483717" r:id="rId4"/>
  </p:sldMasterIdLst>
  <p:notesMasterIdLst>
    <p:notesMasterId r:id="rId104"/>
  </p:notesMasterIdLst>
  <p:sldIdLst>
    <p:sldId id="256" r:id="rId5"/>
    <p:sldId id="257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73" r:id="rId21"/>
    <p:sldId id="274" r:id="rId22"/>
    <p:sldId id="275" r:id="rId23"/>
    <p:sldId id="276" r:id="rId24"/>
    <p:sldId id="277" r:id="rId25"/>
    <p:sldId id="278" r:id="rId26"/>
    <p:sldId id="279" r:id="rId27"/>
    <p:sldId id="280" r:id="rId28"/>
    <p:sldId id="281" r:id="rId29"/>
    <p:sldId id="282" r:id="rId30"/>
    <p:sldId id="283" r:id="rId31"/>
    <p:sldId id="284" r:id="rId32"/>
    <p:sldId id="285" r:id="rId33"/>
    <p:sldId id="286" r:id="rId34"/>
    <p:sldId id="287" r:id="rId35"/>
    <p:sldId id="288" r:id="rId36"/>
    <p:sldId id="289" r:id="rId37"/>
    <p:sldId id="290" r:id="rId38"/>
    <p:sldId id="291" r:id="rId39"/>
    <p:sldId id="292" r:id="rId40"/>
    <p:sldId id="293" r:id="rId41"/>
    <p:sldId id="294" r:id="rId42"/>
    <p:sldId id="295" r:id="rId43"/>
    <p:sldId id="296" r:id="rId44"/>
    <p:sldId id="297" r:id="rId45"/>
    <p:sldId id="298" r:id="rId46"/>
    <p:sldId id="299" r:id="rId47"/>
    <p:sldId id="300" r:id="rId48"/>
    <p:sldId id="301" r:id="rId49"/>
    <p:sldId id="302" r:id="rId50"/>
    <p:sldId id="303" r:id="rId51"/>
    <p:sldId id="304" r:id="rId52"/>
    <p:sldId id="305" r:id="rId53"/>
    <p:sldId id="306" r:id="rId54"/>
    <p:sldId id="307" r:id="rId55"/>
    <p:sldId id="308" r:id="rId56"/>
    <p:sldId id="309" r:id="rId57"/>
    <p:sldId id="310" r:id="rId58"/>
    <p:sldId id="311" r:id="rId59"/>
    <p:sldId id="312" r:id="rId60"/>
    <p:sldId id="313" r:id="rId61"/>
    <p:sldId id="314" r:id="rId62"/>
    <p:sldId id="315" r:id="rId63"/>
    <p:sldId id="316" r:id="rId64"/>
    <p:sldId id="317" r:id="rId65"/>
    <p:sldId id="318" r:id="rId66"/>
    <p:sldId id="319" r:id="rId67"/>
    <p:sldId id="320" r:id="rId68"/>
    <p:sldId id="321" r:id="rId69"/>
    <p:sldId id="322" r:id="rId70"/>
    <p:sldId id="323" r:id="rId71"/>
    <p:sldId id="324" r:id="rId72"/>
    <p:sldId id="391" r:id="rId73"/>
    <p:sldId id="361" r:id="rId74"/>
    <p:sldId id="362" r:id="rId75"/>
    <p:sldId id="363" r:id="rId76"/>
    <p:sldId id="364" r:id="rId77"/>
    <p:sldId id="365" r:id="rId78"/>
    <p:sldId id="366" r:id="rId79"/>
    <p:sldId id="367" r:id="rId80"/>
    <p:sldId id="368" r:id="rId81"/>
    <p:sldId id="369" r:id="rId82"/>
    <p:sldId id="370" r:id="rId83"/>
    <p:sldId id="371" r:id="rId84"/>
    <p:sldId id="372" r:id="rId85"/>
    <p:sldId id="373" r:id="rId86"/>
    <p:sldId id="374" r:id="rId87"/>
    <p:sldId id="375" r:id="rId88"/>
    <p:sldId id="376" r:id="rId89"/>
    <p:sldId id="377" r:id="rId90"/>
    <p:sldId id="378" r:id="rId91"/>
    <p:sldId id="379" r:id="rId92"/>
    <p:sldId id="380" r:id="rId93"/>
    <p:sldId id="381" r:id="rId94"/>
    <p:sldId id="382" r:id="rId95"/>
    <p:sldId id="383" r:id="rId96"/>
    <p:sldId id="384" r:id="rId97"/>
    <p:sldId id="385" r:id="rId98"/>
    <p:sldId id="386" r:id="rId99"/>
    <p:sldId id="387" r:id="rId100"/>
    <p:sldId id="388" r:id="rId101"/>
    <p:sldId id="389" r:id="rId102"/>
    <p:sldId id="390" r:id="rId10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32" d="100"/>
          <a:sy n="132" d="100"/>
        </p:scale>
        <p:origin x="-1020" y="-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2.xml"/><Relationship Id="rId21" Type="http://schemas.openxmlformats.org/officeDocument/2006/relationships/slide" Target="slides/slide17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63" Type="http://schemas.openxmlformats.org/officeDocument/2006/relationships/slide" Target="slides/slide59.xml"/><Relationship Id="rId68" Type="http://schemas.openxmlformats.org/officeDocument/2006/relationships/slide" Target="slides/slide64.xml"/><Relationship Id="rId84" Type="http://schemas.openxmlformats.org/officeDocument/2006/relationships/slide" Target="slides/slide80.xml"/><Relationship Id="rId89" Type="http://schemas.openxmlformats.org/officeDocument/2006/relationships/slide" Target="slides/slide85.xml"/><Relationship Id="rId7" Type="http://schemas.openxmlformats.org/officeDocument/2006/relationships/slide" Target="slides/slide3.xml"/><Relationship Id="rId71" Type="http://schemas.openxmlformats.org/officeDocument/2006/relationships/slide" Target="slides/slide67.xml"/><Relationship Id="rId92" Type="http://schemas.openxmlformats.org/officeDocument/2006/relationships/slide" Target="slides/slide88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07" Type="http://schemas.openxmlformats.org/officeDocument/2006/relationships/theme" Target="theme/theme1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slide" Target="slides/slide49.xml"/><Relationship Id="rId58" Type="http://schemas.openxmlformats.org/officeDocument/2006/relationships/slide" Target="slides/slide54.xml"/><Relationship Id="rId66" Type="http://schemas.openxmlformats.org/officeDocument/2006/relationships/slide" Target="slides/slide62.xml"/><Relationship Id="rId74" Type="http://schemas.openxmlformats.org/officeDocument/2006/relationships/slide" Target="slides/slide70.xml"/><Relationship Id="rId79" Type="http://schemas.openxmlformats.org/officeDocument/2006/relationships/slide" Target="slides/slide75.xml"/><Relationship Id="rId87" Type="http://schemas.openxmlformats.org/officeDocument/2006/relationships/slide" Target="slides/slide83.xml"/><Relationship Id="rId102" Type="http://schemas.openxmlformats.org/officeDocument/2006/relationships/slide" Target="slides/slide98.xml"/><Relationship Id="rId5" Type="http://schemas.openxmlformats.org/officeDocument/2006/relationships/slide" Target="slides/slide1.xml"/><Relationship Id="rId61" Type="http://schemas.openxmlformats.org/officeDocument/2006/relationships/slide" Target="slides/slide57.xml"/><Relationship Id="rId82" Type="http://schemas.openxmlformats.org/officeDocument/2006/relationships/slide" Target="slides/slide78.xml"/><Relationship Id="rId90" Type="http://schemas.openxmlformats.org/officeDocument/2006/relationships/slide" Target="slides/slide86.xml"/><Relationship Id="rId95" Type="http://schemas.openxmlformats.org/officeDocument/2006/relationships/slide" Target="slides/slide91.xml"/><Relationship Id="rId19" Type="http://schemas.openxmlformats.org/officeDocument/2006/relationships/slide" Target="slides/slide1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slide" Target="slides/slide52.xml"/><Relationship Id="rId64" Type="http://schemas.openxmlformats.org/officeDocument/2006/relationships/slide" Target="slides/slide60.xml"/><Relationship Id="rId69" Type="http://schemas.openxmlformats.org/officeDocument/2006/relationships/slide" Target="slides/slide65.xml"/><Relationship Id="rId77" Type="http://schemas.openxmlformats.org/officeDocument/2006/relationships/slide" Target="slides/slide73.xml"/><Relationship Id="rId100" Type="http://schemas.openxmlformats.org/officeDocument/2006/relationships/slide" Target="slides/slide96.xml"/><Relationship Id="rId105" Type="http://schemas.openxmlformats.org/officeDocument/2006/relationships/presProps" Target="presProps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72" Type="http://schemas.openxmlformats.org/officeDocument/2006/relationships/slide" Target="slides/slide68.xml"/><Relationship Id="rId80" Type="http://schemas.openxmlformats.org/officeDocument/2006/relationships/slide" Target="slides/slide76.xml"/><Relationship Id="rId85" Type="http://schemas.openxmlformats.org/officeDocument/2006/relationships/slide" Target="slides/slide81.xml"/><Relationship Id="rId93" Type="http://schemas.openxmlformats.org/officeDocument/2006/relationships/slide" Target="slides/slide89.xml"/><Relationship Id="rId98" Type="http://schemas.openxmlformats.org/officeDocument/2006/relationships/slide" Target="slides/slide94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openxmlformats.org/officeDocument/2006/relationships/slide" Target="slides/slide55.xml"/><Relationship Id="rId67" Type="http://schemas.openxmlformats.org/officeDocument/2006/relationships/slide" Target="slides/slide63.xml"/><Relationship Id="rId103" Type="http://schemas.openxmlformats.org/officeDocument/2006/relationships/slide" Target="slides/slide99.xml"/><Relationship Id="rId108" Type="http://schemas.openxmlformats.org/officeDocument/2006/relationships/tableStyles" Target="tableStyles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slide" Target="slides/slide50.xml"/><Relationship Id="rId62" Type="http://schemas.openxmlformats.org/officeDocument/2006/relationships/slide" Target="slides/slide58.xml"/><Relationship Id="rId70" Type="http://schemas.openxmlformats.org/officeDocument/2006/relationships/slide" Target="slides/slide66.xml"/><Relationship Id="rId75" Type="http://schemas.openxmlformats.org/officeDocument/2006/relationships/slide" Target="slides/slide71.xml"/><Relationship Id="rId83" Type="http://schemas.openxmlformats.org/officeDocument/2006/relationships/slide" Target="slides/slide79.xml"/><Relationship Id="rId88" Type="http://schemas.openxmlformats.org/officeDocument/2006/relationships/slide" Target="slides/slide84.xml"/><Relationship Id="rId91" Type="http://schemas.openxmlformats.org/officeDocument/2006/relationships/slide" Target="slides/slide87.xml"/><Relationship Id="rId96" Type="http://schemas.openxmlformats.org/officeDocument/2006/relationships/slide" Target="slides/slide9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slide" Target="slides/slide53.xml"/><Relationship Id="rId106" Type="http://schemas.openxmlformats.org/officeDocument/2006/relationships/viewProps" Target="viewProps.xml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60" Type="http://schemas.openxmlformats.org/officeDocument/2006/relationships/slide" Target="slides/slide56.xml"/><Relationship Id="rId65" Type="http://schemas.openxmlformats.org/officeDocument/2006/relationships/slide" Target="slides/slide61.xml"/><Relationship Id="rId73" Type="http://schemas.openxmlformats.org/officeDocument/2006/relationships/slide" Target="slides/slide69.xml"/><Relationship Id="rId78" Type="http://schemas.openxmlformats.org/officeDocument/2006/relationships/slide" Target="slides/slide74.xml"/><Relationship Id="rId81" Type="http://schemas.openxmlformats.org/officeDocument/2006/relationships/slide" Target="slides/slide77.xml"/><Relationship Id="rId86" Type="http://schemas.openxmlformats.org/officeDocument/2006/relationships/slide" Target="slides/slide82.xml"/><Relationship Id="rId94" Type="http://schemas.openxmlformats.org/officeDocument/2006/relationships/slide" Target="slides/slide90.xml"/><Relationship Id="rId99" Type="http://schemas.openxmlformats.org/officeDocument/2006/relationships/slide" Target="slides/slide95.xml"/><Relationship Id="rId101" Type="http://schemas.openxmlformats.org/officeDocument/2006/relationships/slide" Target="slides/slide97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9" Type="http://schemas.openxmlformats.org/officeDocument/2006/relationships/slide" Target="slides/slide35.xml"/><Relationship Id="rId34" Type="http://schemas.openxmlformats.org/officeDocument/2006/relationships/slide" Target="slides/slide30.xml"/><Relationship Id="rId50" Type="http://schemas.openxmlformats.org/officeDocument/2006/relationships/slide" Target="slides/slide46.xml"/><Relationship Id="rId55" Type="http://schemas.openxmlformats.org/officeDocument/2006/relationships/slide" Target="slides/slide51.xml"/><Relationship Id="rId76" Type="http://schemas.openxmlformats.org/officeDocument/2006/relationships/slide" Target="slides/slide72.xml"/><Relationship Id="rId97" Type="http://schemas.openxmlformats.org/officeDocument/2006/relationships/slide" Target="slides/slide93.xml"/><Relationship Id="rId104" Type="http://schemas.openxmlformats.org/officeDocument/2006/relationships/notesMaster" Target="notesMasters/notes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6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41.wmf"/></Relationships>
</file>

<file path=ppt/drawings/_rels/vmlDrawing4.vml.rels><?xml version="1.0" encoding="UTF-8" standalone="yes"?>
<Relationships xmlns="http://schemas.openxmlformats.org/package/2006/relationships"><Relationship Id="rId2" Type="http://schemas.openxmlformats.org/officeDocument/2006/relationships/image" Target="../media/image45.wmf"/><Relationship Id="rId1" Type="http://schemas.openxmlformats.org/officeDocument/2006/relationships/image" Target="../media/image44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52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53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54.emf"/></Relationships>
</file>

<file path=ppt/drawings/_rels/vmlDrawing8.vml.rels><?xml version="1.0" encoding="UTF-8" standalone="yes"?>
<Relationships xmlns="http://schemas.openxmlformats.org/package/2006/relationships"><Relationship Id="rId2" Type="http://schemas.openxmlformats.org/officeDocument/2006/relationships/image" Target="../media/image60.wmf"/><Relationship Id="rId1" Type="http://schemas.openxmlformats.org/officeDocument/2006/relationships/image" Target="../media/image59.w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69.e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70.e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72.e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73.emf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74.emf"/></Relationships>
</file>

<file path=ppt/drawings/_rels/vmlDrawing14.vml.rels><?xml version="1.0" encoding="UTF-8" standalone="yes"?>
<Relationships xmlns="http://schemas.openxmlformats.org/package/2006/relationships"><Relationship Id="rId1" Type="http://schemas.openxmlformats.org/officeDocument/2006/relationships/image" Target="../media/image75.emf"/></Relationships>
</file>

<file path=ppt/drawings/_rels/vmlDrawing15.vml.rels><?xml version="1.0" encoding="UTF-8" standalone="yes"?>
<Relationships xmlns="http://schemas.openxmlformats.org/package/2006/relationships"><Relationship Id="rId1" Type="http://schemas.openxmlformats.org/officeDocument/2006/relationships/image" Target="../media/image76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23E3579-5321-479A-840A-F75B512B2A67}" type="datetimeFigureOut">
              <a:rPr lang="en-US" smtClean="0"/>
              <a:t>4/7/2014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63E392E-27D6-4C0E-B4AB-3CB933AE5C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48327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0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 cap="flat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709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488" tIns="44450" rIns="90488" bIns="4445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1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 cap="flat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811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488" tIns="44450" rIns="90488" bIns="4445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1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1913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 altLang="en-US" smtClean="0"/>
              <a:t>In our previous work, we predicted words for the images.</a:t>
            </a:r>
          </a:p>
          <a:p>
            <a:pPr eaLnBrk="1" hangingPunct="1">
              <a:spcBef>
                <a:spcPct val="0"/>
              </a:spcBef>
            </a:pPr>
            <a:r>
              <a:rPr lang="en-US" altLang="en-US" smtClean="0"/>
              <a:t>This process, which we called auto-annotation is useful itself,</a:t>
            </a:r>
          </a:p>
          <a:p>
            <a:pPr eaLnBrk="1" hangingPunct="1">
              <a:spcBef>
                <a:spcPct val="0"/>
              </a:spcBef>
            </a:pPr>
            <a:r>
              <a:rPr lang="en-US" altLang="en-US" smtClean="0"/>
              <a:t> because it is common to index images using manual annotations, and </a:t>
            </a:r>
          </a:p>
          <a:p>
            <a:pPr eaLnBrk="1" hangingPunct="1">
              <a:spcBef>
                <a:spcPct val="0"/>
              </a:spcBef>
            </a:pPr>
            <a:r>
              <a:rPr lang="en-US" altLang="en-US" smtClean="0"/>
              <a:t>If one can predict these annotations then one can save considerable work.</a:t>
            </a:r>
          </a:p>
          <a:p>
            <a:pPr eaLnBrk="1" hangingPunct="1">
              <a:spcBef>
                <a:spcPct val="0"/>
              </a:spcBef>
            </a:pPr>
            <a:endParaRPr lang="en-US" altLang="en-US" smtClean="0"/>
          </a:p>
          <a:p>
            <a:pPr eaLnBrk="1" hangingPunct="1">
              <a:spcBef>
                <a:spcPct val="0"/>
              </a:spcBef>
            </a:pPr>
            <a:r>
              <a:rPr lang="en-US" altLang="en-US" smtClean="0"/>
              <a:t>However, there is a big difference between annotation and recognition.</a:t>
            </a:r>
          </a:p>
          <a:p>
            <a:pPr eaLnBrk="1" hangingPunct="1">
              <a:spcBef>
                <a:spcPct val="0"/>
              </a:spcBef>
            </a:pPr>
            <a:endParaRPr lang="en-US" altLang="en-US" smtClean="0"/>
          </a:p>
          <a:p>
            <a:pPr eaLnBrk="1" hangingPunct="1">
              <a:spcBef>
                <a:spcPct val="0"/>
              </a:spcBef>
            </a:pPr>
            <a:r>
              <a:rPr lang="en-US" altLang="en-US" smtClean="0"/>
              <a:t>It doesn’t tell us which image structure give rise to which word.</a:t>
            </a:r>
          </a:p>
          <a:p>
            <a:pPr eaLnBrk="1" hangingPunct="1">
              <a:spcBef>
                <a:spcPct val="0"/>
              </a:spcBef>
            </a:pPr>
            <a:r>
              <a:rPr lang="en-US" altLang="en-US" smtClean="0"/>
              <a:t>That is we don’t know where the word goes.</a:t>
            </a:r>
          </a:p>
          <a:p>
            <a:pPr eaLnBrk="1" hangingPunct="1">
              <a:spcBef>
                <a:spcPct val="0"/>
              </a:spcBef>
            </a:pPr>
            <a:endParaRPr lang="en-US" altLang="en-US" smtClean="0"/>
          </a:p>
          <a:p>
            <a:pPr eaLnBrk="1" hangingPunct="1">
              <a:spcBef>
                <a:spcPct val="0"/>
              </a:spcBef>
            </a:pPr>
            <a:endParaRPr lang="en-US" altLang="en-US" smtClean="0"/>
          </a:p>
          <a:p>
            <a:pPr eaLnBrk="1" hangingPunct="1">
              <a:spcBef>
                <a:spcPct val="0"/>
              </a:spcBef>
            </a:pPr>
            <a:endParaRPr lang="en-US" altLang="en-US" smtClean="0"/>
          </a:p>
          <a:p>
            <a:pPr eaLnBrk="1" hangingPunct="1">
              <a:spcBef>
                <a:spcPct val="0"/>
              </a:spcBef>
            </a:pPr>
            <a:r>
              <a:rPr lang="en-US" altLang="en-US" smtClean="0"/>
              <a:t>This follows our previous work, where we predict words for the images.</a:t>
            </a:r>
          </a:p>
          <a:p>
            <a:pPr eaLnBrk="1" hangingPunct="1">
              <a:spcBef>
                <a:spcPct val="0"/>
              </a:spcBef>
            </a:pPr>
            <a:r>
              <a:rPr lang="en-US" altLang="en-US" smtClean="0"/>
              <a:t>It is suggestive of recognition but it is not.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2016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 altLang="en-US" smtClean="0"/>
              <a:t>However, there is a big difference between annotation and recognition.</a:t>
            </a:r>
          </a:p>
          <a:p>
            <a:pPr eaLnBrk="1" hangingPunct="1">
              <a:spcBef>
                <a:spcPct val="0"/>
              </a:spcBef>
            </a:pPr>
            <a:endParaRPr lang="en-US" altLang="en-US" smtClean="0"/>
          </a:p>
          <a:p>
            <a:pPr eaLnBrk="1" hangingPunct="1">
              <a:spcBef>
                <a:spcPct val="0"/>
              </a:spcBef>
            </a:pPr>
            <a:r>
              <a:rPr lang="en-US" altLang="en-US" smtClean="0"/>
              <a:t>It doesn’t tell us which image structure give rise to which word.</a:t>
            </a:r>
          </a:p>
          <a:p>
            <a:pPr eaLnBrk="1" hangingPunct="1">
              <a:spcBef>
                <a:spcPct val="0"/>
              </a:spcBef>
            </a:pPr>
            <a:r>
              <a:rPr lang="en-US" altLang="en-US" smtClean="0"/>
              <a:t>That is we don’t know where the word goes.</a:t>
            </a:r>
          </a:p>
          <a:p>
            <a:pPr eaLnBrk="1" hangingPunct="1">
              <a:spcBef>
                <a:spcPct val="0"/>
              </a:spcBef>
            </a:pPr>
            <a:endParaRPr lang="en-US" altLang="en-US" smtClean="0"/>
          </a:p>
          <a:p>
            <a:pPr eaLnBrk="1" hangingPunct="1">
              <a:spcBef>
                <a:spcPct val="0"/>
              </a:spcBef>
            </a:pPr>
            <a:endParaRPr lang="en-US" altLang="en-US" smtClean="0"/>
          </a:p>
          <a:p>
            <a:pPr eaLnBrk="1" hangingPunct="1">
              <a:spcBef>
                <a:spcPct val="0"/>
              </a:spcBef>
            </a:pPr>
            <a:r>
              <a:rPr lang="en-US" altLang="en-US" smtClean="0"/>
              <a:t>We know that tiger, cat and grass are in the image, </a:t>
            </a:r>
          </a:p>
          <a:p>
            <a:pPr eaLnBrk="1" hangingPunct="1">
              <a:spcBef>
                <a:spcPct val="0"/>
              </a:spcBef>
            </a:pPr>
            <a:r>
              <a:rPr lang="en-US" altLang="en-US" smtClean="0"/>
              <a:t>but we don’t know which region gets tiger, which gets cat, and which gets grass.</a:t>
            </a:r>
          </a:p>
          <a:p>
            <a:pPr eaLnBrk="1" hangingPunct="1">
              <a:spcBef>
                <a:spcPct val="0"/>
              </a:spcBef>
            </a:pPr>
            <a:endParaRPr lang="en-US" altLang="en-US" smtClean="0"/>
          </a:p>
          <a:p>
            <a:pPr eaLnBrk="1" hangingPunct="1">
              <a:spcBef>
                <a:spcPct val="0"/>
              </a:spcBef>
            </a:pPr>
            <a:r>
              <a:rPr lang="en-US" altLang="en-US" smtClean="0"/>
              <a:t>It is hard to tell this with one picture.</a:t>
            </a:r>
          </a:p>
          <a:p>
            <a:pPr eaLnBrk="1" hangingPunct="1">
              <a:spcBef>
                <a:spcPct val="0"/>
              </a:spcBef>
            </a:pPr>
            <a:r>
              <a:rPr lang="en-US" altLang="en-US" smtClean="0"/>
              <a:t>Butt if we have other pictures where we have tiger blob without green blobs, then </a:t>
            </a:r>
          </a:p>
          <a:p>
            <a:pPr eaLnBrk="1" hangingPunct="1">
              <a:spcBef>
                <a:spcPct val="0"/>
              </a:spcBef>
            </a:pPr>
            <a:r>
              <a:rPr lang="en-US" altLang="en-US" smtClean="0"/>
              <a:t>we would be able to tell that orange stripy blob is tiger, not the green one.</a:t>
            </a:r>
          </a:p>
          <a:p>
            <a:pPr eaLnBrk="1" hangingPunct="1">
              <a:spcBef>
                <a:spcPct val="0"/>
              </a:spcBef>
            </a:pPr>
            <a:endParaRPr lang="en-US" altLang="en-US" smtClean="0"/>
          </a:p>
          <a:p>
            <a:pPr eaLnBrk="1" hangingPunct="1">
              <a:spcBef>
                <a:spcPct val="0"/>
              </a:spcBef>
            </a:pPr>
            <a:endParaRPr lang="en-US" altLang="en-US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1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2118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 altLang="en-US" smtClean="0"/>
              <a:t>However, there is a big difference between annotation and recognition.</a:t>
            </a:r>
          </a:p>
          <a:p>
            <a:pPr eaLnBrk="1" hangingPunct="1">
              <a:spcBef>
                <a:spcPct val="0"/>
              </a:spcBef>
            </a:pPr>
            <a:endParaRPr lang="en-US" altLang="en-US" smtClean="0"/>
          </a:p>
          <a:p>
            <a:pPr eaLnBrk="1" hangingPunct="1">
              <a:spcBef>
                <a:spcPct val="0"/>
              </a:spcBef>
            </a:pPr>
            <a:r>
              <a:rPr lang="en-US" altLang="en-US" smtClean="0"/>
              <a:t>It doesn’t tell us which image structure give rise to which word.</a:t>
            </a:r>
          </a:p>
          <a:p>
            <a:pPr eaLnBrk="1" hangingPunct="1">
              <a:spcBef>
                <a:spcPct val="0"/>
              </a:spcBef>
            </a:pPr>
            <a:r>
              <a:rPr lang="en-US" altLang="en-US" smtClean="0"/>
              <a:t>That is we don’t know where the word goes.</a:t>
            </a:r>
          </a:p>
          <a:p>
            <a:pPr eaLnBrk="1" hangingPunct="1">
              <a:spcBef>
                <a:spcPct val="0"/>
              </a:spcBef>
            </a:pPr>
            <a:endParaRPr lang="en-US" altLang="en-US" smtClean="0"/>
          </a:p>
          <a:p>
            <a:pPr eaLnBrk="1" hangingPunct="1">
              <a:spcBef>
                <a:spcPct val="0"/>
              </a:spcBef>
            </a:pPr>
            <a:endParaRPr lang="en-US" altLang="en-US" smtClean="0"/>
          </a:p>
          <a:p>
            <a:pPr eaLnBrk="1" hangingPunct="1">
              <a:spcBef>
                <a:spcPct val="0"/>
              </a:spcBef>
            </a:pPr>
            <a:r>
              <a:rPr lang="en-US" altLang="en-US" smtClean="0"/>
              <a:t>We know that tiger, cat and grass are in the image, </a:t>
            </a:r>
          </a:p>
          <a:p>
            <a:pPr eaLnBrk="1" hangingPunct="1">
              <a:spcBef>
                <a:spcPct val="0"/>
              </a:spcBef>
            </a:pPr>
            <a:r>
              <a:rPr lang="en-US" altLang="en-US" smtClean="0"/>
              <a:t>but we don’t know which region gets tiger, which gets cat, and which gets grass.</a:t>
            </a:r>
          </a:p>
          <a:p>
            <a:pPr eaLnBrk="1" hangingPunct="1">
              <a:spcBef>
                <a:spcPct val="0"/>
              </a:spcBef>
            </a:pPr>
            <a:endParaRPr lang="en-US" altLang="en-US" smtClean="0"/>
          </a:p>
          <a:p>
            <a:pPr eaLnBrk="1" hangingPunct="1">
              <a:spcBef>
                <a:spcPct val="0"/>
              </a:spcBef>
            </a:pPr>
            <a:r>
              <a:rPr lang="en-US" altLang="en-US" smtClean="0"/>
              <a:t>It is hard to tell this with one picture.</a:t>
            </a:r>
          </a:p>
          <a:p>
            <a:pPr eaLnBrk="1" hangingPunct="1">
              <a:spcBef>
                <a:spcPct val="0"/>
              </a:spcBef>
            </a:pPr>
            <a:r>
              <a:rPr lang="en-US" altLang="en-US" smtClean="0"/>
              <a:t>Butt if we have other pictures where we have tiger blob without green blobs, then </a:t>
            </a:r>
          </a:p>
          <a:p>
            <a:pPr eaLnBrk="1" hangingPunct="1">
              <a:spcBef>
                <a:spcPct val="0"/>
              </a:spcBef>
            </a:pPr>
            <a:r>
              <a:rPr lang="en-US" altLang="en-US" smtClean="0"/>
              <a:t>we would be able to tell that orange stripy blob is tiger, not the green one.</a:t>
            </a:r>
          </a:p>
          <a:p>
            <a:pPr eaLnBrk="1" hangingPunct="1">
              <a:spcBef>
                <a:spcPct val="0"/>
              </a:spcBef>
            </a:pPr>
            <a:endParaRPr lang="en-US" altLang="en-US" smtClean="0"/>
          </a:p>
          <a:p>
            <a:pPr eaLnBrk="1" hangingPunct="1">
              <a:spcBef>
                <a:spcPct val="0"/>
              </a:spcBef>
            </a:pPr>
            <a:endParaRPr lang="en-US" altLang="en-US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2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2221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 altLang="en-US" smtClean="0"/>
              <a:t>However, there is a big difference between annotation and recognition.</a:t>
            </a:r>
          </a:p>
          <a:p>
            <a:pPr eaLnBrk="1" hangingPunct="1">
              <a:spcBef>
                <a:spcPct val="0"/>
              </a:spcBef>
            </a:pPr>
            <a:endParaRPr lang="en-US" altLang="en-US" smtClean="0"/>
          </a:p>
          <a:p>
            <a:pPr eaLnBrk="1" hangingPunct="1">
              <a:spcBef>
                <a:spcPct val="0"/>
              </a:spcBef>
            </a:pPr>
            <a:r>
              <a:rPr lang="en-US" altLang="en-US" smtClean="0"/>
              <a:t>It doesn’t tell us which image structure give rise to which word.</a:t>
            </a:r>
          </a:p>
          <a:p>
            <a:pPr eaLnBrk="1" hangingPunct="1">
              <a:spcBef>
                <a:spcPct val="0"/>
              </a:spcBef>
            </a:pPr>
            <a:r>
              <a:rPr lang="en-US" altLang="en-US" smtClean="0"/>
              <a:t>That is we don’t know where the word goes.</a:t>
            </a:r>
          </a:p>
          <a:p>
            <a:pPr eaLnBrk="1" hangingPunct="1">
              <a:spcBef>
                <a:spcPct val="0"/>
              </a:spcBef>
            </a:pPr>
            <a:endParaRPr lang="en-US" altLang="en-US" smtClean="0"/>
          </a:p>
          <a:p>
            <a:pPr eaLnBrk="1" hangingPunct="1">
              <a:spcBef>
                <a:spcPct val="0"/>
              </a:spcBef>
            </a:pPr>
            <a:endParaRPr lang="en-US" altLang="en-US" smtClean="0"/>
          </a:p>
          <a:p>
            <a:pPr eaLnBrk="1" hangingPunct="1">
              <a:spcBef>
                <a:spcPct val="0"/>
              </a:spcBef>
            </a:pPr>
            <a:r>
              <a:rPr lang="en-US" altLang="en-US" smtClean="0"/>
              <a:t>We know that tiger, cat and grass are in the image, </a:t>
            </a:r>
          </a:p>
          <a:p>
            <a:pPr eaLnBrk="1" hangingPunct="1">
              <a:spcBef>
                <a:spcPct val="0"/>
              </a:spcBef>
            </a:pPr>
            <a:r>
              <a:rPr lang="en-US" altLang="en-US" smtClean="0"/>
              <a:t>but we don’t know which region gets tiger, which gets cat, and which gets grass.</a:t>
            </a:r>
          </a:p>
          <a:p>
            <a:pPr eaLnBrk="1" hangingPunct="1">
              <a:spcBef>
                <a:spcPct val="0"/>
              </a:spcBef>
            </a:pPr>
            <a:endParaRPr lang="en-US" altLang="en-US" smtClean="0"/>
          </a:p>
          <a:p>
            <a:pPr eaLnBrk="1" hangingPunct="1">
              <a:spcBef>
                <a:spcPct val="0"/>
              </a:spcBef>
            </a:pPr>
            <a:r>
              <a:rPr lang="en-US" altLang="en-US" smtClean="0"/>
              <a:t>It is hard to tell this with one picture.</a:t>
            </a:r>
          </a:p>
          <a:p>
            <a:pPr eaLnBrk="1" hangingPunct="1">
              <a:spcBef>
                <a:spcPct val="0"/>
              </a:spcBef>
            </a:pPr>
            <a:r>
              <a:rPr lang="en-US" altLang="en-US" smtClean="0"/>
              <a:t>Butt if we have other pictures where we have tiger blob without green blobs, then </a:t>
            </a:r>
          </a:p>
          <a:p>
            <a:pPr eaLnBrk="1" hangingPunct="1">
              <a:spcBef>
                <a:spcPct val="0"/>
              </a:spcBef>
            </a:pPr>
            <a:r>
              <a:rPr lang="en-US" altLang="en-US" smtClean="0"/>
              <a:t>we would be able to tell that orange stripy blob is tiger, not the green one.</a:t>
            </a:r>
          </a:p>
          <a:p>
            <a:pPr eaLnBrk="1" hangingPunct="1">
              <a:spcBef>
                <a:spcPct val="0"/>
              </a:spcBef>
            </a:pPr>
            <a:endParaRPr lang="en-US" altLang="en-US" smtClean="0"/>
          </a:p>
          <a:p>
            <a:pPr eaLnBrk="1" hangingPunct="1">
              <a:spcBef>
                <a:spcPct val="0"/>
              </a:spcBef>
            </a:pPr>
            <a:endParaRPr lang="en-US" altLang="en-US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2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2323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 altLang="en-US" smtClean="0"/>
              <a:t>However, there is a big difference between annotation and recognition.</a:t>
            </a:r>
          </a:p>
          <a:p>
            <a:pPr eaLnBrk="1" hangingPunct="1">
              <a:spcBef>
                <a:spcPct val="0"/>
              </a:spcBef>
            </a:pPr>
            <a:endParaRPr lang="en-US" altLang="en-US" smtClean="0"/>
          </a:p>
          <a:p>
            <a:pPr eaLnBrk="1" hangingPunct="1">
              <a:spcBef>
                <a:spcPct val="0"/>
              </a:spcBef>
            </a:pPr>
            <a:r>
              <a:rPr lang="en-US" altLang="en-US" smtClean="0"/>
              <a:t>It doesn’t tell us which image structure give rise to which word.</a:t>
            </a:r>
          </a:p>
          <a:p>
            <a:pPr eaLnBrk="1" hangingPunct="1">
              <a:spcBef>
                <a:spcPct val="0"/>
              </a:spcBef>
            </a:pPr>
            <a:r>
              <a:rPr lang="en-US" altLang="en-US" smtClean="0"/>
              <a:t>That is we don’t know where the word goes.</a:t>
            </a:r>
          </a:p>
          <a:p>
            <a:pPr eaLnBrk="1" hangingPunct="1">
              <a:spcBef>
                <a:spcPct val="0"/>
              </a:spcBef>
            </a:pPr>
            <a:endParaRPr lang="en-US" altLang="en-US" smtClean="0"/>
          </a:p>
          <a:p>
            <a:pPr eaLnBrk="1" hangingPunct="1">
              <a:spcBef>
                <a:spcPct val="0"/>
              </a:spcBef>
            </a:pPr>
            <a:endParaRPr lang="en-US" altLang="en-US" smtClean="0"/>
          </a:p>
          <a:p>
            <a:pPr eaLnBrk="1" hangingPunct="1">
              <a:spcBef>
                <a:spcPct val="0"/>
              </a:spcBef>
            </a:pPr>
            <a:r>
              <a:rPr lang="en-US" altLang="en-US" smtClean="0"/>
              <a:t>We know that tiger, cat and grass are in the image, </a:t>
            </a:r>
          </a:p>
          <a:p>
            <a:pPr eaLnBrk="1" hangingPunct="1">
              <a:spcBef>
                <a:spcPct val="0"/>
              </a:spcBef>
            </a:pPr>
            <a:r>
              <a:rPr lang="en-US" altLang="en-US" smtClean="0"/>
              <a:t>but we don’t know which region gets tiger, which gets cat, and which gets grass.</a:t>
            </a:r>
          </a:p>
          <a:p>
            <a:pPr eaLnBrk="1" hangingPunct="1">
              <a:spcBef>
                <a:spcPct val="0"/>
              </a:spcBef>
            </a:pPr>
            <a:endParaRPr lang="en-US" altLang="en-US" smtClean="0"/>
          </a:p>
          <a:p>
            <a:pPr eaLnBrk="1" hangingPunct="1">
              <a:spcBef>
                <a:spcPct val="0"/>
              </a:spcBef>
            </a:pPr>
            <a:r>
              <a:rPr lang="en-US" altLang="en-US" smtClean="0"/>
              <a:t>It is hard to tell this with one picture.</a:t>
            </a:r>
          </a:p>
          <a:p>
            <a:pPr eaLnBrk="1" hangingPunct="1">
              <a:spcBef>
                <a:spcPct val="0"/>
              </a:spcBef>
            </a:pPr>
            <a:r>
              <a:rPr lang="en-US" altLang="en-US" smtClean="0"/>
              <a:t>Butt if we have other pictures where we have tiger blob without green blobs, then </a:t>
            </a:r>
          </a:p>
          <a:p>
            <a:pPr eaLnBrk="1" hangingPunct="1">
              <a:spcBef>
                <a:spcPct val="0"/>
              </a:spcBef>
            </a:pPr>
            <a:r>
              <a:rPr lang="en-US" altLang="en-US" smtClean="0"/>
              <a:t>we would be able to tell that orange stripy blob is tiger, not the green one.</a:t>
            </a:r>
          </a:p>
          <a:p>
            <a:pPr eaLnBrk="1" hangingPunct="1">
              <a:spcBef>
                <a:spcPct val="0"/>
              </a:spcBef>
            </a:pPr>
            <a:endParaRPr lang="en-US" altLang="en-US" smtClean="0"/>
          </a:p>
          <a:p>
            <a:pPr eaLnBrk="1" hangingPunct="1">
              <a:spcBef>
                <a:spcPct val="0"/>
              </a:spcBef>
            </a:pPr>
            <a:endParaRPr lang="en-US" altLang="en-US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2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2425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 altLang="en-US" smtClean="0"/>
              <a:t>However, there is a big difference between annotation and recognition.</a:t>
            </a:r>
          </a:p>
          <a:p>
            <a:pPr eaLnBrk="1" hangingPunct="1">
              <a:spcBef>
                <a:spcPct val="0"/>
              </a:spcBef>
            </a:pPr>
            <a:endParaRPr lang="en-US" altLang="en-US" smtClean="0"/>
          </a:p>
          <a:p>
            <a:pPr eaLnBrk="1" hangingPunct="1">
              <a:spcBef>
                <a:spcPct val="0"/>
              </a:spcBef>
            </a:pPr>
            <a:r>
              <a:rPr lang="en-US" altLang="en-US" smtClean="0"/>
              <a:t>It doesn’t tell us which image structure give rise to which word.</a:t>
            </a:r>
          </a:p>
          <a:p>
            <a:pPr eaLnBrk="1" hangingPunct="1">
              <a:spcBef>
                <a:spcPct val="0"/>
              </a:spcBef>
            </a:pPr>
            <a:r>
              <a:rPr lang="en-US" altLang="en-US" smtClean="0"/>
              <a:t>That is we don’t know where the word goes.</a:t>
            </a:r>
          </a:p>
          <a:p>
            <a:pPr eaLnBrk="1" hangingPunct="1">
              <a:spcBef>
                <a:spcPct val="0"/>
              </a:spcBef>
            </a:pPr>
            <a:endParaRPr lang="en-US" altLang="en-US" smtClean="0"/>
          </a:p>
          <a:p>
            <a:pPr eaLnBrk="1" hangingPunct="1">
              <a:spcBef>
                <a:spcPct val="0"/>
              </a:spcBef>
            </a:pPr>
            <a:endParaRPr lang="en-US" altLang="en-US" smtClean="0"/>
          </a:p>
          <a:p>
            <a:pPr eaLnBrk="1" hangingPunct="1">
              <a:spcBef>
                <a:spcPct val="0"/>
              </a:spcBef>
            </a:pPr>
            <a:r>
              <a:rPr lang="en-US" altLang="en-US" smtClean="0"/>
              <a:t>We know that tiger, cat and grass are in the image, </a:t>
            </a:r>
          </a:p>
          <a:p>
            <a:pPr eaLnBrk="1" hangingPunct="1">
              <a:spcBef>
                <a:spcPct val="0"/>
              </a:spcBef>
            </a:pPr>
            <a:r>
              <a:rPr lang="en-US" altLang="en-US" smtClean="0"/>
              <a:t>but we don’t know which region gets tiger, which gets cat, and which gets grass.</a:t>
            </a:r>
          </a:p>
          <a:p>
            <a:pPr eaLnBrk="1" hangingPunct="1">
              <a:spcBef>
                <a:spcPct val="0"/>
              </a:spcBef>
            </a:pPr>
            <a:endParaRPr lang="en-US" altLang="en-US" smtClean="0"/>
          </a:p>
          <a:p>
            <a:pPr eaLnBrk="1" hangingPunct="1">
              <a:spcBef>
                <a:spcPct val="0"/>
              </a:spcBef>
            </a:pPr>
            <a:r>
              <a:rPr lang="en-US" altLang="en-US" smtClean="0"/>
              <a:t>It is hard to tell this with one picture.</a:t>
            </a:r>
          </a:p>
          <a:p>
            <a:pPr eaLnBrk="1" hangingPunct="1">
              <a:spcBef>
                <a:spcPct val="0"/>
              </a:spcBef>
            </a:pPr>
            <a:r>
              <a:rPr lang="en-US" altLang="en-US" smtClean="0"/>
              <a:t>Butt if we have other pictures where we have tiger blob without green blobs, then </a:t>
            </a:r>
          </a:p>
          <a:p>
            <a:pPr eaLnBrk="1" hangingPunct="1">
              <a:spcBef>
                <a:spcPct val="0"/>
              </a:spcBef>
            </a:pPr>
            <a:r>
              <a:rPr lang="en-US" altLang="en-US" smtClean="0"/>
              <a:t>we would be able to tell that orange stripy blob is tiger, not the green one.</a:t>
            </a:r>
          </a:p>
          <a:p>
            <a:pPr eaLnBrk="1" hangingPunct="1">
              <a:spcBef>
                <a:spcPct val="0"/>
              </a:spcBef>
            </a:pPr>
            <a:endParaRPr lang="en-US" altLang="en-US" smtClean="0"/>
          </a:p>
          <a:p>
            <a:pPr eaLnBrk="1" hangingPunct="1">
              <a:spcBef>
                <a:spcPct val="0"/>
              </a:spcBef>
            </a:pPr>
            <a:endParaRPr lang="en-US" altLang="en-US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2528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 altLang="en-US" smtClean="0"/>
              <a:t>This problem is very similar to building a dictionary for machine translation. We have bunch of aligned english and french sentences</a:t>
            </a:r>
          </a:p>
          <a:p>
            <a:pPr eaLnBrk="1" hangingPunct="1">
              <a:spcBef>
                <a:spcPct val="0"/>
              </a:spcBef>
            </a:pPr>
            <a:r>
              <a:rPr lang="en-US" altLang="en-US" smtClean="0"/>
              <a:t>But we don’t know which english word is the translation of which french word.</a:t>
            </a:r>
          </a:p>
          <a:p>
            <a:pPr eaLnBrk="1" hangingPunct="1">
              <a:spcBef>
                <a:spcPct val="0"/>
              </a:spcBef>
            </a:pPr>
            <a:r>
              <a:rPr lang="en-US" altLang="en-US" smtClean="0"/>
              <a:t>With one sentence we cannot say anything. But if we have</a:t>
            </a:r>
          </a:p>
          <a:p>
            <a:pPr eaLnBrk="1" hangingPunct="1">
              <a:spcBef>
                <a:spcPct val="0"/>
              </a:spcBef>
            </a:pPr>
            <a:r>
              <a:rPr lang="en-US" altLang="en-US" smtClean="0"/>
              <a:t>The beautiful sun, beautiful dog, beautiful girl…</a:t>
            </a:r>
          </a:p>
          <a:p>
            <a:pPr eaLnBrk="1" hangingPunct="1">
              <a:spcBef>
                <a:spcPct val="0"/>
              </a:spcBef>
            </a:pPr>
            <a:r>
              <a:rPr lang="en-US" altLang="en-US" smtClean="0"/>
              <a:t>Then, we can learn that beautiful goes to beau not to soleil or le.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3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2630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 altLang="en-US" smtClean="0"/>
              <a:t>So, translating french to english is very similar to our problem, where we want</a:t>
            </a:r>
          </a:p>
          <a:p>
            <a:pPr eaLnBrk="1" hangingPunct="1">
              <a:spcBef>
                <a:spcPct val="0"/>
              </a:spcBef>
            </a:pPr>
            <a:r>
              <a:rPr lang="en-US" altLang="en-US" smtClean="0"/>
              <a:t>To translate visual data into words</a:t>
            </a:r>
          </a:p>
          <a:p>
            <a:pPr eaLnBrk="1" hangingPunct="1">
              <a:spcBef>
                <a:spcPct val="0"/>
              </a:spcBef>
            </a:pPr>
            <a:endParaRPr lang="en-US" altLang="en-US" smtClean="0"/>
          </a:p>
          <a:p>
            <a:pPr eaLnBrk="1" hangingPunct="1">
              <a:spcBef>
                <a:spcPct val="0"/>
              </a:spcBef>
            </a:pPr>
            <a:r>
              <a:rPr lang="en-US" altLang="en-US" smtClean="0"/>
              <a:t>After having the basic idea, now we can go in detail.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3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2733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 altLang="en-US" smtClean="0"/>
              <a:t>To exploit the analogy with machine translation we replaced the image regions with tokens</a:t>
            </a:r>
          </a:p>
          <a:p>
            <a:pPr eaLnBrk="1" hangingPunct="1">
              <a:spcBef>
                <a:spcPct val="0"/>
              </a:spcBef>
            </a:pPr>
            <a:r>
              <a:rPr lang="en-US" altLang="en-US" smtClean="0"/>
              <a:t>To do this,</a:t>
            </a:r>
          </a:p>
          <a:p>
            <a:pPr eaLnBrk="1" hangingPunct="1">
              <a:spcBef>
                <a:spcPct val="0"/>
              </a:spcBef>
            </a:pPr>
            <a:r>
              <a:rPr lang="en-US" altLang="en-US" smtClean="0"/>
              <a:t>we applied k-means to cluster our feature space, </a:t>
            </a:r>
          </a:p>
          <a:p>
            <a:pPr eaLnBrk="1" hangingPunct="1">
              <a:spcBef>
                <a:spcPct val="0"/>
              </a:spcBef>
            </a:pPr>
            <a:r>
              <a:rPr lang="en-US" altLang="en-US" smtClean="0"/>
              <a:t>and then we chose the closest center for each region to find its blob token</a:t>
            </a: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3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2835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 altLang="en-US" smtClean="0"/>
              <a:t>One of them is Corel database which  is a very large collection of stock photographs taken by professional photographers</a:t>
            </a:r>
          </a:p>
          <a:p>
            <a:pPr eaLnBrk="1" hangingPunct="1">
              <a:spcBef>
                <a:spcPct val="0"/>
              </a:spcBef>
            </a:pPr>
            <a:r>
              <a:rPr lang="en-US" altLang="en-US" smtClean="0"/>
              <a:t>We have about 40000 images and each image is associated with a few keywords</a:t>
            </a:r>
          </a:p>
          <a:p>
            <a:pPr eaLnBrk="1" hangingPunct="1">
              <a:spcBef>
                <a:spcPct val="0"/>
              </a:spcBef>
            </a:pPr>
            <a:endParaRPr lang="en-US" altLang="en-US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3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2937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 altLang="en-US" smtClean="0"/>
              <a:t>We segment the images into regions using Normalized Cuts software developed in Berkeley</a:t>
            </a:r>
          </a:p>
          <a:p>
            <a:pPr eaLnBrk="1" hangingPunct="1">
              <a:spcBef>
                <a:spcPct val="0"/>
              </a:spcBef>
            </a:pPr>
            <a:r>
              <a:rPr lang="en-US" altLang="en-US" smtClean="0"/>
              <a:t>Then, we represent the 8 largest regions in each image by 40 futures including</a:t>
            </a:r>
          </a:p>
          <a:p>
            <a:pPr eaLnBrk="1" hangingPunct="1">
              <a:spcBef>
                <a:spcPct val="0"/>
              </a:spcBef>
            </a:pPr>
            <a:r>
              <a:rPr lang="en-US" altLang="en-US" smtClean="0"/>
              <a:t>Size, position, color, texture and shape.</a:t>
            </a:r>
          </a:p>
          <a:p>
            <a:pPr eaLnBrk="1" hangingPunct="1">
              <a:spcBef>
                <a:spcPct val="0"/>
              </a:spcBef>
            </a:pPr>
            <a:endParaRPr lang="en-US" altLang="en-US" smtClean="0"/>
          </a:p>
          <a:p>
            <a:pPr eaLnBrk="1" hangingPunct="1">
              <a:spcBef>
                <a:spcPct val="0"/>
              </a:spcBef>
            </a:pPr>
            <a:r>
              <a:rPr lang="en-US" altLang="en-US" smtClean="0"/>
              <a:t>Our choice of features are arbitrary. We expect better or worse behavior would be available</a:t>
            </a:r>
          </a:p>
          <a:p>
            <a:pPr eaLnBrk="1" hangingPunct="1">
              <a:spcBef>
                <a:spcPct val="0"/>
              </a:spcBef>
            </a:pPr>
            <a:r>
              <a:rPr lang="en-US" altLang="en-US" smtClean="0"/>
              <a:t>Using different sets of features.</a:t>
            </a:r>
          </a:p>
          <a:p>
            <a:pPr eaLnBrk="1" hangingPunct="1">
              <a:spcBef>
                <a:spcPct val="0"/>
              </a:spcBef>
            </a:pPr>
            <a:endParaRPr lang="en-US" altLang="en-US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4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3040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4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314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smtClean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4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324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smtClean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4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3347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 altLang="en-US" smtClean="0"/>
              <a:t>In order to this, we  apply EM which alternates between two activities . </a:t>
            </a:r>
          </a:p>
          <a:p>
            <a:pPr eaLnBrk="1" hangingPunct="1">
              <a:spcBef>
                <a:spcPct val="0"/>
              </a:spcBef>
            </a:pPr>
            <a:r>
              <a:rPr lang="en-US" altLang="en-US" smtClean="0"/>
              <a:t>Now we will look in detail.</a:t>
            </a: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4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3449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 altLang="en-US" smtClean="0"/>
              <a:t>So, after EM we have translation table.</a:t>
            </a:r>
          </a:p>
          <a:p>
            <a:pPr eaLnBrk="1" hangingPunct="1">
              <a:spcBef>
                <a:spcPct val="0"/>
              </a:spcBef>
            </a:pPr>
            <a:r>
              <a:rPr lang="en-US" altLang="en-US" smtClean="0"/>
              <a:t>Now, let’s look how we can use it</a:t>
            </a:r>
          </a:p>
          <a:p>
            <a:pPr eaLnBrk="1" hangingPunct="1">
              <a:spcBef>
                <a:spcPct val="0"/>
              </a:spcBef>
            </a:pPr>
            <a:endParaRPr lang="en-US" altLang="en-US" smtClean="0"/>
          </a:p>
          <a:p>
            <a:pPr eaLnBrk="1" hangingPunct="1">
              <a:spcBef>
                <a:spcPct val="0"/>
              </a:spcBef>
            </a:pPr>
            <a:r>
              <a:rPr lang="en-US" altLang="en-US" smtClean="0"/>
              <a:t>When we have a new image from the held out, we can apply a similar process.</a:t>
            </a:r>
          </a:p>
          <a:p>
            <a:pPr eaLnBrk="1" hangingPunct="1">
              <a:spcBef>
                <a:spcPct val="0"/>
              </a:spcBef>
            </a:pPr>
            <a:r>
              <a:rPr lang="en-US" altLang="en-US" smtClean="0"/>
              <a:t>we segment the image and then</a:t>
            </a:r>
          </a:p>
          <a:p>
            <a:pPr eaLnBrk="1" hangingPunct="1">
              <a:spcBef>
                <a:spcPct val="0"/>
              </a:spcBef>
            </a:pPr>
            <a:r>
              <a:rPr lang="en-US" altLang="en-US" smtClean="0"/>
              <a:t>We find the blob token for each region</a:t>
            </a:r>
          </a:p>
          <a:p>
            <a:pPr eaLnBrk="1" hangingPunct="1">
              <a:spcBef>
                <a:spcPct val="0"/>
              </a:spcBef>
            </a:pPr>
            <a:r>
              <a:rPr lang="en-US" altLang="en-US" smtClean="0"/>
              <a:t>Then, we look at the posteriors for the given blob using the translation table.</a:t>
            </a: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3552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smtClean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5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3654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 altLang="en-US" smtClean="0"/>
              <a:t>So, after EM we have translation table.</a:t>
            </a:r>
          </a:p>
          <a:p>
            <a:pPr eaLnBrk="1" hangingPunct="1">
              <a:spcBef>
                <a:spcPct val="0"/>
              </a:spcBef>
            </a:pPr>
            <a:r>
              <a:rPr lang="en-US" altLang="en-US" smtClean="0"/>
              <a:t>Now, let’s look how we can use it</a:t>
            </a:r>
          </a:p>
          <a:p>
            <a:pPr eaLnBrk="1" hangingPunct="1">
              <a:spcBef>
                <a:spcPct val="0"/>
              </a:spcBef>
            </a:pPr>
            <a:endParaRPr lang="en-US" altLang="en-US" smtClean="0"/>
          </a:p>
          <a:p>
            <a:pPr eaLnBrk="1" hangingPunct="1">
              <a:spcBef>
                <a:spcPct val="0"/>
              </a:spcBef>
            </a:pPr>
            <a:r>
              <a:rPr lang="en-US" altLang="en-US" smtClean="0"/>
              <a:t>When we have a new image from the held out, we can apply a similar process.</a:t>
            </a:r>
          </a:p>
          <a:p>
            <a:pPr eaLnBrk="1" hangingPunct="1">
              <a:spcBef>
                <a:spcPct val="0"/>
              </a:spcBef>
            </a:pPr>
            <a:r>
              <a:rPr lang="en-US" altLang="en-US" smtClean="0"/>
              <a:t>we segment the image and then</a:t>
            </a:r>
          </a:p>
          <a:p>
            <a:pPr eaLnBrk="1" hangingPunct="1">
              <a:spcBef>
                <a:spcPct val="0"/>
              </a:spcBef>
            </a:pPr>
            <a:r>
              <a:rPr lang="en-US" altLang="en-US" smtClean="0"/>
              <a:t>We find the blob token for each region</a:t>
            </a:r>
          </a:p>
          <a:p>
            <a:pPr eaLnBrk="1" hangingPunct="1">
              <a:spcBef>
                <a:spcPct val="0"/>
              </a:spcBef>
            </a:pPr>
            <a:r>
              <a:rPr lang="en-US" altLang="en-US" smtClean="0"/>
              <a:t>Then, we look at the posteriors for the given blob using the translation table.</a:t>
            </a: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5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3757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smtClean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5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3859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 altLang="en-US" smtClean="0"/>
              <a:t>Now, let’s choose the maximal probable word for each blob and write it on the blob.</a:t>
            </a:r>
          </a:p>
          <a:p>
            <a:pPr eaLnBrk="1" hangingPunct="1">
              <a:spcBef>
                <a:spcPct val="0"/>
              </a:spcBef>
            </a:pPr>
            <a:endParaRPr lang="en-US" altLang="en-US" smtClean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61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961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 altLang="en-US" smtClean="0"/>
              <a:t>And, what about this image. This a sculpture of an elephant. All the words that we predicted are wrong.</a:t>
            </a:r>
          </a:p>
          <a:p>
            <a:pPr eaLnBrk="1" hangingPunct="1">
              <a:spcBef>
                <a:spcPct val="0"/>
              </a:spcBef>
            </a:pPr>
            <a:r>
              <a:rPr lang="en-US" altLang="en-US" smtClean="0"/>
              <a:t>tree for the ears, buildings, water.</a:t>
            </a:r>
          </a:p>
          <a:p>
            <a:pPr eaLnBrk="1" hangingPunct="1">
              <a:spcBef>
                <a:spcPct val="0"/>
              </a:spcBef>
            </a:pPr>
            <a:r>
              <a:rPr lang="en-US" altLang="en-US" smtClean="0"/>
              <a:t>But, we don’t expect to solve it for a while.</a:t>
            </a:r>
          </a:p>
          <a:p>
            <a:pPr eaLnBrk="1" hangingPunct="1"/>
            <a:endParaRPr lang="en-US" alt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6C7E9C0C-BFE5-4AC3-B792-C1429A1EFFFC}" type="slidenum">
              <a:rPr lang="en-US" altLang="en-US">
                <a:solidFill>
                  <a:prstClr val="black"/>
                </a:solidFill>
                <a:latin typeface="Calibri" pitchFamily="34" charset="0"/>
              </a:rPr>
              <a:pPr eaLnBrk="1" hangingPunct="1"/>
              <a:t>32</a:t>
            </a:fld>
            <a:endParaRPr lang="en-US" altLang="en-US">
              <a:solidFill>
                <a:prstClr val="black"/>
              </a:solidFill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6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4064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 altLang="en-US" smtClean="0"/>
              <a:t>It is nice to look at the images, but we need some numbers to understand how well we are doing.</a:t>
            </a:r>
          </a:p>
          <a:p>
            <a:pPr eaLnBrk="1" hangingPunct="1">
              <a:spcBef>
                <a:spcPct val="0"/>
              </a:spcBef>
            </a:pPr>
            <a:r>
              <a:rPr lang="en-US" altLang="en-US" smtClean="0"/>
              <a:t>But, how can we measure?</a:t>
            </a:r>
          </a:p>
          <a:p>
            <a:pPr eaLnBrk="1" hangingPunct="1">
              <a:spcBef>
                <a:spcPct val="0"/>
              </a:spcBef>
            </a:pPr>
            <a:r>
              <a:rPr lang="en-US" altLang="en-US" smtClean="0"/>
              <a:t>One strategy is scoring by hand</a:t>
            </a:r>
          </a:p>
          <a:p>
            <a:pPr eaLnBrk="1" hangingPunct="1">
              <a:spcBef>
                <a:spcPct val="0"/>
              </a:spcBef>
            </a:pPr>
            <a:r>
              <a:rPr lang="en-US" altLang="en-US" smtClean="0"/>
              <a:t>And the other is doing it automatically using annotation performance</a:t>
            </a: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6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4166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 altLang="en-US" smtClean="0"/>
              <a:t>To score by hand means, looking the images, and checking the ones which are correct.</a:t>
            </a:r>
          </a:p>
          <a:p>
            <a:pPr eaLnBrk="1" hangingPunct="1">
              <a:spcBef>
                <a:spcPct val="0"/>
              </a:spcBef>
            </a:pPr>
            <a:r>
              <a:rPr lang="en-US" altLang="en-US" smtClean="0"/>
              <a:t>For example, in this image we have predicted tiger, cat and grass correctly.</a:t>
            </a:r>
          </a:p>
          <a:p>
            <a:pPr eaLnBrk="1" hangingPunct="1">
              <a:spcBef>
                <a:spcPct val="0"/>
              </a:spcBef>
            </a:pPr>
            <a:endParaRPr lang="en-US" altLang="en-US" smtClean="0"/>
          </a:p>
          <a:p>
            <a:pPr eaLnBrk="1" hangingPunct="1">
              <a:spcBef>
                <a:spcPct val="0"/>
              </a:spcBef>
            </a:pPr>
            <a:r>
              <a:rPr lang="en-US" altLang="en-US" smtClean="0"/>
              <a:t>We need to answer two questions.</a:t>
            </a:r>
          </a:p>
          <a:p>
            <a:pPr eaLnBrk="1" hangingPunct="1">
              <a:spcBef>
                <a:spcPct val="0"/>
              </a:spcBef>
            </a:pPr>
            <a:r>
              <a:rPr lang="en-US" altLang="en-US" smtClean="0"/>
              <a:t>-do I predict the right words</a:t>
            </a:r>
          </a:p>
          <a:p>
            <a:pPr eaLnBrk="1" hangingPunct="1">
              <a:spcBef>
                <a:spcPct val="0"/>
              </a:spcBef>
            </a:pPr>
            <a:r>
              <a:rPr lang="en-US" altLang="en-US" smtClean="0"/>
              <a:t>-are they in the right place</a:t>
            </a:r>
          </a:p>
          <a:p>
            <a:pPr eaLnBrk="1" hangingPunct="1">
              <a:spcBef>
                <a:spcPct val="0"/>
              </a:spcBef>
            </a:pPr>
            <a:endParaRPr lang="en-US" altLang="en-US" smtClean="0"/>
          </a:p>
          <a:p>
            <a:pPr eaLnBrk="1" hangingPunct="1">
              <a:spcBef>
                <a:spcPct val="0"/>
              </a:spcBef>
            </a:pPr>
            <a:r>
              <a:rPr lang="en-US" altLang="en-US" smtClean="0"/>
              <a:t>Scoring by hand answers but of those questions.</a:t>
            </a:r>
          </a:p>
          <a:p>
            <a:pPr eaLnBrk="1" hangingPunct="1">
              <a:spcBef>
                <a:spcPct val="0"/>
              </a:spcBef>
            </a:pPr>
            <a:endParaRPr lang="en-US" altLang="en-US" smtClean="0"/>
          </a:p>
          <a:p>
            <a:pPr eaLnBrk="1" hangingPunct="1">
              <a:spcBef>
                <a:spcPct val="0"/>
              </a:spcBef>
            </a:pPr>
            <a:r>
              <a:rPr lang="en-US" altLang="en-US" smtClean="0"/>
              <a:t>But, it is very hard to do this with a large volume.</a:t>
            </a:r>
          </a:p>
          <a:p>
            <a:pPr eaLnBrk="1" hangingPunct="1">
              <a:spcBef>
                <a:spcPct val="0"/>
              </a:spcBef>
            </a:pPr>
            <a:r>
              <a:rPr lang="en-US" altLang="en-US" smtClean="0"/>
              <a:t>So, we need a better way to do it automatically.</a:t>
            </a: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6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4269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 altLang="en-US" smtClean="0"/>
              <a:t>We can use our annotation results for that.</a:t>
            </a:r>
          </a:p>
          <a:p>
            <a:pPr eaLnBrk="1" hangingPunct="1">
              <a:spcBef>
                <a:spcPct val="0"/>
              </a:spcBef>
            </a:pPr>
            <a:r>
              <a:rPr lang="en-US" altLang="en-US" smtClean="0"/>
              <a:t>Now, we predict words for the images, so we cannot answer the second question.</a:t>
            </a:r>
          </a:p>
          <a:p>
            <a:pPr eaLnBrk="1" hangingPunct="1">
              <a:spcBef>
                <a:spcPct val="0"/>
              </a:spcBef>
            </a:pPr>
            <a:r>
              <a:rPr lang="en-US" altLang="en-US" smtClean="0"/>
              <a:t>But it is automatic, and we can score lots of results.</a:t>
            </a: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7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4371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smtClean="0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7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4473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smtClean="0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4576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smtClean="0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7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4678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smtClean="0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8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4781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smtClean="0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8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4883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smtClean="0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8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4985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smtClean="0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8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5088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smtClean="0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9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5190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smtClean="0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9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5293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smtClean="0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9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5395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smtClean="0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9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5497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smtClean="0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5600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smtClean="0"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0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57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smtClean="0"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0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58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smtClean="0"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0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5907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smtClean="0"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0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6009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smtClean="0"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1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6112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smtClean="0"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1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6214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smtClean="0"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1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6317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smtClean="0"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1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6419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smtClean="0"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2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6521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smtClean="0"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6624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smtClean="0"/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2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6726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smtClean="0"/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2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6829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smtClean="0"/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3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6931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smtClean="0"/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3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7033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smtClean="0"/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3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7136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smtClean="0"/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3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7238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smtClean="0"/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4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7341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smtClean="0"/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2130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BEBAA4FA-55A8-475A-873A-F658B7E9E0DC}" type="slidenum">
              <a:rPr lang="en-US" altLang="zh-CN">
                <a:solidFill>
                  <a:srgbClr val="000000"/>
                </a:solidFill>
                <a:latin typeface="Calibri" pitchFamily="34" charset="0"/>
              </a:rPr>
              <a:pPr eaLnBrk="1" hangingPunct="1"/>
              <a:t>71</a:t>
            </a:fld>
            <a:endParaRPr lang="en-US" altLang="zh-CN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3061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6180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zh-CN" smtClean="0"/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3154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94B30122-668E-4A4E-8289-BC4CFFFB27FF}" type="slidenum">
              <a:rPr lang="en-US" altLang="zh-CN">
                <a:solidFill>
                  <a:srgbClr val="000000"/>
                </a:solidFill>
                <a:latin typeface="Calibri" pitchFamily="34" charset="0"/>
              </a:rPr>
              <a:pPr eaLnBrk="1" hangingPunct="1"/>
              <a:t>72</a:t>
            </a:fld>
            <a:endParaRPr lang="en-US" altLang="zh-CN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3072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7204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zh-CN" smtClean="0"/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4178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2A05C1C9-3864-4AEA-9F8A-D32B6CE6B091}" type="slidenum">
              <a:rPr lang="en-US" altLang="zh-CN">
                <a:solidFill>
                  <a:srgbClr val="000000"/>
                </a:solidFill>
                <a:latin typeface="Calibri" pitchFamily="34" charset="0"/>
              </a:rPr>
              <a:pPr eaLnBrk="1" hangingPunct="1"/>
              <a:t>78</a:t>
            </a:fld>
            <a:endParaRPr lang="en-US" altLang="zh-CN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308227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44588" y="685800"/>
            <a:ext cx="4572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8228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633" tIns="45817" rIns="91633" bIns="45817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308229" name="灯片编号占位符 3"/>
          <p:cNvSpPr txBox="1">
            <a:spLocks noGrp="1"/>
          </p:cNvSpPr>
          <p:nvPr/>
        </p:nvSpPr>
        <p:spPr bwMode="auto">
          <a:xfrm>
            <a:off x="3886200" y="8685213"/>
            <a:ext cx="297021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633" tIns="45817" rIns="91633" bIns="45817" anchor="b"/>
          <a:lstStyle>
            <a:lvl1pPr defTabSz="915988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defTabSz="915988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defTabSz="915988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defTabSz="915988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defTabSz="915988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9159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9159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9159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9159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r" eaLnBrk="1" fontAlgn="base" hangingPunct="1">
              <a:spcBef>
                <a:spcPct val="0"/>
              </a:spcBef>
              <a:spcAft>
                <a:spcPct val="0"/>
              </a:spcAft>
            </a:pPr>
            <a:fld id="{2D08E16C-6B87-48F9-9169-E1896C7BCAA3}" type="slidenum">
              <a:rPr lang="en-US" altLang="zh-CN" sz="1200" smtClean="0">
                <a:solidFill>
                  <a:srgbClr val="000000"/>
                </a:solidFill>
              </a:rPr>
              <a:pPr algn="r" eaLnBrk="1" fontAlgn="base" hangingPunct="1">
                <a:spcBef>
                  <a:spcPct val="0"/>
                </a:spcBef>
                <a:spcAft>
                  <a:spcPct val="0"/>
                </a:spcAft>
              </a:pPr>
              <a:t>78</a:t>
            </a:fld>
            <a:endParaRPr lang="en-US" altLang="zh-CN" sz="1200" smtClean="0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25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925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altLang="en-US" smtClean="0"/>
              <a:t>http://node443.das3.science.uva.nl:10001/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9D4599D8-32A1-4A15-85AB-4C7E339DF6B2}" type="slidenum">
              <a:rPr lang="en-US" altLang="en-US">
                <a:solidFill>
                  <a:prstClr val="black"/>
                </a:solidFill>
                <a:latin typeface="Calibri" pitchFamily="34" charset="0"/>
              </a:rPr>
              <a:pPr eaLnBrk="1" hangingPunct="1"/>
              <a:t>97</a:t>
            </a:fld>
            <a:endParaRPr lang="en-US" altLang="en-US">
              <a:solidFill>
                <a:prstClr val="black"/>
              </a:solidFill>
              <a:latin typeface="Calibri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B2E427B5-6A7F-410C-A192-0C21C3C48840}" type="datetimeFigureOut">
              <a:rPr lang="en-US" smtClean="0"/>
              <a:t>4/7/2014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Rectangle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Rectangle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Straight Connector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Straight Connector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Rectangle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Oval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Oval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Oval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9015438C-E556-480F-B07B-A3D09F154B7D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B2E427B5-6A7F-410C-A192-0C21C3C48840}" type="datetimeFigureOut">
              <a:rPr lang="en-US" smtClean="0"/>
              <a:t>4/7/2014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9015438C-E556-480F-B07B-A3D09F154B7D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B2E427B5-6A7F-410C-A192-0C21C3C48840}" type="datetimeFigureOut">
              <a:rPr lang="en-US" smtClean="0"/>
              <a:t>4/7/2014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Straight Connector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Straight Connector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Rectangle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Oval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Oval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Oval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Straight Connector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9015438C-E556-480F-B07B-A3D09F154B7D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E427B5-6A7F-410C-A192-0C21C3C48840}" type="datetimeFigureOut">
              <a:rPr lang="en-US" smtClean="0"/>
              <a:t>4/7/2014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15438C-E556-480F-B07B-A3D09F154B7D}" type="slidenum">
              <a:rPr lang="en-US" smtClean="0"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E427B5-6A7F-410C-A192-0C21C3C48840}" type="datetimeFigureOut">
              <a:rPr lang="en-US" smtClean="0"/>
              <a:t>4/7/2014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15438C-E556-480F-B07B-A3D09F154B7D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B2E427B5-6A7F-410C-A192-0C21C3C48840}" type="datetimeFigureOut">
              <a:rPr lang="en-US" smtClean="0"/>
              <a:t>4/7/2014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9015438C-E556-480F-B07B-A3D09F154B7D}" type="slidenum">
              <a:rPr lang="en-US" smtClean="0"/>
              <a:t>‹#›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E427B5-6A7F-410C-A192-0C21C3C48840}" type="datetimeFigureOut">
              <a:rPr lang="en-US" smtClean="0"/>
              <a:t>4/7/2014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15438C-E556-480F-B07B-A3D09F154B7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Content Placeholder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1" name="Date Placeholder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B2E427B5-6A7F-410C-A192-0C21C3C48840}" type="datetimeFigureOut">
              <a:rPr lang="en-US" smtClean="0"/>
              <a:t>4/7/2014</a:t>
            </a:fld>
            <a:endParaRPr lang="en-US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9015438C-E556-480F-B07B-A3D09F154B7D}" type="slidenum">
              <a:rPr lang="en-US" smtClean="0"/>
              <a:t>‹#›</a:t>
            </a:fld>
            <a:endParaRPr lang="en-US"/>
          </a:p>
        </p:txBody>
      </p:sp>
      <p:sp>
        <p:nvSpPr>
          <p:cNvPr id="23" name="Footer Placeholder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Oval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Straight Connector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Date Placeholder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B2E427B5-6A7F-410C-A192-0C21C3C48840}" type="datetimeFigureOut">
              <a:rPr lang="en-US" smtClean="0"/>
              <a:t>4/7/2014</a:t>
            </a:fld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9015438C-E556-480F-B07B-A3D09F154B7D}" type="slidenum">
              <a:rPr lang="en-US" smtClean="0"/>
              <a:t>‹#›</a:t>
            </a:fld>
            <a:endParaRPr lang="en-US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E427B5-6A7F-410C-A192-0C21C3C48840}" type="datetimeFigureOut">
              <a:rPr lang="en-US" smtClean="0"/>
              <a:t>4/7/2014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15438C-E556-480F-B07B-A3D09F154B7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E427B5-6A7F-410C-A192-0C21C3C48840}" type="datetimeFigureOut">
              <a:rPr lang="en-US" smtClean="0"/>
              <a:t>4/7/2014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15438C-E556-480F-B07B-A3D09F154B7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977908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297344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78580622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651000"/>
            <a:ext cx="3810000" cy="4445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51000"/>
            <a:ext cx="3810000" cy="4445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827660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802828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885447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437652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69428142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06021083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17882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738482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685800" y="609600"/>
            <a:ext cx="7772400" cy="871538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85800" y="1651000"/>
            <a:ext cx="3810000" cy="21463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51000"/>
            <a:ext cx="3810000" cy="21463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685800" y="3949700"/>
            <a:ext cx="3810000" cy="21463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8200" y="3949700"/>
            <a:ext cx="3810000" cy="21463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604592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xOverObj" preserve="1">
  <p:cSld name="Title and Tex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871538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651000"/>
            <a:ext cx="7772400" cy="21463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0" y="3949700"/>
            <a:ext cx="7772400" cy="21463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346272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 and Content ov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871538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651000"/>
            <a:ext cx="7772400" cy="21463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949700"/>
            <a:ext cx="7772400" cy="21463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085854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685800" y="609600"/>
            <a:ext cx="7772400" cy="5486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68205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"/>
          <p:cNvSpPr>
            <a:spLocks noChangeArrowheads="1"/>
          </p:cNvSpPr>
          <p:nvPr/>
        </p:nvSpPr>
        <p:spPr bwMode="auto">
          <a:xfrm>
            <a:off x="0" y="0"/>
            <a:ext cx="381000" cy="6858000"/>
          </a:xfrm>
          <a:prstGeom prst="rect">
            <a:avLst/>
          </a:prstGeom>
          <a:solidFill>
            <a:schemeClr val="accent2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fontAlgn="base"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endParaRPr kumimoji="1" lang="nl-NL" altLang="en-US" sz="3000" smtClean="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5" name="Rectangle 6"/>
          <p:cNvSpPr>
            <a:spLocks noChangeArrowheads="1"/>
          </p:cNvSpPr>
          <p:nvPr/>
        </p:nvSpPr>
        <p:spPr bwMode="auto">
          <a:xfrm>
            <a:off x="0" y="0"/>
            <a:ext cx="381000" cy="2286000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fontAlgn="base"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endParaRPr kumimoji="1" lang="nl-NL" altLang="en-US" sz="3000" smtClean="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371715" name="Rectangle 3"/>
          <p:cNvSpPr>
            <a:spLocks noGrp="1" noChangeArrowheads="1"/>
          </p:cNvSpPr>
          <p:nvPr>
            <p:ph type="ctrTitle"/>
          </p:nvPr>
        </p:nvSpPr>
        <p:spPr>
          <a:xfrm>
            <a:off x="914400" y="1524000"/>
            <a:ext cx="7772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71716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914400" y="3276600"/>
            <a:ext cx="6400800" cy="17526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spcBef>
                <a:spcPct val="0"/>
              </a:spcBef>
              <a:defRPr/>
            </a:lvl1pPr>
          </a:lstStyle>
          <a:p>
            <a:endParaRPr lang="en-US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eaLnBrk="1" hangingPunct="1">
              <a:spcBef>
                <a:spcPct val="0"/>
              </a:spcBef>
              <a:defRPr/>
            </a:lvl1pPr>
          </a:lstStyle>
          <a:p>
            <a:endParaRPr lang="en-US" altLang="en-US"/>
          </a:p>
        </p:txBody>
      </p:sp>
      <p:sp>
        <p:nvSpPr>
          <p:cNvPr id="8" name="Rectangle 7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spcBef>
                <a:spcPct val="0"/>
              </a:spcBef>
              <a:defRPr/>
            </a:lvl1pPr>
          </a:lstStyle>
          <a:p>
            <a:fld id="{BD680C35-72DA-494B-9E03-700D63C8CA7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3515028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spcBef>
                <a:spcPct val="0"/>
              </a:spcBef>
              <a:defRPr/>
            </a:lvl1pPr>
          </a:lstStyle>
          <a:p>
            <a:endParaRPr lang="en-US" altLang="en-US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eaLnBrk="1" hangingPunct="1">
              <a:spcBef>
                <a:spcPct val="0"/>
              </a:spcBef>
              <a:defRPr/>
            </a:lvl1pPr>
          </a:lstStyle>
          <a:p>
            <a:endParaRPr lang="en-US" altLang="en-US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spcBef>
                <a:spcPct val="0"/>
              </a:spcBef>
              <a:defRPr/>
            </a:lvl1pPr>
          </a:lstStyle>
          <a:p>
            <a:fld id="{B8493654-13E0-4143-BCC9-16B00133FC5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7840436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spcBef>
                <a:spcPct val="0"/>
              </a:spcBef>
              <a:defRPr/>
            </a:lvl1pPr>
          </a:lstStyle>
          <a:p>
            <a:endParaRPr lang="en-US" altLang="en-US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eaLnBrk="1" hangingPunct="1">
              <a:spcBef>
                <a:spcPct val="0"/>
              </a:spcBef>
              <a:defRPr/>
            </a:lvl1pPr>
          </a:lstStyle>
          <a:p>
            <a:endParaRPr lang="en-US" altLang="en-US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spcBef>
                <a:spcPct val="0"/>
              </a:spcBef>
              <a:defRPr/>
            </a:lvl1pPr>
          </a:lstStyle>
          <a:p>
            <a:fld id="{329337F9-7449-4C6B-87CB-DD5CDC6019F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5636011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914400" y="2286000"/>
            <a:ext cx="3695700" cy="3657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762500" y="2286000"/>
            <a:ext cx="3695700" cy="3657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spcBef>
                <a:spcPct val="0"/>
              </a:spcBef>
              <a:defRPr/>
            </a:lvl1pPr>
          </a:lstStyle>
          <a:p>
            <a:endParaRPr lang="en-US" altLang="en-US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eaLnBrk="1" hangingPunct="1">
              <a:spcBef>
                <a:spcPct val="0"/>
              </a:spcBef>
              <a:defRPr/>
            </a:lvl1pPr>
          </a:lstStyle>
          <a:p>
            <a:endParaRPr lang="en-US" altLang="en-US"/>
          </a:p>
        </p:txBody>
      </p:sp>
      <p:sp>
        <p:nvSpPr>
          <p:cNvPr id="7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spcBef>
                <a:spcPct val="0"/>
              </a:spcBef>
              <a:defRPr/>
            </a:lvl1pPr>
          </a:lstStyle>
          <a:p>
            <a:fld id="{28FE3FE2-3984-4512-8FF3-C9AB664EE64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88337698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spcBef>
                <a:spcPct val="0"/>
              </a:spcBef>
              <a:defRPr/>
            </a:lvl1pPr>
          </a:lstStyle>
          <a:p>
            <a:endParaRPr lang="en-US" altLang="en-US"/>
          </a:p>
        </p:txBody>
      </p:sp>
      <p:sp>
        <p:nvSpPr>
          <p:cNvPr id="8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eaLnBrk="1" hangingPunct="1">
              <a:spcBef>
                <a:spcPct val="0"/>
              </a:spcBef>
              <a:defRPr/>
            </a:lvl1pPr>
          </a:lstStyle>
          <a:p>
            <a:endParaRPr lang="en-US" altLang="en-US"/>
          </a:p>
        </p:txBody>
      </p:sp>
      <p:sp>
        <p:nvSpPr>
          <p:cNvPr id="9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spcBef>
                <a:spcPct val="0"/>
              </a:spcBef>
              <a:defRPr/>
            </a:lvl1pPr>
          </a:lstStyle>
          <a:p>
            <a:fld id="{7B863E69-6CD3-4C5B-9031-1E6AA5D44B9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6552566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spcBef>
                <a:spcPct val="0"/>
              </a:spcBef>
              <a:defRPr/>
            </a:lvl1pPr>
          </a:lstStyle>
          <a:p>
            <a:endParaRPr lang="en-US" altLang="en-US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eaLnBrk="1" hangingPunct="1">
              <a:spcBef>
                <a:spcPct val="0"/>
              </a:spcBef>
              <a:defRPr/>
            </a:lvl1pPr>
          </a:lstStyle>
          <a:p>
            <a:endParaRPr lang="en-US" altLang="en-US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spcBef>
                <a:spcPct val="0"/>
              </a:spcBef>
              <a:defRPr/>
            </a:lvl1pPr>
          </a:lstStyle>
          <a:p>
            <a:fld id="{72B0A86D-874E-4877-9C30-EDB9E7EA6EF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04991394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spcBef>
                <a:spcPct val="0"/>
              </a:spcBef>
              <a:defRPr/>
            </a:lvl1pPr>
          </a:lstStyle>
          <a:p>
            <a:endParaRPr lang="en-US" altLang="en-US"/>
          </a:p>
        </p:txBody>
      </p:sp>
      <p:sp>
        <p:nvSpPr>
          <p:cNvPr id="3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eaLnBrk="1" hangingPunct="1">
              <a:spcBef>
                <a:spcPct val="0"/>
              </a:spcBef>
              <a:defRPr/>
            </a:lvl1pPr>
          </a:lstStyle>
          <a:p>
            <a:endParaRPr lang="en-US" altLang="en-US"/>
          </a:p>
        </p:txBody>
      </p:sp>
      <p:sp>
        <p:nvSpPr>
          <p:cNvPr id="4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spcBef>
                <a:spcPct val="0"/>
              </a:spcBef>
              <a:defRPr/>
            </a:lvl1pPr>
          </a:lstStyle>
          <a:p>
            <a:fld id="{F67255F6-D49D-4357-ADF5-A2BF1A811A5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7390144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spcBef>
                <a:spcPct val="0"/>
              </a:spcBef>
              <a:defRPr/>
            </a:lvl1pPr>
          </a:lstStyle>
          <a:p>
            <a:endParaRPr lang="en-US" altLang="en-US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eaLnBrk="1" hangingPunct="1">
              <a:spcBef>
                <a:spcPct val="0"/>
              </a:spcBef>
              <a:defRPr/>
            </a:lvl1pPr>
          </a:lstStyle>
          <a:p>
            <a:endParaRPr lang="en-US" altLang="en-US"/>
          </a:p>
        </p:txBody>
      </p:sp>
      <p:sp>
        <p:nvSpPr>
          <p:cNvPr id="7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spcBef>
                <a:spcPct val="0"/>
              </a:spcBef>
              <a:defRPr/>
            </a:lvl1pPr>
          </a:lstStyle>
          <a:p>
            <a:fld id="{A17D918F-69AB-4CBB-B9E0-6543B39D600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75823182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lIns="91440" tIns="45720" rIns="91440" bIns="45720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nl-NL" noProof="0" smtClean="0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spcBef>
                <a:spcPct val="0"/>
              </a:spcBef>
              <a:defRPr/>
            </a:lvl1pPr>
          </a:lstStyle>
          <a:p>
            <a:endParaRPr lang="en-US" altLang="en-US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eaLnBrk="1" hangingPunct="1">
              <a:spcBef>
                <a:spcPct val="0"/>
              </a:spcBef>
              <a:defRPr/>
            </a:lvl1pPr>
          </a:lstStyle>
          <a:p>
            <a:endParaRPr lang="en-US" altLang="en-US"/>
          </a:p>
        </p:txBody>
      </p:sp>
      <p:sp>
        <p:nvSpPr>
          <p:cNvPr id="7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spcBef>
                <a:spcPct val="0"/>
              </a:spcBef>
              <a:defRPr/>
            </a:lvl1pPr>
          </a:lstStyle>
          <a:p>
            <a:fld id="{8EB5136E-949E-4FFF-A29F-F97FDA3E043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32290758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spcBef>
                <a:spcPct val="0"/>
              </a:spcBef>
              <a:defRPr/>
            </a:lvl1pPr>
          </a:lstStyle>
          <a:p>
            <a:endParaRPr lang="en-US" altLang="en-US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eaLnBrk="1" hangingPunct="1">
              <a:spcBef>
                <a:spcPct val="0"/>
              </a:spcBef>
              <a:defRPr/>
            </a:lvl1pPr>
          </a:lstStyle>
          <a:p>
            <a:endParaRPr lang="en-US" altLang="en-US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spcBef>
                <a:spcPct val="0"/>
              </a:spcBef>
              <a:defRPr/>
            </a:lvl1pPr>
          </a:lstStyle>
          <a:p>
            <a:fld id="{8AA64975-DE4C-499E-8E1E-86AFF3E5888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565640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6572250" y="609600"/>
            <a:ext cx="1885950" cy="5334000"/>
          </a:xfrm>
        </p:spPr>
        <p:txBody>
          <a:bodyPr vert="eaVert"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914400" y="609600"/>
            <a:ext cx="5505450" cy="5334000"/>
          </a:xfrm>
        </p:spPr>
        <p:txBody>
          <a:bodyPr vert="eaVert"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spcBef>
                <a:spcPct val="0"/>
              </a:spcBef>
              <a:defRPr/>
            </a:lvl1pPr>
          </a:lstStyle>
          <a:p>
            <a:endParaRPr lang="en-US" altLang="en-US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eaLnBrk="1" hangingPunct="1">
              <a:spcBef>
                <a:spcPct val="0"/>
              </a:spcBef>
              <a:defRPr/>
            </a:lvl1pPr>
          </a:lstStyle>
          <a:p>
            <a:endParaRPr lang="en-US" altLang="en-US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spcBef>
                <a:spcPct val="0"/>
              </a:spcBef>
              <a:defRPr/>
            </a:lvl1pPr>
          </a:lstStyle>
          <a:p>
            <a:fld id="{B6B2323F-0933-47F8-A0DB-71191845F88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19649361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 preserve="1">
  <p:cSld name="Titel, inhoud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914400" y="609600"/>
            <a:ext cx="7315200" cy="1143000"/>
          </a:xfrm>
        </p:spPr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914400" y="2286000"/>
            <a:ext cx="3695700" cy="3657600"/>
          </a:xfrm>
        </p:spPr>
        <p:txBody>
          <a:bodyPr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4762500" y="2286000"/>
            <a:ext cx="3695700" cy="3657600"/>
          </a:xfrm>
        </p:spPr>
        <p:txBody>
          <a:bodyPr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spcBef>
                <a:spcPct val="0"/>
              </a:spcBef>
              <a:defRPr/>
            </a:lvl1pPr>
          </a:lstStyle>
          <a:p>
            <a:endParaRPr lang="en-US" altLang="en-US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eaLnBrk="1" hangingPunct="1">
              <a:spcBef>
                <a:spcPct val="0"/>
              </a:spcBef>
              <a:defRPr/>
            </a:lvl1pPr>
          </a:lstStyle>
          <a:p>
            <a:endParaRPr lang="en-US" altLang="en-US"/>
          </a:p>
        </p:txBody>
      </p:sp>
      <p:sp>
        <p:nvSpPr>
          <p:cNvPr id="7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spcBef>
                <a:spcPct val="0"/>
              </a:spcBef>
              <a:defRPr/>
            </a:lvl1pPr>
          </a:lstStyle>
          <a:p>
            <a:fld id="{993D7DF2-01EE-4301-A717-1354D217EDE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67174654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itel en tab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258888" y="228600"/>
            <a:ext cx="7561262" cy="1039813"/>
          </a:xfrm>
        </p:spPr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tabel 2"/>
          <p:cNvSpPr>
            <a:spLocks noGrp="1"/>
          </p:cNvSpPr>
          <p:nvPr>
            <p:ph type="tbl" idx="1"/>
          </p:nvPr>
        </p:nvSpPr>
        <p:spPr>
          <a:xfrm>
            <a:off x="1258888" y="1412875"/>
            <a:ext cx="7561262" cy="4968875"/>
          </a:xfrm>
        </p:spPr>
        <p:txBody>
          <a:bodyPr/>
          <a:lstStyle/>
          <a:p>
            <a:pPr lvl="0"/>
            <a:endParaRPr lang="nl-NL" noProof="0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>
          <a:xfrm>
            <a:off x="152400" y="6356350"/>
            <a:ext cx="1901825" cy="457200"/>
          </a:xfrm>
        </p:spPr>
        <p:txBody>
          <a:bodyPr/>
          <a:lstStyle>
            <a:lvl1pPr eaLnBrk="1" hangingPunct="1">
              <a:spcBef>
                <a:spcPct val="0"/>
              </a:spcBef>
              <a:defRPr/>
            </a:lvl1pPr>
          </a:lstStyle>
          <a:p>
            <a:endParaRPr lang="en-US" altLang="en-US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457200"/>
          </a:xfrm>
        </p:spPr>
        <p:txBody>
          <a:bodyPr/>
          <a:lstStyle>
            <a:lvl1pPr eaLnBrk="1" hangingPunct="1">
              <a:spcBef>
                <a:spcPct val="0"/>
              </a:spcBef>
              <a:defRPr/>
            </a:lvl1pPr>
          </a:lstStyle>
          <a:p>
            <a:endParaRPr lang="en-US" altLang="en-US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>
          <a:xfrm>
            <a:off x="7204075" y="6597650"/>
            <a:ext cx="1905000" cy="252413"/>
          </a:xfrm>
        </p:spPr>
        <p:txBody>
          <a:bodyPr/>
          <a:lstStyle>
            <a:lvl1pPr eaLnBrk="1" hangingPunct="1">
              <a:spcBef>
                <a:spcPct val="0"/>
              </a:spcBef>
              <a:defRPr/>
            </a:lvl1pPr>
          </a:lstStyle>
          <a:p>
            <a:fld id="{7C16033C-2EFF-480C-8F1B-824C83500DA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01257426"/>
      </p:ext>
    </p:extLst>
  </p:cSld>
  <p:clrMapOvr>
    <a:masterClrMapping/>
  </p:clrMapOvr>
  <p:transition spd="slow"/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685800" y="609600"/>
            <a:ext cx="7772400" cy="5486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3314486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7"/>
          <p:cNvSpPr>
            <a:spLocks noChangeArrowheads="1"/>
          </p:cNvSpPr>
          <p:nvPr/>
        </p:nvSpPr>
        <p:spPr bwMode="auto">
          <a:xfrm>
            <a:off x="685800" y="2362200"/>
            <a:ext cx="7772400" cy="109538"/>
          </a:xfrm>
          <a:custGeom>
            <a:avLst/>
            <a:gdLst>
              <a:gd name="G0" fmla="+- 618 0 0"/>
            </a:gdLst>
            <a:ahLst/>
            <a:cxnLst>
              <a:cxn ang="0">
                <a:pos x="0" y="0"/>
              </a:cxn>
              <a:cxn ang="0">
                <a:pos x="618" y="0"/>
              </a:cxn>
              <a:cxn ang="0">
                <a:pos x="618" y="1000"/>
              </a:cxn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 stroke="0">
                <a:moveTo>
                  <a:pt x="0" y="0"/>
                </a:moveTo>
                <a:lnTo>
                  <a:pt x="618" y="0"/>
                </a:lnTo>
                <a:lnTo>
                  <a:pt x="618" y="1000"/>
                </a:lnTo>
                <a:lnTo>
                  <a:pt x="0" y="1000"/>
                </a:lnTo>
                <a:close/>
              </a:path>
              <a:path w="1000" h="1000">
                <a:moveTo>
                  <a:pt x="0" y="0"/>
                </a:moveTo>
                <a:lnTo>
                  <a:pt x="1000" y="0"/>
                </a:lnTo>
              </a:path>
            </a:pathLst>
          </a:custGeom>
          <a:solidFill>
            <a:schemeClr val="accent2"/>
          </a:solidFill>
          <a:ln w="9525">
            <a:solidFill>
              <a:schemeClr val="accent2"/>
            </a:solidFill>
            <a:round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zh-CN" altLang="zh-CN" sz="2400">
              <a:solidFill>
                <a:srgbClr val="000000"/>
              </a:solidFill>
              <a:ea typeface="SimSun" charset="-122"/>
            </a:endParaRPr>
          </a:p>
        </p:txBody>
      </p:sp>
      <p:pic>
        <p:nvPicPr>
          <p:cNvPr id="5" name="Picture 9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01063" y="6229350"/>
            <a:ext cx="566737" cy="566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841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990600"/>
            <a:ext cx="7772400" cy="1371600"/>
          </a:xfrm>
        </p:spPr>
        <p:txBody>
          <a:bodyPr/>
          <a:lstStyle>
            <a:lvl1pPr>
              <a:defRPr sz="4000"/>
            </a:lvl1pPr>
          </a:lstStyle>
          <a:p>
            <a:r>
              <a:rPr lang="en-US" altLang="zh-CN"/>
              <a:t>Click to edit Master title style</a:t>
            </a:r>
          </a:p>
        </p:txBody>
      </p:sp>
      <p:sp>
        <p:nvSpPr>
          <p:cNvPr id="18841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447800" y="3429000"/>
            <a:ext cx="7010400" cy="1600200"/>
          </a:xfrm>
        </p:spPr>
        <p:txBody>
          <a:bodyPr/>
          <a:lstStyle>
            <a:lvl1pPr marL="0" indent="0">
              <a:buFont typeface="Wingdings" pitchFamily="2" charset="2"/>
              <a:buNone/>
              <a:defRPr sz="2800"/>
            </a:lvl1pPr>
          </a:lstStyle>
          <a:p>
            <a:r>
              <a:rPr lang="en-US" altLang="zh-CN"/>
              <a:t>Click to edit Master subtitle style</a:t>
            </a:r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4EAC9C5B-8BC8-41EB-96FE-0EDFD8678650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448081845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275903C9-08A3-4E33-900C-CEE1F54E2BF5}" type="slidenum">
              <a:rPr lang="en-US" altLang="zh-CN"/>
              <a:pPr/>
              <a:t>‹#›</a:t>
            </a:fld>
            <a:endParaRPr lang="en-US" altLang="zh-CN"/>
          </a:p>
        </p:txBody>
      </p:sp>
      <p:sp>
        <p:nvSpPr>
          <p:cNvPr id="6" name="Rectangle 8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0045646-3567-480C-8FE2-F592B2E16B6D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627430197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7D016C07-3AF5-4D6C-896C-B7DB7A9483C0}" type="slidenum">
              <a:rPr lang="en-US" altLang="zh-CN"/>
              <a:pPr/>
              <a:t>‹#›</a:t>
            </a:fld>
            <a:endParaRPr lang="en-US" altLang="zh-CN"/>
          </a:p>
        </p:txBody>
      </p:sp>
      <p:sp>
        <p:nvSpPr>
          <p:cNvPr id="6" name="Rectangle 8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3A2E808-ABDD-46F5-9571-F3D0573C5D26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045270757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566738" y="1752600"/>
            <a:ext cx="3924300" cy="4267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3438" y="1752600"/>
            <a:ext cx="3924300" cy="4267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1012534D-645D-427E-B13C-5CA5FCFE9E27}" type="slidenum">
              <a:rPr lang="en-US" altLang="zh-CN"/>
              <a:pPr/>
              <a:t>‹#›</a:t>
            </a:fld>
            <a:endParaRPr lang="en-US" altLang="zh-CN"/>
          </a:p>
        </p:txBody>
      </p:sp>
      <p:sp>
        <p:nvSpPr>
          <p:cNvPr id="7" name="Rectangle 8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3966960-10AA-432E-85E5-F147BEE3D579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939464575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8" name="Rectangle 7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00B43EC7-2009-4694-B39B-B6E560176766}" type="slidenum">
              <a:rPr lang="en-US" altLang="zh-CN"/>
              <a:pPr/>
              <a:t>‹#›</a:t>
            </a:fld>
            <a:endParaRPr lang="en-US" altLang="zh-CN"/>
          </a:p>
        </p:txBody>
      </p:sp>
      <p:sp>
        <p:nvSpPr>
          <p:cNvPr id="9" name="Rectangle 8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BD9CCD2-E4D4-45C7-9A29-35C0EE8F1E28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299522414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483F9487-EF88-4CCE-B74E-9BED0A5C6D88}" type="slidenum">
              <a:rPr lang="en-US" altLang="zh-CN"/>
              <a:pPr/>
              <a:t>‹#›</a:t>
            </a:fld>
            <a:endParaRPr lang="en-US" altLang="zh-CN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CEA9F7C-F111-4186-A320-0F05F48D2AAD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460242211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3" name="Rectangle 7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300A6E13-A3E5-4AC7-B1BC-B63635CA392B}" type="slidenum">
              <a:rPr lang="en-US" altLang="zh-CN"/>
              <a:pPr/>
              <a:t>‹#›</a:t>
            </a:fld>
            <a:endParaRPr lang="en-US" altLang="zh-CN"/>
          </a:p>
        </p:txBody>
      </p:sp>
      <p:sp>
        <p:nvSpPr>
          <p:cNvPr id="4" name="Rectangle 8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B32DEEC-2303-43D8-B9D0-F7B9C12F36EC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2226893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69C2DB41-D0DA-4846-B694-561A8B16D5DE}" type="slidenum">
              <a:rPr lang="en-US" altLang="zh-CN"/>
              <a:pPr/>
              <a:t>‹#›</a:t>
            </a:fld>
            <a:endParaRPr lang="en-US" altLang="zh-CN"/>
          </a:p>
        </p:txBody>
      </p:sp>
      <p:sp>
        <p:nvSpPr>
          <p:cNvPr id="7" name="Rectangle 8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98348FD-1277-424E-98FE-FECB7775074E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065962829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 smtClean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5886F03F-0EC9-41B9-8002-8BDD09925E58}" type="slidenum">
              <a:rPr lang="en-US" altLang="zh-CN"/>
              <a:pPr/>
              <a:t>‹#›</a:t>
            </a:fld>
            <a:endParaRPr lang="en-US" altLang="zh-CN"/>
          </a:p>
        </p:txBody>
      </p:sp>
      <p:sp>
        <p:nvSpPr>
          <p:cNvPr id="7" name="Rectangle 8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E5A8362-0C68-46B4-B4BE-C8BBF1D0FC35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778421338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3BC6A8FE-A2AB-48E8-AF2D-8B6470D2F5EB}" type="slidenum">
              <a:rPr lang="en-US" altLang="zh-CN"/>
              <a:pPr/>
              <a:t>‹#›</a:t>
            </a:fld>
            <a:endParaRPr lang="en-US" altLang="zh-CN"/>
          </a:p>
        </p:txBody>
      </p:sp>
      <p:sp>
        <p:nvSpPr>
          <p:cNvPr id="6" name="Rectangle 8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0196734-EC7D-4CF4-BE55-A82EB78EAE6C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1117541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573838" y="304800"/>
            <a:ext cx="2001837" cy="5715000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566738" y="304800"/>
            <a:ext cx="5854700" cy="5715000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105D0A00-0867-4C70-949E-337894F76329}" type="slidenum">
              <a:rPr lang="en-US" altLang="zh-CN"/>
              <a:pPr/>
              <a:t>‹#›</a:t>
            </a:fld>
            <a:endParaRPr lang="en-US" altLang="zh-CN"/>
          </a:p>
        </p:txBody>
      </p:sp>
      <p:sp>
        <p:nvSpPr>
          <p:cNvPr id="6" name="Rectangle 8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9FE8B78-CF5E-414D-B5CB-A65EC284B021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077465599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标题，文本与两项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74675" y="304800"/>
            <a:ext cx="8001000" cy="1216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sz="half" idx="1"/>
          </p:nvPr>
        </p:nvSpPr>
        <p:spPr>
          <a:xfrm>
            <a:off x="566738" y="1752600"/>
            <a:ext cx="3924300" cy="42672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quarter" idx="2"/>
          </p:nvPr>
        </p:nvSpPr>
        <p:spPr>
          <a:xfrm>
            <a:off x="4643438" y="1752600"/>
            <a:ext cx="3924300" cy="20574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内容占位符 4"/>
          <p:cNvSpPr>
            <a:spLocks noGrp="1"/>
          </p:cNvSpPr>
          <p:nvPr>
            <p:ph sz="quarter" idx="3"/>
          </p:nvPr>
        </p:nvSpPr>
        <p:spPr>
          <a:xfrm>
            <a:off x="4643438" y="3962400"/>
            <a:ext cx="3924300" cy="20574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C3097EB7-005F-4D66-B465-CA1FB9AAED3C}" type="slidenum">
              <a:rPr lang="en-US" altLang="zh-CN"/>
              <a:pPr/>
              <a:t>‹#›</a:t>
            </a:fld>
            <a:endParaRPr lang="en-US" altLang="zh-CN"/>
          </a:p>
        </p:txBody>
      </p:sp>
      <p:sp>
        <p:nvSpPr>
          <p:cNvPr id="8" name="Rectangle 8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4580369-31EF-4935-891A-32ABD5DF384C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500444999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标题，文本与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74675" y="304800"/>
            <a:ext cx="8001000" cy="1216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sz="half" idx="1"/>
          </p:nvPr>
        </p:nvSpPr>
        <p:spPr>
          <a:xfrm>
            <a:off x="566738" y="1752600"/>
            <a:ext cx="3924300" cy="42672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3438" y="1752600"/>
            <a:ext cx="3924300" cy="42672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A7F18264-C870-4EDF-B07F-EFD184468A09}" type="slidenum">
              <a:rPr lang="en-US" altLang="zh-CN"/>
              <a:pPr/>
              <a:t>‹#›</a:t>
            </a:fld>
            <a:endParaRPr lang="en-US" altLang="zh-CN"/>
          </a:p>
        </p:txBody>
      </p:sp>
      <p:sp>
        <p:nvSpPr>
          <p:cNvPr id="7" name="Rectangle 8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1F73DCE-B945-4261-A116-8F9A2A9DC7EF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0045064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6" Type="http://schemas.openxmlformats.org/officeDocument/2006/relationships/theme" Target="../theme/theme2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4.xml"/><Relationship Id="rId13" Type="http://schemas.openxmlformats.org/officeDocument/2006/relationships/slideLayout" Target="../slideLayouts/slideLayout39.xml"/><Relationship Id="rId3" Type="http://schemas.openxmlformats.org/officeDocument/2006/relationships/slideLayout" Target="../slideLayouts/slideLayout29.xml"/><Relationship Id="rId7" Type="http://schemas.openxmlformats.org/officeDocument/2006/relationships/slideLayout" Target="../slideLayouts/slideLayout33.xml"/><Relationship Id="rId12" Type="http://schemas.openxmlformats.org/officeDocument/2006/relationships/slideLayout" Target="../slideLayouts/slideLayout38.xml"/><Relationship Id="rId2" Type="http://schemas.openxmlformats.org/officeDocument/2006/relationships/slideLayout" Target="../slideLayouts/slideLayout28.xml"/><Relationship Id="rId1" Type="http://schemas.openxmlformats.org/officeDocument/2006/relationships/slideLayout" Target="../slideLayouts/slideLayout27.xml"/><Relationship Id="rId6" Type="http://schemas.openxmlformats.org/officeDocument/2006/relationships/slideLayout" Target="../slideLayouts/slideLayout32.xml"/><Relationship Id="rId11" Type="http://schemas.openxmlformats.org/officeDocument/2006/relationships/slideLayout" Target="../slideLayouts/slideLayout37.xml"/><Relationship Id="rId5" Type="http://schemas.openxmlformats.org/officeDocument/2006/relationships/slideLayout" Target="../slideLayouts/slideLayout31.xml"/><Relationship Id="rId15" Type="http://schemas.openxmlformats.org/officeDocument/2006/relationships/theme" Target="../theme/theme3.xml"/><Relationship Id="rId10" Type="http://schemas.openxmlformats.org/officeDocument/2006/relationships/slideLayout" Target="../slideLayouts/slideLayout36.xml"/><Relationship Id="rId4" Type="http://schemas.openxmlformats.org/officeDocument/2006/relationships/slideLayout" Target="../slideLayouts/slideLayout30.xml"/><Relationship Id="rId9" Type="http://schemas.openxmlformats.org/officeDocument/2006/relationships/slideLayout" Target="../slideLayouts/slideLayout35.xml"/><Relationship Id="rId14" Type="http://schemas.openxmlformats.org/officeDocument/2006/relationships/slideLayout" Target="../slideLayouts/slideLayout40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8.xml"/><Relationship Id="rId13" Type="http://schemas.openxmlformats.org/officeDocument/2006/relationships/slideLayout" Target="../slideLayouts/slideLayout53.xml"/><Relationship Id="rId3" Type="http://schemas.openxmlformats.org/officeDocument/2006/relationships/slideLayout" Target="../slideLayouts/slideLayout43.xml"/><Relationship Id="rId7" Type="http://schemas.openxmlformats.org/officeDocument/2006/relationships/slideLayout" Target="../slideLayouts/slideLayout47.xml"/><Relationship Id="rId12" Type="http://schemas.openxmlformats.org/officeDocument/2006/relationships/slideLayout" Target="../slideLayouts/slideLayout52.xml"/><Relationship Id="rId2" Type="http://schemas.openxmlformats.org/officeDocument/2006/relationships/slideLayout" Target="../slideLayouts/slideLayout42.xml"/><Relationship Id="rId1" Type="http://schemas.openxmlformats.org/officeDocument/2006/relationships/slideLayout" Target="../slideLayouts/slideLayout41.xml"/><Relationship Id="rId6" Type="http://schemas.openxmlformats.org/officeDocument/2006/relationships/slideLayout" Target="../slideLayouts/slideLayout46.xml"/><Relationship Id="rId11" Type="http://schemas.openxmlformats.org/officeDocument/2006/relationships/slideLayout" Target="../slideLayouts/slideLayout51.xml"/><Relationship Id="rId5" Type="http://schemas.openxmlformats.org/officeDocument/2006/relationships/slideLayout" Target="../slideLayouts/slideLayout45.xml"/><Relationship Id="rId10" Type="http://schemas.openxmlformats.org/officeDocument/2006/relationships/slideLayout" Target="../slideLayouts/slideLayout50.xml"/><Relationship Id="rId4" Type="http://schemas.openxmlformats.org/officeDocument/2006/relationships/slideLayout" Target="../slideLayouts/slideLayout44.xml"/><Relationship Id="rId9" Type="http://schemas.openxmlformats.org/officeDocument/2006/relationships/slideLayout" Target="../slideLayouts/slideLayout49.xml"/><Relationship Id="rId14" Type="http://schemas.openxmlformats.org/officeDocument/2006/relationships/theme" Target="../theme/theme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B2E427B5-6A7F-410C-A192-0C21C3C48840}" type="datetimeFigureOut">
              <a:rPr lang="en-US" smtClean="0"/>
              <a:t>4/7/2014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Oval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9015438C-E556-480F-B07B-A3D09F154B7D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871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651000"/>
            <a:ext cx="7772400" cy="444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04156318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800">
          <a:solidFill>
            <a:srgbClr val="FCA0D7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800">
          <a:solidFill>
            <a:srgbClr val="FCA0D7"/>
          </a:solidFill>
          <a:latin typeface="Times" pitchFamily="1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800">
          <a:solidFill>
            <a:srgbClr val="FCA0D7"/>
          </a:solidFill>
          <a:latin typeface="Times" pitchFamily="1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800">
          <a:solidFill>
            <a:srgbClr val="FCA0D7"/>
          </a:solidFill>
          <a:latin typeface="Times" pitchFamily="1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800">
          <a:solidFill>
            <a:srgbClr val="FCA0D7"/>
          </a:solidFill>
          <a:latin typeface="Times" pitchFamily="1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800">
          <a:solidFill>
            <a:srgbClr val="FCA0D7"/>
          </a:solidFill>
          <a:latin typeface="Times" pitchFamily="1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800">
          <a:solidFill>
            <a:srgbClr val="FCA0D7"/>
          </a:solidFill>
          <a:latin typeface="Times" pitchFamily="1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800">
          <a:solidFill>
            <a:srgbClr val="FCA0D7"/>
          </a:solidFill>
          <a:latin typeface="Times" pitchFamily="1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800">
          <a:solidFill>
            <a:srgbClr val="FCA0D7"/>
          </a:solidFill>
          <a:latin typeface="Times" pitchFamily="1" charset="0"/>
        </a:defRPr>
      </a:lvl9pPr>
    </p:titleStyle>
    <p:bodyStyle>
      <a:lvl1pPr marL="342900" indent="-342900" algn="l" rtl="0" eaLnBrk="0" fontAlgn="base" hangingPunct="0">
        <a:lnSpc>
          <a:spcPct val="114000"/>
        </a:lnSpc>
        <a:spcBef>
          <a:spcPct val="0"/>
        </a:spcBef>
        <a:spcAft>
          <a:spcPct val="125000"/>
        </a:spcAft>
        <a:defRPr sz="3600">
          <a:solidFill>
            <a:srgbClr val="FFE9AA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1"/>
            </a:gs>
            <a:gs pos="100000">
              <a:schemeClr val="bg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0691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609600"/>
            <a:ext cx="73152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370693" name="Rectangle 5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2286000"/>
            <a:ext cx="7543800" cy="36576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 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  <a:p>
            <a:pPr lvl="3"/>
            <a:endParaRPr lang="en-US" altLang="en-US" smtClean="0"/>
          </a:p>
        </p:txBody>
      </p:sp>
      <p:sp>
        <p:nvSpPr>
          <p:cNvPr id="370696" name="Rectangle 8"/>
          <p:cNvSpPr>
            <a:spLocks noChangeArrowheads="1"/>
          </p:cNvSpPr>
          <p:nvPr/>
        </p:nvSpPr>
        <p:spPr bwMode="auto">
          <a:xfrm>
            <a:off x="0" y="0"/>
            <a:ext cx="381000" cy="6858000"/>
          </a:xfrm>
          <a:prstGeom prst="rect">
            <a:avLst/>
          </a:prstGeom>
          <a:solidFill>
            <a:schemeClr val="accent2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fontAlgn="base"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endParaRPr kumimoji="1" lang="nl-NL" altLang="en-US" sz="3000" smtClean="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370697" name="Rectangle 9"/>
          <p:cNvSpPr>
            <a:spLocks noChangeArrowheads="1"/>
          </p:cNvSpPr>
          <p:nvPr/>
        </p:nvSpPr>
        <p:spPr bwMode="auto">
          <a:xfrm>
            <a:off x="0" y="0"/>
            <a:ext cx="381000" cy="2286000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fontAlgn="base"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endParaRPr kumimoji="1" lang="nl-NL" altLang="en-US" sz="3000" smtClean="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370698" name="Rectangle 10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838200" y="5943600"/>
            <a:ext cx="1905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20000"/>
              </a:spcBef>
              <a:defRPr sz="1400">
                <a:solidFill>
                  <a:srgbClr val="000000"/>
                </a:solidFill>
                <a:latin typeface="Tahoma" pitchFamily="34" charset="0"/>
              </a:defRPr>
            </a:lvl1pPr>
          </a:lstStyle>
          <a:p>
            <a:pPr fontAlgn="base">
              <a:spcAft>
                <a:spcPct val="0"/>
              </a:spcAft>
            </a:pPr>
            <a:endParaRPr lang="en-US" altLang="en-US" smtClean="0">
              <a:cs typeface="Arial" charset="0"/>
            </a:endParaRPr>
          </a:p>
        </p:txBody>
      </p:sp>
      <p:sp>
        <p:nvSpPr>
          <p:cNvPr id="370699" name="Rectangle 11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838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0" hangingPunct="0">
              <a:spcBef>
                <a:spcPct val="20000"/>
              </a:spcBef>
              <a:defRPr sz="1400">
                <a:solidFill>
                  <a:srgbClr val="000000"/>
                </a:solidFill>
                <a:latin typeface="Tahoma" pitchFamily="34" charset="0"/>
              </a:defRPr>
            </a:lvl1pPr>
          </a:lstStyle>
          <a:p>
            <a:pPr fontAlgn="base">
              <a:spcAft>
                <a:spcPct val="0"/>
              </a:spcAft>
            </a:pPr>
            <a:endParaRPr lang="en-US" altLang="en-US" smtClean="0">
              <a:cs typeface="Arial" charset="0"/>
            </a:endParaRPr>
          </a:p>
        </p:txBody>
      </p:sp>
      <p:sp>
        <p:nvSpPr>
          <p:cNvPr id="370700" name="Rectangle 12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3733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spcBef>
                <a:spcPct val="20000"/>
              </a:spcBef>
              <a:defRPr sz="1400">
                <a:solidFill>
                  <a:srgbClr val="000000"/>
                </a:solidFill>
                <a:latin typeface="Tahoma" pitchFamily="34" charset="0"/>
              </a:defRPr>
            </a:lvl1pPr>
          </a:lstStyle>
          <a:p>
            <a:pPr fontAlgn="base">
              <a:spcAft>
                <a:spcPct val="0"/>
              </a:spcAft>
            </a:pPr>
            <a:fld id="{1323F41D-61B9-4266-8E21-8C10B2AE94C0}" type="slidenum">
              <a:rPr lang="en-US" altLang="en-US" smtClean="0">
                <a:cs typeface="Arial" charset="0"/>
              </a:rPr>
              <a:pPr fontAlgn="base">
                <a:spcAft>
                  <a:spcPct val="0"/>
                </a:spcAft>
              </a:pPr>
              <a:t>‹#›</a:t>
            </a:fld>
            <a:endParaRPr lang="en-US" altLang="en-US" smtClean="0"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20842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9" r:id="rId1"/>
    <p:sldLayoutId id="2147483690" r:id="rId2"/>
    <p:sldLayoutId id="2147483691" r:id="rId3"/>
    <p:sldLayoutId id="2147483692" r:id="rId4"/>
    <p:sldLayoutId id="2147483693" r:id="rId5"/>
    <p:sldLayoutId id="2147483694" r:id="rId6"/>
    <p:sldLayoutId id="2147483695" r:id="rId7"/>
    <p:sldLayoutId id="2147483696" r:id="rId8"/>
    <p:sldLayoutId id="2147483697" r:id="rId9"/>
    <p:sldLayoutId id="2147483698" r:id="rId10"/>
    <p:sldLayoutId id="2147483699" r:id="rId11"/>
    <p:sldLayoutId id="2147483700" r:id="rId12"/>
    <p:sldLayoutId id="2147483701" r:id="rId13"/>
    <p:sldLayoutId id="2147483702" r:id="rId14"/>
  </p:sldLayoutIdLst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+mj-lt"/>
          <a:ea typeface="+mj-ea"/>
          <a:cs typeface="+mj-cs"/>
        </a:defRPr>
      </a:lvl1pPr>
      <a:lvl2pPr algn="l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Tahoma" pitchFamily="34" charset="0"/>
        </a:defRPr>
      </a:lvl2pPr>
      <a:lvl3pPr algn="l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Tahoma" pitchFamily="34" charset="0"/>
        </a:defRPr>
      </a:lvl3pPr>
      <a:lvl4pPr algn="l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Tahoma" pitchFamily="34" charset="0"/>
        </a:defRPr>
      </a:lvl4pPr>
      <a:lvl5pPr algn="l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Tahoma" pitchFamily="34" charset="0"/>
        </a:defRPr>
      </a:lvl5pPr>
      <a:lvl6pPr marL="457200" algn="l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Tahoma" pitchFamily="34" charset="0"/>
        </a:defRPr>
      </a:lvl6pPr>
      <a:lvl7pPr marL="914400" algn="l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Tahoma" pitchFamily="34" charset="0"/>
        </a:defRPr>
      </a:lvl7pPr>
      <a:lvl8pPr marL="1371600" algn="l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Tahoma" pitchFamily="34" charset="0"/>
        </a:defRPr>
      </a:lvl8pPr>
      <a:lvl9pPr marL="1828800" algn="l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Tahoma" pitchFamily="34" charset="0"/>
        </a:defRPr>
      </a:lvl9pPr>
    </p:titleStyle>
    <p:bodyStyle>
      <a:lvl1pPr marL="342900" indent="-342900" algn="l" rtl="0" eaLnBrk="0" fontAlgn="base" hangingPunct="0">
        <a:spcBef>
          <a:spcPct val="60000"/>
        </a:spcBef>
        <a:spcAft>
          <a:spcPct val="0"/>
        </a:spcAft>
        <a:buClr>
          <a:schemeClr val="tx2"/>
        </a:buClr>
        <a:buChar char="•"/>
        <a:defRPr kumimoji="1" sz="26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40000"/>
        </a:spcBef>
        <a:spcAft>
          <a:spcPct val="0"/>
        </a:spcAft>
        <a:buClr>
          <a:schemeClr val="tx2"/>
        </a:buClr>
        <a:buChar char="–"/>
        <a:defRPr kumimoji="1" sz="22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2pPr>
      <a:lvl3pPr marL="1143000" indent="-228600" algn="l" rtl="0" eaLnBrk="0" fontAlgn="base" hangingPunct="0">
        <a:spcBef>
          <a:spcPct val="40000"/>
        </a:spcBef>
        <a:spcAft>
          <a:spcPct val="0"/>
        </a:spcAft>
        <a:buClr>
          <a:schemeClr val="tx2"/>
        </a:buClr>
        <a:buChar char="–"/>
        <a:defRPr kumimoji="1" sz="22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3pPr>
      <a:lvl4pPr marL="1600200" indent="-228600" algn="l" rtl="0" eaLnBrk="0" fontAlgn="base" hangingPunct="0">
        <a:spcBef>
          <a:spcPct val="40000"/>
        </a:spcBef>
        <a:spcAft>
          <a:spcPct val="0"/>
        </a:spcAft>
        <a:buClr>
          <a:schemeClr val="tx2"/>
        </a:buClr>
        <a:buChar char="–"/>
        <a:defRPr kumimoji="1" sz="22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4pPr>
      <a:lvl5pPr marL="2057400" indent="-228600" algn="l" rtl="0" eaLnBrk="0" fontAlgn="base" hangingPunct="0">
        <a:spcBef>
          <a:spcPct val="40000"/>
        </a:spcBef>
        <a:spcAft>
          <a:spcPct val="0"/>
        </a:spcAft>
        <a:buClr>
          <a:schemeClr val="tx2"/>
        </a:buClr>
        <a:buChar char="–"/>
        <a:defRPr kumimoji="1" sz="22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5pPr>
      <a:lvl6pPr marL="2514600" indent="-228600" algn="l" rtl="0" eaLnBrk="0" fontAlgn="base" hangingPunct="0">
        <a:lnSpc>
          <a:spcPct val="75000"/>
        </a:lnSpc>
        <a:spcBef>
          <a:spcPct val="30000"/>
        </a:spcBef>
        <a:spcAft>
          <a:spcPct val="0"/>
        </a:spcAft>
        <a:buChar char="»"/>
        <a:defRPr kumimoji="1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6pPr>
      <a:lvl7pPr marL="2971800" indent="-228600" algn="l" rtl="0" eaLnBrk="0" fontAlgn="base" hangingPunct="0">
        <a:lnSpc>
          <a:spcPct val="75000"/>
        </a:lnSpc>
        <a:spcBef>
          <a:spcPct val="30000"/>
        </a:spcBef>
        <a:spcAft>
          <a:spcPct val="0"/>
        </a:spcAft>
        <a:buChar char="»"/>
        <a:defRPr kumimoji="1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7pPr>
      <a:lvl8pPr marL="3429000" indent="-228600" algn="l" rtl="0" eaLnBrk="0" fontAlgn="base" hangingPunct="0">
        <a:lnSpc>
          <a:spcPct val="75000"/>
        </a:lnSpc>
        <a:spcBef>
          <a:spcPct val="30000"/>
        </a:spcBef>
        <a:spcAft>
          <a:spcPct val="0"/>
        </a:spcAft>
        <a:buChar char="»"/>
        <a:defRPr kumimoji="1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8pPr>
      <a:lvl9pPr marL="3886200" indent="-228600" algn="l" rtl="0" eaLnBrk="0" fontAlgn="base" hangingPunct="0">
        <a:lnSpc>
          <a:spcPct val="75000"/>
        </a:lnSpc>
        <a:spcBef>
          <a:spcPct val="30000"/>
        </a:spcBef>
        <a:spcAft>
          <a:spcPct val="0"/>
        </a:spcAft>
        <a:buChar char="»"/>
        <a:defRPr kumimoji="1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74675" y="304800"/>
            <a:ext cx="8001000" cy="1216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 smtClean="0"/>
              <a:t>Click to edit Master title style</a:t>
            </a:r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566738" y="1752600"/>
            <a:ext cx="8001000" cy="426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</a:p>
        </p:txBody>
      </p:sp>
      <p:sp>
        <p:nvSpPr>
          <p:cNvPr id="187396" name="AutoShape 4"/>
          <p:cNvSpPr>
            <a:spLocks noChangeArrowheads="1"/>
          </p:cNvSpPr>
          <p:nvPr/>
        </p:nvSpPr>
        <p:spPr bwMode="auto">
          <a:xfrm>
            <a:off x="609600" y="1566863"/>
            <a:ext cx="7958138" cy="109537"/>
          </a:xfrm>
          <a:custGeom>
            <a:avLst/>
            <a:gdLst>
              <a:gd name="G0" fmla="+- 585 0 0"/>
            </a:gdLst>
            <a:ahLst/>
            <a:cxnLst>
              <a:cxn ang="0">
                <a:pos x="0" y="0"/>
              </a:cxn>
              <a:cxn ang="0">
                <a:pos x="585" y="0"/>
              </a:cxn>
              <a:cxn ang="0">
                <a:pos x="585" y="1000"/>
              </a:cxn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 stroke="0">
                <a:moveTo>
                  <a:pt x="0" y="0"/>
                </a:moveTo>
                <a:lnTo>
                  <a:pt x="585" y="0"/>
                </a:lnTo>
                <a:lnTo>
                  <a:pt x="585" y="1000"/>
                </a:lnTo>
                <a:lnTo>
                  <a:pt x="0" y="1000"/>
                </a:lnTo>
                <a:close/>
              </a:path>
              <a:path w="1000" h="1000">
                <a:moveTo>
                  <a:pt x="0" y="0"/>
                </a:moveTo>
                <a:lnTo>
                  <a:pt x="1000" y="0"/>
                </a:lnTo>
              </a:path>
            </a:pathLst>
          </a:custGeom>
          <a:solidFill>
            <a:schemeClr val="accent2"/>
          </a:solidFill>
          <a:ln w="9525">
            <a:solidFill>
              <a:schemeClr val="accent2"/>
            </a:solidFill>
            <a:round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zh-CN" altLang="zh-CN" sz="2400">
              <a:solidFill>
                <a:srgbClr val="000000"/>
              </a:solidFill>
              <a:ea typeface="SimSun" charset="-122"/>
            </a:endParaRPr>
          </a:p>
        </p:txBody>
      </p:sp>
      <p:sp>
        <p:nvSpPr>
          <p:cNvPr id="187397" name="Line 5"/>
          <p:cNvSpPr>
            <a:spLocks noChangeShapeType="1"/>
          </p:cNvSpPr>
          <p:nvPr/>
        </p:nvSpPr>
        <p:spPr bwMode="auto">
          <a:xfrm flipV="1">
            <a:off x="609600" y="6172200"/>
            <a:ext cx="7924800" cy="0"/>
          </a:xfrm>
          <a:prstGeom prst="line">
            <a:avLst/>
          </a:prstGeom>
          <a:noFill/>
          <a:ln w="3175">
            <a:solidFill>
              <a:schemeClr val="accent2"/>
            </a:solidFill>
            <a:round/>
            <a:headEnd/>
            <a:tailEnd/>
          </a:ln>
          <a:effectLst/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zh-CN" altLang="en-US">
              <a:solidFill>
                <a:srgbClr val="000000"/>
              </a:solidFill>
              <a:latin typeface="Verdana" pitchFamily="34" charset="0"/>
              <a:ea typeface="宋体" pitchFamily="2" charset="-122"/>
            </a:endParaRPr>
          </a:p>
        </p:txBody>
      </p:sp>
      <p:sp>
        <p:nvSpPr>
          <p:cNvPr id="187398" name="Rectangle 6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19812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000000"/>
                </a:solidFill>
                <a:latin typeface="Calibri" pitchFamily="34" charset="0"/>
                <a:ea typeface="SimSun" pitchFamily="2" charset="-122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altLang="zh-CN" smtClean="0">
              <a:cs typeface="Arial" charset="0"/>
            </a:endParaRPr>
          </a:p>
        </p:txBody>
      </p:sp>
      <p:sp>
        <p:nvSpPr>
          <p:cNvPr id="187399" name="Rectangle 7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000000"/>
                </a:solidFill>
                <a:latin typeface="Calibri" pitchFamily="34" charset="0"/>
                <a:ea typeface="SimSun" pitchFamily="2" charset="-122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A7E0691B-58F5-4360-A59F-DE354BDB959A}" type="slidenum">
              <a:rPr lang="en-US" altLang="zh-CN" smtClean="0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altLang="zh-CN" smtClean="0">
              <a:cs typeface="Arial" charset="0"/>
            </a:endParaRPr>
          </a:p>
        </p:txBody>
      </p:sp>
      <p:sp>
        <p:nvSpPr>
          <p:cNvPr id="187400" name="Rectangle 8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19812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000000"/>
                </a:solidFill>
                <a:latin typeface="Calibri" pitchFamily="34" charset="0"/>
                <a:ea typeface="SimSun" pitchFamily="2" charset="-122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5A5CFB6-2394-4276-AB29-1776E945777B}" type="slidenum">
              <a:rPr lang="en-US" altLang="zh-CN" smtClean="0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altLang="zh-CN" smtClean="0"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337992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8" r:id="rId1"/>
    <p:sldLayoutId id="2147483719" r:id="rId2"/>
    <p:sldLayoutId id="2147483720" r:id="rId3"/>
    <p:sldLayoutId id="2147483721" r:id="rId4"/>
    <p:sldLayoutId id="2147483722" r:id="rId5"/>
    <p:sldLayoutId id="2147483723" r:id="rId6"/>
    <p:sldLayoutId id="2147483724" r:id="rId7"/>
    <p:sldLayoutId id="2147483725" r:id="rId8"/>
    <p:sldLayoutId id="2147483726" r:id="rId9"/>
    <p:sldLayoutId id="2147483727" r:id="rId10"/>
    <p:sldLayoutId id="2147483728" r:id="rId11"/>
    <p:sldLayoutId id="2147483729" r:id="rId12"/>
    <p:sldLayoutId id="2147483730" r:id="rId13"/>
  </p:sldLayoutIdLst>
  <p:timing>
    <p:tnLst>
      <p:par>
        <p:cTn id="1" dur="indefinite" restart="never" nodeType="tmRoot"/>
      </p:par>
    </p:tnLst>
  </p:timing>
  <p:hf sldNum="0"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Calibr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Calibr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Calibr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Calibri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Calibri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Calibri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Calibri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Calibri" pitchFamily="34" charset="0"/>
        </a:defRPr>
      </a:lvl9pPr>
    </p:titleStyle>
    <p:bodyStyle>
      <a:lvl1pPr marL="469900" indent="-4699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o"/>
        <a:defRPr sz="3000">
          <a:solidFill>
            <a:schemeClr val="tx1"/>
          </a:solidFill>
          <a:latin typeface="+mn-lt"/>
          <a:ea typeface="+mn-ea"/>
          <a:cs typeface="+mn-cs"/>
        </a:defRPr>
      </a:lvl1pPr>
      <a:lvl2pPr marL="908050" indent="-43656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n"/>
        <a:defRPr sz="2600">
          <a:solidFill>
            <a:schemeClr val="tx1"/>
          </a:solidFill>
          <a:latin typeface="+mn-lt"/>
        </a:defRPr>
      </a:lvl2pPr>
      <a:lvl3pPr marL="1304925" indent="-39528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o"/>
        <a:defRPr sz="2300">
          <a:solidFill>
            <a:schemeClr val="tx1"/>
          </a:solidFill>
          <a:latin typeface="+mn-lt"/>
        </a:defRPr>
      </a:lvl3pPr>
      <a:lvl4pPr marL="1693863" indent="-3873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4pPr>
      <a:lvl5pPr marL="2093913" indent="-398463" algn="l" rtl="0" eaLnBrk="0" fontAlgn="base" hangingPunct="0">
        <a:spcBef>
          <a:spcPct val="25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5pPr>
      <a:lvl6pPr marL="2551113" indent="-398463" algn="l" rtl="0" fontAlgn="base">
        <a:spcBef>
          <a:spcPct val="25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6pPr>
      <a:lvl7pPr marL="3008313" indent="-398463" algn="l" rtl="0" fontAlgn="base">
        <a:spcBef>
          <a:spcPct val="25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7pPr>
      <a:lvl8pPr marL="3465513" indent="-398463" algn="l" rtl="0" fontAlgn="base">
        <a:spcBef>
          <a:spcPct val="25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8pPr>
      <a:lvl9pPr marL="3922713" indent="-398463" algn="l" rtl="0" fontAlgn="base">
        <a:spcBef>
          <a:spcPct val="25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5.wmf"/><Relationship Id="rId4" Type="http://schemas.openxmlformats.org/officeDocument/2006/relationships/oleObject" Target="../embeddings/oleObject1.bin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1.pn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3.png"/><Relationship Id="rId5" Type="http://schemas.openxmlformats.org/officeDocument/2006/relationships/image" Target="../media/image6.png"/><Relationship Id="rId10" Type="http://schemas.openxmlformats.org/officeDocument/2006/relationships/image" Target="../media/image17.png"/><Relationship Id="rId4" Type="http://schemas.openxmlformats.org/officeDocument/2006/relationships/image" Target="../media/image12.png"/><Relationship Id="rId9" Type="http://schemas.openxmlformats.org/officeDocument/2006/relationships/image" Target="../media/image1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9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jpeg"/><Relationship Id="rId3" Type="http://schemas.openxmlformats.org/officeDocument/2006/relationships/image" Target="../media/image20.jpeg"/><Relationship Id="rId7" Type="http://schemas.openxmlformats.org/officeDocument/2006/relationships/image" Target="../media/image24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23.jpeg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jpeg"/><Relationship Id="rId3" Type="http://schemas.openxmlformats.org/officeDocument/2006/relationships/image" Target="../media/image27.jpeg"/><Relationship Id="rId7" Type="http://schemas.openxmlformats.org/officeDocument/2006/relationships/image" Target="../media/image31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30.jpeg"/><Relationship Id="rId5" Type="http://schemas.openxmlformats.org/officeDocument/2006/relationships/image" Target="../media/image29.jpeg"/><Relationship Id="rId10" Type="http://schemas.openxmlformats.org/officeDocument/2006/relationships/image" Target="../media/image34.jpeg"/><Relationship Id="rId4" Type="http://schemas.openxmlformats.org/officeDocument/2006/relationships/image" Target="../media/image28.jpeg"/><Relationship Id="rId9" Type="http://schemas.openxmlformats.org/officeDocument/2006/relationships/image" Target="../media/image33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8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36.wmf"/><Relationship Id="rId4" Type="http://schemas.openxmlformats.org/officeDocument/2006/relationships/oleObject" Target="../embeddings/oleObject2.bin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0.png"/><Relationship Id="rId4" Type="http://schemas.openxmlformats.org/officeDocument/2006/relationships/image" Target="../media/image8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9.png"/><Relationship Id="rId5" Type="http://schemas.openxmlformats.org/officeDocument/2006/relationships/image" Target="../media/image10.png"/><Relationship Id="rId4" Type="http://schemas.openxmlformats.org/officeDocument/2006/relationships/image" Target="../media/image8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8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8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8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9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3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8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8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8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8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4.jpe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4.jpeg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8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41.wmf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wmf"/><Relationship Id="rId1" Type="http://schemas.openxmlformats.org/officeDocument/2006/relationships/slideLayout" Target="../slideLayouts/slideLayout13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3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3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3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wmf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3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wmf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3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wmf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3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wmf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3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3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9.xml"/><Relationship Id="rId7" Type="http://schemas.openxmlformats.org/officeDocument/2006/relationships/image" Target="../media/image45.wmf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4.vml"/><Relationship Id="rId6" Type="http://schemas.openxmlformats.org/officeDocument/2006/relationships/oleObject" Target="../embeddings/oleObject5.bin"/><Relationship Id="rId5" Type="http://schemas.openxmlformats.org/officeDocument/2006/relationships/image" Target="../media/image44.wmf"/><Relationship Id="rId4" Type="http://schemas.openxmlformats.org/officeDocument/2006/relationships/oleObject" Target="../embeddings/oleObject4.bin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3.xml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jpeg"/><Relationship Id="rId3" Type="http://schemas.openxmlformats.org/officeDocument/2006/relationships/image" Target="../media/image46.jpeg"/><Relationship Id="rId7" Type="http://schemas.openxmlformats.org/officeDocument/2006/relationships/image" Target="../media/image50.jpe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49.jpeg"/><Relationship Id="rId5" Type="http://schemas.openxmlformats.org/officeDocument/2006/relationships/image" Target="../media/image48.jpeg"/><Relationship Id="rId4" Type="http://schemas.openxmlformats.org/officeDocument/2006/relationships/image" Target="../media/image47.jpe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4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3.xml"/><Relationship Id="rId2" Type="http://schemas.openxmlformats.org/officeDocument/2006/relationships/slideLayout" Target="../slideLayouts/slideLayout24.xml"/><Relationship Id="rId1" Type="http://schemas.openxmlformats.org/officeDocument/2006/relationships/vmlDrawing" Target="../drawings/vmlDrawing5.vml"/><Relationship Id="rId5" Type="http://schemas.openxmlformats.org/officeDocument/2006/relationships/image" Target="../media/image52.wmf"/><Relationship Id="rId4" Type="http://schemas.openxmlformats.org/officeDocument/2006/relationships/oleObject" Target="../embeddings/oleObject6.bin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4.xml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6.vml"/><Relationship Id="rId5" Type="http://schemas.openxmlformats.org/officeDocument/2006/relationships/image" Target="../media/image53.emf"/><Relationship Id="rId4" Type="http://schemas.openxmlformats.org/officeDocument/2006/relationships/oleObject" Target="../embeddings/oleObject7.bin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5.xml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7.vml"/><Relationship Id="rId5" Type="http://schemas.openxmlformats.org/officeDocument/2006/relationships/image" Target="../media/image54.emf"/><Relationship Id="rId4" Type="http://schemas.openxmlformats.org/officeDocument/2006/relationships/oleObject" Target="../embeddings/oleObject8.bin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13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5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18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18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57.jpeg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18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18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18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4.xml"/><Relationship Id="rId7" Type="http://schemas.openxmlformats.org/officeDocument/2006/relationships/image" Target="../media/image60.wmf"/><Relationship Id="rId2" Type="http://schemas.openxmlformats.org/officeDocument/2006/relationships/slideLayout" Target="../slideLayouts/slideLayout18.xml"/><Relationship Id="rId1" Type="http://schemas.openxmlformats.org/officeDocument/2006/relationships/vmlDrawing" Target="../drawings/vmlDrawing8.vml"/><Relationship Id="rId6" Type="http://schemas.openxmlformats.org/officeDocument/2006/relationships/oleObject" Target="../embeddings/oleObject10.bin"/><Relationship Id="rId5" Type="http://schemas.openxmlformats.org/officeDocument/2006/relationships/image" Target="../media/image59.wmf"/><Relationship Id="rId4" Type="http://schemas.openxmlformats.org/officeDocument/2006/relationships/oleObject" Target="../embeddings/oleObject9.bin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18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18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41.xml"/></Relationships>
</file>

<file path=ppt/slides/_rels/slide7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png"/><Relationship Id="rId3" Type="http://schemas.openxmlformats.org/officeDocument/2006/relationships/image" Target="../media/image61.png"/><Relationship Id="rId7" Type="http://schemas.openxmlformats.org/officeDocument/2006/relationships/hyperlink" Target="http://www.zooomr.com/" TargetMode="External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44.xml"/><Relationship Id="rId6" Type="http://schemas.openxmlformats.org/officeDocument/2006/relationships/image" Target="../media/image64.png"/><Relationship Id="rId5" Type="http://schemas.openxmlformats.org/officeDocument/2006/relationships/image" Target="../media/image63.png"/><Relationship Id="rId4" Type="http://schemas.openxmlformats.org/officeDocument/2006/relationships/image" Target="../media/image62.png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42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42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47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1.bin"/><Relationship Id="rId2" Type="http://schemas.openxmlformats.org/officeDocument/2006/relationships/slideLayout" Target="../slideLayouts/slideLayout42.xml"/><Relationship Id="rId1" Type="http://schemas.openxmlformats.org/officeDocument/2006/relationships/vmlDrawing" Target="../drawings/vmlDrawing9.vml"/><Relationship Id="rId4" Type="http://schemas.openxmlformats.org/officeDocument/2006/relationships/image" Target="../media/image69.emf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2.bin"/><Relationship Id="rId2" Type="http://schemas.openxmlformats.org/officeDocument/2006/relationships/slideLayout" Target="../slideLayouts/slideLayout52.xml"/><Relationship Id="rId1" Type="http://schemas.openxmlformats.org/officeDocument/2006/relationships/vmlDrawing" Target="../drawings/vmlDrawing10.vml"/><Relationship Id="rId4" Type="http://schemas.openxmlformats.org/officeDocument/2006/relationships/image" Target="../media/image70.emf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e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47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3.bin"/><Relationship Id="rId2" Type="http://schemas.openxmlformats.org/officeDocument/2006/relationships/slideLayout" Target="../slideLayouts/slideLayout53.xml"/><Relationship Id="rId1" Type="http://schemas.openxmlformats.org/officeDocument/2006/relationships/vmlDrawing" Target="../drawings/vmlDrawing11.vml"/><Relationship Id="rId4" Type="http://schemas.openxmlformats.org/officeDocument/2006/relationships/image" Target="../media/image72.emf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4.bin"/><Relationship Id="rId2" Type="http://schemas.openxmlformats.org/officeDocument/2006/relationships/slideLayout" Target="../slideLayouts/slideLayout52.xml"/><Relationship Id="rId1" Type="http://schemas.openxmlformats.org/officeDocument/2006/relationships/vmlDrawing" Target="../drawings/vmlDrawing12.vml"/><Relationship Id="rId4" Type="http://schemas.openxmlformats.org/officeDocument/2006/relationships/image" Target="../media/image73.emf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5.bin"/><Relationship Id="rId2" Type="http://schemas.openxmlformats.org/officeDocument/2006/relationships/slideLayout" Target="../slideLayouts/slideLayout52.xml"/><Relationship Id="rId1" Type="http://schemas.openxmlformats.org/officeDocument/2006/relationships/vmlDrawing" Target="../drawings/vmlDrawing13.vml"/><Relationship Id="rId4" Type="http://schemas.openxmlformats.org/officeDocument/2006/relationships/image" Target="../media/image74.emf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6.bin"/><Relationship Id="rId2" Type="http://schemas.openxmlformats.org/officeDocument/2006/relationships/slideLayout" Target="../slideLayouts/slideLayout52.xml"/><Relationship Id="rId1" Type="http://schemas.openxmlformats.org/officeDocument/2006/relationships/vmlDrawing" Target="../drawings/vmlDrawing14.vml"/><Relationship Id="rId4" Type="http://schemas.openxmlformats.org/officeDocument/2006/relationships/image" Target="../media/image75.emf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7.bin"/><Relationship Id="rId2" Type="http://schemas.openxmlformats.org/officeDocument/2006/relationships/slideLayout" Target="../slideLayouts/slideLayout42.xml"/><Relationship Id="rId1" Type="http://schemas.openxmlformats.org/officeDocument/2006/relationships/vmlDrawing" Target="../drawings/vmlDrawing15.vml"/><Relationship Id="rId4" Type="http://schemas.openxmlformats.org/officeDocument/2006/relationships/image" Target="../media/image76.emf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wmf"/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42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42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42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2.xml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jpeg"/><Relationship Id="rId2" Type="http://schemas.openxmlformats.org/officeDocument/2006/relationships/image" Target="../media/image82.jpeg"/><Relationship Id="rId1" Type="http://schemas.openxmlformats.org/officeDocument/2006/relationships/slideLayout" Target="../slideLayouts/slideLayout42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3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2.xml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wmf"/><Relationship Id="rId1" Type="http://schemas.openxmlformats.org/officeDocument/2006/relationships/slideLayout" Target="../slideLayouts/slideLayout44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2.xml"/></Relationships>
</file>

<file path=ppt/slides/_rels/slide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44.xml"/></Relationships>
</file>

<file path=ppt/slides/_rels/slide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42.xml"/></Relationships>
</file>

<file path=ppt/slides/_rels/slide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7.png"/><Relationship Id="rId1" Type="http://schemas.openxmlformats.org/officeDocument/2006/relationships/slideLayout" Target="../slideLayouts/slideLayout47.xml"/></Relationships>
</file>

<file path=ppt/slides/_rels/slide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8.png"/><Relationship Id="rId1" Type="http://schemas.openxmlformats.org/officeDocument/2006/relationships/slideLayout" Target="../slideLayouts/slideLayout47.xml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pn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42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2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CS598 Visual Info. Retrieval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Words and </a:t>
            </a:r>
            <a:r>
              <a:rPr lang="en-US" dirty="0" smtClean="0"/>
              <a:t>Pictures</a:t>
            </a:r>
          </a:p>
          <a:p>
            <a:endParaRPr lang="en-US" dirty="0"/>
          </a:p>
          <a:p>
            <a:endParaRPr lang="en-US" dirty="0" smtClean="0"/>
          </a:p>
          <a:p>
            <a:r>
              <a:rPr lang="en-US" dirty="0" smtClean="0"/>
              <a:t>Slides tailored from </a:t>
            </a:r>
            <a:r>
              <a:rPr lang="en-US" dirty="0" err="1" smtClean="0"/>
              <a:t>Cees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95183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Lecture IX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Part I: Matching Words and Pictures</a:t>
            </a:r>
          </a:p>
          <a:p>
            <a:endParaRPr lang="en-US" dirty="0"/>
          </a:p>
          <a:p>
            <a:r>
              <a:rPr lang="en-US" sz="1400" dirty="0" smtClean="0"/>
              <a:t>By </a:t>
            </a:r>
            <a:r>
              <a:rPr lang="en-US" altLang="en-US" sz="1400" dirty="0">
                <a:solidFill>
                  <a:srgbClr val="FFF19B"/>
                </a:solidFill>
                <a:latin typeface="Times" pitchFamily="1" charset="0"/>
              </a:rPr>
              <a:t>Kobus Barnard</a:t>
            </a:r>
          </a:p>
          <a:p>
            <a:r>
              <a:rPr lang="en-US" sz="1400" dirty="0" smtClean="0"/>
              <a:t>University of Arizona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42520205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Text Box 4"/>
          <p:cNvSpPr txBox="1">
            <a:spLocks noChangeArrowheads="1"/>
          </p:cNvSpPr>
          <p:nvPr/>
        </p:nvSpPr>
        <p:spPr bwMode="auto">
          <a:xfrm>
            <a:off x="454025" y="1660525"/>
            <a:ext cx="8245475" cy="67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20000"/>
              </a:spcAft>
            </a:pPr>
            <a:endParaRPr lang="en-US" altLang="en-US" sz="3200" smtClean="0">
              <a:solidFill>
                <a:srgbClr val="FFF19B"/>
              </a:solidFill>
              <a:latin typeface="Times" pitchFamily="1" charset="0"/>
            </a:endParaRPr>
          </a:p>
        </p:txBody>
      </p:sp>
      <p:pic>
        <p:nvPicPr>
          <p:cNvPr id="87043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750" y="2917825"/>
            <a:ext cx="3648075" cy="2419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7044" name="Text Box 6"/>
          <p:cNvSpPr txBox="1">
            <a:spLocks noChangeArrowheads="1"/>
          </p:cNvSpPr>
          <p:nvPr/>
        </p:nvSpPr>
        <p:spPr bwMode="auto">
          <a:xfrm>
            <a:off x="1050925" y="1622425"/>
            <a:ext cx="18415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altLang="en-US" sz="5400" smtClean="0">
              <a:solidFill>
                <a:srgbClr val="FFF19B"/>
              </a:solidFill>
              <a:latin typeface="Times" pitchFamily="1" charset="0"/>
            </a:endParaRPr>
          </a:p>
        </p:txBody>
      </p:sp>
      <p:sp>
        <p:nvSpPr>
          <p:cNvPr id="87045" name="Text Box 7"/>
          <p:cNvSpPr txBox="1">
            <a:spLocks noChangeArrowheads="1"/>
          </p:cNvSpPr>
          <p:nvPr/>
        </p:nvSpPr>
        <p:spPr bwMode="auto">
          <a:xfrm>
            <a:off x="1020763" y="1871663"/>
            <a:ext cx="2884487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 sz="2400" smtClean="0">
                <a:solidFill>
                  <a:srgbClr val="FFF19B"/>
                </a:solidFill>
                <a:latin typeface="Times" pitchFamily="1" charset="0"/>
              </a:rPr>
              <a:t>Visual Representation</a:t>
            </a:r>
          </a:p>
        </p:txBody>
      </p:sp>
      <p:sp>
        <p:nvSpPr>
          <p:cNvPr id="87046" name="Text Box 8"/>
          <p:cNvSpPr txBox="1">
            <a:spLocks noChangeArrowheads="1"/>
          </p:cNvSpPr>
          <p:nvPr/>
        </p:nvSpPr>
        <p:spPr bwMode="auto">
          <a:xfrm>
            <a:off x="5489575" y="1889125"/>
            <a:ext cx="32988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 sz="2400" smtClean="0">
                <a:solidFill>
                  <a:srgbClr val="FFF19B"/>
                </a:solidFill>
                <a:latin typeface="Times" pitchFamily="1" charset="0"/>
              </a:rPr>
              <a:t>Semantic  Representation</a:t>
            </a:r>
          </a:p>
        </p:txBody>
      </p:sp>
      <p:sp>
        <p:nvSpPr>
          <p:cNvPr id="87047" name="Text Box 9"/>
          <p:cNvSpPr txBox="1">
            <a:spLocks noChangeArrowheads="1"/>
          </p:cNvSpPr>
          <p:nvPr/>
        </p:nvSpPr>
        <p:spPr bwMode="auto">
          <a:xfrm>
            <a:off x="5511800" y="3702050"/>
            <a:ext cx="32067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 sz="2400" smtClean="0">
                <a:solidFill>
                  <a:srgbClr val="FFF19B"/>
                </a:solidFill>
                <a:latin typeface="Times" pitchFamily="1" charset="0"/>
              </a:rPr>
              <a:t>A tiger lying in the grass</a:t>
            </a:r>
          </a:p>
        </p:txBody>
      </p:sp>
      <p:sp>
        <p:nvSpPr>
          <p:cNvPr id="87048" name="AutoShape 10"/>
          <p:cNvSpPr>
            <a:spLocks noChangeArrowheads="1"/>
          </p:cNvSpPr>
          <p:nvPr/>
        </p:nvSpPr>
        <p:spPr bwMode="auto">
          <a:xfrm>
            <a:off x="4648200" y="2049463"/>
            <a:ext cx="422275" cy="254000"/>
          </a:xfrm>
          <a:prstGeom prst="rightArrow">
            <a:avLst>
              <a:gd name="adj1" fmla="val 50000"/>
              <a:gd name="adj2" fmla="val 41563"/>
            </a:avLst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altLang="en-US" sz="3600" smtClean="0">
              <a:solidFill>
                <a:srgbClr val="FFF19B"/>
              </a:solidFill>
              <a:latin typeface="Times" pitchFamily="1" charset="0"/>
            </a:endParaRPr>
          </a:p>
        </p:txBody>
      </p:sp>
      <p:sp>
        <p:nvSpPr>
          <p:cNvPr id="87049" name="AutoShape 11"/>
          <p:cNvSpPr>
            <a:spLocks noChangeArrowheads="1"/>
          </p:cNvSpPr>
          <p:nvPr/>
        </p:nvSpPr>
        <p:spPr bwMode="auto">
          <a:xfrm>
            <a:off x="4667250" y="3768725"/>
            <a:ext cx="422275" cy="254000"/>
          </a:xfrm>
          <a:prstGeom prst="rightArrow">
            <a:avLst>
              <a:gd name="adj1" fmla="val 50000"/>
              <a:gd name="adj2" fmla="val 41563"/>
            </a:avLst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altLang="en-US" sz="3600" smtClean="0">
              <a:solidFill>
                <a:srgbClr val="FFF19B"/>
              </a:solidFill>
              <a:latin typeface="Times" pitchFamily="1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7166519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Text Box 2"/>
          <p:cNvSpPr txBox="1">
            <a:spLocks noChangeArrowheads="1"/>
          </p:cNvSpPr>
          <p:nvPr/>
        </p:nvSpPr>
        <p:spPr bwMode="auto">
          <a:xfrm>
            <a:off x="454025" y="1660525"/>
            <a:ext cx="8245475" cy="67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20000"/>
              </a:spcAft>
            </a:pPr>
            <a:endParaRPr lang="en-US" altLang="en-US" sz="3200" smtClean="0">
              <a:solidFill>
                <a:srgbClr val="FFF19B"/>
              </a:solidFill>
              <a:latin typeface="Times" pitchFamily="1" charset="0"/>
            </a:endParaRPr>
          </a:p>
        </p:txBody>
      </p:sp>
      <p:pic>
        <p:nvPicPr>
          <p:cNvPr id="8806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750" y="2917825"/>
            <a:ext cx="3648075" cy="2419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8068" name="Text Box 4"/>
          <p:cNvSpPr txBox="1">
            <a:spLocks noChangeArrowheads="1"/>
          </p:cNvSpPr>
          <p:nvPr/>
        </p:nvSpPr>
        <p:spPr bwMode="auto">
          <a:xfrm>
            <a:off x="1050925" y="1622425"/>
            <a:ext cx="18415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altLang="en-US" sz="5400" smtClean="0">
              <a:solidFill>
                <a:srgbClr val="FFF19B"/>
              </a:solidFill>
              <a:latin typeface="Times" pitchFamily="1" charset="0"/>
            </a:endParaRPr>
          </a:p>
        </p:txBody>
      </p:sp>
      <p:sp>
        <p:nvSpPr>
          <p:cNvPr id="88069" name="Text Box 5"/>
          <p:cNvSpPr txBox="1">
            <a:spLocks noChangeArrowheads="1"/>
          </p:cNvSpPr>
          <p:nvPr/>
        </p:nvSpPr>
        <p:spPr bwMode="auto">
          <a:xfrm>
            <a:off x="1008063" y="1871663"/>
            <a:ext cx="2884487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 sz="2400" smtClean="0">
                <a:solidFill>
                  <a:srgbClr val="FFF19B"/>
                </a:solidFill>
                <a:latin typeface="Times" pitchFamily="1" charset="0"/>
              </a:rPr>
              <a:t>Visual Representation</a:t>
            </a:r>
          </a:p>
        </p:txBody>
      </p:sp>
      <p:sp>
        <p:nvSpPr>
          <p:cNvPr id="88070" name="Text Box 6"/>
          <p:cNvSpPr txBox="1">
            <a:spLocks noChangeArrowheads="1"/>
          </p:cNvSpPr>
          <p:nvPr/>
        </p:nvSpPr>
        <p:spPr bwMode="auto">
          <a:xfrm>
            <a:off x="5476875" y="1889125"/>
            <a:ext cx="32988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 sz="2400" smtClean="0">
                <a:solidFill>
                  <a:srgbClr val="FFF19B"/>
                </a:solidFill>
                <a:latin typeface="Times" pitchFamily="1" charset="0"/>
              </a:rPr>
              <a:t>Semantic  Representation</a:t>
            </a:r>
          </a:p>
        </p:txBody>
      </p:sp>
      <p:sp>
        <p:nvSpPr>
          <p:cNvPr id="88071" name="Text Box 7"/>
          <p:cNvSpPr txBox="1">
            <a:spLocks noChangeArrowheads="1"/>
          </p:cNvSpPr>
          <p:nvPr/>
        </p:nvSpPr>
        <p:spPr bwMode="auto">
          <a:xfrm>
            <a:off x="5511800" y="3702050"/>
            <a:ext cx="7429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 sz="2400" smtClean="0">
                <a:solidFill>
                  <a:srgbClr val="FFF19B"/>
                </a:solidFill>
                <a:latin typeface="Times" pitchFamily="1" charset="0"/>
              </a:rPr>
              <a:t>tiger</a:t>
            </a:r>
          </a:p>
        </p:txBody>
      </p:sp>
      <p:sp>
        <p:nvSpPr>
          <p:cNvPr id="88072" name="AutoShape 8"/>
          <p:cNvSpPr>
            <a:spLocks noChangeArrowheads="1"/>
          </p:cNvSpPr>
          <p:nvPr/>
        </p:nvSpPr>
        <p:spPr bwMode="auto">
          <a:xfrm>
            <a:off x="4648200" y="2049463"/>
            <a:ext cx="422275" cy="254000"/>
          </a:xfrm>
          <a:prstGeom prst="rightArrow">
            <a:avLst>
              <a:gd name="adj1" fmla="val 50000"/>
              <a:gd name="adj2" fmla="val 41563"/>
            </a:avLst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altLang="en-US" sz="3600" smtClean="0">
              <a:solidFill>
                <a:srgbClr val="FFF19B"/>
              </a:solidFill>
              <a:latin typeface="Times" pitchFamily="1" charset="0"/>
            </a:endParaRPr>
          </a:p>
        </p:txBody>
      </p:sp>
      <p:sp>
        <p:nvSpPr>
          <p:cNvPr id="88073" name="Line 10"/>
          <p:cNvSpPr>
            <a:spLocks noChangeShapeType="1"/>
          </p:cNvSpPr>
          <p:nvPr/>
        </p:nvSpPr>
        <p:spPr bwMode="auto">
          <a:xfrm flipH="1">
            <a:off x="2984500" y="3911600"/>
            <a:ext cx="2405063" cy="685800"/>
          </a:xfrm>
          <a:prstGeom prst="line">
            <a:avLst/>
          </a:prstGeom>
          <a:noFill/>
          <a:ln w="57150">
            <a:solidFill>
              <a:srgbClr val="618FFD"/>
            </a:solidFill>
            <a:round/>
            <a:headEnd/>
            <a:tailEnd type="triangle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FFF19B"/>
              </a:solidFill>
              <a:latin typeface="Arial" charset="0"/>
              <a:cs typeface="Arial" charset="0"/>
            </a:endParaRPr>
          </a:p>
        </p:txBody>
      </p:sp>
      <p:sp>
        <p:nvSpPr>
          <p:cNvPr id="88074" name="Line 11"/>
          <p:cNvSpPr>
            <a:spLocks noChangeShapeType="1"/>
          </p:cNvSpPr>
          <p:nvPr/>
        </p:nvSpPr>
        <p:spPr bwMode="auto">
          <a:xfrm flipH="1">
            <a:off x="2789238" y="3294063"/>
            <a:ext cx="2405062" cy="685800"/>
          </a:xfrm>
          <a:prstGeom prst="line">
            <a:avLst/>
          </a:prstGeom>
          <a:noFill/>
          <a:ln w="57150">
            <a:solidFill>
              <a:schemeClr val="hlink"/>
            </a:solidFill>
            <a:round/>
            <a:headEnd/>
            <a:tailEnd type="triangle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FFF19B"/>
              </a:solidFill>
              <a:latin typeface="Arial" charset="0"/>
              <a:cs typeface="Arial" charset="0"/>
            </a:endParaRPr>
          </a:p>
        </p:txBody>
      </p:sp>
      <p:sp>
        <p:nvSpPr>
          <p:cNvPr id="88075" name="Rectangle 13"/>
          <p:cNvSpPr>
            <a:spLocks noChangeArrowheads="1"/>
          </p:cNvSpPr>
          <p:nvPr/>
        </p:nvSpPr>
        <p:spPr bwMode="auto">
          <a:xfrm>
            <a:off x="5453063" y="3014663"/>
            <a:ext cx="811212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 sz="2400" smtClean="0">
                <a:solidFill>
                  <a:srgbClr val="FFF19B"/>
                </a:solidFill>
                <a:latin typeface="Times" pitchFamily="1" charset="0"/>
              </a:rPr>
              <a:t>grass</a:t>
            </a:r>
          </a:p>
        </p:txBody>
      </p:sp>
    </p:spTree>
    <p:extLst>
      <p:ext uri="{BB962C8B-B14F-4D97-AF65-F5344CB8AC3E}">
        <p14:creationId xmlns:p14="http://schemas.microsoft.com/office/powerpoint/2010/main" val="82826456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2"/>
          <p:cNvSpPr>
            <a:spLocks noGrp="1" noChangeArrowheads="1"/>
          </p:cNvSpPr>
          <p:nvPr>
            <p:ph type="title"/>
          </p:nvPr>
        </p:nvSpPr>
        <p:spPr>
          <a:xfrm>
            <a:off x="279400" y="330200"/>
            <a:ext cx="8801100" cy="871538"/>
          </a:xfrm>
          <a:noFill/>
        </p:spPr>
        <p:txBody>
          <a:bodyPr/>
          <a:lstStyle/>
          <a:p>
            <a:r>
              <a:rPr lang="en-US" altLang="en-US" sz="4400" b="1" smtClean="0">
                <a:solidFill>
                  <a:srgbClr val="F39FD1"/>
                </a:solidFill>
              </a:rPr>
              <a:t>Recap: concept detection</a:t>
            </a:r>
            <a:endParaRPr lang="en-US" altLang="en-US" b="1" smtClean="0"/>
          </a:p>
        </p:txBody>
      </p:sp>
      <p:sp>
        <p:nvSpPr>
          <p:cNvPr id="89091" name="Line 3"/>
          <p:cNvSpPr>
            <a:spLocks noChangeShapeType="1"/>
          </p:cNvSpPr>
          <p:nvPr/>
        </p:nvSpPr>
        <p:spPr bwMode="auto">
          <a:xfrm>
            <a:off x="533400" y="1409700"/>
            <a:ext cx="8399463" cy="0"/>
          </a:xfrm>
          <a:prstGeom prst="line">
            <a:avLst/>
          </a:prstGeom>
          <a:noFill/>
          <a:ln w="12700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FFF19B"/>
              </a:solidFill>
              <a:latin typeface="Arial" charset="0"/>
              <a:cs typeface="Arial" charset="0"/>
            </a:endParaRPr>
          </a:p>
        </p:txBody>
      </p:sp>
      <p:sp>
        <p:nvSpPr>
          <p:cNvPr id="89092" name="AutoShape 4"/>
          <p:cNvSpPr>
            <a:spLocks noChangeArrowheads="1"/>
          </p:cNvSpPr>
          <p:nvPr/>
        </p:nvSpPr>
        <p:spPr bwMode="auto">
          <a:xfrm>
            <a:off x="4495800" y="3835400"/>
            <a:ext cx="889000" cy="342900"/>
          </a:xfrm>
          <a:prstGeom prst="rightArrow">
            <a:avLst>
              <a:gd name="adj1" fmla="val 50000"/>
              <a:gd name="adj2" fmla="val 64815"/>
            </a:avLst>
          </a:prstGeom>
          <a:solidFill>
            <a:schemeClr val="hlink"/>
          </a:solidFill>
          <a:ln w="12700">
            <a:solidFill>
              <a:schemeClr val="hlink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altLang="en-US" sz="3600" smtClean="0">
              <a:solidFill>
                <a:srgbClr val="FFF19B"/>
              </a:solidFill>
              <a:latin typeface="Times" pitchFamily="1" charset="0"/>
            </a:endParaRPr>
          </a:p>
        </p:txBody>
      </p:sp>
      <p:sp>
        <p:nvSpPr>
          <p:cNvPr id="89093" name="Text Box 5"/>
          <p:cNvSpPr txBox="1">
            <a:spLocks noChangeArrowheads="1"/>
          </p:cNvSpPr>
          <p:nvPr/>
        </p:nvSpPr>
        <p:spPr bwMode="auto">
          <a:xfrm>
            <a:off x="5534025" y="3695700"/>
            <a:ext cx="3267075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 sz="3200" smtClean="0">
                <a:solidFill>
                  <a:srgbClr val="FFF19B"/>
                </a:solidFill>
                <a:latin typeface="Times" pitchFamily="1" charset="0"/>
              </a:rPr>
              <a:t>tiger  grass cat</a:t>
            </a:r>
          </a:p>
        </p:txBody>
      </p:sp>
      <p:sp>
        <p:nvSpPr>
          <p:cNvPr id="89094" name="Text Box 6"/>
          <p:cNvSpPr txBox="1">
            <a:spLocks noChangeArrowheads="1"/>
          </p:cNvSpPr>
          <p:nvPr/>
        </p:nvSpPr>
        <p:spPr bwMode="auto">
          <a:xfrm>
            <a:off x="393700" y="6096000"/>
            <a:ext cx="284797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 sz="1600" smtClean="0">
                <a:solidFill>
                  <a:srgbClr val="FFF19B"/>
                </a:solidFill>
                <a:latin typeface="Times" pitchFamily="1" charset="0"/>
              </a:rPr>
              <a:t>See lecture on concept detection</a:t>
            </a:r>
          </a:p>
        </p:txBody>
      </p:sp>
      <p:sp>
        <p:nvSpPr>
          <p:cNvPr id="89095" name="Line 8"/>
          <p:cNvSpPr>
            <a:spLocks noChangeShapeType="1"/>
          </p:cNvSpPr>
          <p:nvPr/>
        </p:nvSpPr>
        <p:spPr bwMode="auto">
          <a:xfrm>
            <a:off x="393700" y="5575300"/>
            <a:ext cx="8399463" cy="0"/>
          </a:xfrm>
          <a:prstGeom prst="line">
            <a:avLst/>
          </a:prstGeom>
          <a:noFill/>
          <a:ln w="12700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FFF19B"/>
              </a:solidFill>
              <a:latin typeface="Arial" charset="0"/>
              <a:cs typeface="Arial" charset="0"/>
            </a:endParaRPr>
          </a:p>
        </p:txBody>
      </p:sp>
      <p:sp>
        <p:nvSpPr>
          <p:cNvPr id="89096" name="Text Box 9"/>
          <p:cNvSpPr txBox="1">
            <a:spLocks noChangeArrowheads="1"/>
          </p:cNvSpPr>
          <p:nvPr/>
        </p:nvSpPr>
        <p:spPr bwMode="auto">
          <a:xfrm>
            <a:off x="504825" y="1593850"/>
            <a:ext cx="4970463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 sz="3200" smtClean="0">
                <a:solidFill>
                  <a:srgbClr val="FFF19B"/>
                </a:solidFill>
                <a:latin typeface="Times" pitchFamily="1" charset="0"/>
              </a:rPr>
              <a:t>Finding words for the images</a:t>
            </a:r>
          </a:p>
        </p:txBody>
      </p:sp>
      <p:pic>
        <p:nvPicPr>
          <p:cNvPr id="89097" name="Picture 1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4500" y="2749550"/>
            <a:ext cx="3648075" cy="2419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6046766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330200"/>
            <a:ext cx="9080500" cy="871538"/>
          </a:xfrm>
          <a:noFill/>
        </p:spPr>
        <p:txBody>
          <a:bodyPr/>
          <a:lstStyle/>
          <a:p>
            <a:r>
              <a:rPr lang="en-US" altLang="en-US" b="1" smtClean="0"/>
              <a:t>Concept detection vs Recognition</a:t>
            </a:r>
          </a:p>
        </p:txBody>
      </p:sp>
      <p:sp>
        <p:nvSpPr>
          <p:cNvPr id="90115" name="Line 3"/>
          <p:cNvSpPr>
            <a:spLocks noChangeShapeType="1"/>
          </p:cNvSpPr>
          <p:nvPr/>
        </p:nvSpPr>
        <p:spPr bwMode="auto">
          <a:xfrm>
            <a:off x="533400" y="1409700"/>
            <a:ext cx="8399463" cy="0"/>
          </a:xfrm>
          <a:prstGeom prst="line">
            <a:avLst/>
          </a:prstGeom>
          <a:noFill/>
          <a:ln w="12700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FFF19B"/>
              </a:solidFill>
              <a:latin typeface="Arial" charset="0"/>
              <a:cs typeface="Arial" charset="0"/>
            </a:endParaRPr>
          </a:p>
        </p:txBody>
      </p:sp>
      <p:sp>
        <p:nvSpPr>
          <p:cNvPr id="90116" name="Text Box 4"/>
          <p:cNvSpPr txBox="1">
            <a:spLocks noChangeArrowheads="1"/>
          </p:cNvSpPr>
          <p:nvPr/>
        </p:nvSpPr>
        <p:spPr bwMode="auto">
          <a:xfrm>
            <a:off x="3176588" y="5332413"/>
            <a:ext cx="3279775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 sz="3600" smtClean="0">
                <a:solidFill>
                  <a:srgbClr val="FFF19B"/>
                </a:solidFill>
                <a:latin typeface="Times" pitchFamily="1" charset="0"/>
              </a:rPr>
              <a:t>tiger  cat  grass</a:t>
            </a:r>
          </a:p>
        </p:txBody>
      </p:sp>
      <p:pic>
        <p:nvPicPr>
          <p:cNvPr id="90117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62250" y="1909763"/>
            <a:ext cx="3797300" cy="2532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0118" name="Line 6"/>
          <p:cNvSpPr>
            <a:spLocks noChangeShapeType="1"/>
          </p:cNvSpPr>
          <p:nvPr/>
        </p:nvSpPr>
        <p:spPr bwMode="auto">
          <a:xfrm flipV="1">
            <a:off x="3632200" y="3438525"/>
            <a:ext cx="63500" cy="1295400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FFF19B"/>
              </a:solidFill>
              <a:latin typeface="Arial" charset="0"/>
              <a:cs typeface="Arial" charset="0"/>
            </a:endParaRPr>
          </a:p>
        </p:txBody>
      </p:sp>
      <p:sp>
        <p:nvSpPr>
          <p:cNvPr id="90119" name="Text Box 7"/>
          <p:cNvSpPr txBox="1">
            <a:spLocks noChangeArrowheads="1"/>
          </p:cNvSpPr>
          <p:nvPr/>
        </p:nvSpPr>
        <p:spPr bwMode="auto">
          <a:xfrm>
            <a:off x="3586163" y="4700588"/>
            <a:ext cx="342900" cy="823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 sz="4800" b="1" smtClean="0">
                <a:solidFill>
                  <a:srgbClr val="FFF19B"/>
                </a:solidFill>
                <a:latin typeface="Times" pitchFamily="1" charset="0"/>
              </a:rPr>
              <a:t>?</a:t>
            </a:r>
          </a:p>
        </p:txBody>
      </p:sp>
      <p:sp>
        <p:nvSpPr>
          <p:cNvPr id="90120" name="Line 8"/>
          <p:cNvSpPr>
            <a:spLocks noChangeShapeType="1"/>
          </p:cNvSpPr>
          <p:nvPr/>
        </p:nvSpPr>
        <p:spPr bwMode="auto">
          <a:xfrm flipV="1">
            <a:off x="4051300" y="3633788"/>
            <a:ext cx="1147763" cy="1176337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FFF19B"/>
              </a:solidFill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7522062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>
          <a:xfrm>
            <a:off x="279400" y="330200"/>
            <a:ext cx="8801100" cy="871538"/>
          </a:xfrm>
          <a:noFill/>
        </p:spPr>
        <p:txBody>
          <a:bodyPr/>
          <a:lstStyle/>
          <a:p>
            <a:r>
              <a:rPr lang="en-US" altLang="en-US" b="1" smtClean="0"/>
              <a:t>Recognition</a:t>
            </a:r>
          </a:p>
        </p:txBody>
      </p:sp>
      <p:sp>
        <p:nvSpPr>
          <p:cNvPr id="1028" name="Line 3"/>
          <p:cNvSpPr>
            <a:spLocks noChangeShapeType="1"/>
          </p:cNvSpPr>
          <p:nvPr/>
        </p:nvSpPr>
        <p:spPr bwMode="auto">
          <a:xfrm>
            <a:off x="533400" y="1409700"/>
            <a:ext cx="8399463" cy="0"/>
          </a:xfrm>
          <a:prstGeom prst="line">
            <a:avLst/>
          </a:prstGeom>
          <a:noFill/>
          <a:ln w="12700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FFF19B"/>
              </a:solidFill>
              <a:latin typeface="Arial" charset="0"/>
              <a:cs typeface="Arial" charset="0"/>
            </a:endParaRPr>
          </a:p>
        </p:txBody>
      </p:sp>
      <p:graphicFrame>
        <p:nvGraphicFramePr>
          <p:cNvPr id="1026" name="Object 2"/>
          <p:cNvGraphicFramePr>
            <a:graphicFrameLocks noChangeAspect="1"/>
          </p:cNvGraphicFramePr>
          <p:nvPr/>
        </p:nvGraphicFramePr>
        <p:xfrm>
          <a:off x="1587500" y="1646238"/>
          <a:ext cx="5641975" cy="35417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2" name="Document" r:id="rId4" imgW="3087624" imgH="1938528" progId="Word.Document.8">
                  <p:embed/>
                </p:oleObj>
              </mc:Choice>
              <mc:Fallback>
                <p:oleObj name="Document" r:id="rId4" imgW="3087624" imgH="1938528" progId="Word.Document.8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87500" y="1646238"/>
                        <a:ext cx="5641975" cy="35417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29" name="Rectangle 11"/>
          <p:cNvSpPr>
            <a:spLocks noChangeArrowheads="1"/>
          </p:cNvSpPr>
          <p:nvPr/>
        </p:nvSpPr>
        <p:spPr bwMode="auto">
          <a:xfrm>
            <a:off x="1568450" y="5514975"/>
            <a:ext cx="5872163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 sz="2400" smtClean="0">
                <a:solidFill>
                  <a:srgbClr val="FFF19B"/>
                </a:solidFill>
                <a:latin typeface="Times" pitchFamily="1" charset="0"/>
              </a:rPr>
              <a:t>Semantic representation includes not only what is there,  but </a:t>
            </a:r>
            <a:r>
              <a:rPr lang="en-US" altLang="en-US" sz="2400" b="1" smtClean="0">
                <a:solidFill>
                  <a:srgbClr val="FFF19B"/>
                </a:solidFill>
                <a:latin typeface="Times" pitchFamily="1" charset="0"/>
              </a:rPr>
              <a:t>where</a:t>
            </a:r>
            <a:r>
              <a:rPr lang="en-US" altLang="en-US" sz="2400" smtClean="0">
                <a:solidFill>
                  <a:srgbClr val="FFF19B"/>
                </a:solidFill>
                <a:latin typeface="Times" pitchFamily="1" charset="0"/>
              </a:rPr>
              <a:t> it is</a:t>
            </a:r>
          </a:p>
        </p:txBody>
      </p:sp>
    </p:spTree>
    <p:extLst>
      <p:ext uri="{BB962C8B-B14F-4D97-AF65-F5344CB8AC3E}">
        <p14:creationId xmlns:p14="http://schemas.microsoft.com/office/powerpoint/2010/main" val="284926216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2"/>
          <p:cNvSpPr>
            <a:spLocks noGrp="1" noChangeArrowheads="1"/>
          </p:cNvSpPr>
          <p:nvPr>
            <p:ph type="title"/>
          </p:nvPr>
        </p:nvSpPr>
        <p:spPr>
          <a:xfrm>
            <a:off x="279400" y="330200"/>
            <a:ext cx="8801100" cy="871538"/>
          </a:xfrm>
          <a:noFill/>
        </p:spPr>
        <p:txBody>
          <a:bodyPr/>
          <a:lstStyle/>
          <a:p>
            <a:r>
              <a:rPr lang="en-US" altLang="en-US" b="1" smtClean="0"/>
              <a:t>General Approach</a:t>
            </a:r>
          </a:p>
        </p:txBody>
      </p:sp>
      <p:sp>
        <p:nvSpPr>
          <p:cNvPr id="91139" name="Line 3"/>
          <p:cNvSpPr>
            <a:spLocks noChangeShapeType="1"/>
          </p:cNvSpPr>
          <p:nvPr/>
        </p:nvSpPr>
        <p:spPr bwMode="auto">
          <a:xfrm>
            <a:off x="533400" y="1409700"/>
            <a:ext cx="8399463" cy="0"/>
          </a:xfrm>
          <a:prstGeom prst="line">
            <a:avLst/>
          </a:prstGeom>
          <a:noFill/>
          <a:ln w="12700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FFF19B"/>
              </a:solidFill>
              <a:latin typeface="Arial" charset="0"/>
              <a:cs typeface="Arial" charset="0"/>
            </a:endParaRPr>
          </a:p>
        </p:txBody>
      </p:sp>
      <p:sp>
        <p:nvSpPr>
          <p:cNvPr id="91140" name="Rectangle 7"/>
          <p:cNvSpPr>
            <a:spLocks noChangeArrowheads="1"/>
          </p:cNvSpPr>
          <p:nvPr/>
        </p:nvSpPr>
        <p:spPr bwMode="auto">
          <a:xfrm>
            <a:off x="762000" y="1803400"/>
            <a:ext cx="7715250" cy="2308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 sz="3600" smtClean="0">
                <a:solidFill>
                  <a:srgbClr val="FFF19B"/>
                </a:solidFill>
                <a:latin typeface="Times" pitchFamily="1" charset="0"/>
              </a:rPr>
              <a:t>Learn models for annotation and recognition from large image data sets with associated text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altLang="en-US" sz="3600" smtClean="0">
              <a:solidFill>
                <a:srgbClr val="FFF19B"/>
              </a:solidFill>
              <a:latin typeface="Times" pitchFamily="1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644907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Rectangle 2"/>
          <p:cNvSpPr>
            <a:spLocks noGrp="1" noChangeArrowheads="1"/>
          </p:cNvSpPr>
          <p:nvPr>
            <p:ph type="title"/>
          </p:nvPr>
        </p:nvSpPr>
        <p:spPr>
          <a:xfrm>
            <a:off x="279400" y="330200"/>
            <a:ext cx="8801100" cy="871538"/>
          </a:xfrm>
          <a:noFill/>
        </p:spPr>
        <p:txBody>
          <a:bodyPr/>
          <a:lstStyle/>
          <a:p>
            <a:r>
              <a:rPr lang="en-US" altLang="en-US" b="1" smtClean="0"/>
              <a:t>Key Point</a:t>
            </a:r>
          </a:p>
        </p:txBody>
      </p:sp>
      <p:sp>
        <p:nvSpPr>
          <p:cNvPr id="92163" name="Line 3"/>
          <p:cNvSpPr>
            <a:spLocks noChangeShapeType="1"/>
          </p:cNvSpPr>
          <p:nvPr/>
        </p:nvSpPr>
        <p:spPr bwMode="auto">
          <a:xfrm>
            <a:off x="533400" y="1409700"/>
            <a:ext cx="8399463" cy="0"/>
          </a:xfrm>
          <a:prstGeom prst="line">
            <a:avLst/>
          </a:prstGeom>
          <a:noFill/>
          <a:ln w="12700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FFF19B"/>
              </a:solidFill>
              <a:latin typeface="Arial" charset="0"/>
              <a:cs typeface="Arial" charset="0"/>
            </a:endParaRPr>
          </a:p>
        </p:txBody>
      </p:sp>
      <p:sp>
        <p:nvSpPr>
          <p:cNvPr id="92164" name="Rectangle 4"/>
          <p:cNvSpPr>
            <a:spLocks noChangeArrowheads="1"/>
          </p:cNvSpPr>
          <p:nvPr/>
        </p:nvSpPr>
        <p:spPr bwMode="auto">
          <a:xfrm>
            <a:off x="635000" y="1866900"/>
            <a:ext cx="5353050" cy="1554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 sz="3200" smtClean="0">
                <a:solidFill>
                  <a:srgbClr val="FFF19B"/>
                </a:solidFill>
                <a:latin typeface="Times" pitchFamily="1" charset="0"/>
              </a:rPr>
              <a:t>Learn from data without explicit correspondence between image components</a:t>
            </a:r>
          </a:p>
        </p:txBody>
      </p:sp>
      <p:pic>
        <p:nvPicPr>
          <p:cNvPr id="92165" name="Picture 5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E"/>
              </a:clrFrom>
              <a:clrTo>
                <a:srgbClr val="FFFF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3300" y="1706563"/>
            <a:ext cx="1984375" cy="1870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166" name="Text Box 6"/>
          <p:cNvSpPr txBox="1">
            <a:spLocks noChangeArrowheads="1"/>
          </p:cNvSpPr>
          <p:nvPr/>
        </p:nvSpPr>
        <p:spPr bwMode="auto">
          <a:xfrm>
            <a:off x="542925" y="4075113"/>
            <a:ext cx="8169275" cy="1323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 sz="3200" smtClean="0">
                <a:solidFill>
                  <a:srgbClr val="FFF19B"/>
                </a:solidFill>
                <a:latin typeface="Times" pitchFamily="1" charset="0"/>
              </a:rPr>
              <a:t>Data with correspondence ambiguity is common</a:t>
            </a:r>
          </a:p>
          <a:p>
            <a:pPr lvl="1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 sz="2400" smtClean="0">
                <a:solidFill>
                  <a:srgbClr val="FFF19B"/>
                </a:solidFill>
                <a:latin typeface="Times" pitchFamily="1" charset="0"/>
              </a:rPr>
              <a:t>Images with associated text</a:t>
            </a:r>
          </a:p>
          <a:p>
            <a:pPr lvl="1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 sz="2400" smtClean="0">
                <a:solidFill>
                  <a:srgbClr val="FFF19B"/>
                </a:solidFill>
                <a:latin typeface="Times" pitchFamily="1" charset="0"/>
              </a:rPr>
              <a:t>Video (which frame goes with which speech or text)</a:t>
            </a:r>
          </a:p>
        </p:txBody>
      </p:sp>
    </p:spTree>
    <p:extLst>
      <p:ext uri="{BB962C8B-B14F-4D97-AF65-F5344CB8AC3E}">
        <p14:creationId xmlns:p14="http://schemas.microsoft.com/office/powerpoint/2010/main" val="397013914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2"/>
          <p:cNvSpPr>
            <a:spLocks noGrp="1" noChangeArrowheads="1"/>
          </p:cNvSpPr>
          <p:nvPr>
            <p:ph type="title"/>
          </p:nvPr>
        </p:nvSpPr>
        <p:spPr>
          <a:xfrm>
            <a:off x="279400" y="330200"/>
            <a:ext cx="8801100" cy="871538"/>
          </a:xfrm>
          <a:noFill/>
        </p:spPr>
        <p:txBody>
          <a:bodyPr/>
          <a:lstStyle/>
          <a:p>
            <a:r>
              <a:rPr lang="en-US" altLang="en-US" b="1" smtClean="0"/>
              <a:t>Key Point (cont)</a:t>
            </a:r>
          </a:p>
        </p:txBody>
      </p:sp>
      <p:sp>
        <p:nvSpPr>
          <p:cNvPr id="93187" name="Line 3"/>
          <p:cNvSpPr>
            <a:spLocks noChangeShapeType="1"/>
          </p:cNvSpPr>
          <p:nvPr/>
        </p:nvSpPr>
        <p:spPr bwMode="auto">
          <a:xfrm>
            <a:off x="533400" y="1409700"/>
            <a:ext cx="8399463" cy="0"/>
          </a:xfrm>
          <a:prstGeom prst="line">
            <a:avLst/>
          </a:prstGeom>
          <a:noFill/>
          <a:ln w="12700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FFF19B"/>
              </a:solidFill>
              <a:latin typeface="Arial" charset="0"/>
              <a:cs typeface="Arial" charset="0"/>
            </a:endParaRPr>
          </a:p>
        </p:txBody>
      </p:sp>
      <p:sp>
        <p:nvSpPr>
          <p:cNvPr id="93188" name="Rectangle 4"/>
          <p:cNvSpPr>
            <a:spLocks noChangeArrowheads="1"/>
          </p:cNvSpPr>
          <p:nvPr/>
        </p:nvSpPr>
        <p:spPr bwMode="auto">
          <a:xfrm>
            <a:off x="304800" y="1866900"/>
            <a:ext cx="8604250" cy="4516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50000"/>
              </a:spcAft>
            </a:pPr>
            <a:r>
              <a:rPr lang="en-US" altLang="en-US" sz="3200" smtClean="0">
                <a:solidFill>
                  <a:srgbClr val="FFF19B"/>
                </a:solidFill>
                <a:latin typeface="Times" pitchFamily="1" charset="0"/>
              </a:rPr>
              <a:t>Trade quality for quantity (and realism)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 sz="3200" smtClean="0">
                <a:solidFill>
                  <a:srgbClr val="FFF19B"/>
                </a:solidFill>
                <a:latin typeface="Times" pitchFamily="1" charset="0"/>
              </a:rPr>
              <a:t>Sources of information</a:t>
            </a:r>
          </a:p>
          <a:p>
            <a:pPr lvl="1" eaLnBrk="1" fontAlgn="base" hangingPunct="1">
              <a:spcBef>
                <a:spcPct val="0"/>
              </a:spcBef>
              <a:spcAft>
                <a:spcPct val="50000"/>
              </a:spcAft>
            </a:pPr>
            <a:r>
              <a:rPr lang="en-US" altLang="en-US" sz="2800" smtClean="0">
                <a:solidFill>
                  <a:srgbClr val="FFF19B"/>
                </a:solidFill>
                <a:latin typeface="Times" pitchFamily="1" charset="0"/>
              </a:rPr>
              <a:t>A word (tiger) is much more likely than chance to have something to do with the image</a:t>
            </a:r>
          </a:p>
          <a:p>
            <a:pPr lvl="1" eaLnBrk="1" fontAlgn="base" hangingPunct="1">
              <a:spcBef>
                <a:spcPct val="0"/>
              </a:spcBef>
              <a:spcAft>
                <a:spcPct val="50000"/>
              </a:spcAft>
            </a:pPr>
            <a:r>
              <a:rPr lang="en-US" altLang="en-US" sz="2800" smtClean="0">
                <a:solidFill>
                  <a:srgbClr val="FFF19B"/>
                </a:solidFill>
                <a:latin typeface="Times" pitchFamily="1" charset="0"/>
              </a:rPr>
              <a:t>If a word refers to something in the image (tiger), it is less  likely to refer to something else</a:t>
            </a:r>
          </a:p>
          <a:p>
            <a:pPr lvl="1" eaLnBrk="1" fontAlgn="base" hangingPunct="1">
              <a:spcBef>
                <a:spcPct val="0"/>
              </a:spcBef>
              <a:spcAft>
                <a:spcPct val="50000"/>
              </a:spcAft>
            </a:pPr>
            <a:r>
              <a:rPr lang="en-US" altLang="en-US" sz="2800" smtClean="0">
                <a:solidFill>
                  <a:srgbClr val="FFF19B"/>
                </a:solidFill>
                <a:latin typeface="Times" pitchFamily="1" charset="0"/>
              </a:rPr>
              <a:t>Relationship between visual information and words has structure across images</a:t>
            </a:r>
          </a:p>
        </p:txBody>
      </p:sp>
    </p:spTree>
    <p:extLst>
      <p:ext uri="{BB962C8B-B14F-4D97-AF65-F5344CB8AC3E}">
        <p14:creationId xmlns:p14="http://schemas.microsoft.com/office/powerpoint/2010/main" val="56635734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2"/>
          <p:cNvSpPr>
            <a:spLocks noGrp="1" noChangeArrowheads="1"/>
          </p:cNvSpPr>
          <p:nvPr>
            <p:ph type="title"/>
          </p:nvPr>
        </p:nvSpPr>
        <p:spPr>
          <a:xfrm>
            <a:off x="677863" y="269875"/>
            <a:ext cx="7696200" cy="871538"/>
          </a:xfrm>
          <a:noFill/>
        </p:spPr>
        <p:txBody>
          <a:bodyPr/>
          <a:lstStyle/>
          <a:p>
            <a:r>
              <a:rPr lang="en-US" altLang="en-US" sz="4400" b="1" smtClean="0"/>
              <a:t>Statistical Machine Translation</a:t>
            </a:r>
          </a:p>
        </p:txBody>
      </p:sp>
      <p:sp>
        <p:nvSpPr>
          <p:cNvPr id="94211" name="Text Box 3"/>
          <p:cNvSpPr txBox="1">
            <a:spLocks noChangeArrowheads="1"/>
          </p:cNvSpPr>
          <p:nvPr/>
        </p:nvSpPr>
        <p:spPr bwMode="auto">
          <a:xfrm>
            <a:off x="976313" y="1641475"/>
            <a:ext cx="7196137" cy="1311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4000" smtClean="0">
                <a:solidFill>
                  <a:srgbClr val="FFF19B"/>
                </a:solidFill>
                <a:latin typeface="Times" pitchFamily="1" charset="0"/>
              </a:rPr>
              <a:t>Data: Aligned sentences, but word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4000" smtClean="0">
                <a:solidFill>
                  <a:srgbClr val="FFF19B"/>
                </a:solidFill>
                <a:latin typeface="Times" pitchFamily="1" charset="0"/>
              </a:rPr>
              <a:t>correspondences are unknown</a:t>
            </a:r>
          </a:p>
        </p:txBody>
      </p:sp>
      <p:sp>
        <p:nvSpPr>
          <p:cNvPr id="94212" name="Line 4"/>
          <p:cNvSpPr>
            <a:spLocks noChangeShapeType="1"/>
          </p:cNvSpPr>
          <p:nvPr/>
        </p:nvSpPr>
        <p:spPr bwMode="auto">
          <a:xfrm>
            <a:off x="352425" y="1276350"/>
            <a:ext cx="8399463" cy="0"/>
          </a:xfrm>
          <a:prstGeom prst="line">
            <a:avLst/>
          </a:prstGeom>
          <a:noFill/>
          <a:ln w="12700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FFF19B"/>
              </a:solidFill>
              <a:latin typeface="Arial" charset="0"/>
              <a:cs typeface="Arial" charset="0"/>
            </a:endParaRPr>
          </a:p>
        </p:txBody>
      </p:sp>
      <p:sp>
        <p:nvSpPr>
          <p:cNvPr id="94213" name="Text Box 5"/>
          <p:cNvSpPr txBox="1">
            <a:spLocks noChangeArrowheads="1"/>
          </p:cNvSpPr>
          <p:nvPr/>
        </p:nvSpPr>
        <p:spPr bwMode="auto">
          <a:xfrm>
            <a:off x="1597025" y="3286125"/>
            <a:ext cx="4405313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4400" smtClean="0">
                <a:solidFill>
                  <a:srgbClr val="FFF19B"/>
                </a:solidFill>
                <a:latin typeface="Times" pitchFamily="1" charset="0"/>
              </a:rPr>
              <a:t>“</a:t>
            </a:r>
            <a:r>
              <a:rPr lang="en-US" altLang="en-US" sz="4400" smtClean="0">
                <a:solidFill>
                  <a:srgbClr val="FC0128"/>
                </a:solidFill>
                <a:latin typeface="Times" pitchFamily="1" charset="0"/>
              </a:rPr>
              <a:t>the beautiful sun</a:t>
            </a:r>
            <a:r>
              <a:rPr lang="en-US" altLang="en-US" sz="4400" smtClean="0">
                <a:solidFill>
                  <a:srgbClr val="FFF19B"/>
                </a:solidFill>
                <a:latin typeface="Times" pitchFamily="1" charset="0"/>
              </a:rPr>
              <a:t>”</a:t>
            </a:r>
          </a:p>
        </p:txBody>
      </p:sp>
      <p:sp>
        <p:nvSpPr>
          <p:cNvPr id="94214" name="Text Box 6"/>
          <p:cNvSpPr txBox="1">
            <a:spLocks noChangeArrowheads="1"/>
          </p:cNvSpPr>
          <p:nvPr/>
        </p:nvSpPr>
        <p:spPr bwMode="auto">
          <a:xfrm>
            <a:off x="1520825" y="4924425"/>
            <a:ext cx="3629025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4400" smtClean="0">
                <a:solidFill>
                  <a:srgbClr val="FFF19B"/>
                </a:solidFill>
                <a:latin typeface="Times" pitchFamily="1" charset="0"/>
              </a:rPr>
              <a:t>“</a:t>
            </a:r>
            <a:r>
              <a:rPr lang="en-US" altLang="en-US" sz="4400" smtClean="0">
                <a:solidFill>
                  <a:srgbClr val="FC0128"/>
                </a:solidFill>
                <a:latin typeface="Times" pitchFamily="1" charset="0"/>
              </a:rPr>
              <a:t>le soleil beau</a:t>
            </a:r>
            <a:r>
              <a:rPr lang="en-US" altLang="en-US" sz="4400" smtClean="0">
                <a:solidFill>
                  <a:srgbClr val="FFF19B"/>
                </a:solidFill>
                <a:latin typeface="Times" pitchFamily="1" charset="0"/>
              </a:rPr>
              <a:t>”</a:t>
            </a:r>
          </a:p>
        </p:txBody>
      </p:sp>
      <p:sp>
        <p:nvSpPr>
          <p:cNvPr id="94215" name="Line 7"/>
          <p:cNvSpPr>
            <a:spLocks noChangeShapeType="1"/>
          </p:cNvSpPr>
          <p:nvPr/>
        </p:nvSpPr>
        <p:spPr bwMode="auto">
          <a:xfrm>
            <a:off x="2032000" y="4114800"/>
            <a:ext cx="9525" cy="91122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FFF19B"/>
              </a:solidFill>
              <a:latin typeface="Arial" charset="0"/>
              <a:cs typeface="Arial" charset="0"/>
            </a:endParaRPr>
          </a:p>
        </p:txBody>
      </p:sp>
      <p:sp>
        <p:nvSpPr>
          <p:cNvPr id="94216" name="Line 8"/>
          <p:cNvSpPr>
            <a:spLocks noChangeShapeType="1"/>
          </p:cNvSpPr>
          <p:nvPr/>
        </p:nvSpPr>
        <p:spPr bwMode="auto">
          <a:xfrm>
            <a:off x="3676650" y="3946525"/>
            <a:ext cx="574675" cy="115252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FFF19B"/>
              </a:solidFill>
              <a:latin typeface="Arial" charset="0"/>
              <a:cs typeface="Arial" charset="0"/>
            </a:endParaRPr>
          </a:p>
        </p:txBody>
      </p:sp>
      <p:sp>
        <p:nvSpPr>
          <p:cNvPr id="94217" name="Line 9"/>
          <p:cNvSpPr>
            <a:spLocks noChangeShapeType="1"/>
          </p:cNvSpPr>
          <p:nvPr/>
        </p:nvSpPr>
        <p:spPr bwMode="auto">
          <a:xfrm flipH="1">
            <a:off x="3019425" y="3924300"/>
            <a:ext cx="2174875" cy="117157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FFF19B"/>
              </a:solidFill>
              <a:latin typeface="Arial" charset="0"/>
              <a:cs typeface="Arial" charset="0"/>
            </a:endParaRPr>
          </a:p>
        </p:txBody>
      </p:sp>
      <p:sp>
        <p:nvSpPr>
          <p:cNvPr id="94218" name="Line 10"/>
          <p:cNvSpPr>
            <a:spLocks noChangeShapeType="1"/>
          </p:cNvSpPr>
          <p:nvPr/>
        </p:nvSpPr>
        <p:spPr bwMode="auto">
          <a:xfrm flipH="1">
            <a:off x="2060575" y="3946525"/>
            <a:ext cx="1660525" cy="106045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FFF19B"/>
              </a:solidFill>
              <a:latin typeface="Arial" charset="0"/>
              <a:cs typeface="Arial" charset="0"/>
            </a:endParaRPr>
          </a:p>
        </p:txBody>
      </p:sp>
      <p:sp>
        <p:nvSpPr>
          <p:cNvPr id="94219" name="Line 11"/>
          <p:cNvSpPr>
            <a:spLocks noChangeShapeType="1"/>
          </p:cNvSpPr>
          <p:nvPr/>
        </p:nvSpPr>
        <p:spPr bwMode="auto">
          <a:xfrm>
            <a:off x="2022475" y="4124325"/>
            <a:ext cx="2228850" cy="96837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FFF19B"/>
              </a:solidFill>
              <a:latin typeface="Arial" charset="0"/>
              <a:cs typeface="Arial" charset="0"/>
            </a:endParaRPr>
          </a:p>
        </p:txBody>
      </p:sp>
      <p:sp>
        <p:nvSpPr>
          <p:cNvPr id="94220" name="Line 12"/>
          <p:cNvSpPr>
            <a:spLocks noChangeShapeType="1"/>
          </p:cNvSpPr>
          <p:nvPr/>
        </p:nvSpPr>
        <p:spPr bwMode="auto">
          <a:xfrm flipH="1">
            <a:off x="3032125" y="3946525"/>
            <a:ext cx="650875" cy="116522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FFF19B"/>
              </a:solidFill>
              <a:latin typeface="Arial" charset="0"/>
              <a:cs typeface="Arial" charset="0"/>
            </a:endParaRPr>
          </a:p>
        </p:txBody>
      </p:sp>
      <p:sp>
        <p:nvSpPr>
          <p:cNvPr id="94221" name="Line 13"/>
          <p:cNvSpPr>
            <a:spLocks noChangeShapeType="1"/>
          </p:cNvSpPr>
          <p:nvPr/>
        </p:nvSpPr>
        <p:spPr bwMode="auto">
          <a:xfrm flipH="1">
            <a:off x="4251325" y="3956050"/>
            <a:ext cx="860425" cy="118427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FFF19B"/>
              </a:solidFill>
              <a:latin typeface="Arial" charset="0"/>
              <a:cs typeface="Arial" charset="0"/>
            </a:endParaRPr>
          </a:p>
        </p:txBody>
      </p:sp>
      <p:sp>
        <p:nvSpPr>
          <p:cNvPr id="94222" name="Line 14"/>
          <p:cNvSpPr>
            <a:spLocks noChangeShapeType="1"/>
          </p:cNvSpPr>
          <p:nvPr/>
        </p:nvSpPr>
        <p:spPr bwMode="auto">
          <a:xfrm>
            <a:off x="2041525" y="4124325"/>
            <a:ext cx="981075" cy="96837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FFF19B"/>
              </a:solidFill>
              <a:latin typeface="Arial" charset="0"/>
              <a:cs typeface="Arial" charset="0"/>
            </a:endParaRPr>
          </a:p>
        </p:txBody>
      </p:sp>
      <p:sp>
        <p:nvSpPr>
          <p:cNvPr id="94223" name="Line 15"/>
          <p:cNvSpPr>
            <a:spLocks noChangeShapeType="1"/>
          </p:cNvSpPr>
          <p:nvPr/>
        </p:nvSpPr>
        <p:spPr bwMode="auto">
          <a:xfrm flipH="1">
            <a:off x="2032000" y="3965575"/>
            <a:ext cx="3168650" cy="103187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FFF19B"/>
              </a:solidFill>
              <a:latin typeface="Arial" charset="0"/>
              <a:cs typeface="Arial" charset="0"/>
            </a:endParaRPr>
          </a:p>
        </p:txBody>
      </p:sp>
      <p:sp>
        <p:nvSpPr>
          <p:cNvPr id="94224" name="Rectangle 16"/>
          <p:cNvSpPr>
            <a:spLocks noChangeArrowheads="1"/>
          </p:cNvSpPr>
          <p:nvPr/>
        </p:nvSpPr>
        <p:spPr bwMode="auto">
          <a:xfrm>
            <a:off x="0" y="6461125"/>
            <a:ext cx="4916488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 sz="2000" smtClean="0">
                <a:solidFill>
                  <a:srgbClr val="FFF19B"/>
                </a:solidFill>
                <a:latin typeface="Times" pitchFamily="1" charset="0"/>
              </a:rPr>
              <a:t>Brown, Della Pietra, Della Pietra &amp; Mercer 93</a:t>
            </a:r>
          </a:p>
        </p:txBody>
      </p:sp>
    </p:spTree>
    <p:extLst>
      <p:ext uri="{BB962C8B-B14F-4D97-AF65-F5344CB8AC3E}">
        <p14:creationId xmlns:p14="http://schemas.microsoft.com/office/powerpoint/2010/main" val="29886256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>
                <a:solidFill>
                  <a:srgbClr val="FF0000"/>
                </a:solidFill>
              </a:rPr>
              <a:t>Quiz: How to learn word correspondences?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smtClean="0"/>
              <a:t>With one sentence we cannot say anything. But if we have</a:t>
            </a:r>
            <a:br>
              <a:rPr lang="en-US" altLang="en-US" smtClean="0"/>
            </a:br>
            <a:r>
              <a:rPr lang="en-US" altLang="en-US" smtClean="0"/>
              <a:t>	The beautiful sun, beautiful dog, 	beautiful girl…</a:t>
            </a:r>
          </a:p>
          <a:p>
            <a:r>
              <a:rPr lang="en-US" altLang="en-US" smtClean="0"/>
              <a:t>Then, we can learn that beautiful goes to beau not to soleil or le.</a:t>
            </a:r>
          </a:p>
        </p:txBody>
      </p:sp>
    </p:spTree>
    <p:extLst>
      <p:ext uri="{BB962C8B-B14F-4D97-AF65-F5344CB8AC3E}">
        <p14:creationId xmlns:p14="http://schemas.microsoft.com/office/powerpoint/2010/main" val="8898179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2"/>
          <p:cNvSpPr>
            <a:spLocks noGrp="1" noChangeArrowheads="1"/>
          </p:cNvSpPr>
          <p:nvPr>
            <p:ph type="title" sz="quarter"/>
          </p:nvPr>
        </p:nvSpPr>
        <p:spPr>
          <a:xfrm>
            <a:off x="685800" y="342900"/>
            <a:ext cx="7772400" cy="871538"/>
          </a:xfrm>
          <a:noFill/>
        </p:spPr>
        <p:txBody>
          <a:bodyPr/>
          <a:lstStyle/>
          <a:p>
            <a:r>
              <a:rPr lang="en-US" altLang="en-US" sz="4400" b="1" smtClean="0"/>
              <a:t>Basic idea: </a:t>
            </a:r>
            <a:br>
              <a:rPr lang="en-US" altLang="en-US" sz="4400" b="1" smtClean="0"/>
            </a:br>
            <a:r>
              <a:rPr lang="en-US" altLang="en-US" sz="4400" b="1" smtClean="0"/>
              <a:t>Multimedia Translation</a:t>
            </a:r>
          </a:p>
        </p:txBody>
      </p:sp>
      <p:pic>
        <p:nvPicPr>
          <p:cNvPr id="96259" name="Picture 3"/>
          <p:cNvPicPr>
            <a:picLocks noGrp="1" noChangeArrowheads="1"/>
          </p:cNvPicPr>
          <p:nvPr>
            <p:ph sz="quarter" idx="1"/>
          </p:nvPr>
        </p:nvPicPr>
        <p:blipFill>
          <a:blip r:embed="rId3">
            <a:clrChange>
              <a:clrFrom>
                <a:srgbClr val="FFFFFE"/>
              </a:clrFrom>
              <a:clrTo>
                <a:srgbClr val="FFFF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24150" y="1901825"/>
            <a:ext cx="1524000" cy="901700"/>
          </a:xfrm>
        </p:spPr>
      </p:pic>
      <p:pic>
        <p:nvPicPr>
          <p:cNvPr id="96260" name="Picture 4"/>
          <p:cNvPicPr>
            <a:picLocks noGrp="1" noChangeArrowheads="1"/>
          </p:cNvPicPr>
          <p:nvPr>
            <p:ph sz="quarter" idx="2"/>
          </p:nvPr>
        </p:nvPicPr>
        <p:blipFill>
          <a:blip r:embed="rId4">
            <a:clrChange>
              <a:clrFrom>
                <a:srgbClr val="FFFFFE"/>
              </a:clrFrom>
              <a:clrTo>
                <a:srgbClr val="FFFF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845175" y="2146300"/>
            <a:ext cx="2235200" cy="660400"/>
          </a:xfrm>
        </p:spPr>
      </p:pic>
      <p:pic>
        <p:nvPicPr>
          <p:cNvPr id="96261" name="Picture 5"/>
          <p:cNvPicPr>
            <a:picLocks noGrp="1" noChangeArrowheads="1"/>
          </p:cNvPicPr>
          <p:nvPr>
            <p:ph sz="quarter" idx="3"/>
          </p:nvPr>
        </p:nvPicPr>
        <p:blipFill>
          <a:blip r:embed="rId5">
            <a:clrChange>
              <a:clrFrom>
                <a:srgbClr val="FFFFFE"/>
              </a:clrFrom>
              <a:clrTo>
                <a:srgbClr val="FFFF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914400" y="1946275"/>
            <a:ext cx="1485900" cy="876300"/>
          </a:xfrm>
        </p:spPr>
      </p:pic>
      <p:sp>
        <p:nvSpPr>
          <p:cNvPr id="96262" name="Text Box 6"/>
          <p:cNvSpPr txBox="1">
            <a:spLocks noChangeArrowheads="1"/>
          </p:cNvSpPr>
          <p:nvPr/>
        </p:nvSpPr>
        <p:spPr bwMode="auto">
          <a:xfrm>
            <a:off x="2921000" y="4257675"/>
            <a:ext cx="37846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4400" smtClean="0">
                <a:solidFill>
                  <a:srgbClr val="FFF19B"/>
                </a:solidFill>
                <a:latin typeface="Times" pitchFamily="1" charset="0"/>
              </a:rPr>
              <a:t>“sun   sea   sky”</a:t>
            </a:r>
          </a:p>
        </p:txBody>
      </p:sp>
      <p:sp>
        <p:nvSpPr>
          <p:cNvPr id="96263" name="Line 7"/>
          <p:cNvSpPr>
            <a:spLocks noChangeShapeType="1"/>
          </p:cNvSpPr>
          <p:nvPr/>
        </p:nvSpPr>
        <p:spPr bwMode="auto">
          <a:xfrm flipH="1">
            <a:off x="3736975" y="2790825"/>
            <a:ext cx="1228725" cy="1711325"/>
          </a:xfrm>
          <a:prstGeom prst="line">
            <a:avLst/>
          </a:prstGeom>
          <a:noFill/>
          <a:ln w="76200">
            <a:solidFill>
              <a:schemeClr val="hlink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FFF19B"/>
              </a:solidFill>
              <a:latin typeface="Arial" charset="0"/>
              <a:cs typeface="Arial" charset="0"/>
            </a:endParaRPr>
          </a:p>
        </p:txBody>
      </p:sp>
      <p:sp>
        <p:nvSpPr>
          <p:cNvPr id="96264" name="Line 8"/>
          <p:cNvSpPr>
            <a:spLocks noChangeShapeType="1"/>
          </p:cNvSpPr>
          <p:nvPr/>
        </p:nvSpPr>
        <p:spPr bwMode="auto">
          <a:xfrm>
            <a:off x="1625600" y="2924175"/>
            <a:ext cx="4340225" cy="1470025"/>
          </a:xfrm>
          <a:prstGeom prst="line">
            <a:avLst/>
          </a:prstGeom>
          <a:noFill/>
          <a:ln w="76200">
            <a:solidFill>
              <a:schemeClr val="hlink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FFF19B"/>
              </a:solidFill>
              <a:latin typeface="Arial" charset="0"/>
              <a:cs typeface="Arial" charset="0"/>
            </a:endParaRPr>
          </a:p>
        </p:txBody>
      </p:sp>
      <p:sp>
        <p:nvSpPr>
          <p:cNvPr id="96265" name="Line 9"/>
          <p:cNvSpPr>
            <a:spLocks noChangeShapeType="1"/>
          </p:cNvSpPr>
          <p:nvPr/>
        </p:nvSpPr>
        <p:spPr bwMode="auto">
          <a:xfrm flipH="1">
            <a:off x="4848225" y="2838450"/>
            <a:ext cx="2124075" cy="1628775"/>
          </a:xfrm>
          <a:prstGeom prst="line">
            <a:avLst/>
          </a:prstGeom>
          <a:noFill/>
          <a:ln w="76200">
            <a:solidFill>
              <a:schemeClr val="hlink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FFF19B"/>
              </a:solidFill>
              <a:latin typeface="Arial" charset="0"/>
              <a:cs typeface="Arial" charset="0"/>
            </a:endParaRPr>
          </a:p>
        </p:txBody>
      </p:sp>
      <p:sp>
        <p:nvSpPr>
          <p:cNvPr id="96266" name="Line 10"/>
          <p:cNvSpPr>
            <a:spLocks noChangeShapeType="1"/>
          </p:cNvSpPr>
          <p:nvPr/>
        </p:nvSpPr>
        <p:spPr bwMode="auto">
          <a:xfrm>
            <a:off x="285750" y="1390650"/>
            <a:ext cx="8399463" cy="0"/>
          </a:xfrm>
          <a:prstGeom prst="line">
            <a:avLst/>
          </a:prstGeom>
          <a:noFill/>
          <a:ln w="12700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FFF19B"/>
              </a:solidFill>
              <a:latin typeface="Arial" charset="0"/>
              <a:cs typeface="Arial" charset="0"/>
            </a:endParaRPr>
          </a:p>
        </p:txBody>
      </p:sp>
      <p:sp>
        <p:nvSpPr>
          <p:cNvPr id="96267" name="Line 11"/>
          <p:cNvSpPr>
            <a:spLocks noChangeShapeType="1"/>
          </p:cNvSpPr>
          <p:nvPr/>
        </p:nvSpPr>
        <p:spPr bwMode="auto">
          <a:xfrm flipH="1">
            <a:off x="5927725" y="2819400"/>
            <a:ext cx="1066800" cy="165417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FFF19B"/>
              </a:solidFill>
              <a:latin typeface="Arial" charset="0"/>
              <a:cs typeface="Arial" charset="0"/>
            </a:endParaRPr>
          </a:p>
        </p:txBody>
      </p:sp>
      <p:sp>
        <p:nvSpPr>
          <p:cNvPr id="96268" name="Line 12"/>
          <p:cNvSpPr>
            <a:spLocks noChangeShapeType="1"/>
          </p:cNvSpPr>
          <p:nvPr/>
        </p:nvSpPr>
        <p:spPr bwMode="auto">
          <a:xfrm>
            <a:off x="1631950" y="2914650"/>
            <a:ext cx="3286125" cy="159702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FFF19B"/>
              </a:solidFill>
              <a:latin typeface="Arial" charset="0"/>
              <a:cs typeface="Arial" charset="0"/>
            </a:endParaRPr>
          </a:p>
        </p:txBody>
      </p:sp>
      <p:sp>
        <p:nvSpPr>
          <p:cNvPr id="96269" name="Line 13"/>
          <p:cNvSpPr>
            <a:spLocks noChangeShapeType="1"/>
          </p:cNvSpPr>
          <p:nvPr/>
        </p:nvSpPr>
        <p:spPr bwMode="auto">
          <a:xfrm flipH="1">
            <a:off x="4860925" y="2762250"/>
            <a:ext cx="104775" cy="171132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FFF19B"/>
              </a:solidFill>
              <a:latin typeface="Arial" charset="0"/>
              <a:cs typeface="Arial" charset="0"/>
            </a:endParaRPr>
          </a:p>
        </p:txBody>
      </p:sp>
      <p:sp>
        <p:nvSpPr>
          <p:cNvPr id="96270" name="Line 14"/>
          <p:cNvSpPr>
            <a:spLocks noChangeShapeType="1"/>
          </p:cNvSpPr>
          <p:nvPr/>
        </p:nvSpPr>
        <p:spPr bwMode="auto">
          <a:xfrm>
            <a:off x="3613150" y="2876550"/>
            <a:ext cx="133350" cy="161607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FFF19B"/>
              </a:solidFill>
              <a:latin typeface="Arial" charset="0"/>
              <a:cs typeface="Arial" charset="0"/>
            </a:endParaRPr>
          </a:p>
        </p:txBody>
      </p:sp>
      <p:sp>
        <p:nvSpPr>
          <p:cNvPr id="96271" name="Line 15"/>
          <p:cNvSpPr>
            <a:spLocks noChangeShapeType="1"/>
          </p:cNvSpPr>
          <p:nvPr/>
        </p:nvSpPr>
        <p:spPr bwMode="auto">
          <a:xfrm>
            <a:off x="1641475" y="2914650"/>
            <a:ext cx="2095500" cy="159702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FFF19B"/>
              </a:solidFill>
              <a:latin typeface="Arial" charset="0"/>
              <a:cs typeface="Arial" charset="0"/>
            </a:endParaRPr>
          </a:p>
        </p:txBody>
      </p:sp>
      <p:sp>
        <p:nvSpPr>
          <p:cNvPr id="96272" name="Line 16"/>
          <p:cNvSpPr>
            <a:spLocks noChangeShapeType="1"/>
          </p:cNvSpPr>
          <p:nvPr/>
        </p:nvSpPr>
        <p:spPr bwMode="auto">
          <a:xfrm flipH="1">
            <a:off x="3689350" y="2819400"/>
            <a:ext cx="3314700" cy="165417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FFF19B"/>
              </a:solidFill>
              <a:latin typeface="Arial" charset="0"/>
              <a:cs typeface="Arial" charset="0"/>
            </a:endParaRPr>
          </a:p>
        </p:txBody>
      </p:sp>
      <p:pic>
        <p:nvPicPr>
          <p:cNvPr id="96273" name="Picture 17"/>
          <p:cNvPicPr>
            <a:picLocks noGrp="1" noChangeArrowheads="1"/>
          </p:cNvPicPr>
          <p:nvPr>
            <p:ph sz="quarter" idx="4"/>
          </p:nvPr>
        </p:nvPicPr>
        <p:blipFill>
          <a:blip r:embed="rId6">
            <a:clrChange>
              <a:clrFrom>
                <a:srgbClr val="FFFFFE"/>
              </a:clrFrom>
              <a:clrTo>
                <a:srgbClr val="FFFF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708525" y="2171700"/>
            <a:ext cx="622300" cy="558800"/>
          </a:xfrm>
        </p:spPr>
      </p:pic>
      <p:sp>
        <p:nvSpPr>
          <p:cNvPr id="96274" name="Line 18"/>
          <p:cNvSpPr>
            <a:spLocks noChangeShapeType="1"/>
          </p:cNvSpPr>
          <p:nvPr/>
        </p:nvSpPr>
        <p:spPr bwMode="auto">
          <a:xfrm>
            <a:off x="3609975" y="2895600"/>
            <a:ext cx="2305050" cy="1552575"/>
          </a:xfrm>
          <a:prstGeom prst="line">
            <a:avLst/>
          </a:prstGeom>
          <a:noFill/>
          <a:ln w="76200">
            <a:solidFill>
              <a:schemeClr val="hlink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FFF19B"/>
              </a:solidFill>
              <a:latin typeface="Arial" charset="0"/>
              <a:cs typeface="Arial" charset="0"/>
            </a:endParaRPr>
          </a:p>
        </p:txBody>
      </p:sp>
      <p:sp>
        <p:nvSpPr>
          <p:cNvPr id="96275" name="Line 19"/>
          <p:cNvSpPr>
            <a:spLocks noChangeShapeType="1"/>
          </p:cNvSpPr>
          <p:nvPr/>
        </p:nvSpPr>
        <p:spPr bwMode="auto">
          <a:xfrm>
            <a:off x="3613150" y="2905125"/>
            <a:ext cx="1238250" cy="156845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FFF19B"/>
              </a:solidFill>
              <a:latin typeface="Arial" charset="0"/>
              <a:cs typeface="Arial" charset="0"/>
            </a:endParaRPr>
          </a:p>
        </p:txBody>
      </p:sp>
      <p:sp>
        <p:nvSpPr>
          <p:cNvPr id="96276" name="Line 20"/>
          <p:cNvSpPr>
            <a:spLocks noChangeShapeType="1"/>
          </p:cNvSpPr>
          <p:nvPr/>
        </p:nvSpPr>
        <p:spPr bwMode="auto">
          <a:xfrm>
            <a:off x="4946650" y="2762250"/>
            <a:ext cx="1000125" cy="172085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FFF19B"/>
              </a:solidFill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333678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2"/>
          <p:cNvSpPr>
            <a:spLocks noGrp="1" noChangeArrowheads="1"/>
          </p:cNvSpPr>
          <p:nvPr>
            <p:ph type="title"/>
          </p:nvPr>
        </p:nvSpPr>
        <p:spPr>
          <a:xfrm>
            <a:off x="463550" y="333375"/>
            <a:ext cx="8089900" cy="871538"/>
          </a:xfrm>
          <a:noFill/>
        </p:spPr>
        <p:txBody>
          <a:bodyPr/>
          <a:lstStyle/>
          <a:p>
            <a:r>
              <a:rPr lang="en-US" altLang="en-US" sz="4400" b="1" smtClean="0"/>
              <a:t>Approaches</a:t>
            </a:r>
          </a:p>
        </p:txBody>
      </p:sp>
      <p:sp>
        <p:nvSpPr>
          <p:cNvPr id="97283" name="Line 3"/>
          <p:cNvSpPr>
            <a:spLocks noChangeShapeType="1"/>
          </p:cNvSpPr>
          <p:nvPr/>
        </p:nvSpPr>
        <p:spPr bwMode="auto">
          <a:xfrm>
            <a:off x="352425" y="1276350"/>
            <a:ext cx="8399463" cy="0"/>
          </a:xfrm>
          <a:prstGeom prst="line">
            <a:avLst/>
          </a:prstGeom>
          <a:noFill/>
          <a:ln w="12700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FFF19B"/>
              </a:solidFill>
              <a:latin typeface="Arial" charset="0"/>
              <a:cs typeface="Arial" charset="0"/>
            </a:endParaRPr>
          </a:p>
        </p:txBody>
      </p:sp>
      <p:sp>
        <p:nvSpPr>
          <p:cNvPr id="97284" name="Text Box 5"/>
          <p:cNvSpPr txBox="1">
            <a:spLocks noChangeArrowheads="1"/>
          </p:cNvSpPr>
          <p:nvPr/>
        </p:nvSpPr>
        <p:spPr bwMode="auto">
          <a:xfrm>
            <a:off x="479425" y="1665288"/>
            <a:ext cx="8161338" cy="4960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lnSpc>
                <a:spcPct val="90000"/>
              </a:lnSpc>
              <a:spcBef>
                <a:spcPct val="0"/>
              </a:spcBef>
              <a:spcAft>
                <a:spcPct val="50000"/>
              </a:spcAft>
            </a:pPr>
            <a:r>
              <a:rPr lang="en-US" altLang="en-US" sz="3200" smtClean="0">
                <a:solidFill>
                  <a:srgbClr val="FFF19B"/>
                </a:solidFill>
                <a:latin typeface="Times" pitchFamily="1" charset="0"/>
              </a:rPr>
              <a:t>Discretize (tokenize) blobs </a:t>
            </a:r>
            <a:r>
              <a:rPr lang="en-US" altLang="en-US" smtClean="0">
                <a:solidFill>
                  <a:srgbClr val="FFF19B"/>
                </a:solidFill>
                <a:latin typeface="Times" pitchFamily="1" charset="0"/>
              </a:rPr>
              <a:t>[ Duygulu, Barnard, de Freitas, Forsyth, ECCV 02]</a:t>
            </a:r>
          </a:p>
          <a:p>
            <a:pPr eaLnBrk="1" fontAlgn="base" hangingPunct="1">
              <a:lnSpc>
                <a:spcPct val="90000"/>
              </a:lnSpc>
              <a:spcBef>
                <a:spcPct val="0"/>
              </a:spcBef>
              <a:spcAft>
                <a:spcPct val="50000"/>
              </a:spcAft>
            </a:pPr>
            <a:r>
              <a:rPr lang="en-US" altLang="en-US" sz="3200" smtClean="0">
                <a:solidFill>
                  <a:srgbClr val="FFF19B"/>
                </a:solidFill>
                <a:latin typeface="Times" pitchFamily="1" charset="0"/>
              </a:rPr>
              <a:t>Simultaneously learn blob models and translation </a:t>
            </a:r>
            <a:r>
              <a:rPr lang="en-US" altLang="en-US" smtClean="0">
                <a:solidFill>
                  <a:srgbClr val="FFF19B"/>
                </a:solidFill>
                <a:latin typeface="Times" pitchFamily="1" charset="0"/>
              </a:rPr>
              <a:t>[ Barnard et al, JMLR 03 ]</a:t>
            </a:r>
          </a:p>
          <a:p>
            <a:pPr eaLnBrk="1" fontAlgn="base" hangingPunct="1">
              <a:lnSpc>
                <a:spcPct val="90000"/>
              </a:lnSpc>
              <a:spcBef>
                <a:spcPct val="0"/>
              </a:spcBef>
              <a:spcAft>
                <a:spcPct val="50000"/>
              </a:spcAft>
            </a:pPr>
            <a:r>
              <a:rPr lang="en-US" altLang="en-US" sz="3200" smtClean="0">
                <a:solidFill>
                  <a:srgbClr val="FFF19B"/>
                </a:solidFill>
                <a:latin typeface="Times" pitchFamily="1" charset="0"/>
              </a:rPr>
              <a:t>Multiple instance learning with support vector machines</a:t>
            </a:r>
            <a:r>
              <a:rPr lang="en-US" altLang="en-US" smtClean="0">
                <a:solidFill>
                  <a:srgbClr val="FFF19B"/>
                </a:solidFill>
                <a:latin typeface="Times" pitchFamily="1" charset="0"/>
              </a:rPr>
              <a:t> [ Andrews et al, NIPS 02]</a:t>
            </a:r>
          </a:p>
          <a:p>
            <a:pPr eaLnBrk="1" fontAlgn="base" hangingPunct="1">
              <a:lnSpc>
                <a:spcPct val="90000"/>
              </a:lnSpc>
              <a:spcBef>
                <a:spcPct val="0"/>
              </a:spcBef>
              <a:spcAft>
                <a:spcPct val="50000"/>
              </a:spcAft>
            </a:pPr>
            <a:r>
              <a:rPr lang="en-US" altLang="en-US" sz="3200" smtClean="0">
                <a:solidFill>
                  <a:srgbClr val="FFF19B"/>
                </a:solidFill>
                <a:latin typeface="Times" pitchFamily="1" charset="0"/>
              </a:rPr>
              <a:t>Integrate context into features</a:t>
            </a:r>
            <a:r>
              <a:rPr lang="en-US" altLang="en-US" smtClean="0">
                <a:solidFill>
                  <a:srgbClr val="FFF19B"/>
                </a:solidFill>
                <a:latin typeface="Times" pitchFamily="1" charset="0"/>
              </a:rPr>
              <a:t> [ Barnard et al. CVPR 03]</a:t>
            </a:r>
            <a:r>
              <a:rPr lang="en-US" altLang="en-US" sz="3200" smtClean="0">
                <a:solidFill>
                  <a:srgbClr val="FFF19B"/>
                </a:solidFill>
                <a:latin typeface="Times" pitchFamily="1" charset="0"/>
              </a:rPr>
              <a:t> and into the model </a:t>
            </a:r>
            <a:r>
              <a:rPr lang="en-US" altLang="en-US" smtClean="0">
                <a:solidFill>
                  <a:srgbClr val="FFF19B"/>
                </a:solidFill>
                <a:latin typeface="Times" pitchFamily="1" charset="0"/>
              </a:rPr>
              <a:t>[Carbenetto et al. 03] </a:t>
            </a:r>
          </a:p>
          <a:p>
            <a:pPr eaLnBrk="1" fontAlgn="base" hangingPunct="1">
              <a:lnSpc>
                <a:spcPct val="90000"/>
              </a:lnSpc>
              <a:spcBef>
                <a:spcPct val="0"/>
              </a:spcBef>
              <a:spcAft>
                <a:spcPct val="50000"/>
              </a:spcAft>
            </a:pPr>
            <a:r>
              <a:rPr lang="en-US" altLang="en-US" sz="3200" smtClean="0">
                <a:solidFill>
                  <a:srgbClr val="FFF19B"/>
                </a:solidFill>
                <a:latin typeface="Times" pitchFamily="1" charset="0"/>
              </a:rPr>
              <a:t>Composite models</a:t>
            </a:r>
            <a:r>
              <a:rPr lang="en-US" altLang="en-US" smtClean="0">
                <a:solidFill>
                  <a:srgbClr val="FFF19B"/>
                </a:solidFill>
                <a:latin typeface="Times" pitchFamily="1" charset="0"/>
              </a:rPr>
              <a:t> [ Barnard et al. CVPR 03, Wachsmuth et al, 03]</a:t>
            </a:r>
          </a:p>
        </p:txBody>
      </p:sp>
    </p:spTree>
    <p:extLst>
      <p:ext uri="{BB962C8B-B14F-4D97-AF65-F5344CB8AC3E}">
        <p14:creationId xmlns:p14="http://schemas.microsoft.com/office/powerpoint/2010/main" val="23997413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Text Box 2"/>
          <p:cNvSpPr txBox="1">
            <a:spLocks noChangeArrowheads="1"/>
          </p:cNvSpPr>
          <p:nvPr/>
        </p:nvSpPr>
        <p:spPr bwMode="auto">
          <a:xfrm>
            <a:off x="719138" y="5575300"/>
            <a:ext cx="7807325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2800" smtClean="0">
                <a:solidFill>
                  <a:srgbClr val="FFF19B"/>
                </a:solidFill>
                <a:latin typeface="Times" pitchFamily="1" charset="0"/>
              </a:rPr>
              <a:t>392 CD’s, each consisting of 100 annotated images.</a:t>
            </a:r>
          </a:p>
        </p:txBody>
      </p:sp>
      <p:pic>
        <p:nvPicPr>
          <p:cNvPr id="98307" name="Picture 3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E"/>
              </a:clrFrom>
              <a:clrTo>
                <a:srgbClr val="FFFF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16438" y="1662113"/>
            <a:ext cx="1778000" cy="1641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8308" name="Picture 4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E"/>
              </a:clrFrom>
              <a:clrTo>
                <a:srgbClr val="FFFF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2975" y="1679575"/>
            <a:ext cx="1760538" cy="1649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8309" name="Picture 5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E"/>
              </a:clrFrom>
              <a:clrTo>
                <a:srgbClr val="FFFF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3200" y="1693863"/>
            <a:ext cx="1730375" cy="1630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8310" name="Picture 6"/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E"/>
              </a:clrFrom>
              <a:clrTo>
                <a:srgbClr val="FFFF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30950" y="1671638"/>
            <a:ext cx="1730375" cy="163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8311" name="Picture 7"/>
          <p:cNvPicPr>
            <a:picLocks noChangeAspect="1" noChangeArrowheads="1"/>
          </p:cNvPicPr>
          <p:nvPr/>
        </p:nvPicPr>
        <p:blipFill>
          <a:blip r:embed="rId7">
            <a:clrChange>
              <a:clrFrom>
                <a:srgbClr val="FFFFFE"/>
              </a:clrFrom>
              <a:clrTo>
                <a:srgbClr val="FFFF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3450" y="3384550"/>
            <a:ext cx="1779588" cy="1703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8312" name="Picture 8"/>
          <p:cNvPicPr>
            <a:picLocks noChangeAspect="1" noChangeArrowheads="1"/>
          </p:cNvPicPr>
          <p:nvPr/>
        </p:nvPicPr>
        <p:blipFill>
          <a:blip r:embed="rId8">
            <a:clrChange>
              <a:clrFrom>
                <a:srgbClr val="FFFFFE"/>
              </a:clrFrom>
              <a:clrTo>
                <a:srgbClr val="FFFF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4788" y="3390900"/>
            <a:ext cx="1790700" cy="1684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8313" name="Picture 9"/>
          <p:cNvPicPr>
            <a:picLocks noChangeAspect="1" noChangeArrowheads="1"/>
          </p:cNvPicPr>
          <p:nvPr/>
        </p:nvPicPr>
        <p:blipFill>
          <a:blip r:embed="rId9">
            <a:clrChange>
              <a:clrFrom>
                <a:srgbClr val="FFFFFE"/>
              </a:clrFrom>
              <a:clrTo>
                <a:srgbClr val="FFFF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7713" y="3381375"/>
            <a:ext cx="1752600" cy="1658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8314" name="Picture 10"/>
          <p:cNvPicPr>
            <a:picLocks noChangeAspect="1" noChangeArrowheads="1"/>
          </p:cNvPicPr>
          <p:nvPr/>
        </p:nvPicPr>
        <p:blipFill>
          <a:blip r:embed="rId10">
            <a:clrChange>
              <a:clrFrom>
                <a:srgbClr val="FFFFFE"/>
              </a:clrFrom>
              <a:clrTo>
                <a:srgbClr val="FFFF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7938" y="3406775"/>
            <a:ext cx="1741487" cy="163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8315" name="Rectangle 11"/>
          <p:cNvSpPr>
            <a:spLocks noChangeArrowheads="1"/>
          </p:cNvSpPr>
          <p:nvPr/>
        </p:nvSpPr>
        <p:spPr bwMode="auto">
          <a:xfrm>
            <a:off x="2630488" y="1541463"/>
            <a:ext cx="18415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altLang="en-US" sz="4400" smtClean="0">
              <a:solidFill>
                <a:srgbClr val="FFF19B"/>
              </a:solidFill>
              <a:latin typeface="Times" pitchFamily="1" charset="0"/>
            </a:endParaRPr>
          </a:p>
        </p:txBody>
      </p:sp>
      <p:sp>
        <p:nvSpPr>
          <p:cNvPr id="98316" name="Rectangle 12"/>
          <p:cNvSpPr>
            <a:spLocks noChangeArrowheads="1"/>
          </p:cNvSpPr>
          <p:nvPr/>
        </p:nvSpPr>
        <p:spPr bwMode="auto">
          <a:xfrm>
            <a:off x="200025" y="300038"/>
            <a:ext cx="8801100" cy="871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4400" b="1" smtClean="0">
                <a:solidFill>
                  <a:srgbClr val="F39FD1"/>
                </a:solidFill>
                <a:latin typeface="Times" pitchFamily="1" charset="0"/>
              </a:rPr>
              <a:t>Corel Database</a:t>
            </a:r>
          </a:p>
        </p:txBody>
      </p:sp>
      <p:sp>
        <p:nvSpPr>
          <p:cNvPr id="98317" name="Line 13"/>
          <p:cNvSpPr>
            <a:spLocks noChangeShapeType="1"/>
          </p:cNvSpPr>
          <p:nvPr/>
        </p:nvSpPr>
        <p:spPr bwMode="auto">
          <a:xfrm>
            <a:off x="381000" y="1190625"/>
            <a:ext cx="8399463" cy="0"/>
          </a:xfrm>
          <a:prstGeom prst="line">
            <a:avLst/>
          </a:prstGeom>
          <a:noFill/>
          <a:ln w="12700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FFF19B"/>
              </a:solidFill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062802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2"/>
          <p:cNvSpPr>
            <a:spLocks noChangeArrowheads="1"/>
          </p:cNvSpPr>
          <p:nvPr/>
        </p:nvSpPr>
        <p:spPr bwMode="auto">
          <a:xfrm>
            <a:off x="152400" y="258763"/>
            <a:ext cx="8801100" cy="871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4800" b="1" smtClean="0">
                <a:solidFill>
                  <a:srgbClr val="F39FD1"/>
                </a:solidFill>
                <a:latin typeface="Times" pitchFamily="1" charset="0"/>
              </a:rPr>
              <a:t>Input</a:t>
            </a:r>
          </a:p>
        </p:txBody>
      </p:sp>
      <p:sp>
        <p:nvSpPr>
          <p:cNvPr id="99331" name="Line 3"/>
          <p:cNvSpPr>
            <a:spLocks noChangeShapeType="1"/>
          </p:cNvSpPr>
          <p:nvPr/>
        </p:nvSpPr>
        <p:spPr bwMode="auto">
          <a:xfrm>
            <a:off x="304800" y="1260475"/>
            <a:ext cx="8628063" cy="0"/>
          </a:xfrm>
          <a:prstGeom prst="line">
            <a:avLst/>
          </a:prstGeom>
          <a:noFill/>
          <a:ln w="12700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FFF19B"/>
              </a:solidFill>
              <a:latin typeface="Arial" charset="0"/>
              <a:cs typeface="Arial" charset="0"/>
            </a:endParaRPr>
          </a:p>
        </p:txBody>
      </p:sp>
      <p:grpSp>
        <p:nvGrpSpPr>
          <p:cNvPr id="99332" name="Group 4"/>
          <p:cNvGrpSpPr>
            <a:grpSpLocks/>
          </p:cNvGrpSpPr>
          <p:nvPr/>
        </p:nvGrpSpPr>
        <p:grpSpPr bwMode="auto">
          <a:xfrm>
            <a:off x="393700" y="1530350"/>
            <a:ext cx="2876550" cy="2000250"/>
            <a:chOff x="828" y="1272"/>
            <a:chExt cx="1812" cy="1260"/>
          </a:xfrm>
        </p:grpSpPr>
        <p:sp>
          <p:nvSpPr>
            <p:cNvPr id="99341" name="Rectangle 5"/>
            <p:cNvSpPr>
              <a:spLocks noChangeArrowheads="1"/>
            </p:cNvSpPr>
            <p:nvPr/>
          </p:nvSpPr>
          <p:spPr bwMode="auto">
            <a:xfrm>
              <a:off x="828" y="1272"/>
              <a:ext cx="1812" cy="1260"/>
            </a:xfrm>
            <a:prstGeom prst="rect">
              <a:avLst/>
            </a:prstGeom>
            <a:solidFill>
              <a:schemeClr val="accent1"/>
            </a:solidFill>
            <a:ln w="12700">
              <a:solidFill>
                <a:schemeClr val="accent1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endParaRPr lang="en-US" altLang="en-US" sz="3600" smtClean="0">
                <a:solidFill>
                  <a:srgbClr val="FFF19B"/>
                </a:solidFill>
                <a:latin typeface="Times" pitchFamily="1" charset="0"/>
              </a:endParaRPr>
            </a:p>
          </p:txBody>
        </p:sp>
        <p:pic>
          <p:nvPicPr>
            <p:cNvPr id="99342" name="Picture 6"/>
            <p:cNvPicPr>
              <a:picLocks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72" y="1388"/>
              <a:ext cx="1538" cy="10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99333" name="Rectangle 7"/>
          <p:cNvSpPr>
            <a:spLocks noChangeArrowheads="1"/>
          </p:cNvSpPr>
          <p:nvPr/>
        </p:nvSpPr>
        <p:spPr bwMode="auto">
          <a:xfrm>
            <a:off x="398463" y="3665538"/>
            <a:ext cx="2406650" cy="454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2400" smtClean="0">
                <a:solidFill>
                  <a:srgbClr val="FFF19B"/>
                </a:solidFill>
                <a:latin typeface="Times" pitchFamily="1" charset="0"/>
              </a:rPr>
              <a:t>sun sky waves sea</a:t>
            </a:r>
          </a:p>
        </p:txBody>
      </p:sp>
      <p:pic>
        <p:nvPicPr>
          <p:cNvPr id="99334" name="Picture 8"/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00700" y="1765300"/>
            <a:ext cx="2425700" cy="1612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9335" name="Line 9"/>
          <p:cNvSpPr>
            <a:spLocks noChangeShapeType="1"/>
          </p:cNvSpPr>
          <p:nvPr/>
        </p:nvSpPr>
        <p:spPr bwMode="auto">
          <a:xfrm flipV="1">
            <a:off x="3451225" y="2870200"/>
            <a:ext cx="2016125" cy="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 type="triangle" w="lg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FFF19B"/>
              </a:solidFill>
              <a:latin typeface="Arial" charset="0"/>
              <a:cs typeface="Arial" charset="0"/>
            </a:endParaRPr>
          </a:p>
        </p:txBody>
      </p:sp>
      <p:sp>
        <p:nvSpPr>
          <p:cNvPr id="99336" name="Rectangle 10"/>
          <p:cNvSpPr>
            <a:spLocks noChangeArrowheads="1"/>
          </p:cNvSpPr>
          <p:nvPr/>
        </p:nvSpPr>
        <p:spPr bwMode="auto">
          <a:xfrm>
            <a:off x="3497263" y="1890713"/>
            <a:ext cx="1712912" cy="819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2400" smtClean="0">
                <a:solidFill>
                  <a:srgbClr val="FC0128"/>
                </a:solidFill>
                <a:latin typeface="Times" pitchFamily="1" charset="0"/>
              </a:rPr>
              <a:t>Image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2400" smtClean="0">
                <a:solidFill>
                  <a:srgbClr val="FC0128"/>
                </a:solidFill>
                <a:latin typeface="Times" pitchFamily="1" charset="0"/>
              </a:rPr>
              <a:t> processing*</a:t>
            </a:r>
            <a:endParaRPr lang="en-US" altLang="en-US" sz="2400" smtClean="0">
              <a:solidFill>
                <a:srgbClr val="FFF19B"/>
              </a:solidFill>
              <a:latin typeface="Times" pitchFamily="1" charset="0"/>
            </a:endParaRPr>
          </a:p>
        </p:txBody>
      </p:sp>
      <p:sp>
        <p:nvSpPr>
          <p:cNvPr id="99337" name="Line 11"/>
          <p:cNvSpPr>
            <a:spLocks noChangeShapeType="1"/>
          </p:cNvSpPr>
          <p:nvPr/>
        </p:nvSpPr>
        <p:spPr bwMode="auto">
          <a:xfrm>
            <a:off x="304800" y="6391275"/>
            <a:ext cx="8628063" cy="0"/>
          </a:xfrm>
          <a:prstGeom prst="line">
            <a:avLst/>
          </a:prstGeom>
          <a:noFill/>
          <a:ln w="12700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FFF19B"/>
              </a:solidFill>
              <a:latin typeface="Arial" charset="0"/>
              <a:cs typeface="Arial" charset="0"/>
            </a:endParaRPr>
          </a:p>
        </p:txBody>
      </p:sp>
      <p:sp>
        <p:nvSpPr>
          <p:cNvPr id="99338" name="Rectangle 12"/>
          <p:cNvSpPr>
            <a:spLocks noChangeArrowheads="1"/>
          </p:cNvSpPr>
          <p:nvPr/>
        </p:nvSpPr>
        <p:spPr bwMode="auto">
          <a:xfrm>
            <a:off x="161925" y="6461125"/>
            <a:ext cx="31115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 sz="2000" smtClean="0">
                <a:solidFill>
                  <a:srgbClr val="FFF19B"/>
                </a:solidFill>
                <a:latin typeface="Times" pitchFamily="1" charset="0"/>
              </a:rPr>
              <a:t>*</a:t>
            </a:r>
          </a:p>
        </p:txBody>
      </p:sp>
      <p:sp>
        <p:nvSpPr>
          <p:cNvPr id="99339" name="Text Box 13"/>
          <p:cNvSpPr txBox="1">
            <a:spLocks noChangeArrowheads="1"/>
          </p:cNvSpPr>
          <p:nvPr/>
        </p:nvSpPr>
        <p:spPr bwMode="auto">
          <a:xfrm>
            <a:off x="301625" y="6491288"/>
            <a:ext cx="8651875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 smtClean="0">
                <a:solidFill>
                  <a:srgbClr val="FFF19B"/>
                </a:solidFill>
                <a:latin typeface="Times" pitchFamily="1" charset="0"/>
              </a:rPr>
              <a:t>Thanks to Blobworld team [</a:t>
            </a:r>
            <a:r>
              <a:rPr lang="en-US" altLang="en-US" sz="1600" smtClean="0">
                <a:solidFill>
                  <a:srgbClr val="FFF19B"/>
                </a:solidFill>
                <a:latin typeface="Times" pitchFamily="1" charset="0"/>
              </a:rPr>
              <a:t>Carson, Belongie, Greenspan, Malik</a:t>
            </a:r>
            <a:r>
              <a:rPr lang="en-US" altLang="en-US" smtClean="0">
                <a:solidFill>
                  <a:srgbClr val="FFF19B"/>
                </a:solidFill>
                <a:latin typeface="Times" pitchFamily="1" charset="0"/>
              </a:rPr>
              <a:t>], N-cuts team [</a:t>
            </a:r>
            <a:r>
              <a:rPr lang="en-US" altLang="en-US" sz="1600" smtClean="0">
                <a:solidFill>
                  <a:srgbClr val="FFF19B"/>
                </a:solidFill>
                <a:latin typeface="Times" pitchFamily="1" charset="0"/>
              </a:rPr>
              <a:t>Shi, Tal, Malik</a:t>
            </a:r>
            <a:r>
              <a:rPr lang="en-US" altLang="en-US" smtClean="0">
                <a:solidFill>
                  <a:srgbClr val="FFF19B"/>
                </a:solidFill>
                <a:latin typeface="Times" pitchFamily="1" charset="0"/>
              </a:rPr>
              <a:t>]</a:t>
            </a:r>
          </a:p>
        </p:txBody>
      </p:sp>
      <p:sp>
        <p:nvSpPr>
          <p:cNvPr id="99340" name="Rectangle 14"/>
          <p:cNvSpPr>
            <a:spLocks noChangeArrowheads="1"/>
          </p:cNvSpPr>
          <p:nvPr/>
        </p:nvSpPr>
        <p:spPr bwMode="auto">
          <a:xfrm>
            <a:off x="4203700" y="3938588"/>
            <a:ext cx="4749800" cy="2047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en-US" altLang="en-US" sz="2000" smtClean="0">
                <a:solidFill>
                  <a:srgbClr val="FFF19B"/>
                </a:solidFill>
                <a:latin typeface="Times" pitchFamily="1" charset="0"/>
              </a:rPr>
              <a:t>Each region is described by a set of features</a:t>
            </a:r>
          </a:p>
          <a:p>
            <a:pPr eaLnBrk="1" fontAlgn="base" hangingPunct="1">
              <a:lnSpc>
                <a:spcPct val="70000"/>
              </a:lnSpc>
              <a:spcBef>
                <a:spcPct val="50000"/>
              </a:spcBef>
              <a:spcAft>
                <a:spcPct val="0"/>
              </a:spcAft>
              <a:buFontTx/>
              <a:buChar char="•"/>
            </a:pPr>
            <a:r>
              <a:rPr lang="en-US" altLang="en-US" smtClean="0">
                <a:solidFill>
                  <a:srgbClr val="FFF19B"/>
                </a:solidFill>
                <a:latin typeface="Times" pitchFamily="1" charset="0"/>
              </a:rPr>
              <a:t> </a:t>
            </a:r>
            <a:r>
              <a:rPr lang="en-US" altLang="en-US" smtClean="0">
                <a:solidFill>
                  <a:srgbClr val="FFFFFF"/>
                </a:solidFill>
                <a:latin typeface="Times" pitchFamily="1" charset="0"/>
              </a:rPr>
              <a:t>Region size</a:t>
            </a:r>
          </a:p>
          <a:p>
            <a:pPr fontAlgn="base">
              <a:lnSpc>
                <a:spcPct val="70000"/>
              </a:lnSpc>
              <a:spcBef>
                <a:spcPct val="50000"/>
              </a:spcBef>
              <a:spcAft>
                <a:spcPct val="0"/>
              </a:spcAft>
              <a:buFontTx/>
              <a:buChar char="•"/>
            </a:pPr>
            <a:r>
              <a:rPr lang="en-US" altLang="en-US" smtClean="0">
                <a:solidFill>
                  <a:srgbClr val="FFFFFF"/>
                </a:solidFill>
                <a:latin typeface="Times" pitchFamily="1" charset="0"/>
              </a:rPr>
              <a:t> Position</a:t>
            </a:r>
          </a:p>
          <a:p>
            <a:pPr fontAlgn="base">
              <a:lnSpc>
                <a:spcPct val="70000"/>
              </a:lnSpc>
              <a:spcBef>
                <a:spcPct val="50000"/>
              </a:spcBef>
              <a:spcAft>
                <a:spcPct val="0"/>
              </a:spcAft>
              <a:buFontTx/>
              <a:buChar char="•"/>
            </a:pPr>
            <a:r>
              <a:rPr lang="en-US" altLang="en-US" smtClean="0">
                <a:solidFill>
                  <a:srgbClr val="FFFFFF"/>
                </a:solidFill>
                <a:latin typeface="Times" pitchFamily="1" charset="0"/>
              </a:rPr>
              <a:t> Color</a:t>
            </a:r>
          </a:p>
          <a:p>
            <a:pPr fontAlgn="base">
              <a:lnSpc>
                <a:spcPct val="70000"/>
              </a:lnSpc>
              <a:spcBef>
                <a:spcPct val="50000"/>
              </a:spcBef>
              <a:spcAft>
                <a:spcPct val="0"/>
              </a:spcAft>
              <a:buFontTx/>
              <a:buChar char="•"/>
            </a:pPr>
            <a:r>
              <a:rPr lang="en-US" altLang="en-US" smtClean="0">
                <a:solidFill>
                  <a:srgbClr val="FFFFFF"/>
                </a:solidFill>
                <a:latin typeface="Times" pitchFamily="1" charset="0"/>
              </a:rPr>
              <a:t> Oriented energy (12 filters)</a:t>
            </a:r>
          </a:p>
          <a:p>
            <a:pPr fontAlgn="base">
              <a:lnSpc>
                <a:spcPct val="70000"/>
              </a:lnSpc>
              <a:spcBef>
                <a:spcPct val="50000"/>
              </a:spcBef>
              <a:spcAft>
                <a:spcPct val="0"/>
              </a:spcAft>
              <a:buFontTx/>
              <a:buChar char="•"/>
            </a:pPr>
            <a:r>
              <a:rPr lang="en-US" altLang="en-US" smtClean="0">
                <a:solidFill>
                  <a:srgbClr val="FFFFFF"/>
                </a:solidFill>
                <a:latin typeface="Times" pitchFamily="1" charset="0"/>
              </a:rPr>
              <a:t> Simple shape features</a:t>
            </a:r>
          </a:p>
        </p:txBody>
      </p:sp>
    </p:spTree>
    <p:extLst>
      <p:ext uri="{BB962C8B-B14F-4D97-AF65-F5344CB8AC3E}">
        <p14:creationId xmlns:p14="http://schemas.microsoft.com/office/powerpoint/2010/main" val="4765956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Rectangle 2"/>
          <p:cNvSpPr>
            <a:spLocks noGrp="1" noChangeArrowheads="1"/>
          </p:cNvSpPr>
          <p:nvPr>
            <p:ph type="title"/>
          </p:nvPr>
        </p:nvSpPr>
        <p:spPr>
          <a:xfrm>
            <a:off x="463550" y="333375"/>
            <a:ext cx="8089900" cy="871538"/>
          </a:xfrm>
          <a:noFill/>
        </p:spPr>
        <p:txBody>
          <a:bodyPr/>
          <a:lstStyle/>
          <a:p>
            <a:r>
              <a:rPr lang="en-US" altLang="en-US" sz="4400" b="1" smtClean="0"/>
              <a:t>Discrete Model   </a:t>
            </a:r>
            <a:r>
              <a:rPr lang="en-US" altLang="en-US" sz="1800" smtClean="0">
                <a:solidFill>
                  <a:schemeClr val="tx1"/>
                </a:solidFill>
              </a:rPr>
              <a:t>[ECCV 02]</a:t>
            </a:r>
            <a:endParaRPr lang="en-US" altLang="en-US" sz="4400" b="1" smtClean="0"/>
          </a:p>
        </p:txBody>
      </p:sp>
      <p:sp>
        <p:nvSpPr>
          <p:cNvPr id="100355" name="Line 3"/>
          <p:cNvSpPr>
            <a:spLocks noChangeShapeType="1"/>
          </p:cNvSpPr>
          <p:nvPr/>
        </p:nvSpPr>
        <p:spPr bwMode="auto">
          <a:xfrm>
            <a:off x="352425" y="1276350"/>
            <a:ext cx="8399463" cy="0"/>
          </a:xfrm>
          <a:prstGeom prst="line">
            <a:avLst/>
          </a:prstGeom>
          <a:noFill/>
          <a:ln w="12700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FFF19B"/>
              </a:solidFill>
              <a:latin typeface="Arial" charset="0"/>
              <a:cs typeface="Arial" charset="0"/>
            </a:endParaRPr>
          </a:p>
        </p:txBody>
      </p:sp>
      <p:sp>
        <p:nvSpPr>
          <p:cNvPr id="100356" name="Text Box 4"/>
          <p:cNvSpPr txBox="1">
            <a:spLocks noChangeArrowheads="1"/>
          </p:cNvSpPr>
          <p:nvPr/>
        </p:nvSpPr>
        <p:spPr bwMode="auto">
          <a:xfrm>
            <a:off x="415925" y="1773238"/>
            <a:ext cx="8350250" cy="2041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 sz="3200" smtClean="0">
                <a:solidFill>
                  <a:srgbClr val="FFF19B"/>
                </a:solidFill>
                <a:latin typeface="Times" pitchFamily="1" charset="0"/>
              </a:rPr>
              <a:t>Straightforward adaptation of machine translation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altLang="en-US" sz="3200" smtClean="0">
              <a:solidFill>
                <a:srgbClr val="FFF19B"/>
              </a:solidFill>
              <a:latin typeface="Times" pitchFamily="1" charset="0"/>
            </a:endParaRP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 sz="3200" smtClean="0">
                <a:solidFill>
                  <a:srgbClr val="FFF19B"/>
                </a:solidFill>
                <a:latin typeface="Times" pitchFamily="1" charset="0"/>
              </a:rPr>
              <a:t>Need to vector quantize blobs  (simple but better to simultaneously learn blob model)</a:t>
            </a:r>
          </a:p>
        </p:txBody>
      </p:sp>
    </p:spTree>
    <p:extLst>
      <p:ext uri="{BB962C8B-B14F-4D97-AF65-F5344CB8AC3E}">
        <p14:creationId xmlns:p14="http://schemas.microsoft.com/office/powerpoint/2010/main" val="15031485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1378" name="Picture 2" descr="data_1000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42900"/>
            <a:ext cx="2895600" cy="2265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1379" name="Picture 3" descr="data_1020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910013"/>
            <a:ext cx="2959100" cy="2352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1380" name="Picture 4" descr="data_10016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57538" y="327025"/>
            <a:ext cx="2859087" cy="2228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1381" name="Picture 5" descr="data_10001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46425" y="3952875"/>
            <a:ext cx="2906713" cy="2273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1382" name="Picture 6" descr="data_108004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8088" y="298450"/>
            <a:ext cx="2855912" cy="2232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1383" name="Picture 7" descr="data_108033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3963" y="3932238"/>
            <a:ext cx="2840037" cy="2247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1384" name="Text Box 8"/>
          <p:cNvSpPr txBox="1">
            <a:spLocks noChangeArrowheads="1"/>
          </p:cNvSpPr>
          <p:nvPr/>
        </p:nvSpPr>
        <p:spPr bwMode="auto">
          <a:xfrm>
            <a:off x="0" y="2606675"/>
            <a:ext cx="286861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 sz="2400" smtClean="0">
                <a:solidFill>
                  <a:srgbClr val="FFF19B"/>
                </a:solidFill>
                <a:latin typeface="Times" pitchFamily="1" charset="0"/>
              </a:rPr>
              <a:t>city mountain sky sun</a:t>
            </a:r>
          </a:p>
        </p:txBody>
      </p:sp>
      <p:sp>
        <p:nvSpPr>
          <p:cNvPr id="101385" name="Text Box 9"/>
          <p:cNvSpPr txBox="1">
            <a:spLocks noChangeArrowheads="1"/>
          </p:cNvSpPr>
          <p:nvPr/>
        </p:nvSpPr>
        <p:spPr bwMode="auto">
          <a:xfrm>
            <a:off x="3743325" y="2581275"/>
            <a:ext cx="17240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 sz="2400" smtClean="0">
                <a:solidFill>
                  <a:srgbClr val="FFF19B"/>
                </a:solidFill>
                <a:latin typeface="Times" pitchFamily="1" charset="0"/>
              </a:rPr>
              <a:t>jet plane sky</a:t>
            </a:r>
          </a:p>
        </p:txBody>
      </p:sp>
      <p:sp>
        <p:nvSpPr>
          <p:cNvPr id="101386" name="Text Box 10"/>
          <p:cNvSpPr txBox="1">
            <a:spLocks noChangeArrowheads="1"/>
          </p:cNvSpPr>
          <p:nvPr/>
        </p:nvSpPr>
        <p:spPr bwMode="auto">
          <a:xfrm>
            <a:off x="3844925" y="6213475"/>
            <a:ext cx="17240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 sz="2400" smtClean="0">
                <a:solidFill>
                  <a:srgbClr val="FFF19B"/>
                </a:solidFill>
                <a:latin typeface="Times" pitchFamily="1" charset="0"/>
              </a:rPr>
              <a:t>jet plane sky</a:t>
            </a:r>
          </a:p>
        </p:txBody>
      </p:sp>
      <p:sp>
        <p:nvSpPr>
          <p:cNvPr id="101387" name="Text Box 11"/>
          <p:cNvSpPr txBox="1">
            <a:spLocks noChangeArrowheads="1"/>
          </p:cNvSpPr>
          <p:nvPr/>
        </p:nvSpPr>
        <p:spPr bwMode="auto">
          <a:xfrm>
            <a:off x="6346825" y="2543175"/>
            <a:ext cx="264636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 sz="2400" smtClean="0">
                <a:solidFill>
                  <a:srgbClr val="FFF19B"/>
                </a:solidFill>
                <a:latin typeface="Times" pitchFamily="1" charset="0"/>
              </a:rPr>
              <a:t>cat forest grass tiger</a:t>
            </a:r>
          </a:p>
        </p:txBody>
      </p:sp>
      <p:sp>
        <p:nvSpPr>
          <p:cNvPr id="101388" name="Text Box 12"/>
          <p:cNvSpPr txBox="1">
            <a:spLocks noChangeArrowheads="1"/>
          </p:cNvSpPr>
          <p:nvPr/>
        </p:nvSpPr>
        <p:spPr bwMode="auto">
          <a:xfrm>
            <a:off x="6524625" y="6213475"/>
            <a:ext cx="26304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 sz="2400" smtClean="0">
                <a:solidFill>
                  <a:srgbClr val="FFF19B"/>
                </a:solidFill>
                <a:latin typeface="Times" pitchFamily="1" charset="0"/>
              </a:rPr>
              <a:t>cat grass tiger water</a:t>
            </a:r>
          </a:p>
        </p:txBody>
      </p:sp>
      <p:sp>
        <p:nvSpPr>
          <p:cNvPr id="101389" name="Text Box 13"/>
          <p:cNvSpPr txBox="1">
            <a:spLocks noChangeArrowheads="1"/>
          </p:cNvSpPr>
          <p:nvPr/>
        </p:nvSpPr>
        <p:spPr bwMode="auto">
          <a:xfrm>
            <a:off x="0" y="6238875"/>
            <a:ext cx="30368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 sz="2400" smtClean="0">
                <a:solidFill>
                  <a:srgbClr val="FFF19B"/>
                </a:solidFill>
                <a:latin typeface="Times" pitchFamily="1" charset="0"/>
              </a:rPr>
              <a:t>beach people sun water</a:t>
            </a:r>
          </a:p>
        </p:txBody>
      </p:sp>
    </p:spTree>
    <p:extLst>
      <p:ext uri="{BB962C8B-B14F-4D97-AF65-F5344CB8AC3E}">
        <p14:creationId xmlns:p14="http://schemas.microsoft.com/office/powerpoint/2010/main" val="39369683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Rectangle 2"/>
          <p:cNvSpPr>
            <a:spLocks noGrp="1" noChangeArrowheads="1"/>
          </p:cNvSpPr>
          <p:nvPr>
            <p:ph type="title"/>
          </p:nvPr>
        </p:nvSpPr>
        <p:spPr>
          <a:xfrm>
            <a:off x="698500" y="177800"/>
            <a:ext cx="7772400" cy="896938"/>
          </a:xfrm>
        </p:spPr>
        <p:txBody>
          <a:bodyPr/>
          <a:lstStyle/>
          <a:p>
            <a:r>
              <a:rPr lang="en-US" altLang="en-US" sz="4400" b="1" smtClean="0"/>
              <a:t>Dictionary</a:t>
            </a:r>
          </a:p>
        </p:txBody>
      </p:sp>
      <p:pic>
        <p:nvPicPr>
          <p:cNvPr id="102403" name="Picture 3" descr="sun_blob1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B"/>
              </a:clrFrom>
              <a:clrTo>
                <a:srgbClr val="FFFFFB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5175" y="2906713"/>
            <a:ext cx="1052513" cy="809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04" name="Picture 4" descr="sky_blob1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49813" y="4019550"/>
            <a:ext cx="1247775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05" name="Picture 5" descr="cat_blob1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09900" y="5126038"/>
            <a:ext cx="1031875" cy="1031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06" name="Picture 6" descr="cat_blob2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95888" y="4879975"/>
            <a:ext cx="919162" cy="1216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07" name="Picture 7" descr="cat_blob3"/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4675" y="5164138"/>
            <a:ext cx="1196975" cy="1095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08" name="Picture 11" descr="sky_blob2"/>
          <p:cNvPicPr>
            <a:picLocks noChangeAspect="1" noChangeArrowheads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4162425"/>
            <a:ext cx="1954213" cy="639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09" name="Picture 12" descr="sky_blob3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4800" y="4105275"/>
            <a:ext cx="1484313" cy="628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10" name="Picture 13" descr="sun_blob2"/>
          <p:cNvPicPr>
            <a:picLocks noChangeAspect="1" noChangeArrowheads="1"/>
          </p:cNvPicPr>
          <p:nvPr/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4325" y="2757488"/>
            <a:ext cx="1108075" cy="1108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11" name="Picture 14" descr="sun_blob3"/>
          <p:cNvPicPr>
            <a:picLocks noChangeAspect="1" noChangeArrowheads="1"/>
          </p:cNvPicPr>
          <p:nvPr/>
        </p:nvPicPr>
        <p:blipFill>
          <a:blip r:embed="rId10">
            <a:clrChange>
              <a:clrFrom>
                <a:srgbClr val="FCFFFB"/>
              </a:clrFrom>
              <a:clrTo>
                <a:srgbClr val="FCFFFB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8513" y="2913063"/>
            <a:ext cx="1714500" cy="75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412" name="Text Box 15"/>
          <p:cNvSpPr txBox="1">
            <a:spLocks noChangeArrowheads="1"/>
          </p:cNvSpPr>
          <p:nvPr/>
        </p:nvSpPr>
        <p:spPr bwMode="auto">
          <a:xfrm>
            <a:off x="7435850" y="2732088"/>
            <a:ext cx="1346200" cy="57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 sz="3200" smtClean="0">
                <a:solidFill>
                  <a:srgbClr val="FFF19B"/>
                </a:solidFill>
                <a:latin typeface="Times" pitchFamily="1" charset="0"/>
              </a:rPr>
              <a:t>sun</a:t>
            </a:r>
          </a:p>
        </p:txBody>
      </p:sp>
      <p:sp>
        <p:nvSpPr>
          <p:cNvPr id="102413" name="Text Box 16"/>
          <p:cNvSpPr txBox="1">
            <a:spLocks noChangeArrowheads="1"/>
          </p:cNvSpPr>
          <p:nvPr/>
        </p:nvSpPr>
        <p:spPr bwMode="auto">
          <a:xfrm>
            <a:off x="7496175" y="3917950"/>
            <a:ext cx="134620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 sz="3200" smtClean="0">
                <a:solidFill>
                  <a:srgbClr val="FFF19B"/>
                </a:solidFill>
                <a:latin typeface="Times" pitchFamily="1" charset="0"/>
              </a:rPr>
              <a:t>sky</a:t>
            </a:r>
          </a:p>
        </p:txBody>
      </p:sp>
      <p:sp>
        <p:nvSpPr>
          <p:cNvPr id="102414" name="Text Box 17"/>
          <p:cNvSpPr txBox="1">
            <a:spLocks noChangeArrowheads="1"/>
          </p:cNvSpPr>
          <p:nvPr/>
        </p:nvSpPr>
        <p:spPr bwMode="auto">
          <a:xfrm>
            <a:off x="7483475" y="5099050"/>
            <a:ext cx="118110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 sz="3200" smtClean="0">
                <a:solidFill>
                  <a:srgbClr val="FFF19B"/>
                </a:solidFill>
                <a:latin typeface="Times" pitchFamily="1" charset="0"/>
              </a:rPr>
              <a:t>cat</a:t>
            </a:r>
          </a:p>
        </p:txBody>
      </p:sp>
      <p:sp>
        <p:nvSpPr>
          <p:cNvPr id="102415" name="Line 19"/>
          <p:cNvSpPr>
            <a:spLocks noChangeShapeType="1"/>
          </p:cNvSpPr>
          <p:nvPr/>
        </p:nvSpPr>
        <p:spPr bwMode="auto">
          <a:xfrm>
            <a:off x="327025" y="1085850"/>
            <a:ext cx="8399463" cy="0"/>
          </a:xfrm>
          <a:prstGeom prst="line">
            <a:avLst/>
          </a:prstGeom>
          <a:noFill/>
          <a:ln w="12700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FFF19B"/>
              </a:solidFill>
              <a:latin typeface="Arial" charset="0"/>
              <a:cs typeface="Arial" charset="0"/>
            </a:endParaRPr>
          </a:p>
        </p:txBody>
      </p:sp>
      <p:sp>
        <p:nvSpPr>
          <p:cNvPr id="102416" name="Line 20"/>
          <p:cNvSpPr>
            <a:spLocks noChangeShapeType="1"/>
          </p:cNvSpPr>
          <p:nvPr/>
        </p:nvSpPr>
        <p:spPr bwMode="auto">
          <a:xfrm flipV="1">
            <a:off x="6677025" y="1276350"/>
            <a:ext cx="30163" cy="5003800"/>
          </a:xfrm>
          <a:prstGeom prst="line">
            <a:avLst/>
          </a:prstGeom>
          <a:noFill/>
          <a:ln w="12700">
            <a:solidFill>
              <a:schemeClr val="hlink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FFF19B"/>
              </a:solidFill>
              <a:latin typeface="Arial" charset="0"/>
              <a:cs typeface="Arial" charset="0"/>
            </a:endParaRPr>
          </a:p>
        </p:txBody>
      </p:sp>
      <p:sp>
        <p:nvSpPr>
          <p:cNvPr id="102417" name="Text Box 21"/>
          <p:cNvSpPr txBox="1">
            <a:spLocks noChangeArrowheads="1"/>
          </p:cNvSpPr>
          <p:nvPr/>
        </p:nvSpPr>
        <p:spPr bwMode="auto">
          <a:xfrm>
            <a:off x="6664325" y="1385888"/>
            <a:ext cx="2378075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 sz="2000" smtClean="0">
                <a:solidFill>
                  <a:srgbClr val="FFF19B"/>
                </a:solidFill>
                <a:latin typeface="Times" pitchFamily="1" charset="0"/>
              </a:rPr>
              <a:t>Most probable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 sz="2000" smtClean="0">
                <a:solidFill>
                  <a:srgbClr val="FFF19B"/>
                </a:solidFill>
                <a:latin typeface="Times" pitchFamily="1" charset="0"/>
              </a:rPr>
              <a:t>word</a:t>
            </a:r>
          </a:p>
        </p:txBody>
      </p:sp>
      <p:sp>
        <p:nvSpPr>
          <p:cNvPr id="102418" name="Line 22"/>
          <p:cNvSpPr>
            <a:spLocks noChangeShapeType="1"/>
          </p:cNvSpPr>
          <p:nvPr/>
        </p:nvSpPr>
        <p:spPr bwMode="auto">
          <a:xfrm flipV="1">
            <a:off x="454025" y="2286000"/>
            <a:ext cx="8450263" cy="19050"/>
          </a:xfrm>
          <a:prstGeom prst="line">
            <a:avLst/>
          </a:prstGeom>
          <a:noFill/>
          <a:ln w="12700">
            <a:solidFill>
              <a:schemeClr val="hlink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FFF19B"/>
              </a:solidFill>
              <a:latin typeface="Arial" charset="0"/>
              <a:cs typeface="Arial" charset="0"/>
            </a:endParaRPr>
          </a:p>
        </p:txBody>
      </p:sp>
      <p:sp>
        <p:nvSpPr>
          <p:cNvPr id="102419" name="Rectangle 23"/>
          <p:cNvSpPr>
            <a:spLocks noChangeArrowheads="1"/>
          </p:cNvSpPr>
          <p:nvPr/>
        </p:nvSpPr>
        <p:spPr bwMode="auto">
          <a:xfrm>
            <a:off x="1701800" y="1565275"/>
            <a:ext cx="35782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 sz="2400" smtClean="0">
                <a:solidFill>
                  <a:srgbClr val="FFF19B"/>
                </a:solidFill>
                <a:latin typeface="Times" pitchFamily="1" charset="0"/>
              </a:rPr>
              <a:t>Blobs for three blob tokens </a:t>
            </a:r>
          </a:p>
        </p:txBody>
      </p:sp>
    </p:spTree>
    <p:extLst>
      <p:ext uri="{BB962C8B-B14F-4D97-AF65-F5344CB8AC3E}">
        <p14:creationId xmlns:p14="http://schemas.microsoft.com/office/powerpoint/2010/main" val="39669525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Rectangle 2"/>
          <p:cNvSpPr>
            <a:spLocks noGrp="1" noChangeArrowheads="1"/>
          </p:cNvSpPr>
          <p:nvPr>
            <p:ph type="title"/>
          </p:nvPr>
        </p:nvSpPr>
        <p:spPr>
          <a:xfrm>
            <a:off x="863600" y="350838"/>
            <a:ext cx="7772400" cy="947737"/>
          </a:xfrm>
          <a:noFill/>
        </p:spPr>
        <p:txBody>
          <a:bodyPr/>
          <a:lstStyle/>
          <a:p>
            <a:r>
              <a:rPr lang="en-US" altLang="en-US" sz="4400" b="1" smtClean="0"/>
              <a:t>Initialization</a:t>
            </a:r>
          </a:p>
        </p:txBody>
      </p:sp>
      <p:sp>
        <p:nvSpPr>
          <p:cNvPr id="103427" name="Line 3"/>
          <p:cNvSpPr>
            <a:spLocks noChangeShapeType="1"/>
          </p:cNvSpPr>
          <p:nvPr/>
        </p:nvSpPr>
        <p:spPr bwMode="auto">
          <a:xfrm>
            <a:off x="469900" y="1693863"/>
            <a:ext cx="8399463" cy="0"/>
          </a:xfrm>
          <a:prstGeom prst="line">
            <a:avLst/>
          </a:prstGeom>
          <a:noFill/>
          <a:ln w="12700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FFF19B"/>
              </a:solidFill>
              <a:latin typeface="Arial" charset="0"/>
              <a:cs typeface="Arial" charset="0"/>
            </a:endParaRPr>
          </a:p>
        </p:txBody>
      </p:sp>
      <p:sp>
        <p:nvSpPr>
          <p:cNvPr id="103428" name="Rectangle 4"/>
          <p:cNvSpPr>
            <a:spLocks noChangeArrowheads="1"/>
          </p:cNvSpPr>
          <p:nvPr/>
        </p:nvSpPr>
        <p:spPr bwMode="auto">
          <a:xfrm>
            <a:off x="4264025" y="1520825"/>
            <a:ext cx="18415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altLang="en-US" sz="4400" smtClean="0">
              <a:solidFill>
                <a:srgbClr val="FFF19B"/>
              </a:solidFill>
              <a:latin typeface="Times" pitchFamily="1" charset="0"/>
            </a:endParaRPr>
          </a:p>
        </p:txBody>
      </p:sp>
      <p:sp>
        <p:nvSpPr>
          <p:cNvPr id="103429" name="Text Box 5"/>
          <p:cNvSpPr txBox="1">
            <a:spLocks noChangeArrowheads="1"/>
          </p:cNvSpPr>
          <p:nvPr/>
        </p:nvSpPr>
        <p:spPr bwMode="auto">
          <a:xfrm>
            <a:off x="0" y="2890838"/>
            <a:ext cx="5335588" cy="283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 sz="3600" smtClean="0">
                <a:solidFill>
                  <a:srgbClr val="FFF19B"/>
                </a:solidFill>
                <a:latin typeface="Times" pitchFamily="1" charset="0"/>
              </a:rPr>
              <a:t>Initialize translation table 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 sz="3600" smtClean="0">
                <a:solidFill>
                  <a:srgbClr val="FFF19B"/>
                </a:solidFill>
                <a:latin typeface="Times" pitchFamily="1" charset="0"/>
              </a:rPr>
              <a:t>to blob-word co-occurrences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 sz="3600" smtClean="0">
                <a:solidFill>
                  <a:srgbClr val="FFF19B"/>
                </a:solidFill>
                <a:latin typeface="Times" pitchFamily="1" charset="0"/>
              </a:rPr>
              <a:t>(empirical joint distribution of blobs and words)</a:t>
            </a:r>
          </a:p>
        </p:txBody>
      </p:sp>
      <p:grpSp>
        <p:nvGrpSpPr>
          <p:cNvPr id="103430" name="Group 6"/>
          <p:cNvGrpSpPr>
            <a:grpSpLocks/>
          </p:cNvGrpSpPr>
          <p:nvPr/>
        </p:nvGrpSpPr>
        <p:grpSpPr bwMode="auto">
          <a:xfrm>
            <a:off x="5410200" y="2598738"/>
            <a:ext cx="3363913" cy="2611437"/>
            <a:chOff x="3408" y="1637"/>
            <a:chExt cx="2119" cy="1645"/>
          </a:xfrm>
        </p:grpSpPr>
        <p:grpSp>
          <p:nvGrpSpPr>
            <p:cNvPr id="103431" name="Group 7"/>
            <p:cNvGrpSpPr>
              <a:grpSpLocks/>
            </p:cNvGrpSpPr>
            <p:nvPr/>
          </p:nvGrpSpPr>
          <p:grpSpPr bwMode="auto">
            <a:xfrm>
              <a:off x="3702" y="1824"/>
              <a:ext cx="1825" cy="1458"/>
              <a:chOff x="1262" y="1831"/>
              <a:chExt cx="1939" cy="1952"/>
            </a:xfrm>
          </p:grpSpPr>
          <p:grpSp>
            <p:nvGrpSpPr>
              <p:cNvPr id="103436" name="Group 8"/>
              <p:cNvGrpSpPr>
                <a:grpSpLocks/>
              </p:cNvGrpSpPr>
              <p:nvPr/>
            </p:nvGrpSpPr>
            <p:grpSpPr bwMode="auto">
              <a:xfrm>
                <a:off x="1262" y="1831"/>
                <a:ext cx="1939" cy="1952"/>
                <a:chOff x="1190" y="1677"/>
                <a:chExt cx="1939" cy="1952"/>
              </a:xfrm>
            </p:grpSpPr>
            <p:sp>
              <p:nvSpPr>
                <p:cNvPr id="103441" name="Rectangle 9"/>
                <p:cNvSpPr>
                  <a:spLocks noChangeArrowheads="1"/>
                </p:cNvSpPr>
                <p:nvPr/>
              </p:nvSpPr>
              <p:spPr bwMode="auto">
                <a:xfrm>
                  <a:off x="1190" y="1677"/>
                  <a:ext cx="1927" cy="1939"/>
                </a:xfrm>
                <a:prstGeom prst="rect">
                  <a:avLst/>
                </a:prstGeom>
                <a:solidFill>
                  <a:schemeClr val="folHlink"/>
                </a:solidFill>
                <a:ln w="12700">
                  <a:solidFill>
                    <a:schemeClr val="bg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9pPr>
                </a:lstStyle>
                <a:p>
                  <a:pPr eaLnBrk="1" fontAlgn="base" hangingPunct="1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altLang="en-US" sz="3600" smtClean="0">
                    <a:solidFill>
                      <a:srgbClr val="FFF19B"/>
                    </a:solidFill>
                    <a:latin typeface="Times" pitchFamily="1" charset="0"/>
                  </a:endParaRPr>
                </a:p>
              </p:txBody>
            </p:sp>
            <p:sp>
              <p:nvSpPr>
                <p:cNvPr id="103442" name="Line 10"/>
                <p:cNvSpPr>
                  <a:spLocks noChangeShapeType="1"/>
                </p:cNvSpPr>
                <p:nvPr/>
              </p:nvSpPr>
              <p:spPr bwMode="auto">
                <a:xfrm>
                  <a:off x="1190" y="2061"/>
                  <a:ext cx="1927" cy="0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mtClean="0">
                    <a:solidFill>
                      <a:srgbClr val="FFF19B"/>
                    </a:solidFill>
                    <a:latin typeface="Arial" charset="0"/>
                    <a:cs typeface="Arial" charset="0"/>
                  </a:endParaRPr>
                </a:p>
              </p:txBody>
            </p:sp>
            <p:sp>
              <p:nvSpPr>
                <p:cNvPr id="103443" name="Line 11"/>
                <p:cNvSpPr>
                  <a:spLocks noChangeShapeType="1"/>
                </p:cNvSpPr>
                <p:nvPr/>
              </p:nvSpPr>
              <p:spPr bwMode="auto">
                <a:xfrm>
                  <a:off x="1357" y="1696"/>
                  <a:ext cx="0" cy="1933"/>
                </a:xfrm>
                <a:prstGeom prst="line">
                  <a:avLst/>
                </a:prstGeom>
                <a:noFill/>
                <a:ln w="12700">
                  <a:solidFill>
                    <a:schemeClr val="bg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mtClean="0">
                    <a:solidFill>
                      <a:srgbClr val="FFF19B"/>
                    </a:solidFill>
                    <a:latin typeface="Arial" charset="0"/>
                    <a:cs typeface="Arial" charset="0"/>
                  </a:endParaRPr>
                </a:p>
              </p:txBody>
            </p:sp>
            <p:sp>
              <p:nvSpPr>
                <p:cNvPr id="103444" name="Line 12"/>
                <p:cNvSpPr>
                  <a:spLocks noChangeShapeType="1"/>
                </p:cNvSpPr>
                <p:nvPr/>
              </p:nvSpPr>
              <p:spPr bwMode="auto">
                <a:xfrm>
                  <a:off x="1530" y="1689"/>
                  <a:ext cx="0" cy="1933"/>
                </a:xfrm>
                <a:prstGeom prst="line">
                  <a:avLst/>
                </a:prstGeom>
                <a:noFill/>
                <a:ln w="12700">
                  <a:solidFill>
                    <a:schemeClr val="bg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mtClean="0">
                    <a:solidFill>
                      <a:srgbClr val="FFF19B"/>
                    </a:solidFill>
                    <a:latin typeface="Arial" charset="0"/>
                    <a:cs typeface="Arial" charset="0"/>
                  </a:endParaRPr>
                </a:p>
              </p:txBody>
            </p:sp>
            <p:sp>
              <p:nvSpPr>
                <p:cNvPr id="103445" name="Line 13"/>
                <p:cNvSpPr>
                  <a:spLocks noChangeShapeType="1"/>
                </p:cNvSpPr>
                <p:nvPr/>
              </p:nvSpPr>
              <p:spPr bwMode="auto">
                <a:xfrm>
                  <a:off x="1202" y="1856"/>
                  <a:ext cx="1927" cy="0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mtClean="0">
                    <a:solidFill>
                      <a:srgbClr val="FFF19B"/>
                    </a:solidFill>
                    <a:latin typeface="Arial" charset="0"/>
                    <a:cs typeface="Arial" charset="0"/>
                  </a:endParaRPr>
                </a:p>
              </p:txBody>
            </p:sp>
          </p:grpSp>
          <p:sp>
            <p:nvSpPr>
              <p:cNvPr id="103437" name="Text Box 14"/>
              <p:cNvSpPr txBox="1">
                <a:spLocks noChangeArrowheads="1"/>
              </p:cNvSpPr>
              <p:nvPr/>
            </p:nvSpPr>
            <p:spPr bwMode="auto">
              <a:xfrm>
                <a:off x="1669" y="2055"/>
                <a:ext cx="200" cy="54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altLang="en-US" sz="3600" smtClean="0">
                    <a:solidFill>
                      <a:srgbClr val="000000"/>
                    </a:solidFill>
                    <a:latin typeface="Times" pitchFamily="1" charset="0"/>
                  </a:rPr>
                  <a:t>.</a:t>
                </a:r>
              </a:p>
            </p:txBody>
          </p:sp>
          <p:sp>
            <p:nvSpPr>
              <p:cNvPr id="103438" name="Text Box 15"/>
              <p:cNvSpPr txBox="1">
                <a:spLocks noChangeArrowheads="1"/>
              </p:cNvSpPr>
              <p:nvPr/>
            </p:nvSpPr>
            <p:spPr bwMode="auto">
              <a:xfrm>
                <a:off x="1765" y="2150"/>
                <a:ext cx="199" cy="54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altLang="en-US" sz="3600" smtClean="0">
                    <a:solidFill>
                      <a:srgbClr val="000000"/>
                    </a:solidFill>
                    <a:latin typeface="Times" pitchFamily="1" charset="0"/>
                  </a:rPr>
                  <a:t>.</a:t>
                </a:r>
              </a:p>
            </p:txBody>
          </p:sp>
          <p:sp>
            <p:nvSpPr>
              <p:cNvPr id="103439" name="Text Box 16"/>
              <p:cNvSpPr txBox="1">
                <a:spLocks noChangeArrowheads="1"/>
              </p:cNvSpPr>
              <p:nvPr/>
            </p:nvSpPr>
            <p:spPr bwMode="auto">
              <a:xfrm>
                <a:off x="1978" y="2363"/>
                <a:ext cx="200" cy="54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altLang="en-US" sz="3600" smtClean="0">
                    <a:solidFill>
                      <a:srgbClr val="000000"/>
                    </a:solidFill>
                    <a:latin typeface="Times" pitchFamily="1" charset="0"/>
                  </a:rPr>
                  <a:t>.</a:t>
                </a:r>
              </a:p>
            </p:txBody>
          </p:sp>
          <p:sp>
            <p:nvSpPr>
              <p:cNvPr id="103440" name="Text Box 17"/>
              <p:cNvSpPr txBox="1">
                <a:spLocks noChangeArrowheads="1"/>
              </p:cNvSpPr>
              <p:nvPr/>
            </p:nvSpPr>
            <p:spPr bwMode="auto">
              <a:xfrm>
                <a:off x="1862" y="2246"/>
                <a:ext cx="200" cy="54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altLang="en-US" sz="3600" smtClean="0">
                    <a:solidFill>
                      <a:srgbClr val="000000"/>
                    </a:solidFill>
                    <a:latin typeface="Times" pitchFamily="1" charset="0"/>
                  </a:rPr>
                  <a:t>.</a:t>
                </a:r>
              </a:p>
            </p:txBody>
          </p:sp>
        </p:grpSp>
        <p:pic>
          <p:nvPicPr>
            <p:cNvPr id="103432" name="Picture 18"/>
            <p:cNvPicPr>
              <a:picLocks noChangeArrowheads="1"/>
            </p:cNvPicPr>
            <p:nvPr/>
          </p:nvPicPr>
          <p:blipFill>
            <a:blip r:embed="rId3">
              <a:clrChange>
                <a:clrFrom>
                  <a:srgbClr val="FFFFFE"/>
                </a:clrFrom>
                <a:clrTo>
                  <a:srgbClr val="FFFFFE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61" y="1802"/>
              <a:ext cx="165" cy="1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03433" name="Text Box 19"/>
            <p:cNvSpPr txBox="1">
              <a:spLocks noChangeArrowheads="1"/>
            </p:cNvSpPr>
            <p:nvPr/>
          </p:nvSpPr>
          <p:spPr bwMode="auto">
            <a:xfrm>
              <a:off x="3610" y="1637"/>
              <a:ext cx="302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en-US" altLang="en-US" sz="1600" smtClean="0">
                  <a:solidFill>
                    <a:srgbClr val="FFF19B"/>
                  </a:solidFill>
                  <a:latin typeface="Times" pitchFamily="1" charset="0"/>
                </a:rPr>
                <a:t>sun</a:t>
              </a:r>
            </a:p>
          </p:txBody>
        </p:sp>
        <p:sp>
          <p:nvSpPr>
            <p:cNvPr id="103434" name="Rectangle 20"/>
            <p:cNvSpPr>
              <a:spLocks noChangeArrowheads="1"/>
            </p:cNvSpPr>
            <p:nvPr/>
          </p:nvSpPr>
          <p:spPr bwMode="auto">
            <a:xfrm>
              <a:off x="3853" y="1642"/>
              <a:ext cx="279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en-US" altLang="en-US" sz="1600" smtClean="0">
                  <a:solidFill>
                    <a:srgbClr val="FFF19B"/>
                  </a:solidFill>
                  <a:latin typeface="Times" pitchFamily="1" charset="0"/>
                </a:rPr>
                <a:t>sea</a:t>
              </a:r>
            </a:p>
          </p:txBody>
        </p:sp>
        <p:sp>
          <p:nvSpPr>
            <p:cNvPr id="103435" name="Freeform 21"/>
            <p:cNvSpPr>
              <a:spLocks/>
            </p:cNvSpPr>
            <p:nvPr/>
          </p:nvSpPr>
          <p:spPr bwMode="auto">
            <a:xfrm>
              <a:off x="3408" y="2001"/>
              <a:ext cx="314" cy="119"/>
            </a:xfrm>
            <a:custGeom>
              <a:avLst/>
              <a:gdLst>
                <a:gd name="T0" fmla="*/ 76 w 338"/>
                <a:gd name="T1" fmla="*/ 2 h 191"/>
                <a:gd name="T2" fmla="*/ 165 w 338"/>
                <a:gd name="T3" fmla="*/ 9 h 191"/>
                <a:gd name="T4" fmla="*/ 201 w 338"/>
                <a:gd name="T5" fmla="*/ 43 h 191"/>
                <a:gd name="T6" fmla="*/ 179 w 338"/>
                <a:gd name="T7" fmla="*/ 74 h 191"/>
                <a:gd name="T8" fmla="*/ 42 w 338"/>
                <a:gd name="T9" fmla="*/ 65 h 191"/>
                <a:gd name="T10" fmla="*/ 0 w 338"/>
                <a:gd name="T11" fmla="*/ 40 h 191"/>
                <a:gd name="T12" fmla="*/ 69 w 338"/>
                <a:gd name="T13" fmla="*/ 24 h 191"/>
                <a:gd name="T14" fmla="*/ 76 w 338"/>
                <a:gd name="T15" fmla="*/ 2 h 191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338"/>
                <a:gd name="T25" fmla="*/ 0 h 191"/>
                <a:gd name="T26" fmla="*/ 338 w 338"/>
                <a:gd name="T27" fmla="*/ 191 h 191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338" h="191">
                  <a:moveTo>
                    <a:pt x="88" y="7"/>
                  </a:moveTo>
                  <a:cubicBezTo>
                    <a:pt x="123" y="12"/>
                    <a:pt x="165" y="0"/>
                    <a:pt x="192" y="23"/>
                  </a:cubicBezTo>
                  <a:cubicBezTo>
                    <a:pt x="338" y="148"/>
                    <a:pt x="118" y="82"/>
                    <a:pt x="232" y="111"/>
                  </a:cubicBezTo>
                  <a:cubicBezTo>
                    <a:pt x="245" y="150"/>
                    <a:pt x="254" y="176"/>
                    <a:pt x="208" y="191"/>
                  </a:cubicBezTo>
                  <a:cubicBezTo>
                    <a:pt x="124" y="163"/>
                    <a:pt x="177" y="176"/>
                    <a:pt x="48" y="167"/>
                  </a:cubicBezTo>
                  <a:cubicBezTo>
                    <a:pt x="20" y="148"/>
                    <a:pt x="11" y="135"/>
                    <a:pt x="0" y="103"/>
                  </a:cubicBezTo>
                  <a:cubicBezTo>
                    <a:pt x="15" y="58"/>
                    <a:pt x="40" y="76"/>
                    <a:pt x="80" y="63"/>
                  </a:cubicBezTo>
                  <a:cubicBezTo>
                    <a:pt x="102" y="30"/>
                    <a:pt x="98" y="48"/>
                    <a:pt x="88" y="7"/>
                  </a:cubicBezTo>
                  <a:close/>
                </a:path>
              </a:pathLst>
            </a:custGeom>
            <a:solidFill>
              <a:schemeClr val="accent2"/>
            </a:solidFill>
            <a:ln w="12700" cap="flat" cmpd="sng">
              <a:solidFill>
                <a:srgbClr val="0085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mtClean="0">
                <a:solidFill>
                  <a:srgbClr val="FFF19B"/>
                </a:solidFill>
                <a:latin typeface="Arial" charset="0"/>
                <a:cs typeface="Arial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7161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Rectangle 2"/>
          <p:cNvSpPr>
            <a:spLocks noGrp="1" noChangeArrowheads="1"/>
          </p:cNvSpPr>
          <p:nvPr>
            <p:ph type="title"/>
          </p:nvPr>
        </p:nvSpPr>
        <p:spPr>
          <a:xfrm>
            <a:off x="711200" y="376238"/>
            <a:ext cx="7772400" cy="947737"/>
          </a:xfrm>
          <a:noFill/>
        </p:spPr>
        <p:txBody>
          <a:bodyPr/>
          <a:lstStyle/>
          <a:p>
            <a:r>
              <a:rPr lang="en-US" altLang="en-US" sz="4400" b="1" smtClean="0"/>
              <a:t>Expectation Maximization</a:t>
            </a:r>
          </a:p>
        </p:txBody>
      </p:sp>
      <p:sp>
        <p:nvSpPr>
          <p:cNvPr id="104451" name="Line 3"/>
          <p:cNvSpPr>
            <a:spLocks noChangeShapeType="1"/>
          </p:cNvSpPr>
          <p:nvPr/>
        </p:nvSpPr>
        <p:spPr bwMode="auto">
          <a:xfrm>
            <a:off x="469900" y="1693863"/>
            <a:ext cx="8399463" cy="0"/>
          </a:xfrm>
          <a:prstGeom prst="line">
            <a:avLst/>
          </a:prstGeom>
          <a:noFill/>
          <a:ln w="12700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FFF19B"/>
              </a:solidFill>
              <a:latin typeface="Arial" charset="0"/>
              <a:cs typeface="Arial" charset="0"/>
            </a:endParaRPr>
          </a:p>
        </p:txBody>
      </p:sp>
      <p:sp>
        <p:nvSpPr>
          <p:cNvPr id="104452" name="Rectangle 4"/>
          <p:cNvSpPr>
            <a:spLocks noChangeArrowheads="1"/>
          </p:cNvSpPr>
          <p:nvPr/>
        </p:nvSpPr>
        <p:spPr bwMode="auto">
          <a:xfrm>
            <a:off x="646113" y="3248025"/>
            <a:ext cx="3308350" cy="1196975"/>
          </a:xfrm>
          <a:prstGeom prst="rect">
            <a:avLst/>
          </a:prstGeom>
          <a:noFill/>
          <a:ln w="12700">
            <a:solidFill>
              <a:srgbClr val="A2C1FE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0488" tIns="44450" rIns="90488" bIns="4445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2400" smtClean="0">
                <a:solidFill>
                  <a:srgbClr val="FFF19B"/>
                </a:solidFill>
                <a:latin typeface="Times" pitchFamily="1" charset="0"/>
              </a:rPr>
              <a:t>Given the translation probabilities estimate 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2400" smtClean="0">
                <a:solidFill>
                  <a:srgbClr val="FFF19B"/>
                </a:solidFill>
                <a:latin typeface="Times" pitchFamily="1" charset="0"/>
              </a:rPr>
              <a:t>the correspondences</a:t>
            </a:r>
            <a:endParaRPr lang="en-US" altLang="en-US" sz="3200" smtClean="0">
              <a:solidFill>
                <a:srgbClr val="FFF19B"/>
              </a:solidFill>
              <a:latin typeface="Times" pitchFamily="1" charset="0"/>
            </a:endParaRPr>
          </a:p>
        </p:txBody>
      </p:sp>
      <p:sp>
        <p:nvSpPr>
          <p:cNvPr id="104453" name="Rectangle 5"/>
          <p:cNvSpPr>
            <a:spLocks noChangeArrowheads="1"/>
          </p:cNvSpPr>
          <p:nvPr/>
        </p:nvSpPr>
        <p:spPr bwMode="auto">
          <a:xfrm>
            <a:off x="4818063" y="3190875"/>
            <a:ext cx="3721100" cy="1196975"/>
          </a:xfrm>
          <a:prstGeom prst="rect">
            <a:avLst/>
          </a:prstGeom>
          <a:noFill/>
          <a:ln w="12700">
            <a:solidFill>
              <a:srgbClr val="F39FD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0488" tIns="44450" rIns="90488" bIns="4445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2400" smtClean="0">
                <a:solidFill>
                  <a:srgbClr val="FFF19B"/>
                </a:solidFill>
                <a:latin typeface="Times" pitchFamily="1" charset="0"/>
              </a:rPr>
              <a:t>Given the correspondences  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2400" smtClean="0">
                <a:solidFill>
                  <a:srgbClr val="FFF19B"/>
                </a:solidFill>
                <a:latin typeface="Times" pitchFamily="1" charset="0"/>
              </a:rPr>
              <a:t>estimate the translation probabilities</a:t>
            </a:r>
          </a:p>
        </p:txBody>
      </p:sp>
      <p:sp>
        <p:nvSpPr>
          <p:cNvPr id="104454" name="Rectangle 6"/>
          <p:cNvSpPr>
            <a:spLocks noChangeArrowheads="1"/>
          </p:cNvSpPr>
          <p:nvPr/>
        </p:nvSpPr>
        <p:spPr bwMode="auto">
          <a:xfrm>
            <a:off x="4264025" y="1520825"/>
            <a:ext cx="18415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altLang="en-US" sz="4400" smtClean="0">
              <a:solidFill>
                <a:srgbClr val="FFF19B"/>
              </a:solidFill>
              <a:latin typeface="Times" pitchFamily="1" charset="0"/>
            </a:endParaRPr>
          </a:p>
        </p:txBody>
      </p:sp>
      <p:sp>
        <p:nvSpPr>
          <p:cNvPr id="104455" name="Rectangle 7"/>
          <p:cNvSpPr>
            <a:spLocks noChangeArrowheads="1"/>
          </p:cNvSpPr>
          <p:nvPr/>
        </p:nvSpPr>
        <p:spPr bwMode="auto">
          <a:xfrm>
            <a:off x="238125" y="6491288"/>
            <a:ext cx="252730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 smtClean="0">
                <a:solidFill>
                  <a:srgbClr val="FFF19B"/>
                </a:solidFill>
                <a:latin typeface="Times" pitchFamily="1" charset="0"/>
              </a:rPr>
              <a:t> Dempster et al., 77 </a:t>
            </a:r>
          </a:p>
        </p:txBody>
      </p:sp>
      <p:grpSp>
        <p:nvGrpSpPr>
          <p:cNvPr id="104456" name="Group 8"/>
          <p:cNvGrpSpPr>
            <a:grpSpLocks/>
          </p:cNvGrpSpPr>
          <p:nvPr/>
        </p:nvGrpSpPr>
        <p:grpSpPr bwMode="auto">
          <a:xfrm>
            <a:off x="2286000" y="2560638"/>
            <a:ext cx="4022725" cy="558800"/>
            <a:chOff x="1440" y="1613"/>
            <a:chExt cx="2534" cy="352"/>
          </a:xfrm>
        </p:grpSpPr>
        <p:grpSp>
          <p:nvGrpSpPr>
            <p:cNvPr id="104462" name="Group 9"/>
            <p:cNvGrpSpPr>
              <a:grpSpLocks/>
            </p:cNvGrpSpPr>
            <p:nvPr/>
          </p:nvGrpSpPr>
          <p:grpSpPr bwMode="auto">
            <a:xfrm>
              <a:off x="1440" y="1613"/>
              <a:ext cx="2534" cy="352"/>
              <a:chOff x="1440" y="1613"/>
              <a:chExt cx="2534" cy="352"/>
            </a:xfrm>
          </p:grpSpPr>
          <p:sp>
            <p:nvSpPr>
              <p:cNvPr id="104464" name="Line 10"/>
              <p:cNvSpPr>
                <a:spLocks noChangeShapeType="1"/>
              </p:cNvSpPr>
              <p:nvPr/>
            </p:nvSpPr>
            <p:spPr bwMode="auto">
              <a:xfrm flipV="1">
                <a:off x="1440" y="1619"/>
                <a:ext cx="0" cy="346"/>
              </a:xfrm>
              <a:prstGeom prst="line">
                <a:avLst/>
              </a:prstGeom>
              <a:noFill/>
              <a:ln w="28575">
                <a:solidFill>
                  <a:schemeClr val="hlink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mtClean="0">
                  <a:solidFill>
                    <a:srgbClr val="FFF19B"/>
                  </a:solidFill>
                  <a:latin typeface="Arial" charset="0"/>
                  <a:cs typeface="Arial" charset="0"/>
                </a:endParaRPr>
              </a:p>
            </p:txBody>
          </p:sp>
          <p:sp>
            <p:nvSpPr>
              <p:cNvPr id="104465" name="Line 11"/>
              <p:cNvSpPr>
                <a:spLocks noChangeShapeType="1"/>
              </p:cNvSpPr>
              <p:nvPr/>
            </p:nvSpPr>
            <p:spPr bwMode="auto">
              <a:xfrm>
                <a:off x="1440" y="1613"/>
                <a:ext cx="2534" cy="0"/>
              </a:xfrm>
              <a:prstGeom prst="line">
                <a:avLst/>
              </a:prstGeom>
              <a:noFill/>
              <a:ln w="28575">
                <a:solidFill>
                  <a:schemeClr val="hlink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mtClean="0">
                  <a:solidFill>
                    <a:srgbClr val="FFF19B"/>
                  </a:solidFill>
                  <a:latin typeface="Arial" charset="0"/>
                  <a:cs typeface="Arial" charset="0"/>
                </a:endParaRPr>
              </a:p>
            </p:txBody>
          </p:sp>
        </p:grpSp>
        <p:sp>
          <p:nvSpPr>
            <p:cNvPr id="104463" name="Line 12"/>
            <p:cNvSpPr>
              <a:spLocks noChangeShapeType="1"/>
            </p:cNvSpPr>
            <p:nvPr/>
          </p:nvSpPr>
          <p:spPr bwMode="auto">
            <a:xfrm>
              <a:off x="3974" y="1619"/>
              <a:ext cx="0" cy="338"/>
            </a:xfrm>
            <a:prstGeom prst="line">
              <a:avLst/>
            </a:prstGeom>
            <a:noFill/>
            <a:ln w="28575">
              <a:solidFill>
                <a:schemeClr val="hlink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mtClean="0">
                <a:solidFill>
                  <a:srgbClr val="FFF19B"/>
                </a:solidFill>
                <a:latin typeface="Arial" charset="0"/>
                <a:cs typeface="Arial" charset="0"/>
              </a:endParaRPr>
            </a:p>
          </p:txBody>
        </p:sp>
      </p:grpSp>
      <p:grpSp>
        <p:nvGrpSpPr>
          <p:cNvPr id="104457" name="Group 13"/>
          <p:cNvGrpSpPr>
            <a:grpSpLocks/>
          </p:cNvGrpSpPr>
          <p:nvPr/>
        </p:nvGrpSpPr>
        <p:grpSpPr bwMode="auto">
          <a:xfrm flipH="1" flipV="1">
            <a:off x="2346325" y="4541838"/>
            <a:ext cx="4032250" cy="488950"/>
            <a:chOff x="1440" y="1613"/>
            <a:chExt cx="2534" cy="352"/>
          </a:xfrm>
        </p:grpSpPr>
        <p:grpSp>
          <p:nvGrpSpPr>
            <p:cNvPr id="104458" name="Group 14"/>
            <p:cNvGrpSpPr>
              <a:grpSpLocks/>
            </p:cNvGrpSpPr>
            <p:nvPr/>
          </p:nvGrpSpPr>
          <p:grpSpPr bwMode="auto">
            <a:xfrm>
              <a:off x="1440" y="1613"/>
              <a:ext cx="2534" cy="352"/>
              <a:chOff x="1440" y="1613"/>
              <a:chExt cx="2534" cy="352"/>
            </a:xfrm>
          </p:grpSpPr>
          <p:sp>
            <p:nvSpPr>
              <p:cNvPr id="104460" name="Line 15"/>
              <p:cNvSpPr>
                <a:spLocks noChangeShapeType="1"/>
              </p:cNvSpPr>
              <p:nvPr/>
            </p:nvSpPr>
            <p:spPr bwMode="auto">
              <a:xfrm flipV="1">
                <a:off x="1440" y="1619"/>
                <a:ext cx="0" cy="346"/>
              </a:xfrm>
              <a:prstGeom prst="line">
                <a:avLst/>
              </a:prstGeom>
              <a:noFill/>
              <a:ln w="28575">
                <a:solidFill>
                  <a:schemeClr val="hlink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mtClean="0">
                  <a:solidFill>
                    <a:srgbClr val="FFF19B"/>
                  </a:solidFill>
                  <a:latin typeface="Arial" charset="0"/>
                  <a:cs typeface="Arial" charset="0"/>
                </a:endParaRPr>
              </a:p>
            </p:txBody>
          </p:sp>
          <p:sp>
            <p:nvSpPr>
              <p:cNvPr id="104461" name="Line 16"/>
              <p:cNvSpPr>
                <a:spLocks noChangeShapeType="1"/>
              </p:cNvSpPr>
              <p:nvPr/>
            </p:nvSpPr>
            <p:spPr bwMode="auto">
              <a:xfrm>
                <a:off x="1440" y="1613"/>
                <a:ext cx="2534" cy="0"/>
              </a:xfrm>
              <a:prstGeom prst="line">
                <a:avLst/>
              </a:prstGeom>
              <a:noFill/>
              <a:ln w="28575">
                <a:solidFill>
                  <a:schemeClr val="hlink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mtClean="0">
                  <a:solidFill>
                    <a:srgbClr val="FFF19B"/>
                  </a:solidFill>
                  <a:latin typeface="Arial" charset="0"/>
                  <a:cs typeface="Arial" charset="0"/>
                </a:endParaRPr>
              </a:p>
            </p:txBody>
          </p:sp>
        </p:grpSp>
        <p:sp>
          <p:nvSpPr>
            <p:cNvPr id="104459" name="Line 17"/>
            <p:cNvSpPr>
              <a:spLocks noChangeShapeType="1"/>
            </p:cNvSpPr>
            <p:nvPr/>
          </p:nvSpPr>
          <p:spPr bwMode="auto">
            <a:xfrm>
              <a:off x="3974" y="1619"/>
              <a:ext cx="0" cy="338"/>
            </a:xfrm>
            <a:prstGeom prst="line">
              <a:avLst/>
            </a:prstGeom>
            <a:noFill/>
            <a:ln w="28575">
              <a:solidFill>
                <a:schemeClr val="hlink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mtClean="0">
                <a:solidFill>
                  <a:srgbClr val="FFF19B"/>
                </a:solidFill>
                <a:latin typeface="Arial" charset="0"/>
                <a:cs typeface="Arial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3626282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Rectangle 2"/>
          <p:cNvSpPr>
            <a:spLocks noChangeArrowheads="1"/>
          </p:cNvSpPr>
          <p:nvPr/>
        </p:nvSpPr>
        <p:spPr bwMode="auto">
          <a:xfrm>
            <a:off x="685800" y="342900"/>
            <a:ext cx="7772400" cy="871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4400" b="1" smtClean="0">
                <a:solidFill>
                  <a:srgbClr val="FCA0D7"/>
                </a:solidFill>
                <a:latin typeface="Times" pitchFamily="1" charset="0"/>
              </a:rPr>
              <a:t>Why does this work?</a:t>
            </a:r>
          </a:p>
        </p:txBody>
      </p:sp>
      <p:sp>
        <p:nvSpPr>
          <p:cNvPr id="105475" name="Line 3"/>
          <p:cNvSpPr>
            <a:spLocks noChangeShapeType="1"/>
          </p:cNvSpPr>
          <p:nvPr/>
        </p:nvSpPr>
        <p:spPr bwMode="auto">
          <a:xfrm>
            <a:off x="285750" y="1390650"/>
            <a:ext cx="8399463" cy="0"/>
          </a:xfrm>
          <a:prstGeom prst="line">
            <a:avLst/>
          </a:prstGeom>
          <a:noFill/>
          <a:ln w="12700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FFF19B"/>
              </a:solidFill>
              <a:latin typeface="Arial" charset="0"/>
              <a:cs typeface="Arial" charset="0"/>
            </a:endParaRPr>
          </a:p>
        </p:txBody>
      </p:sp>
      <p:sp>
        <p:nvSpPr>
          <p:cNvPr id="105476" name="Text Box 8"/>
          <p:cNvSpPr txBox="1">
            <a:spLocks noChangeArrowheads="1"/>
          </p:cNvSpPr>
          <p:nvPr/>
        </p:nvSpPr>
        <p:spPr bwMode="auto">
          <a:xfrm>
            <a:off x="758825" y="2317750"/>
            <a:ext cx="8112125" cy="2043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50000"/>
              </a:spcAft>
            </a:pPr>
            <a:r>
              <a:rPr lang="en-US" altLang="en-US" sz="3200" smtClean="0">
                <a:solidFill>
                  <a:srgbClr val="FFF19B"/>
                </a:solidFill>
                <a:latin typeface="Times" pitchFamily="1" charset="0"/>
              </a:rPr>
              <a:t>Co-occurrence is a sensible starting point</a:t>
            </a:r>
          </a:p>
          <a:p>
            <a:pPr eaLnBrk="1" fontAlgn="base" hangingPunct="1">
              <a:spcBef>
                <a:spcPct val="0"/>
              </a:spcBef>
              <a:spcAft>
                <a:spcPct val="50000"/>
              </a:spcAft>
            </a:pPr>
            <a:r>
              <a:rPr lang="en-US" altLang="en-US" sz="3200" smtClean="0">
                <a:solidFill>
                  <a:srgbClr val="FFF19B"/>
                </a:solidFill>
                <a:latin typeface="Times" pitchFamily="1" charset="0"/>
              </a:rPr>
              <a:t>EM process sharpens probabilities by      integrating dictionary with constrained choices</a:t>
            </a:r>
          </a:p>
        </p:txBody>
      </p:sp>
    </p:spTree>
    <p:extLst>
      <p:ext uri="{BB962C8B-B14F-4D97-AF65-F5344CB8AC3E}">
        <p14:creationId xmlns:p14="http://schemas.microsoft.com/office/powerpoint/2010/main" val="38444791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AutoShape 2"/>
          <p:cNvSpPr>
            <a:spLocks noChangeArrowheads="1"/>
          </p:cNvSpPr>
          <p:nvPr/>
        </p:nvSpPr>
        <p:spPr bwMode="auto">
          <a:xfrm>
            <a:off x="4038600" y="1689100"/>
            <a:ext cx="342900" cy="330200"/>
          </a:xfrm>
          <a:prstGeom prst="triangle">
            <a:avLst>
              <a:gd name="adj" fmla="val 49995"/>
            </a:avLst>
          </a:prstGeom>
          <a:solidFill>
            <a:srgbClr val="A2C1FE"/>
          </a:solidFill>
          <a:ln w="12700">
            <a:solidFill>
              <a:srgbClr val="A2C1FE"/>
            </a:solidFill>
            <a:miter lim="800000"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altLang="en-US" sz="3600" smtClean="0">
              <a:solidFill>
                <a:srgbClr val="FFF19B"/>
              </a:solidFill>
              <a:latin typeface="Times" pitchFamily="1" charset="0"/>
            </a:endParaRPr>
          </a:p>
        </p:txBody>
      </p:sp>
      <p:sp>
        <p:nvSpPr>
          <p:cNvPr id="106499" name="AutoShape 3"/>
          <p:cNvSpPr>
            <a:spLocks noChangeArrowheads="1"/>
          </p:cNvSpPr>
          <p:nvPr/>
        </p:nvSpPr>
        <p:spPr bwMode="auto">
          <a:xfrm>
            <a:off x="1066800" y="1689100"/>
            <a:ext cx="342900" cy="330200"/>
          </a:xfrm>
          <a:prstGeom prst="triangle">
            <a:avLst>
              <a:gd name="adj" fmla="val 49995"/>
            </a:avLst>
          </a:prstGeom>
          <a:solidFill>
            <a:srgbClr val="A2C1FE"/>
          </a:solidFill>
          <a:ln w="12700">
            <a:solidFill>
              <a:srgbClr val="A2C1FE"/>
            </a:solidFill>
            <a:miter lim="800000"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altLang="en-US" sz="3600" smtClean="0">
              <a:solidFill>
                <a:srgbClr val="FFF19B"/>
              </a:solidFill>
              <a:latin typeface="Times" pitchFamily="1" charset="0"/>
            </a:endParaRPr>
          </a:p>
        </p:txBody>
      </p:sp>
      <p:sp>
        <p:nvSpPr>
          <p:cNvPr id="106500" name="AutoShape 4"/>
          <p:cNvSpPr>
            <a:spLocks noChangeArrowheads="1"/>
          </p:cNvSpPr>
          <p:nvPr/>
        </p:nvSpPr>
        <p:spPr bwMode="auto">
          <a:xfrm>
            <a:off x="6629400" y="1689100"/>
            <a:ext cx="342900" cy="330200"/>
          </a:xfrm>
          <a:prstGeom prst="triangle">
            <a:avLst>
              <a:gd name="adj" fmla="val 49995"/>
            </a:avLst>
          </a:prstGeom>
          <a:solidFill>
            <a:srgbClr val="A2C1FE"/>
          </a:solidFill>
          <a:ln w="12700">
            <a:solidFill>
              <a:srgbClr val="A2C1FE"/>
            </a:solidFill>
            <a:miter lim="800000"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altLang="en-US" sz="3600" smtClean="0">
              <a:solidFill>
                <a:srgbClr val="FFF19B"/>
              </a:solidFill>
              <a:latin typeface="Times" pitchFamily="1" charset="0"/>
            </a:endParaRPr>
          </a:p>
        </p:txBody>
      </p:sp>
      <p:sp>
        <p:nvSpPr>
          <p:cNvPr id="106501" name="Rectangle 5"/>
          <p:cNvSpPr>
            <a:spLocks noChangeArrowheads="1"/>
          </p:cNvSpPr>
          <p:nvPr/>
        </p:nvSpPr>
        <p:spPr bwMode="auto">
          <a:xfrm>
            <a:off x="711200" y="139700"/>
            <a:ext cx="7772400" cy="871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4400" b="1" smtClean="0">
                <a:solidFill>
                  <a:srgbClr val="FCA0D7"/>
                </a:solidFill>
                <a:latin typeface="Times" pitchFamily="1" charset="0"/>
              </a:rPr>
              <a:t>More general models</a:t>
            </a:r>
          </a:p>
        </p:txBody>
      </p:sp>
      <p:sp>
        <p:nvSpPr>
          <p:cNvPr id="106502" name="Line 6"/>
          <p:cNvSpPr>
            <a:spLocks noChangeShapeType="1"/>
          </p:cNvSpPr>
          <p:nvPr/>
        </p:nvSpPr>
        <p:spPr bwMode="auto">
          <a:xfrm>
            <a:off x="285750" y="1200150"/>
            <a:ext cx="8399463" cy="0"/>
          </a:xfrm>
          <a:prstGeom prst="line">
            <a:avLst/>
          </a:prstGeom>
          <a:noFill/>
          <a:ln w="12700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FFF19B"/>
              </a:solidFill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59155859"/>
      </p:ext>
    </p:extLst>
  </p:cSld>
  <p:clrMapOvr>
    <a:masterClrMapping/>
  </p:clrMapOvr>
  <p:transition advTm="3136"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AutoShape 2"/>
          <p:cNvSpPr>
            <a:spLocks noChangeArrowheads="1"/>
          </p:cNvSpPr>
          <p:nvPr/>
        </p:nvSpPr>
        <p:spPr bwMode="auto">
          <a:xfrm>
            <a:off x="4038600" y="1689100"/>
            <a:ext cx="342900" cy="330200"/>
          </a:xfrm>
          <a:prstGeom prst="triangle">
            <a:avLst>
              <a:gd name="adj" fmla="val 49995"/>
            </a:avLst>
          </a:prstGeom>
          <a:solidFill>
            <a:srgbClr val="A2C1FE"/>
          </a:solidFill>
          <a:ln w="12700">
            <a:solidFill>
              <a:srgbClr val="A2C1FE"/>
            </a:solidFill>
            <a:miter lim="800000"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altLang="en-US" sz="3600" smtClean="0">
              <a:solidFill>
                <a:srgbClr val="FFF19B"/>
              </a:solidFill>
              <a:latin typeface="Times" pitchFamily="1" charset="0"/>
            </a:endParaRPr>
          </a:p>
        </p:txBody>
      </p:sp>
      <p:sp>
        <p:nvSpPr>
          <p:cNvPr id="107523" name="AutoShape 3"/>
          <p:cNvSpPr>
            <a:spLocks noChangeArrowheads="1"/>
          </p:cNvSpPr>
          <p:nvPr/>
        </p:nvSpPr>
        <p:spPr bwMode="auto">
          <a:xfrm>
            <a:off x="1066800" y="1689100"/>
            <a:ext cx="342900" cy="330200"/>
          </a:xfrm>
          <a:prstGeom prst="triangle">
            <a:avLst>
              <a:gd name="adj" fmla="val 49995"/>
            </a:avLst>
          </a:prstGeom>
          <a:solidFill>
            <a:srgbClr val="A2C1FE"/>
          </a:solidFill>
          <a:ln w="12700">
            <a:solidFill>
              <a:srgbClr val="A2C1FE"/>
            </a:solidFill>
            <a:miter lim="800000"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altLang="en-US" sz="3600" smtClean="0">
              <a:solidFill>
                <a:srgbClr val="FFF19B"/>
              </a:solidFill>
              <a:latin typeface="Times" pitchFamily="1" charset="0"/>
            </a:endParaRPr>
          </a:p>
        </p:txBody>
      </p:sp>
      <p:sp>
        <p:nvSpPr>
          <p:cNvPr id="107524" name="AutoShape 4"/>
          <p:cNvSpPr>
            <a:spLocks noChangeArrowheads="1"/>
          </p:cNvSpPr>
          <p:nvPr/>
        </p:nvSpPr>
        <p:spPr bwMode="auto">
          <a:xfrm>
            <a:off x="6629400" y="1689100"/>
            <a:ext cx="342900" cy="330200"/>
          </a:xfrm>
          <a:prstGeom prst="triangle">
            <a:avLst>
              <a:gd name="adj" fmla="val 49995"/>
            </a:avLst>
          </a:prstGeom>
          <a:solidFill>
            <a:srgbClr val="A2C1FE"/>
          </a:solidFill>
          <a:ln w="12700">
            <a:solidFill>
              <a:srgbClr val="A2C1FE"/>
            </a:solidFill>
            <a:miter lim="800000"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altLang="en-US" sz="3600" smtClean="0">
              <a:solidFill>
                <a:srgbClr val="FFF19B"/>
              </a:solidFill>
              <a:latin typeface="Times" pitchFamily="1" charset="0"/>
            </a:endParaRPr>
          </a:p>
        </p:txBody>
      </p:sp>
      <p:sp>
        <p:nvSpPr>
          <p:cNvPr id="107525" name="Rectangle 5"/>
          <p:cNvSpPr>
            <a:spLocks noChangeArrowheads="1"/>
          </p:cNvSpPr>
          <p:nvPr/>
        </p:nvSpPr>
        <p:spPr bwMode="auto">
          <a:xfrm>
            <a:off x="711200" y="139700"/>
            <a:ext cx="7772400" cy="871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4400" b="1" smtClean="0">
                <a:solidFill>
                  <a:srgbClr val="FCA0D7"/>
                </a:solidFill>
                <a:latin typeface="Times" pitchFamily="1" charset="0"/>
              </a:rPr>
              <a:t>More general models</a:t>
            </a:r>
          </a:p>
        </p:txBody>
      </p:sp>
      <p:sp>
        <p:nvSpPr>
          <p:cNvPr id="107526" name="Line 6"/>
          <p:cNvSpPr>
            <a:spLocks noChangeShapeType="1"/>
          </p:cNvSpPr>
          <p:nvPr/>
        </p:nvSpPr>
        <p:spPr bwMode="auto">
          <a:xfrm>
            <a:off x="285750" y="1200150"/>
            <a:ext cx="8399463" cy="0"/>
          </a:xfrm>
          <a:prstGeom prst="line">
            <a:avLst/>
          </a:prstGeom>
          <a:noFill/>
          <a:ln w="12700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FFF19B"/>
              </a:solidFill>
              <a:latin typeface="Arial" charset="0"/>
              <a:cs typeface="Arial" charset="0"/>
            </a:endParaRPr>
          </a:p>
        </p:txBody>
      </p:sp>
      <p:sp>
        <p:nvSpPr>
          <p:cNvPr id="107527" name="Line 7"/>
          <p:cNvSpPr>
            <a:spLocks noChangeShapeType="1"/>
          </p:cNvSpPr>
          <p:nvPr/>
        </p:nvSpPr>
        <p:spPr bwMode="auto">
          <a:xfrm flipH="1">
            <a:off x="2974975" y="2359025"/>
            <a:ext cx="1025525" cy="1535113"/>
          </a:xfrm>
          <a:prstGeom prst="line">
            <a:avLst/>
          </a:prstGeom>
          <a:noFill/>
          <a:ln w="19050">
            <a:solidFill>
              <a:schemeClr val="hlink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FFF19B"/>
              </a:solidFill>
              <a:latin typeface="Arial" charset="0"/>
              <a:cs typeface="Arial" charset="0"/>
            </a:endParaRPr>
          </a:p>
        </p:txBody>
      </p:sp>
      <p:sp>
        <p:nvSpPr>
          <p:cNvPr id="107528" name="Line 8"/>
          <p:cNvSpPr>
            <a:spLocks noChangeShapeType="1"/>
          </p:cNvSpPr>
          <p:nvPr/>
        </p:nvSpPr>
        <p:spPr bwMode="auto">
          <a:xfrm>
            <a:off x="4322763" y="2386013"/>
            <a:ext cx="815975" cy="1419225"/>
          </a:xfrm>
          <a:prstGeom prst="line">
            <a:avLst/>
          </a:prstGeom>
          <a:noFill/>
          <a:ln w="19050">
            <a:solidFill>
              <a:schemeClr val="hlink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FFF19B"/>
              </a:solidFill>
              <a:latin typeface="Arial" charset="0"/>
              <a:cs typeface="Arial" charset="0"/>
            </a:endParaRPr>
          </a:p>
        </p:txBody>
      </p:sp>
      <p:sp>
        <p:nvSpPr>
          <p:cNvPr id="107529" name="Text Box 9"/>
          <p:cNvSpPr txBox="1">
            <a:spLocks noChangeArrowheads="1"/>
          </p:cNvSpPr>
          <p:nvPr/>
        </p:nvSpPr>
        <p:spPr bwMode="auto">
          <a:xfrm>
            <a:off x="1419225" y="4156075"/>
            <a:ext cx="2771775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 sz="2400" smtClean="0">
                <a:solidFill>
                  <a:srgbClr val="FFF19B"/>
                </a:solidFill>
                <a:latin typeface="Times" pitchFamily="1" charset="0"/>
              </a:rPr>
              <a:t>Generate words by frequency table</a:t>
            </a:r>
          </a:p>
        </p:txBody>
      </p:sp>
      <p:sp>
        <p:nvSpPr>
          <p:cNvPr id="107530" name="Text Box 10"/>
          <p:cNvSpPr txBox="1">
            <a:spLocks noChangeArrowheads="1"/>
          </p:cNvSpPr>
          <p:nvPr/>
        </p:nvSpPr>
        <p:spPr bwMode="auto">
          <a:xfrm>
            <a:off x="4418013" y="4165600"/>
            <a:ext cx="2930525" cy="1187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 sz="2400" smtClean="0">
                <a:solidFill>
                  <a:srgbClr val="FFF19B"/>
                </a:solidFill>
                <a:latin typeface="Times" pitchFamily="1" charset="0"/>
              </a:rPr>
              <a:t>Generate blobs by Gaussian over features</a:t>
            </a:r>
          </a:p>
        </p:txBody>
      </p:sp>
      <p:sp>
        <p:nvSpPr>
          <p:cNvPr id="107531" name="Rectangle 11"/>
          <p:cNvSpPr>
            <a:spLocks noChangeArrowheads="1"/>
          </p:cNvSpPr>
          <p:nvPr/>
        </p:nvSpPr>
        <p:spPr bwMode="auto">
          <a:xfrm>
            <a:off x="2427288" y="5514975"/>
            <a:ext cx="38354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 smtClean="0">
                <a:solidFill>
                  <a:srgbClr val="FFF19B"/>
                </a:solidFill>
                <a:latin typeface="Times" pitchFamily="1" charset="0"/>
              </a:rPr>
              <a:t>(Conditionally independent given node)</a:t>
            </a:r>
          </a:p>
        </p:txBody>
      </p:sp>
    </p:spTree>
    <p:extLst>
      <p:ext uri="{BB962C8B-B14F-4D97-AF65-F5344CB8AC3E}">
        <p14:creationId xmlns:p14="http://schemas.microsoft.com/office/powerpoint/2010/main" val="1193478007"/>
      </p:ext>
    </p:extLst>
  </p:cSld>
  <p:clrMapOvr>
    <a:masterClrMapping/>
  </p:clrMapOvr>
  <p:transition advTm="3136"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AutoShape 2"/>
          <p:cNvSpPr>
            <a:spLocks noChangeArrowheads="1"/>
          </p:cNvSpPr>
          <p:nvPr/>
        </p:nvSpPr>
        <p:spPr bwMode="auto">
          <a:xfrm>
            <a:off x="1803400" y="1695450"/>
            <a:ext cx="596900" cy="558800"/>
          </a:xfrm>
          <a:prstGeom prst="triangle">
            <a:avLst>
              <a:gd name="adj" fmla="val 49995"/>
            </a:avLst>
          </a:prstGeom>
          <a:solidFill>
            <a:srgbClr val="A2C1FE"/>
          </a:solidFill>
          <a:ln w="12700">
            <a:solidFill>
              <a:srgbClr val="A2C1FE"/>
            </a:solidFill>
            <a:miter lim="800000"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altLang="en-US" sz="3600" smtClean="0">
              <a:solidFill>
                <a:srgbClr val="FFF19B"/>
              </a:solidFill>
              <a:latin typeface="Times" pitchFamily="1" charset="0"/>
            </a:endParaRPr>
          </a:p>
        </p:txBody>
      </p:sp>
      <p:sp>
        <p:nvSpPr>
          <p:cNvPr id="2052" name="AutoShape 3"/>
          <p:cNvSpPr>
            <a:spLocks noChangeArrowheads="1"/>
          </p:cNvSpPr>
          <p:nvPr/>
        </p:nvSpPr>
        <p:spPr bwMode="auto">
          <a:xfrm>
            <a:off x="6927850" y="1701800"/>
            <a:ext cx="596900" cy="558800"/>
          </a:xfrm>
          <a:prstGeom prst="triangle">
            <a:avLst>
              <a:gd name="adj" fmla="val 49995"/>
            </a:avLst>
          </a:prstGeom>
          <a:solidFill>
            <a:srgbClr val="A2C1FE"/>
          </a:solidFill>
          <a:ln w="12700">
            <a:solidFill>
              <a:srgbClr val="A2C1FE"/>
            </a:solidFill>
            <a:miter lim="800000"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altLang="en-US" sz="3600" smtClean="0">
              <a:solidFill>
                <a:srgbClr val="FFF19B"/>
              </a:solidFill>
              <a:latin typeface="Times" pitchFamily="1" charset="0"/>
            </a:endParaRPr>
          </a:p>
        </p:txBody>
      </p:sp>
      <p:sp>
        <p:nvSpPr>
          <p:cNvPr id="2053" name="AutoShape 4"/>
          <p:cNvSpPr>
            <a:spLocks noChangeArrowheads="1"/>
          </p:cNvSpPr>
          <p:nvPr/>
        </p:nvSpPr>
        <p:spPr bwMode="auto">
          <a:xfrm>
            <a:off x="4711700" y="1651000"/>
            <a:ext cx="596900" cy="558800"/>
          </a:xfrm>
          <a:prstGeom prst="triangle">
            <a:avLst>
              <a:gd name="adj" fmla="val 49995"/>
            </a:avLst>
          </a:prstGeom>
          <a:solidFill>
            <a:srgbClr val="A2C1FE"/>
          </a:solidFill>
          <a:ln w="12700">
            <a:solidFill>
              <a:srgbClr val="A2C1FE"/>
            </a:solidFill>
            <a:miter lim="800000"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altLang="en-US" sz="3600" smtClean="0">
              <a:solidFill>
                <a:srgbClr val="FFF19B"/>
              </a:solidFill>
              <a:latin typeface="Times" pitchFamily="1" charset="0"/>
            </a:endParaRPr>
          </a:p>
        </p:txBody>
      </p:sp>
      <p:graphicFrame>
        <p:nvGraphicFramePr>
          <p:cNvPr id="2050" name="Object 2"/>
          <p:cNvGraphicFramePr>
            <a:graphicFrameLocks noChangeAspect="1"/>
          </p:cNvGraphicFramePr>
          <p:nvPr/>
        </p:nvGraphicFramePr>
        <p:xfrm>
          <a:off x="1479550" y="4718050"/>
          <a:ext cx="6157913" cy="889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6" name="Equation" r:id="rId4" imgW="2374900" imgH="342900" progId="Equation.3">
                  <p:embed/>
                </p:oleObj>
              </mc:Choice>
              <mc:Fallback>
                <p:oleObj name="Equation" r:id="rId4" imgW="2374900" imgH="3429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79550" y="4718050"/>
                        <a:ext cx="6157913" cy="889000"/>
                      </a:xfrm>
                      <a:prstGeom prst="rect">
                        <a:avLst/>
                      </a:prstGeom>
                      <a:solidFill>
                        <a:schemeClr val="accent1"/>
                      </a:solidFill>
                      <a:ln w="9525">
                        <a:solidFill>
                          <a:srgbClr val="E6E6E6"/>
                        </a:solidFill>
                        <a:miter lim="800000"/>
                        <a:headEnd/>
                        <a:tailEnd/>
                      </a:ln>
                      <a:effectLst/>
                      <a:extLs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54" name="Line 6"/>
          <p:cNvSpPr>
            <a:spLocks noChangeShapeType="1"/>
          </p:cNvSpPr>
          <p:nvPr/>
        </p:nvSpPr>
        <p:spPr bwMode="auto">
          <a:xfrm flipH="1">
            <a:off x="4305300" y="2438400"/>
            <a:ext cx="647700" cy="2019300"/>
          </a:xfrm>
          <a:prstGeom prst="line">
            <a:avLst/>
          </a:prstGeom>
          <a:noFill/>
          <a:ln w="28575">
            <a:solidFill>
              <a:schemeClr val="hlink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FFF19B"/>
              </a:solidFill>
              <a:latin typeface="Arial" charset="0"/>
              <a:cs typeface="Arial" charset="0"/>
            </a:endParaRPr>
          </a:p>
        </p:txBody>
      </p:sp>
      <p:sp>
        <p:nvSpPr>
          <p:cNvPr id="2055" name="Line 7"/>
          <p:cNvSpPr>
            <a:spLocks noChangeShapeType="1"/>
          </p:cNvSpPr>
          <p:nvPr/>
        </p:nvSpPr>
        <p:spPr bwMode="auto">
          <a:xfrm>
            <a:off x="5041900" y="2438400"/>
            <a:ext cx="584200" cy="2032000"/>
          </a:xfrm>
          <a:prstGeom prst="line">
            <a:avLst/>
          </a:prstGeom>
          <a:noFill/>
          <a:ln w="28575">
            <a:solidFill>
              <a:schemeClr val="hlink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FFF19B"/>
              </a:solidFill>
              <a:latin typeface="Arial" charset="0"/>
              <a:cs typeface="Arial" charset="0"/>
            </a:endParaRPr>
          </a:p>
        </p:txBody>
      </p:sp>
      <p:sp>
        <p:nvSpPr>
          <p:cNvPr id="2056" name="Line 8"/>
          <p:cNvSpPr>
            <a:spLocks noChangeShapeType="1"/>
          </p:cNvSpPr>
          <p:nvPr/>
        </p:nvSpPr>
        <p:spPr bwMode="auto">
          <a:xfrm>
            <a:off x="1460500" y="4000500"/>
            <a:ext cx="495300" cy="5588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FFF19B"/>
              </a:solidFill>
              <a:latin typeface="Arial" charset="0"/>
              <a:cs typeface="Arial" charset="0"/>
            </a:endParaRPr>
          </a:p>
        </p:txBody>
      </p:sp>
      <p:sp>
        <p:nvSpPr>
          <p:cNvPr id="2057" name="Line 9"/>
          <p:cNvSpPr>
            <a:spLocks noChangeShapeType="1"/>
          </p:cNvSpPr>
          <p:nvPr/>
        </p:nvSpPr>
        <p:spPr bwMode="auto">
          <a:xfrm>
            <a:off x="2019300" y="3530600"/>
            <a:ext cx="609600" cy="9779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FFF19B"/>
              </a:solidFill>
              <a:latin typeface="Arial" charset="0"/>
              <a:cs typeface="Arial" charset="0"/>
            </a:endParaRPr>
          </a:p>
        </p:txBody>
      </p:sp>
      <p:sp>
        <p:nvSpPr>
          <p:cNvPr id="2058" name="Rectangle 10"/>
          <p:cNvSpPr>
            <a:spLocks noChangeArrowheads="1"/>
          </p:cNvSpPr>
          <p:nvPr/>
        </p:nvSpPr>
        <p:spPr bwMode="auto">
          <a:xfrm>
            <a:off x="225425" y="3541713"/>
            <a:ext cx="11239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 sz="3600" smtClean="0">
                <a:solidFill>
                  <a:srgbClr val="FFF19B"/>
                </a:solidFill>
                <a:latin typeface="Times" pitchFamily="1" charset="0"/>
              </a:rPr>
              <a:t>word</a:t>
            </a:r>
          </a:p>
        </p:txBody>
      </p:sp>
      <p:sp>
        <p:nvSpPr>
          <p:cNvPr id="2059" name="Rectangle 11"/>
          <p:cNvSpPr>
            <a:spLocks noChangeArrowheads="1"/>
          </p:cNvSpPr>
          <p:nvPr/>
        </p:nvSpPr>
        <p:spPr bwMode="auto">
          <a:xfrm>
            <a:off x="1292225" y="2881313"/>
            <a:ext cx="9969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 sz="3600" smtClean="0">
                <a:solidFill>
                  <a:srgbClr val="FFF19B"/>
                </a:solidFill>
                <a:latin typeface="Times" pitchFamily="1" charset="0"/>
              </a:rPr>
              <a:t>blob</a:t>
            </a:r>
          </a:p>
        </p:txBody>
      </p:sp>
      <p:sp>
        <p:nvSpPr>
          <p:cNvPr id="2060" name="Text Box 12"/>
          <p:cNvSpPr txBox="1">
            <a:spLocks noChangeArrowheads="1"/>
          </p:cNvSpPr>
          <p:nvPr/>
        </p:nvSpPr>
        <p:spPr bwMode="auto">
          <a:xfrm>
            <a:off x="2125663" y="304800"/>
            <a:ext cx="57721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en-US" altLang="en-US" sz="3600" smtClean="0">
                <a:solidFill>
                  <a:srgbClr val="FFF19B"/>
                </a:solidFill>
                <a:latin typeface="Times" pitchFamily="1" charset="0"/>
              </a:rPr>
              <a:t>joint visual/textual concepts</a:t>
            </a:r>
          </a:p>
        </p:txBody>
      </p:sp>
      <p:sp>
        <p:nvSpPr>
          <p:cNvPr id="2061" name="Line 13"/>
          <p:cNvSpPr>
            <a:spLocks noChangeShapeType="1"/>
          </p:cNvSpPr>
          <p:nvPr/>
        </p:nvSpPr>
        <p:spPr bwMode="auto">
          <a:xfrm flipH="1">
            <a:off x="2286000" y="977900"/>
            <a:ext cx="254000" cy="4826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FFF19B"/>
              </a:solidFill>
              <a:latin typeface="Arial" charset="0"/>
              <a:cs typeface="Arial" charset="0"/>
            </a:endParaRPr>
          </a:p>
        </p:txBody>
      </p:sp>
      <p:sp>
        <p:nvSpPr>
          <p:cNvPr id="2062" name="Line 14"/>
          <p:cNvSpPr>
            <a:spLocks noChangeShapeType="1"/>
          </p:cNvSpPr>
          <p:nvPr/>
        </p:nvSpPr>
        <p:spPr bwMode="auto">
          <a:xfrm>
            <a:off x="5016500" y="952500"/>
            <a:ext cx="12700" cy="4572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FFF19B"/>
              </a:solidFill>
              <a:latin typeface="Arial" charset="0"/>
              <a:cs typeface="Arial" charset="0"/>
            </a:endParaRPr>
          </a:p>
        </p:txBody>
      </p:sp>
      <p:sp>
        <p:nvSpPr>
          <p:cNvPr id="2063" name="Line 15"/>
          <p:cNvSpPr>
            <a:spLocks noChangeShapeType="1"/>
          </p:cNvSpPr>
          <p:nvPr/>
        </p:nvSpPr>
        <p:spPr bwMode="auto">
          <a:xfrm>
            <a:off x="7162800" y="977900"/>
            <a:ext cx="38100" cy="4699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FFF19B"/>
              </a:solidFill>
              <a:latin typeface="Arial" charset="0"/>
              <a:cs typeface="Arial" charset="0"/>
            </a:endParaRPr>
          </a:p>
        </p:txBody>
      </p:sp>
      <p:sp>
        <p:nvSpPr>
          <p:cNvPr id="2064" name="Rectangle 16"/>
          <p:cNvSpPr>
            <a:spLocks noChangeArrowheads="1"/>
          </p:cNvSpPr>
          <p:nvPr/>
        </p:nvSpPr>
        <p:spPr bwMode="auto">
          <a:xfrm>
            <a:off x="7515225" y="938213"/>
            <a:ext cx="1841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altLang="en-US" sz="3600" smtClean="0">
              <a:solidFill>
                <a:srgbClr val="FFF19B"/>
              </a:solidFill>
              <a:latin typeface="Times" pitchFamily="1" charset="0"/>
            </a:endParaRPr>
          </a:p>
        </p:txBody>
      </p:sp>
      <p:sp>
        <p:nvSpPr>
          <p:cNvPr id="2065" name="Rectangle 17"/>
          <p:cNvSpPr>
            <a:spLocks noChangeArrowheads="1"/>
          </p:cNvSpPr>
          <p:nvPr/>
        </p:nvSpPr>
        <p:spPr bwMode="auto">
          <a:xfrm>
            <a:off x="1444625" y="6016625"/>
            <a:ext cx="612933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 sz="2400" smtClean="0">
                <a:solidFill>
                  <a:srgbClr val="FFF19B"/>
                </a:solidFill>
                <a:latin typeface="Times" pitchFamily="1" charset="0"/>
              </a:rPr>
              <a:t>Learn p(w|l), p(b|l), and p(l) from data using EM</a:t>
            </a:r>
          </a:p>
        </p:txBody>
      </p:sp>
    </p:spTree>
    <p:extLst>
      <p:ext uri="{BB962C8B-B14F-4D97-AF65-F5344CB8AC3E}">
        <p14:creationId xmlns:p14="http://schemas.microsoft.com/office/powerpoint/2010/main" val="96365232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AutoShape 2"/>
          <p:cNvSpPr>
            <a:spLocks noChangeArrowheads="1"/>
          </p:cNvSpPr>
          <p:nvPr/>
        </p:nvSpPr>
        <p:spPr bwMode="auto">
          <a:xfrm>
            <a:off x="4038600" y="1689100"/>
            <a:ext cx="342900" cy="330200"/>
          </a:xfrm>
          <a:prstGeom prst="triangle">
            <a:avLst>
              <a:gd name="adj" fmla="val 49995"/>
            </a:avLst>
          </a:prstGeom>
          <a:solidFill>
            <a:srgbClr val="A2C1FE"/>
          </a:solidFill>
          <a:ln w="12700">
            <a:solidFill>
              <a:srgbClr val="A2C1FE"/>
            </a:solidFill>
            <a:miter lim="800000"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altLang="en-US" sz="3600" smtClean="0">
              <a:solidFill>
                <a:srgbClr val="FFF19B"/>
              </a:solidFill>
              <a:latin typeface="Times" pitchFamily="1" charset="0"/>
            </a:endParaRPr>
          </a:p>
        </p:txBody>
      </p:sp>
      <p:sp>
        <p:nvSpPr>
          <p:cNvPr id="108547" name="AutoShape 3"/>
          <p:cNvSpPr>
            <a:spLocks noChangeArrowheads="1"/>
          </p:cNvSpPr>
          <p:nvPr/>
        </p:nvSpPr>
        <p:spPr bwMode="auto">
          <a:xfrm>
            <a:off x="1066800" y="1689100"/>
            <a:ext cx="342900" cy="330200"/>
          </a:xfrm>
          <a:prstGeom prst="triangle">
            <a:avLst>
              <a:gd name="adj" fmla="val 49995"/>
            </a:avLst>
          </a:prstGeom>
          <a:solidFill>
            <a:srgbClr val="A2C1FE"/>
          </a:solidFill>
          <a:ln w="12700">
            <a:solidFill>
              <a:srgbClr val="A2C1FE"/>
            </a:solidFill>
            <a:miter lim="800000"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altLang="en-US" sz="3600" smtClean="0">
              <a:solidFill>
                <a:srgbClr val="FFF19B"/>
              </a:solidFill>
              <a:latin typeface="Times" pitchFamily="1" charset="0"/>
            </a:endParaRPr>
          </a:p>
        </p:txBody>
      </p:sp>
      <p:sp>
        <p:nvSpPr>
          <p:cNvPr id="108548" name="AutoShape 4"/>
          <p:cNvSpPr>
            <a:spLocks noChangeArrowheads="1"/>
          </p:cNvSpPr>
          <p:nvPr/>
        </p:nvSpPr>
        <p:spPr bwMode="auto">
          <a:xfrm>
            <a:off x="6629400" y="1689100"/>
            <a:ext cx="342900" cy="330200"/>
          </a:xfrm>
          <a:prstGeom prst="triangle">
            <a:avLst>
              <a:gd name="adj" fmla="val 49995"/>
            </a:avLst>
          </a:prstGeom>
          <a:solidFill>
            <a:srgbClr val="A2C1FE"/>
          </a:solidFill>
          <a:ln w="12700">
            <a:solidFill>
              <a:srgbClr val="A2C1FE"/>
            </a:solidFill>
            <a:miter lim="800000"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altLang="en-US" sz="3600" smtClean="0">
              <a:solidFill>
                <a:srgbClr val="FFF19B"/>
              </a:solidFill>
              <a:latin typeface="Times" pitchFamily="1" charset="0"/>
            </a:endParaRPr>
          </a:p>
        </p:txBody>
      </p:sp>
      <p:sp>
        <p:nvSpPr>
          <p:cNvPr id="108549" name="Rectangle 5"/>
          <p:cNvSpPr>
            <a:spLocks noChangeArrowheads="1"/>
          </p:cNvSpPr>
          <p:nvPr/>
        </p:nvSpPr>
        <p:spPr bwMode="auto">
          <a:xfrm>
            <a:off x="711200" y="139700"/>
            <a:ext cx="7772400" cy="871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4400" b="1" smtClean="0">
                <a:solidFill>
                  <a:srgbClr val="FCA0D7"/>
                </a:solidFill>
                <a:latin typeface="Times" pitchFamily="1" charset="0"/>
              </a:rPr>
              <a:t>More general models</a:t>
            </a:r>
          </a:p>
        </p:txBody>
      </p:sp>
      <p:sp>
        <p:nvSpPr>
          <p:cNvPr id="108550" name="Line 6"/>
          <p:cNvSpPr>
            <a:spLocks noChangeShapeType="1"/>
          </p:cNvSpPr>
          <p:nvPr/>
        </p:nvSpPr>
        <p:spPr bwMode="auto">
          <a:xfrm>
            <a:off x="285750" y="1200150"/>
            <a:ext cx="8399463" cy="0"/>
          </a:xfrm>
          <a:prstGeom prst="line">
            <a:avLst/>
          </a:prstGeom>
          <a:noFill/>
          <a:ln w="12700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FFF19B"/>
              </a:solidFill>
              <a:latin typeface="Arial" charset="0"/>
              <a:cs typeface="Arial" charset="0"/>
            </a:endParaRPr>
          </a:p>
        </p:txBody>
      </p:sp>
      <p:grpSp>
        <p:nvGrpSpPr>
          <p:cNvPr id="108551" name="Group 7"/>
          <p:cNvGrpSpPr>
            <a:grpSpLocks/>
          </p:cNvGrpSpPr>
          <p:nvPr/>
        </p:nvGrpSpPr>
        <p:grpSpPr bwMode="auto">
          <a:xfrm>
            <a:off x="228600" y="2984500"/>
            <a:ext cx="6972300" cy="1295400"/>
            <a:chOff x="144" y="1680"/>
            <a:chExt cx="4392" cy="816"/>
          </a:xfrm>
        </p:grpSpPr>
        <p:grpSp>
          <p:nvGrpSpPr>
            <p:cNvPr id="108552" name="Group 8"/>
            <p:cNvGrpSpPr>
              <a:grpSpLocks/>
            </p:cNvGrpSpPr>
            <p:nvPr/>
          </p:nvGrpSpPr>
          <p:grpSpPr bwMode="auto">
            <a:xfrm>
              <a:off x="144" y="1680"/>
              <a:ext cx="1353" cy="816"/>
              <a:chOff x="144" y="1680"/>
              <a:chExt cx="1353" cy="816"/>
            </a:xfrm>
          </p:grpSpPr>
          <p:pic>
            <p:nvPicPr>
              <p:cNvPr id="108559" name="Picture 9"/>
              <p:cNvPicPr>
                <a:picLocks noChangeArrowheads="1"/>
              </p:cNvPicPr>
              <p:nvPr/>
            </p:nvPicPr>
            <p:blipFill>
              <a:blip r:embed="rId2">
                <a:clrChange>
                  <a:clrFrom>
                    <a:srgbClr val="FFFFFE"/>
                  </a:clrFrom>
                  <a:clrTo>
                    <a:srgbClr val="FFFFFE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2" y="1680"/>
                <a:ext cx="585" cy="41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08560" name="Picture 10"/>
              <p:cNvPicPr>
                <a:picLocks noChangeArrowheads="1"/>
              </p:cNvPicPr>
              <p:nvPr/>
            </p:nvPicPr>
            <p:blipFill>
              <a:blip r:embed="rId3">
                <a:clrChange>
                  <a:clrFrom>
                    <a:srgbClr val="FFFFFE"/>
                  </a:clrFrom>
                  <a:clrTo>
                    <a:srgbClr val="FFFFFE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44" y="1680"/>
                <a:ext cx="600" cy="42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08561" name="Text Box 11"/>
              <p:cNvSpPr txBox="1">
                <a:spLocks noChangeArrowheads="1"/>
              </p:cNvSpPr>
              <p:nvPr/>
            </p:nvSpPr>
            <p:spPr bwMode="auto">
              <a:xfrm>
                <a:off x="624" y="2208"/>
                <a:ext cx="388" cy="2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altLang="en-US" sz="2400" b="1" smtClean="0">
                    <a:solidFill>
                      <a:srgbClr val="FFF19B"/>
                    </a:solidFill>
                    <a:latin typeface="Garamond" pitchFamily="18" charset="0"/>
                  </a:rPr>
                  <a:t>sky</a:t>
                </a:r>
              </a:p>
            </p:txBody>
          </p:sp>
        </p:grpSp>
        <p:grpSp>
          <p:nvGrpSpPr>
            <p:cNvPr id="108553" name="Group 12"/>
            <p:cNvGrpSpPr>
              <a:grpSpLocks/>
            </p:cNvGrpSpPr>
            <p:nvPr/>
          </p:nvGrpSpPr>
          <p:grpSpPr bwMode="auto">
            <a:xfrm>
              <a:off x="2112" y="1680"/>
              <a:ext cx="928" cy="768"/>
              <a:chOff x="2112" y="1680"/>
              <a:chExt cx="928" cy="768"/>
            </a:xfrm>
          </p:grpSpPr>
          <p:pic>
            <p:nvPicPr>
              <p:cNvPr id="108557" name="Picture 13"/>
              <p:cNvPicPr>
                <a:picLocks noChangeArrowheads="1"/>
              </p:cNvPicPr>
              <p:nvPr/>
            </p:nvPicPr>
            <p:blipFill>
              <a:blip r:embed="rId4">
                <a:clrChange>
                  <a:clrFrom>
                    <a:srgbClr val="FFFFFE"/>
                  </a:clrFrom>
                  <a:clrTo>
                    <a:srgbClr val="FFFFFE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60" y="1680"/>
                <a:ext cx="880" cy="31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08558" name="Text Box 14"/>
              <p:cNvSpPr txBox="1">
                <a:spLocks noChangeArrowheads="1"/>
              </p:cNvSpPr>
              <p:nvPr/>
            </p:nvSpPr>
            <p:spPr bwMode="auto">
              <a:xfrm>
                <a:off x="2112" y="2160"/>
                <a:ext cx="912" cy="2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altLang="en-US" sz="2400" b="1" smtClean="0">
                    <a:solidFill>
                      <a:srgbClr val="FFF19B"/>
                    </a:solidFill>
                    <a:latin typeface="Garamond" pitchFamily="18" charset="0"/>
                  </a:rPr>
                  <a:t>sea waves</a:t>
                </a:r>
              </a:p>
            </p:txBody>
          </p:sp>
        </p:grpSp>
        <p:grpSp>
          <p:nvGrpSpPr>
            <p:cNvPr id="108554" name="Group 15"/>
            <p:cNvGrpSpPr>
              <a:grpSpLocks/>
            </p:cNvGrpSpPr>
            <p:nvPr/>
          </p:nvGrpSpPr>
          <p:grpSpPr bwMode="auto">
            <a:xfrm>
              <a:off x="4128" y="1728"/>
              <a:ext cx="408" cy="720"/>
              <a:chOff x="4128" y="1728"/>
              <a:chExt cx="408" cy="720"/>
            </a:xfrm>
          </p:grpSpPr>
          <p:pic>
            <p:nvPicPr>
              <p:cNvPr id="108555" name="Picture 16"/>
              <p:cNvPicPr>
                <a:picLocks noChangeArrowheads="1"/>
              </p:cNvPicPr>
              <p:nvPr/>
            </p:nvPicPr>
            <p:blipFill>
              <a:blip r:embed="rId5">
                <a:clrChange>
                  <a:clrFrom>
                    <a:srgbClr val="FFFFFE"/>
                  </a:clrFrom>
                  <a:clrTo>
                    <a:srgbClr val="FFFFFE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76" y="1728"/>
                <a:ext cx="245" cy="26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08556" name="Text Box 17"/>
              <p:cNvSpPr txBox="1">
                <a:spLocks noChangeArrowheads="1"/>
              </p:cNvSpPr>
              <p:nvPr/>
            </p:nvSpPr>
            <p:spPr bwMode="auto">
              <a:xfrm>
                <a:off x="4128" y="2160"/>
                <a:ext cx="408" cy="2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altLang="en-US" sz="2400" b="1" smtClean="0">
                    <a:solidFill>
                      <a:srgbClr val="FFF19B"/>
                    </a:solidFill>
                    <a:latin typeface="Garamond" pitchFamily="18" charset="0"/>
                  </a:rPr>
                  <a:t>sun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756773300"/>
      </p:ext>
    </p:extLst>
  </p:cSld>
  <p:clrMapOvr>
    <a:masterClrMapping/>
  </p:clrMapOvr>
  <p:transition advTm="3136"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AutoShape 2"/>
          <p:cNvSpPr>
            <a:spLocks noChangeArrowheads="1"/>
          </p:cNvSpPr>
          <p:nvPr/>
        </p:nvSpPr>
        <p:spPr bwMode="auto">
          <a:xfrm>
            <a:off x="4038600" y="1689100"/>
            <a:ext cx="342900" cy="330200"/>
          </a:xfrm>
          <a:prstGeom prst="triangle">
            <a:avLst>
              <a:gd name="adj" fmla="val 49995"/>
            </a:avLst>
          </a:prstGeom>
          <a:solidFill>
            <a:srgbClr val="A2C1FE"/>
          </a:solidFill>
          <a:ln w="12700">
            <a:solidFill>
              <a:srgbClr val="A2C1FE"/>
            </a:solidFill>
            <a:miter lim="800000"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altLang="en-US" sz="3600" smtClean="0">
              <a:solidFill>
                <a:srgbClr val="FFF19B"/>
              </a:solidFill>
              <a:latin typeface="Times" pitchFamily="1" charset="0"/>
            </a:endParaRPr>
          </a:p>
        </p:txBody>
      </p:sp>
      <p:sp>
        <p:nvSpPr>
          <p:cNvPr id="109571" name="AutoShape 3"/>
          <p:cNvSpPr>
            <a:spLocks noChangeArrowheads="1"/>
          </p:cNvSpPr>
          <p:nvPr/>
        </p:nvSpPr>
        <p:spPr bwMode="auto">
          <a:xfrm>
            <a:off x="1066800" y="1689100"/>
            <a:ext cx="342900" cy="330200"/>
          </a:xfrm>
          <a:prstGeom prst="triangle">
            <a:avLst>
              <a:gd name="adj" fmla="val 49995"/>
            </a:avLst>
          </a:prstGeom>
          <a:solidFill>
            <a:srgbClr val="A2C1FE"/>
          </a:solidFill>
          <a:ln w="12700">
            <a:solidFill>
              <a:srgbClr val="A2C1FE"/>
            </a:solidFill>
            <a:miter lim="800000"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altLang="en-US" sz="3600" smtClean="0">
              <a:solidFill>
                <a:srgbClr val="FFF19B"/>
              </a:solidFill>
              <a:latin typeface="Times" pitchFamily="1" charset="0"/>
            </a:endParaRPr>
          </a:p>
        </p:txBody>
      </p:sp>
      <p:sp>
        <p:nvSpPr>
          <p:cNvPr id="109572" name="AutoShape 4"/>
          <p:cNvSpPr>
            <a:spLocks noChangeArrowheads="1"/>
          </p:cNvSpPr>
          <p:nvPr/>
        </p:nvSpPr>
        <p:spPr bwMode="auto">
          <a:xfrm>
            <a:off x="6629400" y="1689100"/>
            <a:ext cx="342900" cy="330200"/>
          </a:xfrm>
          <a:prstGeom prst="triangle">
            <a:avLst>
              <a:gd name="adj" fmla="val 49995"/>
            </a:avLst>
          </a:prstGeom>
          <a:solidFill>
            <a:srgbClr val="A2C1FE"/>
          </a:solidFill>
          <a:ln w="12700">
            <a:solidFill>
              <a:srgbClr val="A2C1FE"/>
            </a:solidFill>
            <a:miter lim="800000"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altLang="en-US" sz="3600" smtClean="0">
              <a:solidFill>
                <a:srgbClr val="FFF19B"/>
              </a:solidFill>
              <a:latin typeface="Times" pitchFamily="1" charset="0"/>
            </a:endParaRPr>
          </a:p>
        </p:txBody>
      </p:sp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228600" y="2984500"/>
            <a:ext cx="6972300" cy="1295400"/>
            <a:chOff x="144" y="1680"/>
            <a:chExt cx="4392" cy="816"/>
          </a:xfrm>
        </p:grpSpPr>
        <p:pic>
          <p:nvPicPr>
            <p:cNvPr id="109584" name="Picture 6"/>
            <p:cNvPicPr>
              <a:picLocks noChangeArrowheads="1"/>
            </p:cNvPicPr>
            <p:nvPr/>
          </p:nvPicPr>
          <p:blipFill>
            <a:blip r:embed="rId2">
              <a:clrChange>
                <a:clrFrom>
                  <a:srgbClr val="FFFFFE"/>
                </a:clrFrom>
                <a:clrTo>
                  <a:srgbClr val="FFFFFE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12" y="1680"/>
              <a:ext cx="585" cy="4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9585" name="Picture 7"/>
            <p:cNvPicPr>
              <a:picLocks noChangeArrowheads="1"/>
            </p:cNvPicPr>
            <p:nvPr/>
          </p:nvPicPr>
          <p:blipFill>
            <a:blip r:embed="rId3">
              <a:clrChange>
                <a:clrFrom>
                  <a:srgbClr val="FFFFFE"/>
                </a:clrFrom>
                <a:clrTo>
                  <a:srgbClr val="FFFFFE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4" y="1680"/>
              <a:ext cx="600" cy="4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09586" name="Text Box 8"/>
            <p:cNvSpPr txBox="1">
              <a:spLocks noChangeArrowheads="1"/>
            </p:cNvSpPr>
            <p:nvPr/>
          </p:nvSpPr>
          <p:spPr bwMode="auto">
            <a:xfrm>
              <a:off x="624" y="2208"/>
              <a:ext cx="388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en-US" sz="2400" b="1" smtClean="0">
                  <a:solidFill>
                    <a:srgbClr val="FFF19B"/>
                  </a:solidFill>
                  <a:latin typeface="Garamond" pitchFamily="18" charset="0"/>
                </a:rPr>
                <a:t>sky</a:t>
              </a:r>
            </a:p>
          </p:txBody>
        </p:sp>
        <p:pic>
          <p:nvPicPr>
            <p:cNvPr id="109587" name="Picture 9"/>
            <p:cNvPicPr>
              <a:picLocks noChangeArrowheads="1"/>
            </p:cNvPicPr>
            <p:nvPr/>
          </p:nvPicPr>
          <p:blipFill>
            <a:blip r:embed="rId4">
              <a:clrChange>
                <a:clrFrom>
                  <a:srgbClr val="FFFFFE"/>
                </a:clrFrom>
                <a:clrTo>
                  <a:srgbClr val="FFFFFE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160" y="1680"/>
              <a:ext cx="880" cy="3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09588" name="Text Box 10"/>
            <p:cNvSpPr txBox="1">
              <a:spLocks noChangeArrowheads="1"/>
            </p:cNvSpPr>
            <p:nvPr/>
          </p:nvSpPr>
          <p:spPr bwMode="auto">
            <a:xfrm>
              <a:off x="2112" y="2160"/>
              <a:ext cx="912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en-US" sz="2400" b="1" smtClean="0">
                  <a:solidFill>
                    <a:srgbClr val="FFF19B"/>
                  </a:solidFill>
                  <a:latin typeface="Garamond" pitchFamily="18" charset="0"/>
                </a:rPr>
                <a:t>sea waves</a:t>
              </a:r>
            </a:p>
          </p:txBody>
        </p:sp>
        <p:pic>
          <p:nvPicPr>
            <p:cNvPr id="109589" name="Picture 11"/>
            <p:cNvPicPr>
              <a:picLocks noChangeArrowheads="1"/>
            </p:cNvPicPr>
            <p:nvPr/>
          </p:nvPicPr>
          <p:blipFill>
            <a:blip r:embed="rId5">
              <a:clrChange>
                <a:clrFrom>
                  <a:srgbClr val="FFFFFE"/>
                </a:clrFrom>
                <a:clrTo>
                  <a:srgbClr val="FFFFFE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176" y="1728"/>
              <a:ext cx="245" cy="2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09590" name="Text Box 12"/>
            <p:cNvSpPr txBox="1">
              <a:spLocks noChangeArrowheads="1"/>
            </p:cNvSpPr>
            <p:nvPr/>
          </p:nvSpPr>
          <p:spPr bwMode="auto">
            <a:xfrm>
              <a:off x="4128" y="2160"/>
              <a:ext cx="408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en-US" sz="2400" b="1" smtClean="0">
                  <a:solidFill>
                    <a:srgbClr val="FFF19B"/>
                  </a:solidFill>
                  <a:latin typeface="Garamond" pitchFamily="18" charset="0"/>
                </a:rPr>
                <a:t>sun</a:t>
              </a:r>
            </a:p>
          </p:txBody>
        </p:sp>
      </p:grpSp>
      <p:grpSp>
        <p:nvGrpSpPr>
          <p:cNvPr id="3" name="Group 13"/>
          <p:cNvGrpSpPr>
            <a:grpSpLocks/>
          </p:cNvGrpSpPr>
          <p:nvPr/>
        </p:nvGrpSpPr>
        <p:grpSpPr bwMode="auto">
          <a:xfrm>
            <a:off x="2971800" y="4826000"/>
            <a:ext cx="2495550" cy="1676400"/>
            <a:chOff x="1872" y="2976"/>
            <a:chExt cx="1572" cy="1056"/>
          </a:xfrm>
        </p:grpSpPr>
        <p:grpSp>
          <p:nvGrpSpPr>
            <p:cNvPr id="109578" name="Group 14"/>
            <p:cNvGrpSpPr>
              <a:grpSpLocks/>
            </p:cNvGrpSpPr>
            <p:nvPr/>
          </p:nvGrpSpPr>
          <p:grpSpPr bwMode="auto">
            <a:xfrm>
              <a:off x="2208" y="2976"/>
              <a:ext cx="917" cy="696"/>
              <a:chOff x="2208" y="2976"/>
              <a:chExt cx="917" cy="696"/>
            </a:xfrm>
          </p:grpSpPr>
          <p:pic>
            <p:nvPicPr>
              <p:cNvPr id="109580" name="Picture 15"/>
              <p:cNvPicPr>
                <a:picLocks noChangeArrowheads="1"/>
              </p:cNvPicPr>
              <p:nvPr/>
            </p:nvPicPr>
            <p:blipFill>
              <a:blip r:embed="rId3">
                <a:clrChange>
                  <a:clrFrom>
                    <a:srgbClr val="FFFFFE"/>
                  </a:clrFrom>
                  <a:clrTo>
                    <a:srgbClr val="FFFFFE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496" y="2976"/>
                <a:ext cx="600" cy="42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09581" name="Picture 16"/>
              <p:cNvPicPr>
                <a:picLocks noChangeArrowheads="1"/>
              </p:cNvPicPr>
              <p:nvPr/>
            </p:nvPicPr>
            <p:blipFill>
              <a:blip r:embed="rId2">
                <a:clrChange>
                  <a:clrFrom>
                    <a:srgbClr val="FFFFFE"/>
                  </a:clrFrom>
                  <a:clrTo>
                    <a:srgbClr val="FFFFFE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208" y="2976"/>
                <a:ext cx="585" cy="41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09582" name="Picture 17"/>
              <p:cNvPicPr>
                <a:picLocks noChangeArrowheads="1"/>
              </p:cNvPicPr>
              <p:nvPr/>
            </p:nvPicPr>
            <p:blipFill>
              <a:blip r:embed="rId4">
                <a:clrChange>
                  <a:clrFrom>
                    <a:srgbClr val="FFFFFE"/>
                  </a:clrFrom>
                  <a:clrTo>
                    <a:srgbClr val="FFFFFE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208" y="3360"/>
                <a:ext cx="880" cy="31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09583" name="Picture 18"/>
              <p:cNvPicPr>
                <a:picLocks noChangeArrowheads="1"/>
              </p:cNvPicPr>
              <p:nvPr/>
            </p:nvPicPr>
            <p:blipFill>
              <a:blip r:embed="rId5">
                <a:clrChange>
                  <a:clrFrom>
                    <a:srgbClr val="FFFFFE"/>
                  </a:clrFrom>
                  <a:clrTo>
                    <a:srgbClr val="FFFFFE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80" y="3168"/>
                <a:ext cx="245" cy="26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sp>
          <p:nvSpPr>
            <p:cNvPr id="109579" name="Text Box 19"/>
            <p:cNvSpPr txBox="1">
              <a:spLocks noChangeArrowheads="1"/>
            </p:cNvSpPr>
            <p:nvPr/>
          </p:nvSpPr>
          <p:spPr bwMode="auto">
            <a:xfrm>
              <a:off x="1872" y="3744"/>
              <a:ext cx="1572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en-US" sz="2400" b="1" smtClean="0">
                  <a:solidFill>
                    <a:srgbClr val="FFF19B"/>
                  </a:solidFill>
                  <a:latin typeface="Garamond" pitchFamily="18" charset="0"/>
                </a:rPr>
                <a:t>sky sea waves sun</a:t>
              </a:r>
            </a:p>
          </p:txBody>
        </p:sp>
      </p:grpSp>
      <p:pic>
        <p:nvPicPr>
          <p:cNvPr id="841748" name="Picture 20"/>
          <p:cNvPicPr>
            <a:picLocks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9000" y="4749800"/>
            <a:ext cx="1524000" cy="121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9576" name="Rectangle 22"/>
          <p:cNvSpPr>
            <a:spLocks noChangeArrowheads="1"/>
          </p:cNvSpPr>
          <p:nvPr/>
        </p:nvSpPr>
        <p:spPr bwMode="auto">
          <a:xfrm>
            <a:off x="711200" y="139700"/>
            <a:ext cx="7772400" cy="871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4400" b="1" smtClean="0">
                <a:solidFill>
                  <a:srgbClr val="FCA0D7"/>
                </a:solidFill>
                <a:latin typeface="Times" pitchFamily="1" charset="0"/>
              </a:rPr>
              <a:t>More general models</a:t>
            </a:r>
          </a:p>
        </p:txBody>
      </p:sp>
      <p:sp>
        <p:nvSpPr>
          <p:cNvPr id="109577" name="Line 23"/>
          <p:cNvSpPr>
            <a:spLocks noChangeShapeType="1"/>
          </p:cNvSpPr>
          <p:nvPr/>
        </p:nvSpPr>
        <p:spPr bwMode="auto">
          <a:xfrm>
            <a:off x="285750" y="1200150"/>
            <a:ext cx="8399463" cy="0"/>
          </a:xfrm>
          <a:prstGeom prst="line">
            <a:avLst/>
          </a:prstGeom>
          <a:noFill/>
          <a:ln w="12700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FFF19B"/>
              </a:solidFill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53178543"/>
      </p:ext>
    </p:extLst>
  </p:cSld>
  <p:clrMapOvr>
    <a:masterClrMapping/>
  </p:clrMapOvr>
  <p:transition advTm="128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17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417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Rectangle 2"/>
          <p:cNvSpPr>
            <a:spLocks noChangeArrowheads="1"/>
          </p:cNvSpPr>
          <p:nvPr/>
        </p:nvSpPr>
        <p:spPr bwMode="auto">
          <a:xfrm>
            <a:off x="685800" y="342900"/>
            <a:ext cx="7772400" cy="871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4400" b="1" smtClean="0">
                <a:solidFill>
                  <a:srgbClr val="FCA0D7"/>
                </a:solidFill>
                <a:latin typeface="Times" pitchFamily="1" charset="0"/>
              </a:rPr>
              <a:t>Labeling Regions</a:t>
            </a:r>
          </a:p>
        </p:txBody>
      </p:sp>
      <p:sp>
        <p:nvSpPr>
          <p:cNvPr id="110595" name="Line 3"/>
          <p:cNvSpPr>
            <a:spLocks noChangeShapeType="1"/>
          </p:cNvSpPr>
          <p:nvPr/>
        </p:nvSpPr>
        <p:spPr bwMode="auto">
          <a:xfrm>
            <a:off x="285750" y="1390650"/>
            <a:ext cx="8399463" cy="0"/>
          </a:xfrm>
          <a:prstGeom prst="line">
            <a:avLst/>
          </a:prstGeom>
          <a:noFill/>
          <a:ln w="12700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FFF19B"/>
              </a:solidFill>
              <a:latin typeface="Arial" charset="0"/>
              <a:cs typeface="Arial" charset="0"/>
            </a:endParaRPr>
          </a:p>
        </p:txBody>
      </p:sp>
      <p:sp>
        <p:nvSpPr>
          <p:cNvPr id="110596" name="Rectangle 7"/>
          <p:cNvSpPr>
            <a:spLocks noChangeArrowheads="1"/>
          </p:cNvSpPr>
          <p:nvPr/>
        </p:nvSpPr>
        <p:spPr bwMode="auto">
          <a:xfrm>
            <a:off x="709613" y="3119438"/>
            <a:ext cx="6710362" cy="57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 sz="3200" smtClean="0">
                <a:solidFill>
                  <a:srgbClr val="FFF19B"/>
                </a:solidFill>
                <a:latin typeface="Times" pitchFamily="1" charset="0"/>
              </a:rPr>
              <a:t>Use model to compute P(word | region )</a:t>
            </a:r>
          </a:p>
        </p:txBody>
      </p:sp>
      <p:sp>
        <p:nvSpPr>
          <p:cNvPr id="110597" name="Text Box 8"/>
          <p:cNvSpPr txBox="1">
            <a:spLocks noChangeArrowheads="1"/>
          </p:cNvSpPr>
          <p:nvPr/>
        </p:nvSpPr>
        <p:spPr bwMode="auto">
          <a:xfrm>
            <a:off x="758825" y="2330450"/>
            <a:ext cx="3298825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 sz="3200" smtClean="0">
                <a:solidFill>
                  <a:srgbClr val="FFF19B"/>
                </a:solidFill>
                <a:latin typeface="Times" pitchFamily="1" charset="0"/>
              </a:rPr>
              <a:t>Segment the image</a:t>
            </a:r>
          </a:p>
        </p:txBody>
      </p:sp>
    </p:spTree>
    <p:extLst>
      <p:ext uri="{BB962C8B-B14F-4D97-AF65-F5344CB8AC3E}">
        <p14:creationId xmlns:p14="http://schemas.microsoft.com/office/powerpoint/2010/main" val="1024396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Rectangle 2"/>
          <p:cNvSpPr>
            <a:spLocks noChangeArrowheads="1"/>
          </p:cNvSpPr>
          <p:nvPr/>
        </p:nvSpPr>
        <p:spPr bwMode="auto">
          <a:xfrm>
            <a:off x="604838" y="182563"/>
            <a:ext cx="7772400" cy="871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4400" b="1" smtClean="0">
                <a:solidFill>
                  <a:srgbClr val="FCA0D7"/>
                </a:solidFill>
                <a:latin typeface="Times" pitchFamily="1" charset="0"/>
              </a:rPr>
              <a:t>Labeling Regions</a:t>
            </a:r>
          </a:p>
        </p:txBody>
      </p:sp>
      <p:sp>
        <p:nvSpPr>
          <p:cNvPr id="111619" name="Line 4"/>
          <p:cNvSpPr>
            <a:spLocks noChangeShapeType="1"/>
          </p:cNvSpPr>
          <p:nvPr/>
        </p:nvSpPr>
        <p:spPr bwMode="auto">
          <a:xfrm>
            <a:off x="304800" y="1068388"/>
            <a:ext cx="8399463" cy="0"/>
          </a:xfrm>
          <a:prstGeom prst="line">
            <a:avLst/>
          </a:prstGeom>
          <a:noFill/>
          <a:ln w="12700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FFF19B"/>
              </a:solidFill>
              <a:latin typeface="Arial" charset="0"/>
              <a:cs typeface="Arial" charset="0"/>
            </a:endParaRPr>
          </a:p>
        </p:txBody>
      </p:sp>
      <p:pic>
        <p:nvPicPr>
          <p:cNvPr id="111620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7288" y="1884363"/>
            <a:ext cx="2278062" cy="1519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1621" name="Line 6"/>
          <p:cNvSpPr>
            <a:spLocks noChangeShapeType="1"/>
          </p:cNvSpPr>
          <p:nvPr/>
        </p:nvSpPr>
        <p:spPr bwMode="auto">
          <a:xfrm>
            <a:off x="2841625" y="2933700"/>
            <a:ext cx="1738313" cy="0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FFF19B"/>
              </a:solidFill>
              <a:latin typeface="Arial" charset="0"/>
              <a:cs typeface="Arial" charset="0"/>
            </a:endParaRPr>
          </a:p>
        </p:txBody>
      </p:sp>
      <p:sp>
        <p:nvSpPr>
          <p:cNvPr id="111622" name="Line 7"/>
          <p:cNvSpPr>
            <a:spLocks noChangeShapeType="1"/>
          </p:cNvSpPr>
          <p:nvPr/>
        </p:nvSpPr>
        <p:spPr bwMode="auto">
          <a:xfrm>
            <a:off x="1485900" y="3048000"/>
            <a:ext cx="3154363" cy="2559050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FFF19B"/>
              </a:solidFill>
              <a:latin typeface="Arial" charset="0"/>
              <a:cs typeface="Arial" charset="0"/>
            </a:endParaRPr>
          </a:p>
        </p:txBody>
      </p:sp>
      <p:grpSp>
        <p:nvGrpSpPr>
          <p:cNvPr id="111623" name="Group 9"/>
          <p:cNvGrpSpPr>
            <a:grpSpLocks/>
          </p:cNvGrpSpPr>
          <p:nvPr/>
        </p:nvGrpSpPr>
        <p:grpSpPr bwMode="auto">
          <a:xfrm>
            <a:off x="5006975" y="1474788"/>
            <a:ext cx="2824163" cy="2233612"/>
            <a:chOff x="2623" y="1108"/>
            <a:chExt cx="910" cy="780"/>
          </a:xfrm>
        </p:grpSpPr>
        <p:grpSp>
          <p:nvGrpSpPr>
            <p:cNvPr id="111645" name="Group 10"/>
            <p:cNvGrpSpPr>
              <a:grpSpLocks/>
            </p:cNvGrpSpPr>
            <p:nvPr/>
          </p:nvGrpSpPr>
          <p:grpSpPr bwMode="auto">
            <a:xfrm>
              <a:off x="2623" y="1108"/>
              <a:ext cx="910" cy="780"/>
              <a:chOff x="2643" y="1466"/>
              <a:chExt cx="890" cy="422"/>
            </a:xfrm>
          </p:grpSpPr>
          <p:sp>
            <p:nvSpPr>
              <p:cNvPr id="111652" name="Line 11"/>
              <p:cNvSpPr>
                <a:spLocks noChangeShapeType="1"/>
              </p:cNvSpPr>
              <p:nvPr/>
            </p:nvSpPr>
            <p:spPr bwMode="auto">
              <a:xfrm>
                <a:off x="2643" y="1466"/>
                <a:ext cx="0" cy="41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mtClean="0">
                  <a:solidFill>
                    <a:srgbClr val="FFF19B"/>
                  </a:solidFill>
                  <a:latin typeface="Arial" charset="0"/>
                  <a:cs typeface="Arial" charset="0"/>
                </a:endParaRPr>
              </a:p>
            </p:txBody>
          </p:sp>
          <p:sp>
            <p:nvSpPr>
              <p:cNvPr id="111653" name="Line 12"/>
              <p:cNvSpPr>
                <a:spLocks noChangeShapeType="1"/>
              </p:cNvSpPr>
              <p:nvPr/>
            </p:nvSpPr>
            <p:spPr bwMode="auto">
              <a:xfrm>
                <a:off x="2650" y="1888"/>
                <a:ext cx="883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mtClean="0">
                  <a:solidFill>
                    <a:srgbClr val="FFF19B"/>
                  </a:solidFill>
                  <a:latin typeface="Arial" charset="0"/>
                  <a:cs typeface="Arial" charset="0"/>
                </a:endParaRPr>
              </a:p>
            </p:txBody>
          </p:sp>
        </p:grpSp>
        <p:sp>
          <p:nvSpPr>
            <p:cNvPr id="111646" name="Line 13"/>
            <p:cNvSpPr>
              <a:spLocks noChangeShapeType="1"/>
            </p:cNvSpPr>
            <p:nvPr/>
          </p:nvSpPr>
          <p:spPr bwMode="auto">
            <a:xfrm>
              <a:off x="2700" y="1651"/>
              <a:ext cx="0" cy="224"/>
            </a:xfrm>
            <a:prstGeom prst="line">
              <a:avLst/>
            </a:prstGeom>
            <a:noFill/>
            <a:ln w="38100">
              <a:solidFill>
                <a:schemeClr val="hlink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mtClean="0">
                <a:solidFill>
                  <a:srgbClr val="FFF19B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111647" name="Line 14"/>
            <p:cNvSpPr>
              <a:spLocks noChangeShapeType="1"/>
            </p:cNvSpPr>
            <p:nvPr/>
          </p:nvSpPr>
          <p:spPr bwMode="auto">
            <a:xfrm>
              <a:off x="2828" y="1293"/>
              <a:ext cx="0" cy="582"/>
            </a:xfrm>
            <a:prstGeom prst="line">
              <a:avLst/>
            </a:prstGeom>
            <a:noFill/>
            <a:ln w="38100">
              <a:solidFill>
                <a:schemeClr val="hlink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mtClean="0">
                <a:solidFill>
                  <a:srgbClr val="FFF19B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111648" name="Line 15"/>
            <p:cNvSpPr>
              <a:spLocks noChangeShapeType="1"/>
            </p:cNvSpPr>
            <p:nvPr/>
          </p:nvSpPr>
          <p:spPr bwMode="auto">
            <a:xfrm>
              <a:off x="2963" y="1491"/>
              <a:ext cx="0" cy="384"/>
            </a:xfrm>
            <a:prstGeom prst="line">
              <a:avLst/>
            </a:prstGeom>
            <a:noFill/>
            <a:ln w="38100">
              <a:solidFill>
                <a:schemeClr val="hlink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mtClean="0">
                <a:solidFill>
                  <a:srgbClr val="FFF19B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111649" name="Line 16"/>
            <p:cNvSpPr>
              <a:spLocks noChangeShapeType="1"/>
            </p:cNvSpPr>
            <p:nvPr/>
          </p:nvSpPr>
          <p:spPr bwMode="auto">
            <a:xfrm>
              <a:off x="3103" y="1517"/>
              <a:ext cx="0" cy="358"/>
            </a:xfrm>
            <a:prstGeom prst="line">
              <a:avLst/>
            </a:prstGeom>
            <a:noFill/>
            <a:ln w="38100">
              <a:solidFill>
                <a:schemeClr val="hlink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mtClean="0">
                <a:solidFill>
                  <a:srgbClr val="FFF19B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111650" name="Line 17"/>
            <p:cNvSpPr>
              <a:spLocks noChangeShapeType="1"/>
            </p:cNvSpPr>
            <p:nvPr/>
          </p:nvSpPr>
          <p:spPr bwMode="auto">
            <a:xfrm>
              <a:off x="3257" y="1382"/>
              <a:ext cx="0" cy="500"/>
            </a:xfrm>
            <a:prstGeom prst="line">
              <a:avLst/>
            </a:prstGeom>
            <a:noFill/>
            <a:ln w="38100">
              <a:solidFill>
                <a:schemeClr val="hlink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mtClean="0">
                <a:solidFill>
                  <a:srgbClr val="FFF19B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111651" name="Line 18"/>
            <p:cNvSpPr>
              <a:spLocks noChangeShapeType="1"/>
            </p:cNvSpPr>
            <p:nvPr/>
          </p:nvSpPr>
          <p:spPr bwMode="auto">
            <a:xfrm>
              <a:off x="3392" y="1614"/>
              <a:ext cx="0" cy="256"/>
            </a:xfrm>
            <a:prstGeom prst="line">
              <a:avLst/>
            </a:prstGeom>
            <a:noFill/>
            <a:ln w="38100">
              <a:solidFill>
                <a:schemeClr val="hlink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mtClean="0">
                <a:solidFill>
                  <a:srgbClr val="FFF19B"/>
                </a:solidFill>
                <a:latin typeface="Arial" charset="0"/>
                <a:cs typeface="Arial" charset="0"/>
              </a:endParaRPr>
            </a:p>
          </p:txBody>
        </p:sp>
      </p:grpSp>
      <p:sp>
        <p:nvSpPr>
          <p:cNvPr id="111624" name="Text Box 19"/>
          <p:cNvSpPr txBox="1">
            <a:spLocks noChangeArrowheads="1"/>
          </p:cNvSpPr>
          <p:nvPr/>
        </p:nvSpPr>
        <p:spPr bwMode="auto">
          <a:xfrm rot="-5400000">
            <a:off x="5176838" y="1395413"/>
            <a:ext cx="7429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 sz="2400" smtClean="0">
                <a:solidFill>
                  <a:srgbClr val="FFF19B"/>
                </a:solidFill>
                <a:latin typeface="Times" pitchFamily="1" charset="0"/>
              </a:rPr>
              <a:t>tiger</a:t>
            </a:r>
          </a:p>
        </p:txBody>
      </p:sp>
      <p:sp>
        <p:nvSpPr>
          <p:cNvPr id="111625" name="Text Box 20"/>
          <p:cNvSpPr txBox="1">
            <a:spLocks noChangeArrowheads="1"/>
          </p:cNvSpPr>
          <p:nvPr/>
        </p:nvSpPr>
        <p:spPr bwMode="auto">
          <a:xfrm rot="-5400000">
            <a:off x="6696869" y="1732757"/>
            <a:ext cx="560387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 sz="2400" smtClean="0">
                <a:solidFill>
                  <a:srgbClr val="FFF19B"/>
                </a:solidFill>
                <a:latin typeface="Times" pitchFamily="1" charset="0"/>
              </a:rPr>
              <a:t>cat</a:t>
            </a:r>
          </a:p>
        </p:txBody>
      </p:sp>
      <p:sp>
        <p:nvSpPr>
          <p:cNvPr id="111626" name="Text Box 21"/>
          <p:cNvSpPr txBox="1">
            <a:spLocks noChangeArrowheads="1"/>
          </p:cNvSpPr>
          <p:nvPr/>
        </p:nvSpPr>
        <p:spPr bwMode="auto">
          <a:xfrm rot="-5400000">
            <a:off x="6964363" y="2298700"/>
            <a:ext cx="8509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 sz="2400" smtClean="0">
                <a:solidFill>
                  <a:srgbClr val="FFF19B"/>
                </a:solidFill>
                <a:latin typeface="Times" pitchFamily="1" charset="0"/>
              </a:rPr>
              <a:t>horse</a:t>
            </a:r>
          </a:p>
        </p:txBody>
      </p:sp>
      <p:sp>
        <p:nvSpPr>
          <p:cNvPr id="111627" name="Text Box 22"/>
          <p:cNvSpPr txBox="1">
            <a:spLocks noChangeArrowheads="1"/>
          </p:cNvSpPr>
          <p:nvPr/>
        </p:nvSpPr>
        <p:spPr bwMode="auto">
          <a:xfrm rot="-5400000">
            <a:off x="5999956" y="2059782"/>
            <a:ext cx="81121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 sz="2400" smtClean="0">
                <a:solidFill>
                  <a:srgbClr val="FFF19B"/>
                </a:solidFill>
                <a:latin typeface="Times" pitchFamily="1" charset="0"/>
              </a:rPr>
              <a:t>grass</a:t>
            </a:r>
          </a:p>
        </p:txBody>
      </p:sp>
      <p:sp>
        <p:nvSpPr>
          <p:cNvPr id="111628" name="Text Box 23"/>
          <p:cNvSpPr txBox="1">
            <a:spLocks noChangeArrowheads="1"/>
          </p:cNvSpPr>
          <p:nvPr/>
        </p:nvSpPr>
        <p:spPr bwMode="auto">
          <a:xfrm rot="-5400000">
            <a:off x="4833143" y="2539207"/>
            <a:ext cx="60801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 sz="2400" smtClean="0">
                <a:solidFill>
                  <a:srgbClr val="FFF19B"/>
                </a:solidFill>
                <a:latin typeface="Times" pitchFamily="1" charset="0"/>
              </a:rPr>
              <a:t>sun</a:t>
            </a:r>
          </a:p>
        </p:txBody>
      </p:sp>
      <p:sp>
        <p:nvSpPr>
          <p:cNvPr id="111629" name="Text Box 24"/>
          <p:cNvSpPr txBox="1">
            <a:spLocks noChangeArrowheads="1"/>
          </p:cNvSpPr>
          <p:nvPr/>
        </p:nvSpPr>
        <p:spPr bwMode="auto">
          <a:xfrm rot="-5400000">
            <a:off x="5553869" y="1951832"/>
            <a:ext cx="877887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 sz="2400" smtClean="0">
                <a:solidFill>
                  <a:srgbClr val="FFF19B"/>
                </a:solidFill>
                <a:latin typeface="Times" pitchFamily="1" charset="0"/>
              </a:rPr>
              <a:t>forest</a:t>
            </a:r>
          </a:p>
        </p:txBody>
      </p:sp>
      <p:grpSp>
        <p:nvGrpSpPr>
          <p:cNvPr id="111630" name="Group 26"/>
          <p:cNvGrpSpPr>
            <a:grpSpLocks/>
          </p:cNvGrpSpPr>
          <p:nvPr/>
        </p:nvGrpSpPr>
        <p:grpSpPr bwMode="auto">
          <a:xfrm>
            <a:off x="5091113" y="4589463"/>
            <a:ext cx="2790825" cy="2039937"/>
            <a:chOff x="2643" y="1466"/>
            <a:chExt cx="890" cy="422"/>
          </a:xfrm>
        </p:grpSpPr>
        <p:sp>
          <p:nvSpPr>
            <p:cNvPr id="111643" name="Line 27"/>
            <p:cNvSpPr>
              <a:spLocks noChangeShapeType="1"/>
            </p:cNvSpPr>
            <p:nvPr/>
          </p:nvSpPr>
          <p:spPr bwMode="auto">
            <a:xfrm>
              <a:off x="2643" y="1466"/>
              <a:ext cx="0" cy="41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mtClean="0">
                <a:solidFill>
                  <a:srgbClr val="FFF19B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111644" name="Line 28"/>
            <p:cNvSpPr>
              <a:spLocks noChangeShapeType="1"/>
            </p:cNvSpPr>
            <p:nvPr/>
          </p:nvSpPr>
          <p:spPr bwMode="auto">
            <a:xfrm>
              <a:off x="2650" y="1888"/>
              <a:ext cx="883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mtClean="0">
                <a:solidFill>
                  <a:srgbClr val="FFF19B"/>
                </a:solidFill>
                <a:latin typeface="Arial" charset="0"/>
                <a:cs typeface="Arial" charset="0"/>
              </a:endParaRPr>
            </a:p>
          </p:txBody>
        </p:sp>
      </p:grpSp>
      <p:sp>
        <p:nvSpPr>
          <p:cNvPr id="111631" name="Line 29"/>
          <p:cNvSpPr>
            <a:spLocks noChangeShapeType="1"/>
          </p:cNvSpPr>
          <p:nvPr/>
        </p:nvSpPr>
        <p:spPr bwMode="auto">
          <a:xfrm>
            <a:off x="5311775" y="6342063"/>
            <a:ext cx="14288" cy="254000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FFF19B"/>
              </a:solidFill>
              <a:latin typeface="Arial" charset="0"/>
              <a:cs typeface="Arial" charset="0"/>
            </a:endParaRPr>
          </a:p>
        </p:txBody>
      </p:sp>
      <p:sp>
        <p:nvSpPr>
          <p:cNvPr id="111632" name="Line 30"/>
          <p:cNvSpPr>
            <a:spLocks noChangeShapeType="1"/>
          </p:cNvSpPr>
          <p:nvPr/>
        </p:nvSpPr>
        <p:spPr bwMode="auto">
          <a:xfrm>
            <a:off x="6550025" y="4767263"/>
            <a:ext cx="0" cy="1855787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FFF19B"/>
              </a:solidFill>
              <a:latin typeface="Arial" charset="0"/>
              <a:cs typeface="Arial" charset="0"/>
            </a:endParaRPr>
          </a:p>
        </p:txBody>
      </p:sp>
      <p:sp>
        <p:nvSpPr>
          <p:cNvPr id="111633" name="Line 31"/>
          <p:cNvSpPr>
            <a:spLocks noChangeShapeType="1"/>
          </p:cNvSpPr>
          <p:nvPr/>
        </p:nvSpPr>
        <p:spPr bwMode="auto">
          <a:xfrm>
            <a:off x="6132513" y="5432425"/>
            <a:ext cx="0" cy="1163638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FFF19B"/>
              </a:solidFill>
              <a:latin typeface="Arial" charset="0"/>
              <a:cs typeface="Arial" charset="0"/>
            </a:endParaRPr>
          </a:p>
        </p:txBody>
      </p:sp>
      <p:sp>
        <p:nvSpPr>
          <p:cNvPr id="111634" name="Line 32"/>
          <p:cNvSpPr>
            <a:spLocks noChangeShapeType="1"/>
          </p:cNvSpPr>
          <p:nvPr/>
        </p:nvSpPr>
        <p:spPr bwMode="auto">
          <a:xfrm>
            <a:off x="5718175" y="5991225"/>
            <a:ext cx="0" cy="592138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FFF19B"/>
              </a:solidFill>
              <a:latin typeface="Arial" charset="0"/>
              <a:cs typeface="Arial" charset="0"/>
            </a:endParaRPr>
          </a:p>
        </p:txBody>
      </p:sp>
      <p:sp>
        <p:nvSpPr>
          <p:cNvPr id="111635" name="Line 33"/>
          <p:cNvSpPr>
            <a:spLocks noChangeShapeType="1"/>
          </p:cNvSpPr>
          <p:nvPr/>
        </p:nvSpPr>
        <p:spPr bwMode="auto">
          <a:xfrm flipH="1">
            <a:off x="7035800" y="5970588"/>
            <a:ext cx="0" cy="644525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FFF19B"/>
              </a:solidFill>
              <a:latin typeface="Arial" charset="0"/>
              <a:cs typeface="Arial" charset="0"/>
            </a:endParaRPr>
          </a:p>
        </p:txBody>
      </p:sp>
      <p:sp>
        <p:nvSpPr>
          <p:cNvPr id="111636" name="Line 34"/>
          <p:cNvSpPr>
            <a:spLocks noChangeShapeType="1"/>
          </p:cNvSpPr>
          <p:nvPr/>
        </p:nvSpPr>
        <p:spPr bwMode="auto">
          <a:xfrm>
            <a:off x="7450138" y="6272213"/>
            <a:ext cx="0" cy="311150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FFF19B"/>
              </a:solidFill>
              <a:latin typeface="Arial" charset="0"/>
              <a:cs typeface="Arial" charset="0"/>
            </a:endParaRPr>
          </a:p>
        </p:txBody>
      </p:sp>
      <p:sp>
        <p:nvSpPr>
          <p:cNvPr id="111637" name="Text Box 35"/>
          <p:cNvSpPr txBox="1">
            <a:spLocks noChangeArrowheads="1"/>
          </p:cNvSpPr>
          <p:nvPr/>
        </p:nvSpPr>
        <p:spPr bwMode="auto">
          <a:xfrm rot="-5400000">
            <a:off x="5297488" y="5311775"/>
            <a:ext cx="7429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 sz="2400" smtClean="0">
                <a:solidFill>
                  <a:srgbClr val="FFF19B"/>
                </a:solidFill>
                <a:latin typeface="Times" pitchFamily="1" charset="0"/>
              </a:rPr>
              <a:t>tiger</a:t>
            </a:r>
          </a:p>
        </p:txBody>
      </p:sp>
      <p:sp>
        <p:nvSpPr>
          <p:cNvPr id="111638" name="Text Box 36"/>
          <p:cNvSpPr txBox="1">
            <a:spLocks noChangeArrowheads="1"/>
          </p:cNvSpPr>
          <p:nvPr/>
        </p:nvSpPr>
        <p:spPr bwMode="auto">
          <a:xfrm rot="-5400000">
            <a:off x="6720681" y="5522119"/>
            <a:ext cx="56673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 sz="2400" smtClean="0">
                <a:solidFill>
                  <a:srgbClr val="FFF19B"/>
                </a:solidFill>
                <a:latin typeface="Times" pitchFamily="1" charset="0"/>
              </a:rPr>
              <a:t>cat</a:t>
            </a:r>
          </a:p>
        </p:txBody>
      </p:sp>
      <p:sp>
        <p:nvSpPr>
          <p:cNvPr id="111639" name="Text Box 37"/>
          <p:cNvSpPr txBox="1">
            <a:spLocks noChangeArrowheads="1"/>
          </p:cNvSpPr>
          <p:nvPr/>
        </p:nvSpPr>
        <p:spPr bwMode="auto">
          <a:xfrm rot="-5400000">
            <a:off x="6961187" y="5530851"/>
            <a:ext cx="9366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 sz="2400" smtClean="0">
                <a:solidFill>
                  <a:srgbClr val="FFF19B"/>
                </a:solidFill>
                <a:latin typeface="Times" pitchFamily="1" charset="0"/>
              </a:rPr>
              <a:t>horse</a:t>
            </a:r>
          </a:p>
        </p:txBody>
      </p:sp>
      <p:sp>
        <p:nvSpPr>
          <p:cNvPr id="111640" name="Text Box 38"/>
          <p:cNvSpPr txBox="1">
            <a:spLocks noChangeArrowheads="1"/>
          </p:cNvSpPr>
          <p:nvPr/>
        </p:nvSpPr>
        <p:spPr bwMode="auto">
          <a:xfrm rot="-5400000">
            <a:off x="6039643" y="4110832"/>
            <a:ext cx="81121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 sz="2400" smtClean="0">
                <a:solidFill>
                  <a:srgbClr val="FFF19B"/>
                </a:solidFill>
                <a:latin typeface="Times" pitchFamily="1" charset="0"/>
              </a:rPr>
              <a:t>grass</a:t>
            </a:r>
          </a:p>
        </p:txBody>
      </p:sp>
      <p:sp>
        <p:nvSpPr>
          <p:cNvPr id="111641" name="Text Box 39"/>
          <p:cNvSpPr txBox="1">
            <a:spLocks noChangeArrowheads="1"/>
          </p:cNvSpPr>
          <p:nvPr/>
        </p:nvSpPr>
        <p:spPr bwMode="auto">
          <a:xfrm rot="-5400000">
            <a:off x="4979194" y="5728494"/>
            <a:ext cx="608012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 sz="2400" smtClean="0">
                <a:solidFill>
                  <a:srgbClr val="FFF19B"/>
                </a:solidFill>
                <a:latin typeface="Times" pitchFamily="1" charset="0"/>
              </a:rPr>
              <a:t>sun</a:t>
            </a:r>
          </a:p>
        </p:txBody>
      </p:sp>
      <p:sp>
        <p:nvSpPr>
          <p:cNvPr id="111642" name="Text Box 40"/>
          <p:cNvSpPr txBox="1">
            <a:spLocks noChangeArrowheads="1"/>
          </p:cNvSpPr>
          <p:nvPr/>
        </p:nvSpPr>
        <p:spPr bwMode="auto">
          <a:xfrm rot="-5400000">
            <a:off x="5614194" y="4585494"/>
            <a:ext cx="8778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 sz="2400" smtClean="0">
                <a:solidFill>
                  <a:srgbClr val="FFF19B"/>
                </a:solidFill>
                <a:latin typeface="Times" pitchFamily="1" charset="0"/>
              </a:rPr>
              <a:t>forest</a:t>
            </a:r>
          </a:p>
        </p:txBody>
      </p:sp>
    </p:spTree>
    <p:extLst>
      <p:ext uri="{BB962C8B-B14F-4D97-AF65-F5344CB8AC3E}">
        <p14:creationId xmlns:p14="http://schemas.microsoft.com/office/powerpoint/2010/main" val="36113749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Rectangle 2"/>
          <p:cNvSpPr>
            <a:spLocks noChangeArrowheads="1"/>
          </p:cNvSpPr>
          <p:nvPr/>
        </p:nvSpPr>
        <p:spPr bwMode="auto">
          <a:xfrm>
            <a:off x="604838" y="182563"/>
            <a:ext cx="7772400" cy="871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4400" b="1" smtClean="0">
                <a:solidFill>
                  <a:srgbClr val="FCA0D7"/>
                </a:solidFill>
                <a:latin typeface="Times" pitchFamily="1" charset="0"/>
              </a:rPr>
              <a:t>Labeling Regions</a:t>
            </a:r>
          </a:p>
        </p:txBody>
      </p:sp>
      <p:sp>
        <p:nvSpPr>
          <p:cNvPr id="112643" name="Text Box 3"/>
          <p:cNvSpPr txBox="1">
            <a:spLocks noChangeArrowheads="1"/>
          </p:cNvSpPr>
          <p:nvPr/>
        </p:nvSpPr>
        <p:spPr bwMode="auto">
          <a:xfrm>
            <a:off x="758825" y="2143125"/>
            <a:ext cx="7978775" cy="1190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3600" smtClean="0">
                <a:solidFill>
                  <a:srgbClr val="FFF19B"/>
                </a:solidFill>
                <a:latin typeface="Times" pitchFamily="1" charset="0"/>
              </a:rPr>
              <a:t> 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altLang="en-US" sz="3600" smtClean="0">
              <a:solidFill>
                <a:srgbClr val="FFF19B"/>
              </a:solidFill>
              <a:latin typeface="Times" pitchFamily="1" charset="0"/>
            </a:endParaRPr>
          </a:p>
        </p:txBody>
      </p:sp>
      <p:sp>
        <p:nvSpPr>
          <p:cNvPr id="112644" name="Line 4"/>
          <p:cNvSpPr>
            <a:spLocks noChangeShapeType="1"/>
          </p:cNvSpPr>
          <p:nvPr/>
        </p:nvSpPr>
        <p:spPr bwMode="auto">
          <a:xfrm>
            <a:off x="304800" y="1068388"/>
            <a:ext cx="8399463" cy="0"/>
          </a:xfrm>
          <a:prstGeom prst="line">
            <a:avLst/>
          </a:prstGeom>
          <a:noFill/>
          <a:ln w="12700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FFF19B"/>
              </a:solidFill>
              <a:latin typeface="Arial" charset="0"/>
              <a:cs typeface="Arial" charset="0"/>
            </a:endParaRPr>
          </a:p>
        </p:txBody>
      </p:sp>
      <p:pic>
        <p:nvPicPr>
          <p:cNvPr id="112645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8088" y="2544763"/>
            <a:ext cx="2278062" cy="1519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2646" name="Line 6"/>
          <p:cNvSpPr>
            <a:spLocks noChangeShapeType="1"/>
          </p:cNvSpPr>
          <p:nvPr/>
        </p:nvSpPr>
        <p:spPr bwMode="auto">
          <a:xfrm>
            <a:off x="2841625" y="3606800"/>
            <a:ext cx="1738313" cy="0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FFF19B"/>
              </a:solidFill>
              <a:latin typeface="Arial" charset="0"/>
              <a:cs typeface="Arial" charset="0"/>
            </a:endParaRPr>
          </a:p>
        </p:txBody>
      </p:sp>
      <p:grpSp>
        <p:nvGrpSpPr>
          <p:cNvPr id="112647" name="Group 8"/>
          <p:cNvGrpSpPr>
            <a:grpSpLocks/>
          </p:cNvGrpSpPr>
          <p:nvPr/>
        </p:nvGrpSpPr>
        <p:grpSpPr bwMode="auto">
          <a:xfrm>
            <a:off x="5159375" y="2389188"/>
            <a:ext cx="2824163" cy="2233612"/>
            <a:chOff x="2623" y="1108"/>
            <a:chExt cx="910" cy="780"/>
          </a:xfrm>
        </p:grpSpPr>
        <p:grpSp>
          <p:nvGrpSpPr>
            <p:cNvPr id="112657" name="Group 9"/>
            <p:cNvGrpSpPr>
              <a:grpSpLocks/>
            </p:cNvGrpSpPr>
            <p:nvPr/>
          </p:nvGrpSpPr>
          <p:grpSpPr bwMode="auto">
            <a:xfrm>
              <a:off x="2623" y="1108"/>
              <a:ext cx="910" cy="780"/>
              <a:chOff x="2643" y="1466"/>
              <a:chExt cx="890" cy="422"/>
            </a:xfrm>
          </p:grpSpPr>
          <p:sp>
            <p:nvSpPr>
              <p:cNvPr id="112664" name="Line 10"/>
              <p:cNvSpPr>
                <a:spLocks noChangeShapeType="1"/>
              </p:cNvSpPr>
              <p:nvPr/>
            </p:nvSpPr>
            <p:spPr bwMode="auto">
              <a:xfrm>
                <a:off x="2643" y="1466"/>
                <a:ext cx="0" cy="41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mtClean="0">
                  <a:solidFill>
                    <a:srgbClr val="FFF19B"/>
                  </a:solidFill>
                  <a:latin typeface="Arial" charset="0"/>
                  <a:cs typeface="Arial" charset="0"/>
                </a:endParaRPr>
              </a:p>
            </p:txBody>
          </p:sp>
          <p:sp>
            <p:nvSpPr>
              <p:cNvPr id="112665" name="Line 11"/>
              <p:cNvSpPr>
                <a:spLocks noChangeShapeType="1"/>
              </p:cNvSpPr>
              <p:nvPr/>
            </p:nvSpPr>
            <p:spPr bwMode="auto">
              <a:xfrm>
                <a:off x="2650" y="1888"/>
                <a:ext cx="883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mtClean="0">
                  <a:solidFill>
                    <a:srgbClr val="FFF19B"/>
                  </a:solidFill>
                  <a:latin typeface="Arial" charset="0"/>
                  <a:cs typeface="Arial" charset="0"/>
                </a:endParaRPr>
              </a:p>
            </p:txBody>
          </p:sp>
        </p:grpSp>
        <p:sp>
          <p:nvSpPr>
            <p:cNvPr id="112658" name="Line 12"/>
            <p:cNvSpPr>
              <a:spLocks noChangeShapeType="1"/>
            </p:cNvSpPr>
            <p:nvPr/>
          </p:nvSpPr>
          <p:spPr bwMode="auto">
            <a:xfrm>
              <a:off x="2700" y="1651"/>
              <a:ext cx="0" cy="224"/>
            </a:xfrm>
            <a:prstGeom prst="line">
              <a:avLst/>
            </a:prstGeom>
            <a:noFill/>
            <a:ln w="38100">
              <a:solidFill>
                <a:schemeClr val="hlink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mtClean="0">
                <a:solidFill>
                  <a:srgbClr val="FFF19B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112659" name="Line 13"/>
            <p:cNvSpPr>
              <a:spLocks noChangeShapeType="1"/>
            </p:cNvSpPr>
            <p:nvPr/>
          </p:nvSpPr>
          <p:spPr bwMode="auto">
            <a:xfrm>
              <a:off x="2828" y="1293"/>
              <a:ext cx="0" cy="582"/>
            </a:xfrm>
            <a:prstGeom prst="line">
              <a:avLst/>
            </a:prstGeom>
            <a:noFill/>
            <a:ln w="38100">
              <a:solidFill>
                <a:schemeClr val="hlink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mtClean="0">
                <a:solidFill>
                  <a:srgbClr val="FFF19B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112660" name="Line 14"/>
            <p:cNvSpPr>
              <a:spLocks noChangeShapeType="1"/>
            </p:cNvSpPr>
            <p:nvPr/>
          </p:nvSpPr>
          <p:spPr bwMode="auto">
            <a:xfrm>
              <a:off x="2963" y="1491"/>
              <a:ext cx="0" cy="384"/>
            </a:xfrm>
            <a:prstGeom prst="line">
              <a:avLst/>
            </a:prstGeom>
            <a:noFill/>
            <a:ln w="38100">
              <a:solidFill>
                <a:schemeClr val="hlink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mtClean="0">
                <a:solidFill>
                  <a:srgbClr val="FFF19B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112661" name="Line 15"/>
            <p:cNvSpPr>
              <a:spLocks noChangeShapeType="1"/>
            </p:cNvSpPr>
            <p:nvPr/>
          </p:nvSpPr>
          <p:spPr bwMode="auto">
            <a:xfrm>
              <a:off x="3103" y="1517"/>
              <a:ext cx="0" cy="358"/>
            </a:xfrm>
            <a:prstGeom prst="line">
              <a:avLst/>
            </a:prstGeom>
            <a:noFill/>
            <a:ln w="38100">
              <a:solidFill>
                <a:schemeClr val="hlink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mtClean="0">
                <a:solidFill>
                  <a:srgbClr val="FFF19B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112662" name="Line 16"/>
            <p:cNvSpPr>
              <a:spLocks noChangeShapeType="1"/>
            </p:cNvSpPr>
            <p:nvPr/>
          </p:nvSpPr>
          <p:spPr bwMode="auto">
            <a:xfrm>
              <a:off x="3257" y="1382"/>
              <a:ext cx="0" cy="500"/>
            </a:xfrm>
            <a:prstGeom prst="line">
              <a:avLst/>
            </a:prstGeom>
            <a:noFill/>
            <a:ln w="38100">
              <a:solidFill>
                <a:schemeClr val="hlink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mtClean="0">
                <a:solidFill>
                  <a:srgbClr val="FFF19B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112663" name="Line 17"/>
            <p:cNvSpPr>
              <a:spLocks noChangeShapeType="1"/>
            </p:cNvSpPr>
            <p:nvPr/>
          </p:nvSpPr>
          <p:spPr bwMode="auto">
            <a:xfrm>
              <a:off x="3392" y="1614"/>
              <a:ext cx="0" cy="256"/>
            </a:xfrm>
            <a:prstGeom prst="line">
              <a:avLst/>
            </a:prstGeom>
            <a:noFill/>
            <a:ln w="38100">
              <a:solidFill>
                <a:schemeClr val="hlink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mtClean="0">
                <a:solidFill>
                  <a:srgbClr val="FFF19B"/>
                </a:solidFill>
                <a:latin typeface="Arial" charset="0"/>
                <a:cs typeface="Arial" charset="0"/>
              </a:endParaRPr>
            </a:p>
          </p:txBody>
        </p:sp>
      </p:grpSp>
      <p:sp>
        <p:nvSpPr>
          <p:cNvPr id="112648" name="Text Box 18"/>
          <p:cNvSpPr txBox="1">
            <a:spLocks noChangeArrowheads="1"/>
          </p:cNvSpPr>
          <p:nvPr/>
        </p:nvSpPr>
        <p:spPr bwMode="auto">
          <a:xfrm rot="-5400000">
            <a:off x="5329238" y="2309813"/>
            <a:ext cx="7429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 sz="2400" smtClean="0">
                <a:solidFill>
                  <a:srgbClr val="FFF19B"/>
                </a:solidFill>
                <a:latin typeface="Times" pitchFamily="1" charset="0"/>
              </a:rPr>
              <a:t>tiger</a:t>
            </a:r>
          </a:p>
        </p:txBody>
      </p:sp>
      <p:sp>
        <p:nvSpPr>
          <p:cNvPr id="112649" name="Text Box 19"/>
          <p:cNvSpPr txBox="1">
            <a:spLocks noChangeArrowheads="1"/>
          </p:cNvSpPr>
          <p:nvPr/>
        </p:nvSpPr>
        <p:spPr bwMode="auto">
          <a:xfrm rot="-5400000">
            <a:off x="6852444" y="2643982"/>
            <a:ext cx="554037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 sz="2400" smtClean="0">
                <a:solidFill>
                  <a:srgbClr val="FFF19B"/>
                </a:solidFill>
                <a:latin typeface="Times" pitchFamily="1" charset="0"/>
              </a:rPr>
              <a:t>cat</a:t>
            </a:r>
          </a:p>
        </p:txBody>
      </p:sp>
      <p:sp>
        <p:nvSpPr>
          <p:cNvPr id="112650" name="Text Box 20"/>
          <p:cNvSpPr txBox="1">
            <a:spLocks noChangeArrowheads="1"/>
          </p:cNvSpPr>
          <p:nvPr/>
        </p:nvSpPr>
        <p:spPr bwMode="auto">
          <a:xfrm rot="-5400000">
            <a:off x="7116763" y="3213100"/>
            <a:ext cx="8509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 sz="2400" smtClean="0">
                <a:solidFill>
                  <a:srgbClr val="FFF19B"/>
                </a:solidFill>
                <a:latin typeface="Times" pitchFamily="1" charset="0"/>
              </a:rPr>
              <a:t>horse</a:t>
            </a:r>
          </a:p>
        </p:txBody>
      </p:sp>
      <p:sp>
        <p:nvSpPr>
          <p:cNvPr id="112651" name="Text Box 21"/>
          <p:cNvSpPr txBox="1">
            <a:spLocks noChangeArrowheads="1"/>
          </p:cNvSpPr>
          <p:nvPr/>
        </p:nvSpPr>
        <p:spPr bwMode="auto">
          <a:xfrm rot="-5400000">
            <a:off x="6152356" y="2974182"/>
            <a:ext cx="81121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 sz="2400" smtClean="0">
                <a:solidFill>
                  <a:srgbClr val="FFF19B"/>
                </a:solidFill>
                <a:latin typeface="Times" pitchFamily="1" charset="0"/>
              </a:rPr>
              <a:t>grass</a:t>
            </a:r>
          </a:p>
        </p:txBody>
      </p:sp>
      <p:sp>
        <p:nvSpPr>
          <p:cNvPr id="112652" name="Text Box 22"/>
          <p:cNvSpPr txBox="1">
            <a:spLocks noChangeArrowheads="1"/>
          </p:cNvSpPr>
          <p:nvPr/>
        </p:nvSpPr>
        <p:spPr bwMode="auto">
          <a:xfrm rot="-5400000">
            <a:off x="4985543" y="3453607"/>
            <a:ext cx="60801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 sz="2400" smtClean="0">
                <a:solidFill>
                  <a:srgbClr val="FFF19B"/>
                </a:solidFill>
                <a:latin typeface="Times" pitchFamily="1" charset="0"/>
              </a:rPr>
              <a:t>sun</a:t>
            </a:r>
          </a:p>
        </p:txBody>
      </p:sp>
      <p:sp>
        <p:nvSpPr>
          <p:cNvPr id="112653" name="Text Box 23"/>
          <p:cNvSpPr txBox="1">
            <a:spLocks noChangeArrowheads="1"/>
          </p:cNvSpPr>
          <p:nvPr/>
        </p:nvSpPr>
        <p:spPr bwMode="auto">
          <a:xfrm rot="-5400000">
            <a:off x="5706269" y="2753519"/>
            <a:ext cx="8778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 sz="2400" smtClean="0">
                <a:solidFill>
                  <a:srgbClr val="FFF19B"/>
                </a:solidFill>
                <a:latin typeface="Times" pitchFamily="1" charset="0"/>
              </a:rPr>
              <a:t>forest</a:t>
            </a:r>
          </a:p>
        </p:txBody>
      </p:sp>
      <p:sp>
        <p:nvSpPr>
          <p:cNvPr id="112654" name="Rectangle 24"/>
          <p:cNvSpPr>
            <a:spLocks noChangeArrowheads="1"/>
          </p:cNvSpPr>
          <p:nvPr/>
        </p:nvSpPr>
        <p:spPr bwMode="auto">
          <a:xfrm>
            <a:off x="708025" y="1344613"/>
            <a:ext cx="6256338" cy="57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 sz="3200" smtClean="0">
                <a:solidFill>
                  <a:srgbClr val="FFF19B"/>
                </a:solidFill>
                <a:latin typeface="Times" pitchFamily="1" charset="0"/>
              </a:rPr>
              <a:t>Display only maximal probable word</a:t>
            </a:r>
          </a:p>
        </p:txBody>
      </p:sp>
      <p:sp>
        <p:nvSpPr>
          <p:cNvPr id="112655" name="AutoShape 25"/>
          <p:cNvSpPr>
            <a:spLocks noChangeArrowheads="1"/>
          </p:cNvSpPr>
          <p:nvPr/>
        </p:nvSpPr>
        <p:spPr bwMode="auto">
          <a:xfrm>
            <a:off x="5702300" y="4813300"/>
            <a:ext cx="228600" cy="762000"/>
          </a:xfrm>
          <a:prstGeom prst="downArrow">
            <a:avLst>
              <a:gd name="adj1" fmla="val 50000"/>
              <a:gd name="adj2" fmla="val 83333"/>
            </a:avLst>
          </a:prstGeom>
          <a:solidFill>
            <a:schemeClr val="hlink"/>
          </a:solidFill>
          <a:ln w="12700">
            <a:solidFill>
              <a:schemeClr val="hlink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altLang="en-US" sz="3600" smtClean="0">
              <a:solidFill>
                <a:srgbClr val="FFF19B"/>
              </a:solidFill>
              <a:latin typeface="Times" pitchFamily="1" charset="0"/>
            </a:endParaRPr>
          </a:p>
        </p:txBody>
      </p:sp>
      <p:sp>
        <p:nvSpPr>
          <p:cNvPr id="112656" name="Text Box 26"/>
          <p:cNvSpPr txBox="1">
            <a:spLocks noChangeArrowheads="1"/>
          </p:cNvSpPr>
          <p:nvPr/>
        </p:nvSpPr>
        <p:spPr bwMode="auto">
          <a:xfrm>
            <a:off x="5330825" y="5759450"/>
            <a:ext cx="928688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 sz="3200" smtClean="0">
                <a:solidFill>
                  <a:srgbClr val="FFF19B"/>
                </a:solidFill>
                <a:latin typeface="Times" pitchFamily="1" charset="0"/>
              </a:rPr>
              <a:t>tiger</a:t>
            </a:r>
          </a:p>
        </p:txBody>
      </p:sp>
    </p:spTree>
    <p:extLst>
      <p:ext uri="{BB962C8B-B14F-4D97-AF65-F5344CB8AC3E}">
        <p14:creationId xmlns:p14="http://schemas.microsoft.com/office/powerpoint/2010/main" val="5937884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Results</a:t>
            </a:r>
          </a:p>
        </p:txBody>
      </p:sp>
      <p:pic>
        <p:nvPicPr>
          <p:cNvPr id="11366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917700"/>
            <a:ext cx="2743200" cy="436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3668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5000" y="1955800"/>
            <a:ext cx="2743200" cy="436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3669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1955800"/>
            <a:ext cx="2743200" cy="436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171330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Failure case</a:t>
            </a:r>
          </a:p>
        </p:txBody>
      </p:sp>
      <p:pic>
        <p:nvPicPr>
          <p:cNvPr id="114691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5700" y="1905000"/>
            <a:ext cx="4368800" cy="274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161770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Rectangle 2"/>
          <p:cNvSpPr>
            <a:spLocks noChangeArrowheads="1"/>
          </p:cNvSpPr>
          <p:nvPr/>
        </p:nvSpPr>
        <p:spPr bwMode="auto">
          <a:xfrm>
            <a:off x="604838" y="182563"/>
            <a:ext cx="7772400" cy="871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4400" b="1" smtClean="0">
                <a:solidFill>
                  <a:srgbClr val="FCA0D7"/>
                </a:solidFill>
                <a:latin typeface="Times" pitchFamily="1" charset="0"/>
              </a:rPr>
              <a:t>Measuring  Performance</a:t>
            </a:r>
          </a:p>
        </p:txBody>
      </p:sp>
      <p:sp>
        <p:nvSpPr>
          <p:cNvPr id="115715" name="Text Box 3"/>
          <p:cNvSpPr txBox="1">
            <a:spLocks noChangeArrowheads="1"/>
          </p:cNvSpPr>
          <p:nvPr/>
        </p:nvSpPr>
        <p:spPr bwMode="auto">
          <a:xfrm>
            <a:off x="758825" y="2143125"/>
            <a:ext cx="7978775" cy="283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3600" smtClean="0">
                <a:solidFill>
                  <a:srgbClr val="FFF19B"/>
                </a:solidFill>
                <a:latin typeface="Times" pitchFamily="1" charset="0"/>
              </a:rPr>
              <a:t>First strategy--score by hand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altLang="en-US" sz="3600" smtClean="0">
              <a:solidFill>
                <a:srgbClr val="FFF19B"/>
              </a:solidFill>
              <a:latin typeface="Times" pitchFamily="1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3600" smtClean="0">
                <a:solidFill>
                  <a:srgbClr val="FFF19B"/>
                </a:solidFill>
                <a:latin typeface="Times" pitchFamily="1" charset="0"/>
              </a:rPr>
              <a:t>Second strategy--use annotation performance as a proxy.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altLang="en-US" sz="3600" smtClean="0">
              <a:solidFill>
                <a:srgbClr val="FFF19B"/>
              </a:solidFill>
              <a:latin typeface="Times" pitchFamily="1" charset="0"/>
            </a:endParaRPr>
          </a:p>
        </p:txBody>
      </p:sp>
      <p:sp>
        <p:nvSpPr>
          <p:cNvPr id="115716" name="Line 4"/>
          <p:cNvSpPr>
            <a:spLocks noChangeShapeType="1"/>
          </p:cNvSpPr>
          <p:nvPr/>
        </p:nvSpPr>
        <p:spPr bwMode="auto">
          <a:xfrm>
            <a:off x="304800" y="1068388"/>
            <a:ext cx="8399463" cy="0"/>
          </a:xfrm>
          <a:prstGeom prst="line">
            <a:avLst/>
          </a:prstGeom>
          <a:noFill/>
          <a:ln w="12700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FFF19B"/>
              </a:solidFill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896295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673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7838" y="1724025"/>
            <a:ext cx="3095625" cy="4930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16739" name="Group 3"/>
          <p:cNvGrpSpPr>
            <a:grpSpLocks/>
          </p:cNvGrpSpPr>
          <p:nvPr/>
        </p:nvGrpSpPr>
        <p:grpSpPr bwMode="auto">
          <a:xfrm>
            <a:off x="2090738" y="2338388"/>
            <a:ext cx="346075" cy="466725"/>
            <a:chOff x="3494" y="1114"/>
            <a:chExt cx="218" cy="294"/>
          </a:xfrm>
        </p:grpSpPr>
        <p:sp>
          <p:nvSpPr>
            <p:cNvPr id="116753" name="Line 4"/>
            <p:cNvSpPr>
              <a:spLocks noChangeShapeType="1"/>
            </p:cNvSpPr>
            <p:nvPr/>
          </p:nvSpPr>
          <p:spPr bwMode="auto">
            <a:xfrm>
              <a:off x="3494" y="1306"/>
              <a:ext cx="109" cy="89"/>
            </a:xfrm>
            <a:prstGeom prst="line">
              <a:avLst/>
            </a:prstGeom>
            <a:noFill/>
            <a:ln w="57150">
              <a:solidFill>
                <a:schemeClr val="hlink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mtClean="0">
                <a:solidFill>
                  <a:srgbClr val="FFF19B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116754" name="Line 5"/>
            <p:cNvSpPr>
              <a:spLocks noChangeShapeType="1"/>
            </p:cNvSpPr>
            <p:nvPr/>
          </p:nvSpPr>
          <p:spPr bwMode="auto">
            <a:xfrm flipV="1">
              <a:off x="3603" y="1114"/>
              <a:ext cx="109" cy="294"/>
            </a:xfrm>
            <a:prstGeom prst="line">
              <a:avLst/>
            </a:prstGeom>
            <a:noFill/>
            <a:ln w="57150">
              <a:solidFill>
                <a:schemeClr val="hlink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mtClean="0">
                <a:solidFill>
                  <a:srgbClr val="FFF19B"/>
                </a:solidFill>
                <a:latin typeface="Arial" charset="0"/>
                <a:cs typeface="Arial" charset="0"/>
              </a:endParaRPr>
            </a:p>
          </p:txBody>
        </p:sp>
      </p:grpSp>
      <p:grpSp>
        <p:nvGrpSpPr>
          <p:cNvPr id="116740" name="Group 6"/>
          <p:cNvGrpSpPr>
            <a:grpSpLocks/>
          </p:cNvGrpSpPr>
          <p:nvPr/>
        </p:nvGrpSpPr>
        <p:grpSpPr bwMode="auto">
          <a:xfrm>
            <a:off x="2201863" y="3452813"/>
            <a:ext cx="346075" cy="466725"/>
            <a:chOff x="3494" y="1114"/>
            <a:chExt cx="218" cy="294"/>
          </a:xfrm>
        </p:grpSpPr>
        <p:sp>
          <p:nvSpPr>
            <p:cNvPr id="116751" name="Line 7"/>
            <p:cNvSpPr>
              <a:spLocks noChangeShapeType="1"/>
            </p:cNvSpPr>
            <p:nvPr/>
          </p:nvSpPr>
          <p:spPr bwMode="auto">
            <a:xfrm>
              <a:off x="3494" y="1306"/>
              <a:ext cx="109" cy="89"/>
            </a:xfrm>
            <a:prstGeom prst="line">
              <a:avLst/>
            </a:prstGeom>
            <a:noFill/>
            <a:ln w="57150">
              <a:solidFill>
                <a:schemeClr val="hlink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mtClean="0">
                <a:solidFill>
                  <a:srgbClr val="FFF19B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116752" name="Line 8"/>
            <p:cNvSpPr>
              <a:spLocks noChangeShapeType="1"/>
            </p:cNvSpPr>
            <p:nvPr/>
          </p:nvSpPr>
          <p:spPr bwMode="auto">
            <a:xfrm flipV="1">
              <a:off x="3603" y="1114"/>
              <a:ext cx="109" cy="294"/>
            </a:xfrm>
            <a:prstGeom prst="line">
              <a:avLst/>
            </a:prstGeom>
            <a:noFill/>
            <a:ln w="57150">
              <a:solidFill>
                <a:schemeClr val="hlink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mtClean="0">
                <a:solidFill>
                  <a:srgbClr val="FFF19B"/>
                </a:solidFill>
                <a:latin typeface="Arial" charset="0"/>
                <a:cs typeface="Arial" charset="0"/>
              </a:endParaRPr>
            </a:p>
          </p:txBody>
        </p:sp>
      </p:grpSp>
      <p:grpSp>
        <p:nvGrpSpPr>
          <p:cNvPr id="116741" name="Group 9"/>
          <p:cNvGrpSpPr>
            <a:grpSpLocks/>
          </p:cNvGrpSpPr>
          <p:nvPr/>
        </p:nvGrpSpPr>
        <p:grpSpPr bwMode="auto">
          <a:xfrm>
            <a:off x="2908300" y="4495800"/>
            <a:ext cx="346075" cy="466725"/>
            <a:chOff x="3494" y="1114"/>
            <a:chExt cx="218" cy="294"/>
          </a:xfrm>
        </p:grpSpPr>
        <p:sp>
          <p:nvSpPr>
            <p:cNvPr id="116749" name="Line 10"/>
            <p:cNvSpPr>
              <a:spLocks noChangeShapeType="1"/>
            </p:cNvSpPr>
            <p:nvPr/>
          </p:nvSpPr>
          <p:spPr bwMode="auto">
            <a:xfrm>
              <a:off x="3494" y="1306"/>
              <a:ext cx="109" cy="89"/>
            </a:xfrm>
            <a:prstGeom prst="line">
              <a:avLst/>
            </a:prstGeom>
            <a:noFill/>
            <a:ln w="57150">
              <a:solidFill>
                <a:schemeClr val="hlink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mtClean="0">
                <a:solidFill>
                  <a:srgbClr val="FFF19B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116750" name="Line 11"/>
            <p:cNvSpPr>
              <a:spLocks noChangeShapeType="1"/>
            </p:cNvSpPr>
            <p:nvPr/>
          </p:nvSpPr>
          <p:spPr bwMode="auto">
            <a:xfrm flipV="1">
              <a:off x="3603" y="1114"/>
              <a:ext cx="109" cy="294"/>
            </a:xfrm>
            <a:prstGeom prst="line">
              <a:avLst/>
            </a:prstGeom>
            <a:noFill/>
            <a:ln w="57150">
              <a:solidFill>
                <a:schemeClr val="hlink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mtClean="0">
                <a:solidFill>
                  <a:srgbClr val="FFF19B"/>
                </a:solidFill>
                <a:latin typeface="Arial" charset="0"/>
                <a:cs typeface="Arial" charset="0"/>
              </a:endParaRPr>
            </a:p>
          </p:txBody>
        </p:sp>
      </p:grpSp>
      <p:grpSp>
        <p:nvGrpSpPr>
          <p:cNvPr id="116742" name="Group 12"/>
          <p:cNvGrpSpPr>
            <a:grpSpLocks/>
          </p:cNvGrpSpPr>
          <p:nvPr/>
        </p:nvGrpSpPr>
        <p:grpSpPr bwMode="auto">
          <a:xfrm>
            <a:off x="1431925" y="4229100"/>
            <a:ext cx="346075" cy="466725"/>
            <a:chOff x="3494" y="1114"/>
            <a:chExt cx="218" cy="294"/>
          </a:xfrm>
        </p:grpSpPr>
        <p:sp>
          <p:nvSpPr>
            <p:cNvPr id="116747" name="Line 13"/>
            <p:cNvSpPr>
              <a:spLocks noChangeShapeType="1"/>
            </p:cNvSpPr>
            <p:nvPr/>
          </p:nvSpPr>
          <p:spPr bwMode="auto">
            <a:xfrm>
              <a:off x="3494" y="1306"/>
              <a:ext cx="109" cy="89"/>
            </a:xfrm>
            <a:prstGeom prst="line">
              <a:avLst/>
            </a:prstGeom>
            <a:noFill/>
            <a:ln w="57150">
              <a:solidFill>
                <a:schemeClr val="hlink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mtClean="0">
                <a:solidFill>
                  <a:srgbClr val="FFF19B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116748" name="Line 14"/>
            <p:cNvSpPr>
              <a:spLocks noChangeShapeType="1"/>
            </p:cNvSpPr>
            <p:nvPr/>
          </p:nvSpPr>
          <p:spPr bwMode="auto">
            <a:xfrm flipV="1">
              <a:off x="3603" y="1114"/>
              <a:ext cx="109" cy="294"/>
            </a:xfrm>
            <a:prstGeom prst="line">
              <a:avLst/>
            </a:prstGeom>
            <a:noFill/>
            <a:ln w="57150">
              <a:solidFill>
                <a:schemeClr val="hlink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mtClean="0">
                <a:solidFill>
                  <a:srgbClr val="FFF19B"/>
                </a:solidFill>
                <a:latin typeface="Arial" charset="0"/>
                <a:cs typeface="Arial" charset="0"/>
              </a:endParaRPr>
            </a:p>
          </p:txBody>
        </p:sp>
      </p:grpSp>
      <p:sp>
        <p:nvSpPr>
          <p:cNvPr id="116743" name="Rectangle 15"/>
          <p:cNvSpPr>
            <a:spLocks noChangeArrowheads="1"/>
          </p:cNvSpPr>
          <p:nvPr/>
        </p:nvSpPr>
        <p:spPr bwMode="auto">
          <a:xfrm>
            <a:off x="2611438" y="0"/>
            <a:ext cx="3867150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 sz="4400" b="1" smtClean="0">
                <a:solidFill>
                  <a:srgbClr val="FCA0D7"/>
                </a:solidFill>
                <a:latin typeface="Times" pitchFamily="1" charset="0"/>
              </a:rPr>
              <a:t>First Strategy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 sz="4000" b="1" smtClean="0">
                <a:solidFill>
                  <a:srgbClr val="FCA0D7"/>
                </a:solidFill>
                <a:latin typeface="Times" pitchFamily="1" charset="0"/>
              </a:rPr>
              <a:t> Score by hand</a:t>
            </a:r>
          </a:p>
        </p:txBody>
      </p:sp>
      <p:sp>
        <p:nvSpPr>
          <p:cNvPr id="116744" name="Line 16"/>
          <p:cNvSpPr>
            <a:spLocks noChangeShapeType="1"/>
          </p:cNvSpPr>
          <p:nvPr/>
        </p:nvSpPr>
        <p:spPr bwMode="auto">
          <a:xfrm>
            <a:off x="198438" y="1535113"/>
            <a:ext cx="8399462" cy="0"/>
          </a:xfrm>
          <a:prstGeom prst="line">
            <a:avLst/>
          </a:prstGeom>
          <a:noFill/>
          <a:ln w="12700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FFF19B"/>
              </a:solidFill>
              <a:latin typeface="Arial" charset="0"/>
              <a:cs typeface="Arial" charset="0"/>
            </a:endParaRPr>
          </a:p>
        </p:txBody>
      </p:sp>
      <p:sp>
        <p:nvSpPr>
          <p:cNvPr id="116745" name="Rectangle 17"/>
          <p:cNvSpPr>
            <a:spLocks noChangeArrowheads="1"/>
          </p:cNvSpPr>
          <p:nvPr/>
        </p:nvSpPr>
        <p:spPr bwMode="auto">
          <a:xfrm>
            <a:off x="4276725" y="1828800"/>
            <a:ext cx="4572000" cy="2773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en-US" altLang="en-US" sz="3200" smtClean="0">
                <a:solidFill>
                  <a:srgbClr val="FFF19B"/>
                </a:solidFill>
                <a:latin typeface="Times" pitchFamily="1" charset="0"/>
              </a:rPr>
              <a:t>Average performance is four times better than guessing the most common word </a:t>
            </a:r>
          </a:p>
          <a:p>
            <a:pPr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en-US" altLang="en-US" sz="3200" smtClean="0">
                <a:solidFill>
                  <a:srgbClr val="FFF19B"/>
                </a:solidFill>
                <a:latin typeface="Times" pitchFamily="1" charset="0"/>
              </a:rPr>
              <a:t>(“water”)</a:t>
            </a:r>
          </a:p>
        </p:txBody>
      </p:sp>
      <p:sp>
        <p:nvSpPr>
          <p:cNvPr id="18" name="TextBox 17"/>
          <p:cNvSpPr txBox="1">
            <a:spLocks noChangeArrowheads="1"/>
          </p:cNvSpPr>
          <p:nvPr/>
        </p:nvSpPr>
        <p:spPr bwMode="auto">
          <a:xfrm>
            <a:off x="4419600" y="5334000"/>
            <a:ext cx="36576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en-US" altLang="en-US" sz="3200" smtClean="0">
                <a:solidFill>
                  <a:srgbClr val="FFF19B"/>
                </a:solidFill>
                <a:latin typeface="Times" pitchFamily="1" charset="0"/>
              </a:rPr>
              <a:t>Not very scalable….</a:t>
            </a:r>
          </a:p>
        </p:txBody>
      </p:sp>
    </p:spTree>
    <p:extLst>
      <p:ext uri="{BB962C8B-B14F-4D97-AF65-F5344CB8AC3E}">
        <p14:creationId xmlns:p14="http://schemas.microsoft.com/office/powerpoint/2010/main" val="13200638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Rectangle 2"/>
          <p:cNvSpPr>
            <a:spLocks noChangeArrowheads="1"/>
          </p:cNvSpPr>
          <p:nvPr/>
        </p:nvSpPr>
        <p:spPr bwMode="auto">
          <a:xfrm>
            <a:off x="604838" y="182563"/>
            <a:ext cx="7772400" cy="871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4400" b="1" smtClean="0">
                <a:solidFill>
                  <a:srgbClr val="FCA0D7"/>
                </a:solidFill>
                <a:latin typeface="Times" pitchFamily="1" charset="0"/>
              </a:rPr>
              <a:t>Second Strategy </a:t>
            </a:r>
            <a:br>
              <a:rPr lang="en-US" altLang="en-US" sz="4400" b="1" smtClean="0">
                <a:solidFill>
                  <a:srgbClr val="FCA0D7"/>
                </a:solidFill>
                <a:latin typeface="Times" pitchFamily="1" charset="0"/>
              </a:rPr>
            </a:br>
            <a:r>
              <a:rPr lang="en-US" altLang="en-US" sz="4000" b="1" smtClean="0">
                <a:solidFill>
                  <a:srgbClr val="FCA0D7"/>
                </a:solidFill>
                <a:latin typeface="Times" pitchFamily="1" charset="0"/>
              </a:rPr>
              <a:t>Use Annotation</a:t>
            </a:r>
            <a:r>
              <a:rPr lang="en-US" altLang="en-US" sz="4400" b="1" smtClean="0">
                <a:solidFill>
                  <a:srgbClr val="FCA0D7"/>
                </a:solidFill>
                <a:latin typeface="Times" pitchFamily="1" charset="0"/>
              </a:rPr>
              <a:t> </a:t>
            </a:r>
          </a:p>
        </p:txBody>
      </p:sp>
      <p:sp>
        <p:nvSpPr>
          <p:cNvPr id="117763" name="Text Box 3"/>
          <p:cNvSpPr txBox="1">
            <a:spLocks noChangeArrowheads="1"/>
          </p:cNvSpPr>
          <p:nvPr/>
        </p:nvSpPr>
        <p:spPr bwMode="auto">
          <a:xfrm>
            <a:off x="758825" y="2143125"/>
            <a:ext cx="7978775" cy="1190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3600" smtClean="0">
                <a:solidFill>
                  <a:srgbClr val="FFF19B"/>
                </a:solidFill>
                <a:latin typeface="Times" pitchFamily="1" charset="0"/>
              </a:rPr>
              <a:t> 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altLang="en-US" sz="3600" smtClean="0">
              <a:solidFill>
                <a:srgbClr val="FFF19B"/>
              </a:solidFill>
              <a:latin typeface="Times" pitchFamily="1" charset="0"/>
            </a:endParaRPr>
          </a:p>
        </p:txBody>
      </p:sp>
      <p:sp>
        <p:nvSpPr>
          <p:cNvPr id="117764" name="Line 4"/>
          <p:cNvSpPr>
            <a:spLocks noChangeShapeType="1"/>
          </p:cNvSpPr>
          <p:nvPr/>
        </p:nvSpPr>
        <p:spPr bwMode="auto">
          <a:xfrm>
            <a:off x="266700" y="1411288"/>
            <a:ext cx="8399463" cy="0"/>
          </a:xfrm>
          <a:prstGeom prst="line">
            <a:avLst/>
          </a:prstGeom>
          <a:noFill/>
          <a:ln w="12700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FFF19B"/>
              </a:solidFill>
              <a:latin typeface="Arial" charset="0"/>
              <a:cs typeface="Arial" charset="0"/>
            </a:endParaRPr>
          </a:p>
        </p:txBody>
      </p:sp>
      <p:pic>
        <p:nvPicPr>
          <p:cNvPr id="117765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7888" y="2265363"/>
            <a:ext cx="2716212" cy="1811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7766" name="AutoShape 6"/>
          <p:cNvSpPr>
            <a:spLocks noChangeArrowheads="1"/>
          </p:cNvSpPr>
          <p:nvPr/>
        </p:nvSpPr>
        <p:spPr bwMode="auto">
          <a:xfrm>
            <a:off x="4140200" y="3111500"/>
            <a:ext cx="1117600" cy="241300"/>
          </a:xfrm>
          <a:prstGeom prst="rightArrow">
            <a:avLst>
              <a:gd name="adj1" fmla="val 50000"/>
              <a:gd name="adj2" fmla="val 115789"/>
            </a:avLst>
          </a:prstGeom>
          <a:solidFill>
            <a:schemeClr val="hlink"/>
          </a:solidFill>
          <a:ln w="12700">
            <a:solidFill>
              <a:schemeClr val="hlink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altLang="en-US" sz="3600" smtClean="0">
              <a:solidFill>
                <a:srgbClr val="FFF19B"/>
              </a:solidFill>
              <a:latin typeface="Times" pitchFamily="1" charset="0"/>
            </a:endParaRPr>
          </a:p>
        </p:txBody>
      </p:sp>
      <p:sp>
        <p:nvSpPr>
          <p:cNvPr id="117767" name="Text Box 7"/>
          <p:cNvSpPr txBox="1">
            <a:spLocks noChangeArrowheads="1"/>
          </p:cNvSpPr>
          <p:nvPr/>
        </p:nvSpPr>
        <p:spPr bwMode="auto">
          <a:xfrm>
            <a:off x="5561013" y="2914650"/>
            <a:ext cx="3444875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 sz="3200" smtClean="0">
                <a:solidFill>
                  <a:srgbClr val="FFF19B"/>
                </a:solidFill>
                <a:latin typeface="Times" pitchFamily="1" charset="0"/>
              </a:rPr>
              <a:t>tiger cat grass water</a:t>
            </a:r>
          </a:p>
        </p:txBody>
      </p:sp>
      <p:sp>
        <p:nvSpPr>
          <p:cNvPr id="117768" name="Text Box 8"/>
          <p:cNvSpPr txBox="1">
            <a:spLocks noChangeArrowheads="1"/>
          </p:cNvSpPr>
          <p:nvPr/>
        </p:nvSpPr>
        <p:spPr bwMode="auto">
          <a:xfrm>
            <a:off x="847725" y="4845050"/>
            <a:ext cx="6357938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 sz="3200" smtClean="0">
                <a:solidFill>
                  <a:srgbClr val="FFF19B"/>
                </a:solidFill>
                <a:latin typeface="Times" pitchFamily="1" charset="0"/>
              </a:rPr>
              <a:t>Automatic : Don’t need to do by hand</a:t>
            </a:r>
          </a:p>
        </p:txBody>
      </p:sp>
    </p:spTree>
    <p:extLst>
      <p:ext uri="{BB962C8B-B14F-4D97-AF65-F5344CB8AC3E}">
        <p14:creationId xmlns:p14="http://schemas.microsoft.com/office/powerpoint/2010/main" val="37926233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Rectangle 2"/>
          <p:cNvSpPr>
            <a:spLocks noChangeArrowheads="1"/>
          </p:cNvSpPr>
          <p:nvPr/>
        </p:nvSpPr>
        <p:spPr bwMode="auto">
          <a:xfrm>
            <a:off x="604838" y="182563"/>
            <a:ext cx="7772400" cy="871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4400" b="1" smtClean="0">
                <a:solidFill>
                  <a:srgbClr val="FCA0D7"/>
                </a:solidFill>
                <a:latin typeface="Times" pitchFamily="1" charset="0"/>
              </a:rPr>
              <a:t>Annotating Images</a:t>
            </a:r>
          </a:p>
        </p:txBody>
      </p:sp>
      <p:sp>
        <p:nvSpPr>
          <p:cNvPr id="118787" name="Text Box 3"/>
          <p:cNvSpPr txBox="1">
            <a:spLocks noChangeArrowheads="1"/>
          </p:cNvSpPr>
          <p:nvPr/>
        </p:nvSpPr>
        <p:spPr bwMode="auto">
          <a:xfrm>
            <a:off x="758825" y="2143125"/>
            <a:ext cx="7978775" cy="1190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3600" smtClean="0">
                <a:solidFill>
                  <a:srgbClr val="FFF19B"/>
                </a:solidFill>
                <a:latin typeface="Times" pitchFamily="1" charset="0"/>
              </a:rPr>
              <a:t> 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altLang="en-US" sz="3600" smtClean="0">
              <a:solidFill>
                <a:srgbClr val="FFF19B"/>
              </a:solidFill>
              <a:latin typeface="Times" pitchFamily="1" charset="0"/>
            </a:endParaRPr>
          </a:p>
        </p:txBody>
      </p:sp>
      <p:sp>
        <p:nvSpPr>
          <p:cNvPr id="118788" name="Line 4"/>
          <p:cNvSpPr>
            <a:spLocks noChangeShapeType="1"/>
          </p:cNvSpPr>
          <p:nvPr/>
        </p:nvSpPr>
        <p:spPr bwMode="auto">
          <a:xfrm>
            <a:off x="304800" y="1068388"/>
            <a:ext cx="8399463" cy="0"/>
          </a:xfrm>
          <a:prstGeom prst="line">
            <a:avLst/>
          </a:prstGeom>
          <a:noFill/>
          <a:ln w="12700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FFF19B"/>
              </a:solidFill>
              <a:latin typeface="Arial" charset="0"/>
              <a:cs typeface="Arial" charset="0"/>
            </a:endParaRPr>
          </a:p>
        </p:txBody>
      </p:sp>
      <p:pic>
        <p:nvPicPr>
          <p:cNvPr id="118789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3788" y="2125663"/>
            <a:ext cx="2278062" cy="1519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8790" name="Line 6"/>
          <p:cNvSpPr>
            <a:spLocks noChangeShapeType="1"/>
          </p:cNvSpPr>
          <p:nvPr/>
        </p:nvSpPr>
        <p:spPr bwMode="auto">
          <a:xfrm flipV="1">
            <a:off x="2765425" y="2247900"/>
            <a:ext cx="2017713" cy="914400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FFF19B"/>
              </a:solidFill>
              <a:latin typeface="Arial" charset="0"/>
              <a:cs typeface="Arial" charset="0"/>
            </a:endParaRPr>
          </a:p>
        </p:txBody>
      </p:sp>
      <p:grpSp>
        <p:nvGrpSpPr>
          <p:cNvPr id="118791" name="Group 7"/>
          <p:cNvGrpSpPr>
            <a:grpSpLocks/>
          </p:cNvGrpSpPr>
          <p:nvPr/>
        </p:nvGrpSpPr>
        <p:grpSpPr bwMode="auto">
          <a:xfrm>
            <a:off x="5611813" y="1339850"/>
            <a:ext cx="1292225" cy="996950"/>
            <a:chOff x="2623" y="1108"/>
            <a:chExt cx="910" cy="780"/>
          </a:xfrm>
        </p:grpSpPr>
        <p:grpSp>
          <p:nvGrpSpPr>
            <p:cNvPr id="118815" name="Group 8"/>
            <p:cNvGrpSpPr>
              <a:grpSpLocks/>
            </p:cNvGrpSpPr>
            <p:nvPr/>
          </p:nvGrpSpPr>
          <p:grpSpPr bwMode="auto">
            <a:xfrm>
              <a:off x="2623" y="1108"/>
              <a:ext cx="910" cy="780"/>
              <a:chOff x="2643" y="1466"/>
              <a:chExt cx="890" cy="422"/>
            </a:xfrm>
          </p:grpSpPr>
          <p:sp>
            <p:nvSpPr>
              <p:cNvPr id="118822" name="Line 9"/>
              <p:cNvSpPr>
                <a:spLocks noChangeShapeType="1"/>
              </p:cNvSpPr>
              <p:nvPr/>
            </p:nvSpPr>
            <p:spPr bwMode="auto">
              <a:xfrm>
                <a:off x="2643" y="1466"/>
                <a:ext cx="0" cy="41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mtClean="0">
                  <a:solidFill>
                    <a:srgbClr val="FFF19B"/>
                  </a:solidFill>
                  <a:latin typeface="Arial" charset="0"/>
                  <a:cs typeface="Arial" charset="0"/>
                </a:endParaRPr>
              </a:p>
            </p:txBody>
          </p:sp>
          <p:sp>
            <p:nvSpPr>
              <p:cNvPr id="118823" name="Line 10"/>
              <p:cNvSpPr>
                <a:spLocks noChangeShapeType="1"/>
              </p:cNvSpPr>
              <p:nvPr/>
            </p:nvSpPr>
            <p:spPr bwMode="auto">
              <a:xfrm>
                <a:off x="2650" y="1888"/>
                <a:ext cx="883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mtClean="0">
                  <a:solidFill>
                    <a:srgbClr val="FFF19B"/>
                  </a:solidFill>
                  <a:latin typeface="Arial" charset="0"/>
                  <a:cs typeface="Arial" charset="0"/>
                </a:endParaRPr>
              </a:p>
            </p:txBody>
          </p:sp>
        </p:grpSp>
        <p:sp>
          <p:nvSpPr>
            <p:cNvPr id="118816" name="Line 11"/>
            <p:cNvSpPr>
              <a:spLocks noChangeShapeType="1"/>
            </p:cNvSpPr>
            <p:nvPr/>
          </p:nvSpPr>
          <p:spPr bwMode="auto">
            <a:xfrm>
              <a:off x="2700" y="1651"/>
              <a:ext cx="0" cy="224"/>
            </a:xfrm>
            <a:prstGeom prst="line">
              <a:avLst/>
            </a:prstGeom>
            <a:noFill/>
            <a:ln w="38100">
              <a:solidFill>
                <a:schemeClr val="hlink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mtClean="0">
                <a:solidFill>
                  <a:srgbClr val="FFF19B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118817" name="Line 12"/>
            <p:cNvSpPr>
              <a:spLocks noChangeShapeType="1"/>
            </p:cNvSpPr>
            <p:nvPr/>
          </p:nvSpPr>
          <p:spPr bwMode="auto">
            <a:xfrm>
              <a:off x="2828" y="1293"/>
              <a:ext cx="0" cy="582"/>
            </a:xfrm>
            <a:prstGeom prst="line">
              <a:avLst/>
            </a:prstGeom>
            <a:noFill/>
            <a:ln w="38100">
              <a:solidFill>
                <a:schemeClr val="hlink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mtClean="0">
                <a:solidFill>
                  <a:srgbClr val="FFF19B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118818" name="Line 13"/>
            <p:cNvSpPr>
              <a:spLocks noChangeShapeType="1"/>
            </p:cNvSpPr>
            <p:nvPr/>
          </p:nvSpPr>
          <p:spPr bwMode="auto">
            <a:xfrm>
              <a:off x="2963" y="1491"/>
              <a:ext cx="0" cy="384"/>
            </a:xfrm>
            <a:prstGeom prst="line">
              <a:avLst/>
            </a:prstGeom>
            <a:noFill/>
            <a:ln w="38100">
              <a:solidFill>
                <a:schemeClr val="hlink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mtClean="0">
                <a:solidFill>
                  <a:srgbClr val="FFF19B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118819" name="Line 14"/>
            <p:cNvSpPr>
              <a:spLocks noChangeShapeType="1"/>
            </p:cNvSpPr>
            <p:nvPr/>
          </p:nvSpPr>
          <p:spPr bwMode="auto">
            <a:xfrm>
              <a:off x="3103" y="1517"/>
              <a:ext cx="0" cy="358"/>
            </a:xfrm>
            <a:prstGeom prst="line">
              <a:avLst/>
            </a:prstGeom>
            <a:noFill/>
            <a:ln w="38100">
              <a:solidFill>
                <a:schemeClr val="hlink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mtClean="0">
                <a:solidFill>
                  <a:srgbClr val="FFF19B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118820" name="Line 15"/>
            <p:cNvSpPr>
              <a:spLocks noChangeShapeType="1"/>
            </p:cNvSpPr>
            <p:nvPr/>
          </p:nvSpPr>
          <p:spPr bwMode="auto">
            <a:xfrm>
              <a:off x="3257" y="1382"/>
              <a:ext cx="0" cy="500"/>
            </a:xfrm>
            <a:prstGeom prst="line">
              <a:avLst/>
            </a:prstGeom>
            <a:noFill/>
            <a:ln w="38100">
              <a:solidFill>
                <a:schemeClr val="hlink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mtClean="0">
                <a:solidFill>
                  <a:srgbClr val="FFF19B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118821" name="Line 16"/>
            <p:cNvSpPr>
              <a:spLocks noChangeShapeType="1"/>
            </p:cNvSpPr>
            <p:nvPr/>
          </p:nvSpPr>
          <p:spPr bwMode="auto">
            <a:xfrm>
              <a:off x="3392" y="1614"/>
              <a:ext cx="0" cy="256"/>
            </a:xfrm>
            <a:prstGeom prst="line">
              <a:avLst/>
            </a:prstGeom>
            <a:noFill/>
            <a:ln w="38100">
              <a:solidFill>
                <a:schemeClr val="hlink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mtClean="0">
                <a:solidFill>
                  <a:srgbClr val="FFF19B"/>
                </a:solidFill>
                <a:latin typeface="Arial" charset="0"/>
                <a:cs typeface="Arial" charset="0"/>
              </a:endParaRPr>
            </a:p>
          </p:txBody>
        </p:sp>
      </p:grpSp>
      <p:grpSp>
        <p:nvGrpSpPr>
          <p:cNvPr id="118792" name="Group 17"/>
          <p:cNvGrpSpPr>
            <a:grpSpLocks/>
          </p:cNvGrpSpPr>
          <p:nvPr/>
        </p:nvGrpSpPr>
        <p:grpSpPr bwMode="auto">
          <a:xfrm>
            <a:off x="5770563" y="5549900"/>
            <a:ext cx="1343025" cy="895350"/>
            <a:chOff x="2611" y="2056"/>
            <a:chExt cx="910" cy="780"/>
          </a:xfrm>
        </p:grpSpPr>
        <p:grpSp>
          <p:nvGrpSpPr>
            <p:cNvPr id="118806" name="Group 18"/>
            <p:cNvGrpSpPr>
              <a:grpSpLocks/>
            </p:cNvGrpSpPr>
            <p:nvPr/>
          </p:nvGrpSpPr>
          <p:grpSpPr bwMode="auto">
            <a:xfrm>
              <a:off x="2611" y="2056"/>
              <a:ext cx="910" cy="780"/>
              <a:chOff x="2643" y="1466"/>
              <a:chExt cx="890" cy="422"/>
            </a:xfrm>
          </p:grpSpPr>
          <p:sp>
            <p:nvSpPr>
              <p:cNvPr id="118813" name="Line 19"/>
              <p:cNvSpPr>
                <a:spLocks noChangeShapeType="1"/>
              </p:cNvSpPr>
              <p:nvPr/>
            </p:nvSpPr>
            <p:spPr bwMode="auto">
              <a:xfrm>
                <a:off x="2643" y="1466"/>
                <a:ext cx="0" cy="41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mtClean="0">
                  <a:solidFill>
                    <a:srgbClr val="FFF19B"/>
                  </a:solidFill>
                  <a:latin typeface="Arial" charset="0"/>
                  <a:cs typeface="Arial" charset="0"/>
                </a:endParaRPr>
              </a:p>
            </p:txBody>
          </p:sp>
          <p:sp>
            <p:nvSpPr>
              <p:cNvPr id="118814" name="Line 20"/>
              <p:cNvSpPr>
                <a:spLocks noChangeShapeType="1"/>
              </p:cNvSpPr>
              <p:nvPr/>
            </p:nvSpPr>
            <p:spPr bwMode="auto">
              <a:xfrm>
                <a:off x="2650" y="1888"/>
                <a:ext cx="883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mtClean="0">
                  <a:solidFill>
                    <a:srgbClr val="FFF19B"/>
                  </a:solidFill>
                  <a:latin typeface="Arial" charset="0"/>
                  <a:cs typeface="Arial" charset="0"/>
                </a:endParaRPr>
              </a:p>
            </p:txBody>
          </p:sp>
        </p:grpSp>
        <p:sp>
          <p:nvSpPr>
            <p:cNvPr id="118807" name="Line 21"/>
            <p:cNvSpPr>
              <a:spLocks noChangeShapeType="1"/>
            </p:cNvSpPr>
            <p:nvPr/>
          </p:nvSpPr>
          <p:spPr bwMode="auto">
            <a:xfrm>
              <a:off x="3404" y="2592"/>
              <a:ext cx="0" cy="224"/>
            </a:xfrm>
            <a:prstGeom prst="line">
              <a:avLst/>
            </a:prstGeom>
            <a:noFill/>
            <a:ln w="38100">
              <a:solidFill>
                <a:schemeClr val="hlink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mtClean="0">
                <a:solidFill>
                  <a:srgbClr val="FFF19B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118808" name="Line 22"/>
            <p:cNvSpPr>
              <a:spLocks noChangeShapeType="1"/>
            </p:cNvSpPr>
            <p:nvPr/>
          </p:nvSpPr>
          <p:spPr bwMode="auto">
            <a:xfrm>
              <a:off x="2706" y="2235"/>
              <a:ext cx="0" cy="582"/>
            </a:xfrm>
            <a:prstGeom prst="line">
              <a:avLst/>
            </a:prstGeom>
            <a:noFill/>
            <a:ln w="38100">
              <a:solidFill>
                <a:schemeClr val="hlink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mtClean="0">
                <a:solidFill>
                  <a:srgbClr val="FFF19B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118809" name="Line 23"/>
            <p:cNvSpPr>
              <a:spLocks noChangeShapeType="1"/>
            </p:cNvSpPr>
            <p:nvPr/>
          </p:nvSpPr>
          <p:spPr bwMode="auto">
            <a:xfrm>
              <a:off x="2969" y="2446"/>
              <a:ext cx="0" cy="384"/>
            </a:xfrm>
            <a:prstGeom prst="line">
              <a:avLst/>
            </a:prstGeom>
            <a:noFill/>
            <a:ln w="38100">
              <a:solidFill>
                <a:schemeClr val="hlink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mtClean="0">
                <a:solidFill>
                  <a:srgbClr val="FFF19B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118810" name="Line 24"/>
            <p:cNvSpPr>
              <a:spLocks noChangeShapeType="1"/>
            </p:cNvSpPr>
            <p:nvPr/>
          </p:nvSpPr>
          <p:spPr bwMode="auto">
            <a:xfrm>
              <a:off x="3263" y="2458"/>
              <a:ext cx="0" cy="358"/>
            </a:xfrm>
            <a:prstGeom prst="line">
              <a:avLst/>
            </a:prstGeom>
            <a:noFill/>
            <a:ln w="38100">
              <a:solidFill>
                <a:schemeClr val="hlink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mtClean="0">
                <a:solidFill>
                  <a:srgbClr val="FFF19B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118811" name="Line 25"/>
            <p:cNvSpPr>
              <a:spLocks noChangeShapeType="1"/>
            </p:cNvSpPr>
            <p:nvPr/>
          </p:nvSpPr>
          <p:spPr bwMode="auto">
            <a:xfrm>
              <a:off x="2821" y="2323"/>
              <a:ext cx="0" cy="500"/>
            </a:xfrm>
            <a:prstGeom prst="line">
              <a:avLst/>
            </a:prstGeom>
            <a:noFill/>
            <a:ln w="38100">
              <a:solidFill>
                <a:schemeClr val="hlink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mtClean="0">
                <a:solidFill>
                  <a:srgbClr val="FFF19B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118812" name="Line 26"/>
            <p:cNvSpPr>
              <a:spLocks noChangeShapeType="1"/>
            </p:cNvSpPr>
            <p:nvPr/>
          </p:nvSpPr>
          <p:spPr bwMode="auto">
            <a:xfrm>
              <a:off x="3110" y="2562"/>
              <a:ext cx="0" cy="256"/>
            </a:xfrm>
            <a:prstGeom prst="line">
              <a:avLst/>
            </a:prstGeom>
            <a:noFill/>
            <a:ln w="38100">
              <a:solidFill>
                <a:schemeClr val="hlink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mtClean="0">
                <a:solidFill>
                  <a:srgbClr val="FFF19B"/>
                </a:solidFill>
                <a:latin typeface="Arial" charset="0"/>
                <a:cs typeface="Arial" charset="0"/>
              </a:endParaRPr>
            </a:p>
          </p:txBody>
        </p:sp>
      </p:grpSp>
      <p:sp>
        <p:nvSpPr>
          <p:cNvPr id="118793" name="Line 27"/>
          <p:cNvSpPr>
            <a:spLocks noChangeShapeType="1"/>
          </p:cNvSpPr>
          <p:nvPr/>
        </p:nvSpPr>
        <p:spPr bwMode="auto">
          <a:xfrm>
            <a:off x="3187700" y="3441700"/>
            <a:ext cx="1439863" cy="6350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FFF19B"/>
              </a:solidFill>
              <a:latin typeface="Arial" charset="0"/>
              <a:cs typeface="Arial" charset="0"/>
            </a:endParaRPr>
          </a:p>
        </p:txBody>
      </p:sp>
      <p:sp>
        <p:nvSpPr>
          <p:cNvPr id="118794" name="Text Box 28"/>
          <p:cNvSpPr txBox="1">
            <a:spLocks noChangeArrowheads="1"/>
          </p:cNvSpPr>
          <p:nvPr/>
        </p:nvSpPr>
        <p:spPr bwMode="auto">
          <a:xfrm>
            <a:off x="5803900" y="3911600"/>
            <a:ext cx="946150" cy="823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 sz="4800" b="1" smtClean="0">
                <a:solidFill>
                  <a:srgbClr val="FFF19B"/>
                </a:solidFill>
                <a:latin typeface="Times" pitchFamily="1" charset="0"/>
              </a:rPr>
              <a:t>. . .</a:t>
            </a:r>
          </a:p>
        </p:txBody>
      </p:sp>
      <p:sp>
        <p:nvSpPr>
          <p:cNvPr id="118795" name="Line 29"/>
          <p:cNvSpPr>
            <a:spLocks noChangeShapeType="1"/>
          </p:cNvSpPr>
          <p:nvPr/>
        </p:nvSpPr>
        <p:spPr bwMode="auto">
          <a:xfrm>
            <a:off x="4762500" y="5156200"/>
            <a:ext cx="31750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FFF19B"/>
              </a:solidFill>
              <a:latin typeface="Arial" charset="0"/>
              <a:cs typeface="Arial" charset="0"/>
            </a:endParaRPr>
          </a:p>
        </p:txBody>
      </p:sp>
      <p:grpSp>
        <p:nvGrpSpPr>
          <p:cNvPr id="118796" name="Group 30"/>
          <p:cNvGrpSpPr>
            <a:grpSpLocks/>
          </p:cNvGrpSpPr>
          <p:nvPr/>
        </p:nvGrpSpPr>
        <p:grpSpPr bwMode="auto">
          <a:xfrm>
            <a:off x="5592763" y="2857500"/>
            <a:ext cx="1343025" cy="895350"/>
            <a:chOff x="2611" y="2056"/>
            <a:chExt cx="910" cy="780"/>
          </a:xfrm>
        </p:grpSpPr>
        <p:grpSp>
          <p:nvGrpSpPr>
            <p:cNvPr id="118797" name="Group 31"/>
            <p:cNvGrpSpPr>
              <a:grpSpLocks/>
            </p:cNvGrpSpPr>
            <p:nvPr/>
          </p:nvGrpSpPr>
          <p:grpSpPr bwMode="auto">
            <a:xfrm>
              <a:off x="2611" y="2056"/>
              <a:ext cx="910" cy="780"/>
              <a:chOff x="2643" y="1466"/>
              <a:chExt cx="890" cy="422"/>
            </a:xfrm>
          </p:grpSpPr>
          <p:sp>
            <p:nvSpPr>
              <p:cNvPr id="118804" name="Line 32"/>
              <p:cNvSpPr>
                <a:spLocks noChangeShapeType="1"/>
              </p:cNvSpPr>
              <p:nvPr/>
            </p:nvSpPr>
            <p:spPr bwMode="auto">
              <a:xfrm>
                <a:off x="2643" y="1466"/>
                <a:ext cx="0" cy="41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mtClean="0">
                  <a:solidFill>
                    <a:srgbClr val="FFF19B"/>
                  </a:solidFill>
                  <a:latin typeface="Arial" charset="0"/>
                  <a:cs typeface="Arial" charset="0"/>
                </a:endParaRPr>
              </a:p>
            </p:txBody>
          </p:sp>
          <p:sp>
            <p:nvSpPr>
              <p:cNvPr id="118805" name="Line 33"/>
              <p:cNvSpPr>
                <a:spLocks noChangeShapeType="1"/>
              </p:cNvSpPr>
              <p:nvPr/>
            </p:nvSpPr>
            <p:spPr bwMode="auto">
              <a:xfrm>
                <a:off x="2650" y="1888"/>
                <a:ext cx="883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mtClean="0">
                  <a:solidFill>
                    <a:srgbClr val="FFF19B"/>
                  </a:solidFill>
                  <a:latin typeface="Arial" charset="0"/>
                  <a:cs typeface="Arial" charset="0"/>
                </a:endParaRPr>
              </a:p>
            </p:txBody>
          </p:sp>
        </p:grpSp>
        <p:sp>
          <p:nvSpPr>
            <p:cNvPr id="118798" name="Line 34"/>
            <p:cNvSpPr>
              <a:spLocks noChangeShapeType="1"/>
            </p:cNvSpPr>
            <p:nvPr/>
          </p:nvSpPr>
          <p:spPr bwMode="auto">
            <a:xfrm>
              <a:off x="3404" y="2592"/>
              <a:ext cx="0" cy="224"/>
            </a:xfrm>
            <a:prstGeom prst="line">
              <a:avLst/>
            </a:prstGeom>
            <a:noFill/>
            <a:ln w="38100">
              <a:solidFill>
                <a:schemeClr val="hlink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mtClean="0">
                <a:solidFill>
                  <a:srgbClr val="FFF19B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118799" name="Line 35"/>
            <p:cNvSpPr>
              <a:spLocks noChangeShapeType="1"/>
            </p:cNvSpPr>
            <p:nvPr/>
          </p:nvSpPr>
          <p:spPr bwMode="auto">
            <a:xfrm>
              <a:off x="2706" y="2235"/>
              <a:ext cx="0" cy="582"/>
            </a:xfrm>
            <a:prstGeom prst="line">
              <a:avLst/>
            </a:prstGeom>
            <a:noFill/>
            <a:ln w="38100">
              <a:solidFill>
                <a:schemeClr val="hlink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mtClean="0">
                <a:solidFill>
                  <a:srgbClr val="FFF19B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118800" name="Line 36"/>
            <p:cNvSpPr>
              <a:spLocks noChangeShapeType="1"/>
            </p:cNvSpPr>
            <p:nvPr/>
          </p:nvSpPr>
          <p:spPr bwMode="auto">
            <a:xfrm>
              <a:off x="2969" y="2446"/>
              <a:ext cx="0" cy="384"/>
            </a:xfrm>
            <a:prstGeom prst="line">
              <a:avLst/>
            </a:prstGeom>
            <a:noFill/>
            <a:ln w="38100">
              <a:solidFill>
                <a:schemeClr val="hlink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mtClean="0">
                <a:solidFill>
                  <a:srgbClr val="FFF19B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118801" name="Line 37"/>
            <p:cNvSpPr>
              <a:spLocks noChangeShapeType="1"/>
            </p:cNvSpPr>
            <p:nvPr/>
          </p:nvSpPr>
          <p:spPr bwMode="auto">
            <a:xfrm>
              <a:off x="3263" y="2458"/>
              <a:ext cx="0" cy="358"/>
            </a:xfrm>
            <a:prstGeom prst="line">
              <a:avLst/>
            </a:prstGeom>
            <a:noFill/>
            <a:ln w="38100">
              <a:solidFill>
                <a:schemeClr val="hlink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mtClean="0">
                <a:solidFill>
                  <a:srgbClr val="FFF19B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118802" name="Line 38"/>
            <p:cNvSpPr>
              <a:spLocks noChangeShapeType="1"/>
            </p:cNvSpPr>
            <p:nvPr/>
          </p:nvSpPr>
          <p:spPr bwMode="auto">
            <a:xfrm>
              <a:off x="2821" y="2323"/>
              <a:ext cx="0" cy="500"/>
            </a:xfrm>
            <a:prstGeom prst="line">
              <a:avLst/>
            </a:prstGeom>
            <a:noFill/>
            <a:ln w="38100">
              <a:solidFill>
                <a:schemeClr val="hlink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mtClean="0">
                <a:solidFill>
                  <a:srgbClr val="FFF19B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118803" name="Line 39"/>
            <p:cNvSpPr>
              <a:spLocks noChangeShapeType="1"/>
            </p:cNvSpPr>
            <p:nvPr/>
          </p:nvSpPr>
          <p:spPr bwMode="auto">
            <a:xfrm>
              <a:off x="3110" y="2562"/>
              <a:ext cx="0" cy="256"/>
            </a:xfrm>
            <a:prstGeom prst="line">
              <a:avLst/>
            </a:prstGeom>
            <a:noFill/>
            <a:ln w="38100">
              <a:solidFill>
                <a:schemeClr val="hlink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mtClean="0">
                <a:solidFill>
                  <a:srgbClr val="FFF19B"/>
                </a:solidFill>
                <a:latin typeface="Arial" charset="0"/>
                <a:cs typeface="Arial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421537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Text Box 2"/>
          <p:cNvSpPr txBox="1">
            <a:spLocks noChangeArrowheads="1"/>
          </p:cNvSpPr>
          <p:nvPr/>
        </p:nvSpPr>
        <p:spPr bwMode="auto">
          <a:xfrm>
            <a:off x="5211763" y="2403475"/>
            <a:ext cx="3719512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 sz="2000" smtClean="0">
                <a:solidFill>
                  <a:srgbClr val="FFF19B"/>
                </a:solidFill>
                <a:latin typeface="Times" pitchFamily="1" charset="0"/>
              </a:rPr>
              <a:t>GRASS   TIGER   CAT  FOREST</a:t>
            </a:r>
          </a:p>
        </p:txBody>
      </p:sp>
      <p:pic>
        <p:nvPicPr>
          <p:cNvPr id="11981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975" y="1854200"/>
            <a:ext cx="2336800" cy="1549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981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438" y="4522788"/>
            <a:ext cx="2278062" cy="1519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9813" name="AutoShape 5"/>
          <p:cNvSpPr>
            <a:spLocks noChangeArrowheads="1"/>
          </p:cNvSpPr>
          <p:nvPr/>
        </p:nvSpPr>
        <p:spPr bwMode="auto">
          <a:xfrm>
            <a:off x="2617788" y="4754563"/>
            <a:ext cx="2438400" cy="990600"/>
          </a:xfrm>
          <a:prstGeom prst="rightArrow">
            <a:avLst>
              <a:gd name="adj1" fmla="val 50000"/>
              <a:gd name="adj2" fmla="val 61538"/>
            </a:avLst>
          </a:prstGeom>
          <a:solidFill>
            <a:schemeClr val="accent1"/>
          </a:solidFill>
          <a:ln w="12700">
            <a:solidFill>
              <a:schemeClr val="accent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2400" smtClean="0">
                <a:solidFill>
                  <a:srgbClr val="FC0128"/>
                </a:solidFill>
                <a:latin typeface="Times" pitchFamily="1" charset="0"/>
              </a:rPr>
              <a:t>Predicted Words</a:t>
            </a:r>
          </a:p>
        </p:txBody>
      </p:sp>
      <p:grpSp>
        <p:nvGrpSpPr>
          <p:cNvPr id="119814" name="Group 6"/>
          <p:cNvGrpSpPr>
            <a:grpSpLocks/>
          </p:cNvGrpSpPr>
          <p:nvPr/>
        </p:nvGrpSpPr>
        <p:grpSpPr bwMode="auto">
          <a:xfrm>
            <a:off x="2590800" y="2144713"/>
            <a:ext cx="2441575" cy="990600"/>
            <a:chOff x="2196" y="3373"/>
            <a:chExt cx="1538" cy="624"/>
          </a:xfrm>
        </p:grpSpPr>
        <p:sp>
          <p:nvSpPr>
            <p:cNvPr id="119818" name="AutoShape 7"/>
            <p:cNvSpPr>
              <a:spLocks noChangeArrowheads="1"/>
            </p:cNvSpPr>
            <p:nvPr/>
          </p:nvSpPr>
          <p:spPr bwMode="auto">
            <a:xfrm>
              <a:off x="2198" y="3373"/>
              <a:ext cx="1536" cy="624"/>
            </a:xfrm>
            <a:prstGeom prst="rightArrow">
              <a:avLst>
                <a:gd name="adj1" fmla="val 50000"/>
                <a:gd name="adj2" fmla="val 61538"/>
              </a:avLst>
            </a:prstGeom>
            <a:solidFill>
              <a:schemeClr val="accent1"/>
            </a:solidFill>
            <a:ln w="12700">
              <a:solidFill>
                <a:schemeClr val="accent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altLang="en-US" sz="2400" smtClean="0">
                <a:solidFill>
                  <a:srgbClr val="FC0128"/>
                </a:solidFill>
                <a:latin typeface="Times" pitchFamily="1" charset="0"/>
              </a:endParaRPr>
            </a:p>
          </p:txBody>
        </p:sp>
        <p:sp>
          <p:nvSpPr>
            <p:cNvPr id="119819" name="Text Box 8"/>
            <p:cNvSpPr txBox="1">
              <a:spLocks noChangeArrowheads="1"/>
            </p:cNvSpPr>
            <p:nvPr/>
          </p:nvSpPr>
          <p:spPr bwMode="auto">
            <a:xfrm>
              <a:off x="2196" y="3523"/>
              <a:ext cx="1465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en-US" sz="2400" smtClean="0">
                  <a:solidFill>
                    <a:srgbClr val="FC0128"/>
                  </a:solidFill>
                  <a:latin typeface="Times" pitchFamily="1" charset="0"/>
                </a:rPr>
                <a:t>Actual Keywords</a:t>
              </a:r>
            </a:p>
          </p:txBody>
        </p:sp>
      </p:grpSp>
      <p:sp>
        <p:nvSpPr>
          <p:cNvPr id="119815" name="Rectangle 9"/>
          <p:cNvSpPr>
            <a:spLocks noChangeArrowheads="1"/>
          </p:cNvSpPr>
          <p:nvPr/>
        </p:nvSpPr>
        <p:spPr bwMode="auto">
          <a:xfrm>
            <a:off x="5310188" y="4994275"/>
            <a:ext cx="3627437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 sz="2000" smtClean="0">
                <a:solidFill>
                  <a:srgbClr val="FFF19B"/>
                </a:solidFill>
                <a:latin typeface="Times" pitchFamily="1" charset="0"/>
              </a:rPr>
              <a:t>CAT   HORSE  GRASS WATER</a:t>
            </a:r>
          </a:p>
        </p:txBody>
      </p:sp>
      <p:sp>
        <p:nvSpPr>
          <p:cNvPr id="119816" name="Line 10"/>
          <p:cNvSpPr>
            <a:spLocks noChangeShapeType="1"/>
          </p:cNvSpPr>
          <p:nvPr/>
        </p:nvSpPr>
        <p:spPr bwMode="auto">
          <a:xfrm>
            <a:off x="222250" y="1200150"/>
            <a:ext cx="8399463" cy="0"/>
          </a:xfrm>
          <a:prstGeom prst="line">
            <a:avLst/>
          </a:prstGeom>
          <a:noFill/>
          <a:ln w="12700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FFF19B"/>
              </a:solidFill>
              <a:latin typeface="Arial" charset="0"/>
              <a:cs typeface="Arial" charset="0"/>
            </a:endParaRPr>
          </a:p>
        </p:txBody>
      </p:sp>
      <p:sp>
        <p:nvSpPr>
          <p:cNvPr id="119817" name="Rectangle 11"/>
          <p:cNvSpPr>
            <a:spLocks noChangeArrowheads="1"/>
          </p:cNvSpPr>
          <p:nvPr/>
        </p:nvSpPr>
        <p:spPr bwMode="auto">
          <a:xfrm>
            <a:off x="128588" y="273050"/>
            <a:ext cx="8843962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 sz="4400" b="1" smtClean="0">
                <a:solidFill>
                  <a:srgbClr val="FCA0D7"/>
                </a:solidFill>
                <a:latin typeface="Times" pitchFamily="1" charset="0"/>
              </a:rPr>
              <a:t>Measuring Annotation Performance</a:t>
            </a:r>
          </a:p>
        </p:txBody>
      </p:sp>
    </p:spTree>
    <p:extLst>
      <p:ext uri="{BB962C8B-B14F-4D97-AF65-F5344CB8AC3E}">
        <p14:creationId xmlns:p14="http://schemas.microsoft.com/office/powerpoint/2010/main" val="6928994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Rectangle 9"/>
          <p:cNvSpPr>
            <a:spLocks noChangeArrowheads="1"/>
          </p:cNvSpPr>
          <p:nvPr/>
        </p:nvSpPr>
        <p:spPr bwMode="auto">
          <a:xfrm>
            <a:off x="128588" y="293688"/>
            <a:ext cx="8843962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 sz="4400" b="1" smtClean="0">
                <a:solidFill>
                  <a:srgbClr val="FCA0D7"/>
                </a:solidFill>
                <a:latin typeface="Times" pitchFamily="1" charset="0"/>
              </a:rPr>
              <a:t>Measuring Annotation Performance</a:t>
            </a:r>
          </a:p>
        </p:txBody>
      </p:sp>
      <p:sp>
        <p:nvSpPr>
          <p:cNvPr id="120835" name="Oval 10"/>
          <p:cNvSpPr>
            <a:spLocks noChangeArrowheads="1"/>
          </p:cNvSpPr>
          <p:nvPr/>
        </p:nvSpPr>
        <p:spPr bwMode="auto">
          <a:xfrm>
            <a:off x="5186363" y="2317750"/>
            <a:ext cx="1042987" cy="579438"/>
          </a:xfrm>
          <a:prstGeom prst="ellipse">
            <a:avLst/>
          </a:prstGeom>
          <a:noFill/>
          <a:ln w="38100">
            <a:solidFill>
              <a:schemeClr val="hlink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altLang="en-US" sz="3200" smtClean="0">
              <a:solidFill>
                <a:srgbClr val="FC0128"/>
              </a:solidFill>
              <a:latin typeface="Times" pitchFamily="1" charset="0"/>
            </a:endParaRPr>
          </a:p>
        </p:txBody>
      </p:sp>
      <p:sp>
        <p:nvSpPr>
          <p:cNvPr id="120836" name="Oval 11"/>
          <p:cNvSpPr>
            <a:spLocks noChangeArrowheads="1"/>
          </p:cNvSpPr>
          <p:nvPr/>
        </p:nvSpPr>
        <p:spPr bwMode="auto">
          <a:xfrm>
            <a:off x="7167563" y="2316163"/>
            <a:ext cx="695325" cy="584200"/>
          </a:xfrm>
          <a:prstGeom prst="ellipse">
            <a:avLst/>
          </a:prstGeom>
          <a:noFill/>
          <a:ln w="38100">
            <a:solidFill>
              <a:schemeClr val="hlink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altLang="en-US" sz="3200" smtClean="0">
              <a:solidFill>
                <a:srgbClr val="FC0128"/>
              </a:solidFill>
              <a:latin typeface="Times" pitchFamily="1" charset="0"/>
            </a:endParaRPr>
          </a:p>
        </p:txBody>
      </p:sp>
      <p:sp>
        <p:nvSpPr>
          <p:cNvPr id="120837" name="Oval 13"/>
          <p:cNvSpPr>
            <a:spLocks noChangeArrowheads="1"/>
          </p:cNvSpPr>
          <p:nvPr/>
        </p:nvSpPr>
        <p:spPr bwMode="auto">
          <a:xfrm>
            <a:off x="5295900" y="4891088"/>
            <a:ext cx="746125" cy="609600"/>
          </a:xfrm>
          <a:prstGeom prst="ellipse">
            <a:avLst/>
          </a:prstGeom>
          <a:noFill/>
          <a:ln w="38100">
            <a:solidFill>
              <a:schemeClr val="hlink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altLang="en-US" sz="3200" smtClean="0">
              <a:solidFill>
                <a:srgbClr val="FC0128"/>
              </a:solidFill>
              <a:latin typeface="Times" pitchFamily="1" charset="0"/>
            </a:endParaRPr>
          </a:p>
        </p:txBody>
      </p:sp>
      <p:sp>
        <p:nvSpPr>
          <p:cNvPr id="120838" name="Oval 14"/>
          <p:cNvSpPr>
            <a:spLocks noChangeArrowheads="1"/>
          </p:cNvSpPr>
          <p:nvPr/>
        </p:nvSpPr>
        <p:spPr bwMode="auto">
          <a:xfrm>
            <a:off x="6970713" y="4892675"/>
            <a:ext cx="966787" cy="566738"/>
          </a:xfrm>
          <a:prstGeom prst="ellipse">
            <a:avLst/>
          </a:prstGeom>
          <a:noFill/>
          <a:ln w="38100">
            <a:solidFill>
              <a:schemeClr val="hlink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altLang="en-US" sz="3200" smtClean="0">
              <a:solidFill>
                <a:srgbClr val="FC0128"/>
              </a:solidFill>
              <a:latin typeface="Times" pitchFamily="1" charset="0"/>
            </a:endParaRPr>
          </a:p>
        </p:txBody>
      </p:sp>
      <p:grpSp>
        <p:nvGrpSpPr>
          <p:cNvPr id="120839" name="Group 15"/>
          <p:cNvGrpSpPr>
            <a:grpSpLocks/>
          </p:cNvGrpSpPr>
          <p:nvPr/>
        </p:nvGrpSpPr>
        <p:grpSpPr bwMode="auto">
          <a:xfrm>
            <a:off x="5546725" y="1768475"/>
            <a:ext cx="346075" cy="466725"/>
            <a:chOff x="3494" y="1114"/>
            <a:chExt cx="218" cy="294"/>
          </a:xfrm>
        </p:grpSpPr>
        <p:sp>
          <p:nvSpPr>
            <p:cNvPr id="120858" name="Line 16"/>
            <p:cNvSpPr>
              <a:spLocks noChangeShapeType="1"/>
            </p:cNvSpPr>
            <p:nvPr/>
          </p:nvSpPr>
          <p:spPr bwMode="auto">
            <a:xfrm>
              <a:off x="3494" y="1306"/>
              <a:ext cx="109" cy="89"/>
            </a:xfrm>
            <a:prstGeom prst="line">
              <a:avLst/>
            </a:prstGeom>
            <a:noFill/>
            <a:ln w="57150">
              <a:solidFill>
                <a:schemeClr val="hlink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mtClean="0">
                <a:solidFill>
                  <a:srgbClr val="FFF19B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120859" name="Line 17"/>
            <p:cNvSpPr>
              <a:spLocks noChangeShapeType="1"/>
            </p:cNvSpPr>
            <p:nvPr/>
          </p:nvSpPr>
          <p:spPr bwMode="auto">
            <a:xfrm flipV="1">
              <a:off x="3603" y="1114"/>
              <a:ext cx="109" cy="294"/>
            </a:xfrm>
            <a:prstGeom prst="line">
              <a:avLst/>
            </a:prstGeom>
            <a:noFill/>
            <a:ln w="57150">
              <a:solidFill>
                <a:schemeClr val="hlink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mtClean="0">
                <a:solidFill>
                  <a:srgbClr val="FFF19B"/>
                </a:solidFill>
                <a:latin typeface="Arial" charset="0"/>
                <a:cs typeface="Arial" charset="0"/>
              </a:endParaRPr>
            </a:p>
          </p:txBody>
        </p:sp>
      </p:grpSp>
      <p:grpSp>
        <p:nvGrpSpPr>
          <p:cNvPr id="120840" name="Group 18"/>
          <p:cNvGrpSpPr>
            <a:grpSpLocks/>
          </p:cNvGrpSpPr>
          <p:nvPr/>
        </p:nvGrpSpPr>
        <p:grpSpPr bwMode="auto">
          <a:xfrm>
            <a:off x="7294563" y="1768475"/>
            <a:ext cx="346075" cy="466725"/>
            <a:chOff x="3494" y="1114"/>
            <a:chExt cx="218" cy="294"/>
          </a:xfrm>
        </p:grpSpPr>
        <p:sp>
          <p:nvSpPr>
            <p:cNvPr id="120856" name="Line 19"/>
            <p:cNvSpPr>
              <a:spLocks noChangeShapeType="1"/>
            </p:cNvSpPr>
            <p:nvPr/>
          </p:nvSpPr>
          <p:spPr bwMode="auto">
            <a:xfrm>
              <a:off x="3494" y="1306"/>
              <a:ext cx="109" cy="89"/>
            </a:xfrm>
            <a:prstGeom prst="line">
              <a:avLst/>
            </a:prstGeom>
            <a:noFill/>
            <a:ln w="57150">
              <a:solidFill>
                <a:schemeClr val="hlink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mtClean="0">
                <a:solidFill>
                  <a:srgbClr val="FFF19B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120857" name="Line 20"/>
            <p:cNvSpPr>
              <a:spLocks noChangeShapeType="1"/>
            </p:cNvSpPr>
            <p:nvPr/>
          </p:nvSpPr>
          <p:spPr bwMode="auto">
            <a:xfrm flipV="1">
              <a:off x="3603" y="1114"/>
              <a:ext cx="109" cy="294"/>
            </a:xfrm>
            <a:prstGeom prst="line">
              <a:avLst/>
            </a:prstGeom>
            <a:noFill/>
            <a:ln w="57150">
              <a:solidFill>
                <a:schemeClr val="hlink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mtClean="0">
                <a:solidFill>
                  <a:srgbClr val="FFF19B"/>
                </a:solidFill>
                <a:latin typeface="Arial" charset="0"/>
                <a:cs typeface="Arial" charset="0"/>
              </a:endParaRPr>
            </a:p>
          </p:txBody>
        </p:sp>
      </p:grpSp>
      <p:grpSp>
        <p:nvGrpSpPr>
          <p:cNvPr id="120841" name="Group 21"/>
          <p:cNvGrpSpPr>
            <a:grpSpLocks/>
          </p:cNvGrpSpPr>
          <p:nvPr/>
        </p:nvGrpSpPr>
        <p:grpSpPr bwMode="auto">
          <a:xfrm>
            <a:off x="5453063" y="4318000"/>
            <a:ext cx="346075" cy="466725"/>
            <a:chOff x="3494" y="1114"/>
            <a:chExt cx="218" cy="294"/>
          </a:xfrm>
        </p:grpSpPr>
        <p:sp>
          <p:nvSpPr>
            <p:cNvPr id="120854" name="Line 22"/>
            <p:cNvSpPr>
              <a:spLocks noChangeShapeType="1"/>
            </p:cNvSpPr>
            <p:nvPr/>
          </p:nvSpPr>
          <p:spPr bwMode="auto">
            <a:xfrm>
              <a:off x="3494" y="1306"/>
              <a:ext cx="109" cy="89"/>
            </a:xfrm>
            <a:prstGeom prst="line">
              <a:avLst/>
            </a:prstGeom>
            <a:noFill/>
            <a:ln w="57150">
              <a:solidFill>
                <a:schemeClr val="hlink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mtClean="0">
                <a:solidFill>
                  <a:srgbClr val="FFF19B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120855" name="Line 23"/>
            <p:cNvSpPr>
              <a:spLocks noChangeShapeType="1"/>
            </p:cNvSpPr>
            <p:nvPr/>
          </p:nvSpPr>
          <p:spPr bwMode="auto">
            <a:xfrm flipV="1">
              <a:off x="3603" y="1114"/>
              <a:ext cx="109" cy="294"/>
            </a:xfrm>
            <a:prstGeom prst="line">
              <a:avLst/>
            </a:prstGeom>
            <a:noFill/>
            <a:ln w="57150">
              <a:solidFill>
                <a:schemeClr val="hlink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mtClean="0">
                <a:solidFill>
                  <a:srgbClr val="FFF19B"/>
                </a:solidFill>
                <a:latin typeface="Arial" charset="0"/>
                <a:cs typeface="Arial" charset="0"/>
              </a:endParaRPr>
            </a:p>
          </p:txBody>
        </p:sp>
      </p:grpSp>
      <p:grpSp>
        <p:nvGrpSpPr>
          <p:cNvPr id="120842" name="Group 24"/>
          <p:cNvGrpSpPr>
            <a:grpSpLocks/>
          </p:cNvGrpSpPr>
          <p:nvPr/>
        </p:nvGrpSpPr>
        <p:grpSpPr bwMode="auto">
          <a:xfrm>
            <a:off x="7346950" y="4360863"/>
            <a:ext cx="346075" cy="466725"/>
            <a:chOff x="3494" y="1114"/>
            <a:chExt cx="218" cy="294"/>
          </a:xfrm>
        </p:grpSpPr>
        <p:sp>
          <p:nvSpPr>
            <p:cNvPr id="120852" name="Line 25"/>
            <p:cNvSpPr>
              <a:spLocks noChangeShapeType="1"/>
            </p:cNvSpPr>
            <p:nvPr/>
          </p:nvSpPr>
          <p:spPr bwMode="auto">
            <a:xfrm>
              <a:off x="3494" y="1306"/>
              <a:ext cx="109" cy="89"/>
            </a:xfrm>
            <a:prstGeom prst="line">
              <a:avLst/>
            </a:prstGeom>
            <a:noFill/>
            <a:ln w="57150">
              <a:solidFill>
                <a:schemeClr val="hlink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mtClean="0">
                <a:solidFill>
                  <a:srgbClr val="FFF19B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120853" name="Line 26"/>
            <p:cNvSpPr>
              <a:spLocks noChangeShapeType="1"/>
            </p:cNvSpPr>
            <p:nvPr/>
          </p:nvSpPr>
          <p:spPr bwMode="auto">
            <a:xfrm flipV="1">
              <a:off x="3603" y="1114"/>
              <a:ext cx="109" cy="294"/>
            </a:xfrm>
            <a:prstGeom prst="line">
              <a:avLst/>
            </a:prstGeom>
            <a:noFill/>
            <a:ln w="57150">
              <a:solidFill>
                <a:schemeClr val="hlink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mtClean="0">
                <a:solidFill>
                  <a:srgbClr val="FFF19B"/>
                </a:solidFill>
                <a:latin typeface="Arial" charset="0"/>
                <a:cs typeface="Arial" charset="0"/>
              </a:endParaRPr>
            </a:p>
          </p:txBody>
        </p:sp>
      </p:grpSp>
      <p:sp>
        <p:nvSpPr>
          <p:cNvPr id="120843" name="Line 27"/>
          <p:cNvSpPr>
            <a:spLocks noChangeShapeType="1"/>
          </p:cNvSpPr>
          <p:nvPr/>
        </p:nvSpPr>
        <p:spPr bwMode="auto">
          <a:xfrm>
            <a:off x="222250" y="1200150"/>
            <a:ext cx="8399463" cy="0"/>
          </a:xfrm>
          <a:prstGeom prst="line">
            <a:avLst/>
          </a:prstGeom>
          <a:noFill/>
          <a:ln w="12700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FFF19B"/>
              </a:solidFill>
              <a:latin typeface="Arial" charset="0"/>
              <a:cs typeface="Arial" charset="0"/>
            </a:endParaRPr>
          </a:p>
        </p:txBody>
      </p:sp>
      <p:pic>
        <p:nvPicPr>
          <p:cNvPr id="120844" name="Picture 2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975" y="1854200"/>
            <a:ext cx="2336800" cy="1549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0845" name="Picture 29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438" y="4522788"/>
            <a:ext cx="2278062" cy="1519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0846" name="AutoShape 30"/>
          <p:cNvSpPr>
            <a:spLocks noChangeArrowheads="1"/>
          </p:cNvSpPr>
          <p:nvPr/>
        </p:nvSpPr>
        <p:spPr bwMode="auto">
          <a:xfrm>
            <a:off x="2617788" y="4754563"/>
            <a:ext cx="2438400" cy="990600"/>
          </a:xfrm>
          <a:prstGeom prst="rightArrow">
            <a:avLst>
              <a:gd name="adj1" fmla="val 50000"/>
              <a:gd name="adj2" fmla="val 61538"/>
            </a:avLst>
          </a:prstGeom>
          <a:solidFill>
            <a:schemeClr val="accent1"/>
          </a:solidFill>
          <a:ln w="12700">
            <a:solidFill>
              <a:schemeClr val="accent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2400" smtClean="0">
                <a:solidFill>
                  <a:srgbClr val="FC0128"/>
                </a:solidFill>
                <a:latin typeface="Times" pitchFamily="1" charset="0"/>
              </a:rPr>
              <a:t>Predicted Words</a:t>
            </a:r>
          </a:p>
        </p:txBody>
      </p:sp>
      <p:grpSp>
        <p:nvGrpSpPr>
          <p:cNvPr id="120847" name="Group 31"/>
          <p:cNvGrpSpPr>
            <a:grpSpLocks/>
          </p:cNvGrpSpPr>
          <p:nvPr/>
        </p:nvGrpSpPr>
        <p:grpSpPr bwMode="auto">
          <a:xfrm>
            <a:off x="2590800" y="2144713"/>
            <a:ext cx="2441575" cy="990600"/>
            <a:chOff x="2196" y="3373"/>
            <a:chExt cx="1538" cy="624"/>
          </a:xfrm>
        </p:grpSpPr>
        <p:sp>
          <p:nvSpPr>
            <p:cNvPr id="120850" name="AutoShape 32"/>
            <p:cNvSpPr>
              <a:spLocks noChangeArrowheads="1"/>
            </p:cNvSpPr>
            <p:nvPr/>
          </p:nvSpPr>
          <p:spPr bwMode="auto">
            <a:xfrm>
              <a:off x="2198" y="3373"/>
              <a:ext cx="1536" cy="624"/>
            </a:xfrm>
            <a:prstGeom prst="rightArrow">
              <a:avLst>
                <a:gd name="adj1" fmla="val 50000"/>
                <a:gd name="adj2" fmla="val 61538"/>
              </a:avLst>
            </a:prstGeom>
            <a:solidFill>
              <a:schemeClr val="accent1"/>
            </a:solidFill>
            <a:ln w="12700">
              <a:solidFill>
                <a:schemeClr val="accent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altLang="en-US" sz="2400" smtClean="0">
                <a:solidFill>
                  <a:srgbClr val="FC0128"/>
                </a:solidFill>
                <a:latin typeface="Times" pitchFamily="1" charset="0"/>
              </a:endParaRPr>
            </a:p>
          </p:txBody>
        </p:sp>
        <p:sp>
          <p:nvSpPr>
            <p:cNvPr id="120851" name="Text Box 33"/>
            <p:cNvSpPr txBox="1">
              <a:spLocks noChangeArrowheads="1"/>
            </p:cNvSpPr>
            <p:nvPr/>
          </p:nvSpPr>
          <p:spPr bwMode="auto">
            <a:xfrm>
              <a:off x="2196" y="3523"/>
              <a:ext cx="1465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en-US" sz="2400" smtClean="0">
                  <a:solidFill>
                    <a:srgbClr val="FC0128"/>
                  </a:solidFill>
                  <a:latin typeface="Times" pitchFamily="1" charset="0"/>
                </a:rPr>
                <a:t>Actual Keywords</a:t>
              </a:r>
            </a:p>
          </p:txBody>
        </p:sp>
      </p:grpSp>
      <p:sp>
        <p:nvSpPr>
          <p:cNvPr id="120848" name="Text Box 34"/>
          <p:cNvSpPr txBox="1">
            <a:spLocks noChangeArrowheads="1"/>
          </p:cNvSpPr>
          <p:nvPr/>
        </p:nvSpPr>
        <p:spPr bwMode="auto">
          <a:xfrm>
            <a:off x="5211763" y="2403475"/>
            <a:ext cx="3719512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 sz="2000" smtClean="0">
                <a:solidFill>
                  <a:srgbClr val="FFF19B"/>
                </a:solidFill>
                <a:latin typeface="Times" pitchFamily="1" charset="0"/>
              </a:rPr>
              <a:t>GRASS   TIGER   CAT  FOREST</a:t>
            </a:r>
          </a:p>
        </p:txBody>
      </p:sp>
      <p:sp>
        <p:nvSpPr>
          <p:cNvPr id="120849" name="Rectangle 35"/>
          <p:cNvSpPr>
            <a:spLocks noChangeArrowheads="1"/>
          </p:cNvSpPr>
          <p:nvPr/>
        </p:nvSpPr>
        <p:spPr bwMode="auto">
          <a:xfrm>
            <a:off x="5310188" y="4994275"/>
            <a:ext cx="3627437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 sz="2000" smtClean="0">
                <a:solidFill>
                  <a:srgbClr val="FFF19B"/>
                </a:solidFill>
                <a:latin typeface="Times" pitchFamily="1" charset="0"/>
              </a:rPr>
              <a:t>CAT   HORSE  GRASS WATER</a:t>
            </a:r>
          </a:p>
        </p:txBody>
      </p:sp>
    </p:spTree>
    <p:extLst>
      <p:ext uri="{BB962C8B-B14F-4D97-AF65-F5344CB8AC3E}">
        <p14:creationId xmlns:p14="http://schemas.microsoft.com/office/powerpoint/2010/main" val="2776911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Rectangle 2"/>
          <p:cNvSpPr>
            <a:spLocks noChangeArrowheads="1"/>
          </p:cNvSpPr>
          <p:nvPr/>
        </p:nvSpPr>
        <p:spPr bwMode="auto">
          <a:xfrm>
            <a:off x="604838" y="182563"/>
            <a:ext cx="7772400" cy="871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4400" b="1" smtClean="0">
                <a:solidFill>
                  <a:srgbClr val="FCA0D7"/>
                </a:solidFill>
                <a:latin typeface="Times" pitchFamily="1" charset="0"/>
              </a:rPr>
              <a:t>Exploiting Word Prediction</a:t>
            </a:r>
          </a:p>
        </p:txBody>
      </p:sp>
      <p:sp>
        <p:nvSpPr>
          <p:cNvPr id="121859" name="Text Box 3"/>
          <p:cNvSpPr txBox="1">
            <a:spLocks noChangeArrowheads="1"/>
          </p:cNvSpPr>
          <p:nvPr/>
        </p:nvSpPr>
        <p:spPr bwMode="auto">
          <a:xfrm>
            <a:off x="715963" y="1644650"/>
            <a:ext cx="7978775" cy="173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3600" smtClean="0">
                <a:solidFill>
                  <a:srgbClr val="FFF19B"/>
                </a:solidFill>
                <a:latin typeface="Times" pitchFamily="1" charset="0"/>
              </a:rPr>
              <a:t>Model Selection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3600" smtClean="0">
                <a:solidFill>
                  <a:srgbClr val="FFF19B"/>
                </a:solidFill>
                <a:latin typeface="Times" pitchFamily="1" charset="0"/>
              </a:rPr>
              <a:t>Segmentation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3600" smtClean="0">
                <a:solidFill>
                  <a:srgbClr val="FFF19B"/>
                </a:solidFill>
                <a:latin typeface="Times" pitchFamily="1" charset="0"/>
              </a:rPr>
              <a:t>Feature choices</a:t>
            </a:r>
          </a:p>
        </p:txBody>
      </p:sp>
      <p:sp>
        <p:nvSpPr>
          <p:cNvPr id="121860" name="Line 4"/>
          <p:cNvSpPr>
            <a:spLocks noChangeShapeType="1"/>
          </p:cNvSpPr>
          <p:nvPr/>
        </p:nvSpPr>
        <p:spPr bwMode="auto">
          <a:xfrm>
            <a:off x="304800" y="1068388"/>
            <a:ext cx="8399463" cy="0"/>
          </a:xfrm>
          <a:prstGeom prst="line">
            <a:avLst/>
          </a:prstGeom>
          <a:noFill/>
          <a:ln w="12700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FFF19B"/>
              </a:solidFill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47478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074" name="Object 2"/>
          <p:cNvGraphicFramePr>
            <a:graphicFrameLocks noChangeAspect="1"/>
          </p:cNvGraphicFramePr>
          <p:nvPr/>
        </p:nvGraphicFramePr>
        <p:xfrm>
          <a:off x="139700" y="2120900"/>
          <a:ext cx="10985500" cy="30686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0" name="Document" r:id="rId3" imgW="5529072" imgH="1545336" progId="Word.Document.8">
                  <p:embed/>
                </p:oleObj>
              </mc:Choice>
              <mc:Fallback>
                <p:oleObj name="Document" r:id="rId3" imgW="5529072" imgH="1545336" progId="Word.Document.8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9700" y="2120900"/>
                        <a:ext cx="10985500" cy="30686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075" name="Text Box 3"/>
          <p:cNvSpPr txBox="1">
            <a:spLocks noChangeArrowheads="1"/>
          </p:cNvSpPr>
          <p:nvPr/>
        </p:nvSpPr>
        <p:spPr bwMode="auto">
          <a:xfrm>
            <a:off x="1406525" y="466725"/>
            <a:ext cx="591185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4400" smtClean="0">
                <a:solidFill>
                  <a:srgbClr val="FFF19B"/>
                </a:solidFill>
                <a:latin typeface="Times" pitchFamily="1" charset="0"/>
              </a:rPr>
              <a:t>Blobworld segmentations</a:t>
            </a:r>
          </a:p>
        </p:txBody>
      </p:sp>
      <p:sp>
        <p:nvSpPr>
          <p:cNvPr id="3076" name="Text Box 4"/>
          <p:cNvSpPr txBox="1">
            <a:spLocks noChangeArrowheads="1"/>
          </p:cNvSpPr>
          <p:nvPr/>
        </p:nvSpPr>
        <p:spPr bwMode="auto">
          <a:xfrm>
            <a:off x="1851025" y="5686425"/>
            <a:ext cx="501015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4400" smtClean="0">
                <a:solidFill>
                  <a:srgbClr val="FFF19B"/>
                </a:solidFill>
                <a:latin typeface="Times" pitchFamily="1" charset="0"/>
              </a:rPr>
              <a:t>N-cuts segmentations</a:t>
            </a:r>
          </a:p>
        </p:txBody>
      </p:sp>
      <p:sp>
        <p:nvSpPr>
          <p:cNvPr id="3077" name="Freeform 5"/>
          <p:cNvSpPr>
            <a:spLocks/>
          </p:cNvSpPr>
          <p:nvPr/>
        </p:nvSpPr>
        <p:spPr bwMode="auto">
          <a:xfrm>
            <a:off x="571500" y="4953000"/>
            <a:ext cx="7734300" cy="711200"/>
          </a:xfrm>
          <a:custGeom>
            <a:avLst/>
            <a:gdLst>
              <a:gd name="T0" fmla="*/ 0 w 4872"/>
              <a:gd name="T1" fmla="*/ 0 h 448"/>
              <a:gd name="T2" fmla="*/ 504031246 w 4872"/>
              <a:gd name="T3" fmla="*/ 443547578 h 448"/>
              <a:gd name="T4" fmla="*/ 2147483647 w 4872"/>
              <a:gd name="T5" fmla="*/ 443547578 h 448"/>
              <a:gd name="T6" fmla="*/ 2147483647 w 4872"/>
              <a:gd name="T7" fmla="*/ 1129030089 h 448"/>
              <a:gd name="T8" fmla="*/ 2147483647 w 4872"/>
              <a:gd name="T9" fmla="*/ 483870067 h 448"/>
              <a:gd name="T10" fmla="*/ 2147483647 w 4872"/>
              <a:gd name="T11" fmla="*/ 483870067 h 448"/>
              <a:gd name="T12" fmla="*/ 2147483647 w 4872"/>
              <a:gd name="T13" fmla="*/ 60483758 h 448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4872"/>
              <a:gd name="T22" fmla="*/ 0 h 448"/>
              <a:gd name="T23" fmla="*/ 4872 w 4872"/>
              <a:gd name="T24" fmla="*/ 448 h 448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4872" h="448">
                <a:moveTo>
                  <a:pt x="0" y="0"/>
                </a:moveTo>
                <a:lnTo>
                  <a:pt x="200" y="176"/>
                </a:lnTo>
                <a:lnTo>
                  <a:pt x="2320" y="176"/>
                </a:lnTo>
                <a:lnTo>
                  <a:pt x="2480" y="448"/>
                </a:lnTo>
                <a:lnTo>
                  <a:pt x="2632" y="192"/>
                </a:lnTo>
                <a:lnTo>
                  <a:pt x="4656" y="192"/>
                </a:lnTo>
                <a:lnTo>
                  <a:pt x="4872" y="24"/>
                </a:lnTo>
              </a:path>
            </a:pathLst>
          </a:custGeom>
          <a:noFill/>
          <a:ln w="12700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FFF19B"/>
              </a:solidFill>
              <a:latin typeface="Arial" charset="0"/>
              <a:cs typeface="Arial" charset="0"/>
            </a:endParaRPr>
          </a:p>
        </p:txBody>
      </p:sp>
      <p:sp>
        <p:nvSpPr>
          <p:cNvPr id="3078" name="Freeform 6"/>
          <p:cNvSpPr>
            <a:spLocks/>
          </p:cNvSpPr>
          <p:nvPr/>
        </p:nvSpPr>
        <p:spPr bwMode="auto">
          <a:xfrm flipV="1">
            <a:off x="635000" y="1282700"/>
            <a:ext cx="7734300" cy="711200"/>
          </a:xfrm>
          <a:custGeom>
            <a:avLst/>
            <a:gdLst>
              <a:gd name="T0" fmla="*/ 0 w 4872"/>
              <a:gd name="T1" fmla="*/ 0 h 448"/>
              <a:gd name="T2" fmla="*/ 504031246 w 4872"/>
              <a:gd name="T3" fmla="*/ 443547578 h 448"/>
              <a:gd name="T4" fmla="*/ 2147483647 w 4872"/>
              <a:gd name="T5" fmla="*/ 443547578 h 448"/>
              <a:gd name="T6" fmla="*/ 2147483647 w 4872"/>
              <a:gd name="T7" fmla="*/ 1129030089 h 448"/>
              <a:gd name="T8" fmla="*/ 2147483647 w 4872"/>
              <a:gd name="T9" fmla="*/ 483870067 h 448"/>
              <a:gd name="T10" fmla="*/ 2147483647 w 4872"/>
              <a:gd name="T11" fmla="*/ 483870067 h 448"/>
              <a:gd name="T12" fmla="*/ 2147483647 w 4872"/>
              <a:gd name="T13" fmla="*/ 60483758 h 448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4872"/>
              <a:gd name="T22" fmla="*/ 0 h 448"/>
              <a:gd name="T23" fmla="*/ 4872 w 4872"/>
              <a:gd name="T24" fmla="*/ 448 h 448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4872" h="448">
                <a:moveTo>
                  <a:pt x="0" y="0"/>
                </a:moveTo>
                <a:lnTo>
                  <a:pt x="200" y="176"/>
                </a:lnTo>
                <a:lnTo>
                  <a:pt x="2320" y="176"/>
                </a:lnTo>
                <a:lnTo>
                  <a:pt x="2480" y="448"/>
                </a:lnTo>
                <a:lnTo>
                  <a:pt x="2632" y="192"/>
                </a:lnTo>
                <a:lnTo>
                  <a:pt x="4656" y="192"/>
                </a:lnTo>
                <a:lnTo>
                  <a:pt x="4872" y="24"/>
                </a:lnTo>
              </a:path>
            </a:pathLst>
          </a:custGeom>
          <a:noFill/>
          <a:ln w="12700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FFF19B"/>
              </a:solidFill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427713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Rectangle 3"/>
          <p:cNvSpPr>
            <a:spLocks noChangeArrowheads="1"/>
          </p:cNvSpPr>
          <p:nvPr/>
        </p:nvSpPr>
        <p:spPr bwMode="auto">
          <a:xfrm>
            <a:off x="889000" y="939800"/>
            <a:ext cx="1384300" cy="544830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altLang="en-US" sz="3600" smtClean="0">
              <a:solidFill>
                <a:srgbClr val="FFF19B"/>
              </a:solidFill>
              <a:latin typeface="Times" pitchFamily="1" charset="0"/>
            </a:endParaRPr>
          </a:p>
        </p:txBody>
      </p:sp>
      <p:pic>
        <p:nvPicPr>
          <p:cNvPr id="122883" name="Picture 66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85800"/>
            <a:ext cx="9144000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338441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19100"/>
            <a:ext cx="7772400" cy="871538"/>
          </a:xfrm>
        </p:spPr>
        <p:txBody>
          <a:bodyPr/>
          <a:lstStyle/>
          <a:p>
            <a:r>
              <a:rPr lang="en-US" altLang="en-US" smtClean="0"/>
              <a:t>Some Applications</a:t>
            </a:r>
          </a:p>
        </p:txBody>
      </p:sp>
      <p:sp>
        <p:nvSpPr>
          <p:cNvPr id="123907" name="Rectangle 3"/>
          <p:cNvSpPr>
            <a:spLocks noGrp="1" noChangeArrowheads="1"/>
          </p:cNvSpPr>
          <p:nvPr>
            <p:ph idx="1"/>
          </p:nvPr>
        </p:nvSpPr>
        <p:spPr>
          <a:xfrm>
            <a:off x="571500" y="1663700"/>
            <a:ext cx="8128000" cy="4445000"/>
          </a:xfrm>
        </p:spPr>
        <p:txBody>
          <a:bodyPr/>
          <a:lstStyle/>
          <a:p>
            <a:pPr marL="0" indent="0">
              <a:lnSpc>
                <a:spcPct val="94000"/>
              </a:lnSpc>
              <a:spcAft>
                <a:spcPct val="0"/>
              </a:spcAft>
            </a:pPr>
            <a:r>
              <a:rPr lang="en-US" altLang="en-US" smtClean="0"/>
              <a:t>Using text search engines to find images without keywords  (P(image|word))</a:t>
            </a:r>
          </a:p>
          <a:p>
            <a:pPr marL="0" indent="0">
              <a:lnSpc>
                <a:spcPct val="94000"/>
              </a:lnSpc>
              <a:spcAft>
                <a:spcPct val="0"/>
              </a:spcAft>
            </a:pPr>
            <a:endParaRPr lang="en-US" altLang="en-US" smtClean="0"/>
          </a:p>
          <a:p>
            <a:pPr marL="0" indent="0">
              <a:lnSpc>
                <a:spcPct val="94000"/>
              </a:lnSpc>
              <a:spcAft>
                <a:spcPct val="0"/>
              </a:spcAft>
            </a:pPr>
            <a:r>
              <a:rPr lang="en-US" altLang="en-US" smtClean="0"/>
              <a:t>Browsing and searching image parts</a:t>
            </a:r>
          </a:p>
          <a:p>
            <a:pPr marL="0" indent="0">
              <a:lnSpc>
                <a:spcPct val="94000"/>
              </a:lnSpc>
              <a:spcAft>
                <a:spcPct val="0"/>
              </a:spcAft>
            </a:pPr>
            <a:endParaRPr lang="en-US" altLang="en-US" smtClean="0"/>
          </a:p>
          <a:p>
            <a:pPr marL="0" indent="0">
              <a:lnSpc>
                <a:spcPct val="94000"/>
              </a:lnSpc>
              <a:spcAft>
                <a:spcPct val="0"/>
              </a:spcAft>
            </a:pPr>
            <a:endParaRPr lang="en-US" altLang="en-US" smtClean="0"/>
          </a:p>
        </p:txBody>
      </p:sp>
      <p:sp>
        <p:nvSpPr>
          <p:cNvPr id="123908" name="Line 4"/>
          <p:cNvSpPr>
            <a:spLocks noChangeShapeType="1"/>
          </p:cNvSpPr>
          <p:nvPr/>
        </p:nvSpPr>
        <p:spPr bwMode="auto">
          <a:xfrm>
            <a:off x="533400" y="1397000"/>
            <a:ext cx="8399463" cy="0"/>
          </a:xfrm>
          <a:prstGeom prst="line">
            <a:avLst/>
          </a:prstGeom>
          <a:noFill/>
          <a:ln w="12700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FFF19B"/>
              </a:solidFill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612758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19100"/>
            <a:ext cx="7772400" cy="871538"/>
          </a:xfrm>
        </p:spPr>
        <p:txBody>
          <a:bodyPr/>
          <a:lstStyle/>
          <a:p>
            <a:r>
              <a:rPr lang="en-US" altLang="en-US" smtClean="0"/>
              <a:t>More Applications</a:t>
            </a:r>
          </a:p>
        </p:txBody>
      </p:sp>
      <p:sp>
        <p:nvSpPr>
          <p:cNvPr id="124931" name="Rectangle 3"/>
          <p:cNvSpPr>
            <a:spLocks noGrp="1" noChangeArrowheads="1"/>
          </p:cNvSpPr>
          <p:nvPr>
            <p:ph idx="1"/>
          </p:nvPr>
        </p:nvSpPr>
        <p:spPr>
          <a:xfrm>
            <a:off x="571500" y="1663700"/>
            <a:ext cx="8128000" cy="4445000"/>
          </a:xfrm>
        </p:spPr>
        <p:txBody>
          <a:bodyPr/>
          <a:lstStyle/>
          <a:p>
            <a:pPr marL="0" indent="0">
              <a:lnSpc>
                <a:spcPct val="94000"/>
              </a:lnSpc>
              <a:spcAft>
                <a:spcPct val="0"/>
              </a:spcAft>
            </a:pPr>
            <a:r>
              <a:rPr lang="en-US" altLang="en-US" smtClean="0"/>
              <a:t>Building a face gazetteer from news photos</a:t>
            </a:r>
          </a:p>
          <a:p>
            <a:pPr marL="0" indent="0">
              <a:lnSpc>
                <a:spcPct val="94000"/>
              </a:lnSpc>
              <a:spcAft>
                <a:spcPct val="0"/>
              </a:spcAft>
            </a:pPr>
            <a:endParaRPr lang="en-US" altLang="en-US" smtClean="0"/>
          </a:p>
          <a:p>
            <a:pPr marL="0" indent="0">
              <a:lnSpc>
                <a:spcPct val="94000"/>
              </a:lnSpc>
              <a:spcAft>
                <a:spcPct val="0"/>
              </a:spcAft>
            </a:pPr>
            <a:r>
              <a:rPr lang="en-US" altLang="en-US" smtClean="0"/>
              <a:t>Indexing and linking news stories using pictures</a:t>
            </a:r>
          </a:p>
          <a:p>
            <a:pPr marL="0" indent="0">
              <a:lnSpc>
                <a:spcPct val="94000"/>
              </a:lnSpc>
              <a:spcAft>
                <a:spcPct val="0"/>
              </a:spcAft>
            </a:pPr>
            <a:endParaRPr lang="en-US" altLang="en-US" smtClean="0"/>
          </a:p>
          <a:p>
            <a:pPr marL="0" indent="0">
              <a:lnSpc>
                <a:spcPct val="94000"/>
              </a:lnSpc>
              <a:spcAft>
                <a:spcPct val="0"/>
              </a:spcAft>
            </a:pPr>
            <a:r>
              <a:rPr lang="en-US" altLang="en-US" smtClean="0"/>
              <a:t>Linking news articles and news video using pictures</a:t>
            </a:r>
          </a:p>
          <a:p>
            <a:pPr marL="0" indent="0">
              <a:lnSpc>
                <a:spcPct val="94000"/>
              </a:lnSpc>
              <a:spcAft>
                <a:spcPct val="0"/>
              </a:spcAft>
            </a:pPr>
            <a:endParaRPr lang="en-US" altLang="en-US" smtClean="0"/>
          </a:p>
        </p:txBody>
      </p:sp>
      <p:sp>
        <p:nvSpPr>
          <p:cNvPr id="124932" name="Line 4"/>
          <p:cNvSpPr>
            <a:spLocks noChangeShapeType="1"/>
          </p:cNvSpPr>
          <p:nvPr/>
        </p:nvSpPr>
        <p:spPr bwMode="auto">
          <a:xfrm>
            <a:off x="533400" y="1397000"/>
            <a:ext cx="8399463" cy="0"/>
          </a:xfrm>
          <a:prstGeom prst="line">
            <a:avLst/>
          </a:prstGeom>
          <a:noFill/>
          <a:ln w="12700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FFF19B"/>
              </a:solidFill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1191827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19100"/>
            <a:ext cx="7772400" cy="871538"/>
          </a:xfrm>
        </p:spPr>
        <p:txBody>
          <a:bodyPr/>
          <a:lstStyle/>
          <a:p>
            <a:r>
              <a:rPr lang="en-US" altLang="en-US" smtClean="0"/>
              <a:t>More Applications</a:t>
            </a:r>
          </a:p>
        </p:txBody>
      </p:sp>
      <p:sp>
        <p:nvSpPr>
          <p:cNvPr id="125955" name="Rectangle 3"/>
          <p:cNvSpPr>
            <a:spLocks noGrp="1" noChangeArrowheads="1"/>
          </p:cNvSpPr>
          <p:nvPr>
            <p:ph idx="1"/>
          </p:nvPr>
        </p:nvSpPr>
        <p:spPr>
          <a:xfrm>
            <a:off x="571500" y="1663700"/>
            <a:ext cx="8128000" cy="4445000"/>
          </a:xfrm>
        </p:spPr>
        <p:txBody>
          <a:bodyPr/>
          <a:lstStyle/>
          <a:p>
            <a:pPr marL="0" indent="0">
              <a:lnSpc>
                <a:spcPct val="94000"/>
              </a:lnSpc>
              <a:spcAft>
                <a:spcPct val="0"/>
              </a:spcAft>
            </a:pPr>
            <a:r>
              <a:rPr lang="en-US" altLang="en-US" smtClean="0"/>
              <a:t>Augmenting/combining information across the domains</a:t>
            </a:r>
          </a:p>
          <a:p>
            <a:pPr marL="0" indent="0">
              <a:lnSpc>
                <a:spcPct val="94000"/>
              </a:lnSpc>
              <a:spcAft>
                <a:spcPct val="0"/>
              </a:spcAft>
            </a:pPr>
            <a:endParaRPr lang="en-US" altLang="en-US" smtClean="0"/>
          </a:p>
          <a:p>
            <a:pPr marL="0" indent="0">
              <a:lnSpc>
                <a:spcPct val="94000"/>
              </a:lnSpc>
              <a:spcAft>
                <a:spcPct val="0"/>
              </a:spcAft>
            </a:pPr>
            <a:r>
              <a:rPr lang="en-US" altLang="en-US" smtClean="0"/>
              <a:t>Learning relationships across domains</a:t>
            </a:r>
          </a:p>
          <a:p>
            <a:pPr marL="0" indent="0">
              <a:lnSpc>
                <a:spcPct val="94000"/>
              </a:lnSpc>
              <a:spcAft>
                <a:spcPct val="0"/>
              </a:spcAft>
            </a:pPr>
            <a:endParaRPr lang="en-US" altLang="en-US" smtClean="0"/>
          </a:p>
          <a:p>
            <a:pPr marL="0" indent="0">
              <a:lnSpc>
                <a:spcPct val="94000"/>
              </a:lnSpc>
              <a:spcAft>
                <a:spcPct val="0"/>
              </a:spcAft>
            </a:pPr>
            <a:endParaRPr lang="en-US" altLang="en-US" smtClean="0"/>
          </a:p>
        </p:txBody>
      </p:sp>
      <p:sp>
        <p:nvSpPr>
          <p:cNvPr id="125956" name="Line 4"/>
          <p:cNvSpPr>
            <a:spLocks noChangeShapeType="1"/>
          </p:cNvSpPr>
          <p:nvPr/>
        </p:nvSpPr>
        <p:spPr bwMode="auto">
          <a:xfrm>
            <a:off x="533400" y="1397000"/>
            <a:ext cx="8399463" cy="0"/>
          </a:xfrm>
          <a:prstGeom prst="line">
            <a:avLst/>
          </a:prstGeom>
          <a:noFill/>
          <a:ln w="12700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FFF19B"/>
              </a:solidFill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654293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19100"/>
            <a:ext cx="7772400" cy="871538"/>
          </a:xfrm>
        </p:spPr>
        <p:txBody>
          <a:bodyPr/>
          <a:lstStyle/>
          <a:p>
            <a:r>
              <a:rPr lang="en-US" altLang="en-US" smtClean="0"/>
              <a:t>Learning Relationships</a:t>
            </a:r>
          </a:p>
        </p:txBody>
      </p:sp>
      <p:sp>
        <p:nvSpPr>
          <p:cNvPr id="126979" name="Line 3"/>
          <p:cNvSpPr>
            <a:spLocks noChangeShapeType="1"/>
          </p:cNvSpPr>
          <p:nvPr/>
        </p:nvSpPr>
        <p:spPr bwMode="auto">
          <a:xfrm>
            <a:off x="533400" y="1397000"/>
            <a:ext cx="8399463" cy="0"/>
          </a:xfrm>
          <a:prstGeom prst="line">
            <a:avLst/>
          </a:prstGeom>
          <a:noFill/>
          <a:ln w="12700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FFF19B"/>
              </a:solidFill>
              <a:latin typeface="Arial" charset="0"/>
              <a:cs typeface="Arial" charset="0"/>
            </a:endParaRPr>
          </a:p>
        </p:txBody>
      </p:sp>
      <p:pic>
        <p:nvPicPr>
          <p:cNvPr id="126980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875" y="1687513"/>
            <a:ext cx="1570038" cy="2117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6981" name="Line 5"/>
          <p:cNvSpPr>
            <a:spLocks noChangeShapeType="1"/>
          </p:cNvSpPr>
          <p:nvPr/>
        </p:nvSpPr>
        <p:spPr bwMode="auto">
          <a:xfrm flipH="1" flipV="1">
            <a:off x="4437063" y="1617663"/>
            <a:ext cx="15875" cy="3190875"/>
          </a:xfrm>
          <a:prstGeom prst="line">
            <a:avLst/>
          </a:prstGeom>
          <a:noFill/>
          <a:ln w="12700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FFF19B"/>
              </a:solidFill>
              <a:latin typeface="Arial" charset="0"/>
              <a:cs typeface="Arial" charset="0"/>
            </a:endParaRPr>
          </a:p>
        </p:txBody>
      </p:sp>
      <p:sp>
        <p:nvSpPr>
          <p:cNvPr id="126982" name="Text Box 6"/>
          <p:cNvSpPr txBox="1">
            <a:spLocks noChangeArrowheads="1"/>
          </p:cNvSpPr>
          <p:nvPr/>
        </p:nvSpPr>
        <p:spPr bwMode="auto">
          <a:xfrm>
            <a:off x="485775" y="2000250"/>
            <a:ext cx="1936750" cy="915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en-US" altLang="en-US" smtClean="0">
                <a:solidFill>
                  <a:srgbClr val="FFF19B"/>
                </a:solidFill>
                <a:latin typeface="Times" pitchFamily="1" charset="0"/>
              </a:rPr>
              <a:t>Plausible tag learnt using U.S. news corpus </a:t>
            </a:r>
          </a:p>
        </p:txBody>
      </p:sp>
      <p:sp>
        <p:nvSpPr>
          <p:cNvPr id="126983" name="Text Box 7"/>
          <p:cNvSpPr txBox="1">
            <a:spLocks noChangeArrowheads="1"/>
          </p:cNvSpPr>
          <p:nvPr/>
        </p:nvSpPr>
        <p:spPr bwMode="auto">
          <a:xfrm>
            <a:off x="1076325" y="4302125"/>
            <a:ext cx="20208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 sz="2400" smtClean="0">
                <a:solidFill>
                  <a:srgbClr val="FFF19B"/>
                </a:solidFill>
                <a:latin typeface="Times" pitchFamily="1" charset="0"/>
              </a:rPr>
              <a:t>Jacques Chirac</a:t>
            </a:r>
          </a:p>
        </p:txBody>
      </p:sp>
    </p:spTree>
    <p:extLst>
      <p:ext uri="{BB962C8B-B14F-4D97-AF65-F5344CB8AC3E}">
        <p14:creationId xmlns:p14="http://schemas.microsoft.com/office/powerpoint/2010/main" val="2521146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19100"/>
            <a:ext cx="7772400" cy="871538"/>
          </a:xfrm>
        </p:spPr>
        <p:txBody>
          <a:bodyPr/>
          <a:lstStyle/>
          <a:p>
            <a:r>
              <a:rPr lang="en-US" altLang="en-US" smtClean="0"/>
              <a:t>Learning Relationships</a:t>
            </a:r>
          </a:p>
        </p:txBody>
      </p:sp>
      <p:sp>
        <p:nvSpPr>
          <p:cNvPr id="128003" name="Line 3"/>
          <p:cNvSpPr>
            <a:spLocks noChangeShapeType="1"/>
          </p:cNvSpPr>
          <p:nvPr/>
        </p:nvSpPr>
        <p:spPr bwMode="auto">
          <a:xfrm>
            <a:off x="533400" y="1397000"/>
            <a:ext cx="8399463" cy="0"/>
          </a:xfrm>
          <a:prstGeom prst="line">
            <a:avLst/>
          </a:prstGeom>
          <a:noFill/>
          <a:ln w="12700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FFF19B"/>
              </a:solidFill>
              <a:latin typeface="Arial" charset="0"/>
              <a:cs typeface="Arial" charset="0"/>
            </a:endParaRPr>
          </a:p>
        </p:txBody>
      </p:sp>
      <p:pic>
        <p:nvPicPr>
          <p:cNvPr id="128004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875" y="1687513"/>
            <a:ext cx="1570038" cy="2117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8005" name="Picture 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48225" y="1592263"/>
            <a:ext cx="1570038" cy="2117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8006" name="Line 6"/>
          <p:cNvSpPr>
            <a:spLocks noChangeShapeType="1"/>
          </p:cNvSpPr>
          <p:nvPr/>
        </p:nvSpPr>
        <p:spPr bwMode="auto">
          <a:xfrm flipH="1" flipV="1">
            <a:off x="4437063" y="1617663"/>
            <a:ext cx="15875" cy="3190875"/>
          </a:xfrm>
          <a:prstGeom prst="line">
            <a:avLst/>
          </a:prstGeom>
          <a:noFill/>
          <a:ln w="12700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FFF19B"/>
              </a:solidFill>
              <a:latin typeface="Arial" charset="0"/>
              <a:cs typeface="Arial" charset="0"/>
            </a:endParaRPr>
          </a:p>
        </p:txBody>
      </p:sp>
      <p:sp>
        <p:nvSpPr>
          <p:cNvPr id="128007" name="Text Box 7"/>
          <p:cNvSpPr txBox="1">
            <a:spLocks noChangeArrowheads="1"/>
          </p:cNvSpPr>
          <p:nvPr/>
        </p:nvSpPr>
        <p:spPr bwMode="auto">
          <a:xfrm>
            <a:off x="6437313" y="1924050"/>
            <a:ext cx="2401887" cy="915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en-US" altLang="en-US" smtClean="0">
                <a:solidFill>
                  <a:srgbClr val="FFF19B"/>
                </a:solidFill>
                <a:latin typeface="Times" pitchFamily="1" charset="0"/>
              </a:rPr>
              <a:t>Plausible tag learnt using French news corpus </a:t>
            </a:r>
          </a:p>
        </p:txBody>
      </p:sp>
      <p:sp>
        <p:nvSpPr>
          <p:cNvPr id="128008" name="Text Box 8"/>
          <p:cNvSpPr txBox="1">
            <a:spLocks noChangeArrowheads="1"/>
          </p:cNvSpPr>
          <p:nvPr/>
        </p:nvSpPr>
        <p:spPr bwMode="auto">
          <a:xfrm>
            <a:off x="5265738" y="4310063"/>
            <a:ext cx="28416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 sz="2400" smtClean="0">
                <a:solidFill>
                  <a:srgbClr val="FFF19B"/>
                </a:solidFill>
                <a:latin typeface="Times" pitchFamily="1" charset="0"/>
              </a:rPr>
              <a:t>Monsieur le president</a:t>
            </a:r>
          </a:p>
        </p:txBody>
      </p:sp>
      <p:sp>
        <p:nvSpPr>
          <p:cNvPr id="128009" name="Text Box 9"/>
          <p:cNvSpPr txBox="1">
            <a:spLocks noChangeArrowheads="1"/>
          </p:cNvSpPr>
          <p:nvPr/>
        </p:nvSpPr>
        <p:spPr bwMode="auto">
          <a:xfrm>
            <a:off x="485775" y="2000250"/>
            <a:ext cx="1936750" cy="915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en-US" altLang="en-US" smtClean="0">
                <a:solidFill>
                  <a:srgbClr val="FFF19B"/>
                </a:solidFill>
                <a:latin typeface="Times" pitchFamily="1" charset="0"/>
              </a:rPr>
              <a:t>Plausible tag learnt using U.S. news corpus </a:t>
            </a:r>
          </a:p>
        </p:txBody>
      </p:sp>
      <p:sp>
        <p:nvSpPr>
          <p:cNvPr id="128010" name="Text Box 10"/>
          <p:cNvSpPr txBox="1">
            <a:spLocks noChangeArrowheads="1"/>
          </p:cNvSpPr>
          <p:nvPr/>
        </p:nvSpPr>
        <p:spPr bwMode="auto">
          <a:xfrm>
            <a:off x="1076325" y="4302125"/>
            <a:ext cx="20208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 sz="2400" smtClean="0">
                <a:solidFill>
                  <a:srgbClr val="FFF19B"/>
                </a:solidFill>
                <a:latin typeface="Times" pitchFamily="1" charset="0"/>
              </a:rPr>
              <a:t>Jacques Chirac</a:t>
            </a:r>
          </a:p>
        </p:txBody>
      </p:sp>
    </p:spTree>
    <p:extLst>
      <p:ext uri="{BB962C8B-B14F-4D97-AF65-F5344CB8AC3E}">
        <p14:creationId xmlns:p14="http://schemas.microsoft.com/office/powerpoint/2010/main" val="17156504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19100"/>
            <a:ext cx="7772400" cy="871538"/>
          </a:xfrm>
        </p:spPr>
        <p:txBody>
          <a:bodyPr/>
          <a:lstStyle/>
          <a:p>
            <a:r>
              <a:rPr lang="en-US" altLang="en-US" smtClean="0"/>
              <a:t>Learning Relationships</a:t>
            </a:r>
          </a:p>
        </p:txBody>
      </p:sp>
      <p:sp>
        <p:nvSpPr>
          <p:cNvPr id="129027" name="Line 3"/>
          <p:cNvSpPr>
            <a:spLocks noChangeShapeType="1"/>
          </p:cNvSpPr>
          <p:nvPr/>
        </p:nvSpPr>
        <p:spPr bwMode="auto">
          <a:xfrm>
            <a:off x="533400" y="1397000"/>
            <a:ext cx="8399463" cy="0"/>
          </a:xfrm>
          <a:prstGeom prst="line">
            <a:avLst/>
          </a:prstGeom>
          <a:noFill/>
          <a:ln w="12700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FFF19B"/>
              </a:solidFill>
              <a:latin typeface="Arial" charset="0"/>
              <a:cs typeface="Arial" charset="0"/>
            </a:endParaRPr>
          </a:p>
        </p:txBody>
      </p:sp>
      <p:pic>
        <p:nvPicPr>
          <p:cNvPr id="129028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4288" y="1687513"/>
            <a:ext cx="1570037" cy="2117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9029" name="Picture 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48225" y="1592263"/>
            <a:ext cx="1570038" cy="2117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9030" name="Line 6"/>
          <p:cNvSpPr>
            <a:spLocks noChangeShapeType="1"/>
          </p:cNvSpPr>
          <p:nvPr/>
        </p:nvSpPr>
        <p:spPr bwMode="auto">
          <a:xfrm flipH="1" flipV="1">
            <a:off x="4437063" y="1617663"/>
            <a:ext cx="15875" cy="3190875"/>
          </a:xfrm>
          <a:prstGeom prst="line">
            <a:avLst/>
          </a:prstGeom>
          <a:noFill/>
          <a:ln w="12700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FFF19B"/>
              </a:solidFill>
              <a:latin typeface="Arial" charset="0"/>
              <a:cs typeface="Arial" charset="0"/>
            </a:endParaRPr>
          </a:p>
        </p:txBody>
      </p:sp>
      <p:sp>
        <p:nvSpPr>
          <p:cNvPr id="129031" name="Text Box 7"/>
          <p:cNvSpPr txBox="1">
            <a:spLocks noChangeArrowheads="1"/>
          </p:cNvSpPr>
          <p:nvPr/>
        </p:nvSpPr>
        <p:spPr bwMode="auto">
          <a:xfrm>
            <a:off x="6437313" y="1924050"/>
            <a:ext cx="2401887" cy="915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en-US" altLang="en-US" smtClean="0">
                <a:solidFill>
                  <a:srgbClr val="FFF19B"/>
                </a:solidFill>
                <a:latin typeface="Times" pitchFamily="1" charset="0"/>
              </a:rPr>
              <a:t>Plausible tag learnt using French news corpus </a:t>
            </a:r>
          </a:p>
        </p:txBody>
      </p:sp>
      <p:sp>
        <p:nvSpPr>
          <p:cNvPr id="129032" name="Text Box 8"/>
          <p:cNvSpPr txBox="1">
            <a:spLocks noChangeArrowheads="1"/>
          </p:cNvSpPr>
          <p:nvPr/>
        </p:nvSpPr>
        <p:spPr bwMode="auto">
          <a:xfrm>
            <a:off x="5265738" y="4310063"/>
            <a:ext cx="28416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 sz="2400" smtClean="0">
                <a:solidFill>
                  <a:srgbClr val="FFF19B"/>
                </a:solidFill>
                <a:latin typeface="Times" pitchFamily="1" charset="0"/>
              </a:rPr>
              <a:t>Monsieur le president</a:t>
            </a:r>
          </a:p>
        </p:txBody>
      </p:sp>
      <p:sp>
        <p:nvSpPr>
          <p:cNvPr id="129033" name="Text Box 9"/>
          <p:cNvSpPr txBox="1">
            <a:spLocks noChangeArrowheads="1"/>
          </p:cNvSpPr>
          <p:nvPr/>
        </p:nvSpPr>
        <p:spPr bwMode="auto">
          <a:xfrm>
            <a:off x="485775" y="2000250"/>
            <a:ext cx="1936750" cy="915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en-US" altLang="en-US" smtClean="0">
                <a:solidFill>
                  <a:srgbClr val="FFF19B"/>
                </a:solidFill>
                <a:latin typeface="Times" pitchFamily="1" charset="0"/>
              </a:rPr>
              <a:t>Plausible tag learnt using U.S. news corpus </a:t>
            </a:r>
          </a:p>
        </p:txBody>
      </p:sp>
      <p:sp>
        <p:nvSpPr>
          <p:cNvPr id="129034" name="Text Box 10"/>
          <p:cNvSpPr txBox="1">
            <a:spLocks noChangeArrowheads="1"/>
          </p:cNvSpPr>
          <p:nvPr/>
        </p:nvSpPr>
        <p:spPr bwMode="auto">
          <a:xfrm>
            <a:off x="1076325" y="4302125"/>
            <a:ext cx="20208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 sz="2400" smtClean="0">
                <a:solidFill>
                  <a:srgbClr val="FFF19B"/>
                </a:solidFill>
                <a:latin typeface="Times" pitchFamily="1" charset="0"/>
              </a:rPr>
              <a:t>Jacques Chirac</a:t>
            </a:r>
          </a:p>
        </p:txBody>
      </p:sp>
      <p:sp>
        <p:nvSpPr>
          <p:cNvPr id="129035" name="Line 11"/>
          <p:cNvSpPr>
            <a:spLocks noChangeShapeType="1"/>
          </p:cNvSpPr>
          <p:nvPr/>
        </p:nvSpPr>
        <p:spPr bwMode="auto">
          <a:xfrm flipV="1">
            <a:off x="3954463" y="2473325"/>
            <a:ext cx="914400" cy="33338"/>
          </a:xfrm>
          <a:prstGeom prst="line">
            <a:avLst/>
          </a:prstGeom>
          <a:noFill/>
          <a:ln w="28575">
            <a:solidFill>
              <a:schemeClr val="hlink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FFF19B"/>
              </a:solidFill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983304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19100"/>
            <a:ext cx="7772400" cy="871538"/>
          </a:xfrm>
        </p:spPr>
        <p:txBody>
          <a:bodyPr/>
          <a:lstStyle/>
          <a:p>
            <a:r>
              <a:rPr lang="en-US" altLang="en-US" smtClean="0"/>
              <a:t>Learning Relationships</a:t>
            </a:r>
          </a:p>
        </p:txBody>
      </p:sp>
      <p:sp>
        <p:nvSpPr>
          <p:cNvPr id="130051" name="Line 3"/>
          <p:cNvSpPr>
            <a:spLocks noChangeShapeType="1"/>
          </p:cNvSpPr>
          <p:nvPr/>
        </p:nvSpPr>
        <p:spPr bwMode="auto">
          <a:xfrm>
            <a:off x="533400" y="1397000"/>
            <a:ext cx="8399463" cy="0"/>
          </a:xfrm>
          <a:prstGeom prst="line">
            <a:avLst/>
          </a:prstGeom>
          <a:noFill/>
          <a:ln w="12700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FFF19B"/>
              </a:solidFill>
              <a:latin typeface="Arial" charset="0"/>
              <a:cs typeface="Arial" charset="0"/>
            </a:endParaRPr>
          </a:p>
        </p:txBody>
      </p:sp>
      <p:pic>
        <p:nvPicPr>
          <p:cNvPr id="130052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4288" y="1687513"/>
            <a:ext cx="1570037" cy="2117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0053" name="Picture 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48225" y="1592263"/>
            <a:ext cx="1570038" cy="2117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0054" name="Line 6"/>
          <p:cNvSpPr>
            <a:spLocks noChangeShapeType="1"/>
          </p:cNvSpPr>
          <p:nvPr/>
        </p:nvSpPr>
        <p:spPr bwMode="auto">
          <a:xfrm flipH="1" flipV="1">
            <a:off x="4437063" y="1617663"/>
            <a:ext cx="15875" cy="3190875"/>
          </a:xfrm>
          <a:prstGeom prst="line">
            <a:avLst/>
          </a:prstGeom>
          <a:noFill/>
          <a:ln w="12700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FFF19B"/>
              </a:solidFill>
              <a:latin typeface="Arial" charset="0"/>
              <a:cs typeface="Arial" charset="0"/>
            </a:endParaRPr>
          </a:p>
        </p:txBody>
      </p:sp>
      <p:sp>
        <p:nvSpPr>
          <p:cNvPr id="130055" name="Text Box 7"/>
          <p:cNvSpPr txBox="1">
            <a:spLocks noChangeArrowheads="1"/>
          </p:cNvSpPr>
          <p:nvPr/>
        </p:nvSpPr>
        <p:spPr bwMode="auto">
          <a:xfrm>
            <a:off x="6437313" y="1924050"/>
            <a:ext cx="2401887" cy="915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en-US" altLang="en-US" smtClean="0">
                <a:solidFill>
                  <a:srgbClr val="FFF19B"/>
                </a:solidFill>
                <a:latin typeface="Times" pitchFamily="1" charset="0"/>
              </a:rPr>
              <a:t>Plausible tag learnt using French news corpus </a:t>
            </a:r>
          </a:p>
        </p:txBody>
      </p:sp>
      <p:sp>
        <p:nvSpPr>
          <p:cNvPr id="130056" name="Text Box 8"/>
          <p:cNvSpPr txBox="1">
            <a:spLocks noChangeArrowheads="1"/>
          </p:cNvSpPr>
          <p:nvPr/>
        </p:nvSpPr>
        <p:spPr bwMode="auto">
          <a:xfrm>
            <a:off x="5265738" y="4310063"/>
            <a:ext cx="28416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 sz="2400" smtClean="0">
                <a:solidFill>
                  <a:srgbClr val="FFF19B"/>
                </a:solidFill>
                <a:latin typeface="Times" pitchFamily="1" charset="0"/>
              </a:rPr>
              <a:t>Monsieur le president</a:t>
            </a:r>
          </a:p>
        </p:txBody>
      </p:sp>
      <p:sp>
        <p:nvSpPr>
          <p:cNvPr id="130057" name="Text Box 9"/>
          <p:cNvSpPr txBox="1">
            <a:spLocks noChangeArrowheads="1"/>
          </p:cNvSpPr>
          <p:nvPr/>
        </p:nvSpPr>
        <p:spPr bwMode="auto">
          <a:xfrm>
            <a:off x="485775" y="2000250"/>
            <a:ext cx="1936750" cy="915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en-US" altLang="en-US" smtClean="0">
                <a:solidFill>
                  <a:srgbClr val="FFF19B"/>
                </a:solidFill>
                <a:latin typeface="Times" pitchFamily="1" charset="0"/>
              </a:rPr>
              <a:t>Plausible tag learnt using U.S. news corpus </a:t>
            </a:r>
          </a:p>
        </p:txBody>
      </p:sp>
      <p:sp>
        <p:nvSpPr>
          <p:cNvPr id="130058" name="Text Box 10"/>
          <p:cNvSpPr txBox="1">
            <a:spLocks noChangeArrowheads="1"/>
          </p:cNvSpPr>
          <p:nvPr/>
        </p:nvSpPr>
        <p:spPr bwMode="auto">
          <a:xfrm>
            <a:off x="1076325" y="4302125"/>
            <a:ext cx="20208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 sz="2400" smtClean="0">
                <a:solidFill>
                  <a:srgbClr val="FFF19B"/>
                </a:solidFill>
                <a:latin typeface="Times" pitchFamily="1" charset="0"/>
              </a:rPr>
              <a:t>Jacques Chirac</a:t>
            </a:r>
          </a:p>
        </p:txBody>
      </p:sp>
      <p:sp>
        <p:nvSpPr>
          <p:cNvPr id="130059" name="Line 11"/>
          <p:cNvSpPr>
            <a:spLocks noChangeShapeType="1"/>
          </p:cNvSpPr>
          <p:nvPr/>
        </p:nvSpPr>
        <p:spPr bwMode="auto">
          <a:xfrm flipV="1">
            <a:off x="3954463" y="2473325"/>
            <a:ext cx="914400" cy="33338"/>
          </a:xfrm>
          <a:prstGeom prst="line">
            <a:avLst/>
          </a:prstGeom>
          <a:noFill/>
          <a:ln w="28575">
            <a:solidFill>
              <a:schemeClr val="hlink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FFF19B"/>
              </a:solidFill>
              <a:latin typeface="Arial" charset="0"/>
              <a:cs typeface="Arial" charset="0"/>
            </a:endParaRPr>
          </a:p>
        </p:txBody>
      </p:sp>
      <p:sp>
        <p:nvSpPr>
          <p:cNvPr id="130060" name="Line 12"/>
          <p:cNvSpPr>
            <a:spLocks noChangeShapeType="1"/>
          </p:cNvSpPr>
          <p:nvPr/>
        </p:nvSpPr>
        <p:spPr bwMode="auto">
          <a:xfrm flipV="1">
            <a:off x="3959225" y="4508500"/>
            <a:ext cx="914400" cy="33338"/>
          </a:xfrm>
          <a:prstGeom prst="line">
            <a:avLst/>
          </a:prstGeom>
          <a:noFill/>
          <a:ln w="28575">
            <a:solidFill>
              <a:schemeClr val="hlink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FFF19B"/>
              </a:solidFill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028361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4" name="Rectangle 2"/>
          <p:cNvSpPr>
            <a:spLocks noGrp="1" noChangeArrowheads="1"/>
          </p:cNvSpPr>
          <p:nvPr>
            <p:ph type="title" sz="quarter"/>
          </p:nvPr>
        </p:nvSpPr>
        <p:spPr>
          <a:xfrm>
            <a:off x="673100" y="342900"/>
            <a:ext cx="7772400" cy="871538"/>
          </a:xfrm>
          <a:noFill/>
        </p:spPr>
        <p:txBody>
          <a:bodyPr/>
          <a:lstStyle/>
          <a:p>
            <a:r>
              <a:rPr lang="en-US" altLang="en-US" sz="4400" b="1" smtClean="0"/>
              <a:t>Useful ways to ‘cheat’</a:t>
            </a:r>
          </a:p>
        </p:txBody>
      </p:sp>
      <p:sp>
        <p:nvSpPr>
          <p:cNvPr id="131075" name="Line 3"/>
          <p:cNvSpPr>
            <a:spLocks noChangeShapeType="1"/>
          </p:cNvSpPr>
          <p:nvPr/>
        </p:nvSpPr>
        <p:spPr bwMode="auto">
          <a:xfrm>
            <a:off x="400050" y="1136650"/>
            <a:ext cx="8399463" cy="0"/>
          </a:xfrm>
          <a:prstGeom prst="line">
            <a:avLst/>
          </a:prstGeom>
          <a:noFill/>
          <a:ln w="12700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FFF19B"/>
              </a:solidFill>
              <a:latin typeface="Arial" charset="0"/>
              <a:cs typeface="Arial" charset="0"/>
            </a:endParaRPr>
          </a:p>
        </p:txBody>
      </p:sp>
      <p:sp>
        <p:nvSpPr>
          <p:cNvPr id="131076" name="Text Box 4"/>
          <p:cNvSpPr txBox="1">
            <a:spLocks noChangeArrowheads="1"/>
          </p:cNvSpPr>
          <p:nvPr/>
        </p:nvSpPr>
        <p:spPr bwMode="auto">
          <a:xfrm>
            <a:off x="627063" y="1414463"/>
            <a:ext cx="184150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altLang="en-US" sz="2800" smtClean="0">
              <a:solidFill>
                <a:srgbClr val="FFF19B"/>
              </a:solidFill>
              <a:latin typeface="Times" pitchFamily="1" charset="0"/>
            </a:endParaRPr>
          </a:p>
        </p:txBody>
      </p:sp>
      <p:sp>
        <p:nvSpPr>
          <p:cNvPr id="131077" name="Rectangle 5"/>
          <p:cNvSpPr>
            <a:spLocks noChangeArrowheads="1"/>
          </p:cNvSpPr>
          <p:nvPr/>
        </p:nvSpPr>
        <p:spPr bwMode="auto">
          <a:xfrm>
            <a:off x="657225" y="3173413"/>
            <a:ext cx="7940675" cy="283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 typeface="Times" pitchFamily="1" charset="0"/>
              <a:buAutoNum type="arabicParenR"/>
            </a:pPr>
            <a:r>
              <a:rPr lang="en-US" altLang="en-US" sz="3600" smtClean="0">
                <a:solidFill>
                  <a:srgbClr val="FFF19B"/>
                </a:solidFill>
                <a:latin typeface="Times" pitchFamily="1" charset="0"/>
              </a:rPr>
              <a:t>Image retrieval: Give the user multiple results</a:t>
            </a:r>
            <a:br>
              <a:rPr lang="en-US" altLang="en-US" sz="3600" smtClean="0">
                <a:solidFill>
                  <a:srgbClr val="FFF19B"/>
                </a:solidFill>
                <a:latin typeface="Times" pitchFamily="1" charset="0"/>
              </a:rPr>
            </a:br>
            <a:endParaRPr lang="en-US" altLang="en-US" sz="3600" smtClean="0">
              <a:solidFill>
                <a:srgbClr val="FFF19B"/>
              </a:solidFill>
              <a:latin typeface="Times" pitchFamily="1" charset="0"/>
            </a:endParaRP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 typeface="Times" pitchFamily="1" charset="0"/>
              <a:buAutoNum type="arabicParenR"/>
            </a:pPr>
            <a:r>
              <a:rPr lang="en-US" altLang="en-US" sz="3600" smtClean="0">
                <a:solidFill>
                  <a:srgbClr val="FFF19B"/>
                </a:solidFill>
                <a:latin typeface="Times" pitchFamily="1" charset="0"/>
              </a:rPr>
              <a:t>If words are available for test image, labeling improves</a:t>
            </a:r>
          </a:p>
        </p:txBody>
      </p:sp>
      <p:sp>
        <p:nvSpPr>
          <p:cNvPr id="131078" name="Text Box 6"/>
          <p:cNvSpPr txBox="1">
            <a:spLocks noChangeArrowheads="1"/>
          </p:cNvSpPr>
          <p:nvPr/>
        </p:nvSpPr>
        <p:spPr bwMode="auto">
          <a:xfrm>
            <a:off x="758825" y="1408113"/>
            <a:ext cx="7726363" cy="1190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 sz="3600" smtClean="0">
                <a:solidFill>
                  <a:srgbClr val="FFF19B"/>
                </a:solidFill>
                <a:latin typeface="Times" pitchFamily="1" charset="0"/>
              </a:rPr>
              <a:t>For some applications, good absolute performance may not be needed.  </a:t>
            </a:r>
          </a:p>
        </p:txBody>
      </p:sp>
    </p:spTree>
    <p:extLst>
      <p:ext uri="{BB962C8B-B14F-4D97-AF65-F5344CB8AC3E}">
        <p14:creationId xmlns:p14="http://schemas.microsoft.com/office/powerpoint/2010/main" val="22788265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098" name="Object 2"/>
          <p:cNvGraphicFramePr>
            <a:graphicFrameLocks noChangeAspect="1"/>
          </p:cNvGraphicFramePr>
          <p:nvPr/>
        </p:nvGraphicFramePr>
        <p:xfrm>
          <a:off x="333375" y="477838"/>
          <a:ext cx="5754688" cy="25352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30" name="Document" r:id="rId4" imgW="5782056" imgH="2548128" progId="Word.Document.8">
                  <p:embed/>
                </p:oleObj>
              </mc:Choice>
              <mc:Fallback>
                <p:oleObj name="Document" r:id="rId4" imgW="5782056" imgH="2548128" progId="Word.Document.8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3375" y="477838"/>
                        <a:ext cx="5754688" cy="25352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099" name="Object 3"/>
          <p:cNvGraphicFramePr>
            <a:graphicFrameLocks noChangeAspect="1"/>
          </p:cNvGraphicFramePr>
          <p:nvPr/>
        </p:nvGraphicFramePr>
        <p:xfrm>
          <a:off x="300038" y="3425825"/>
          <a:ext cx="5773737" cy="30273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31" name="Document" r:id="rId6" imgW="5772912" imgH="3026664" progId="Word.Document.8">
                  <p:embed/>
                </p:oleObj>
              </mc:Choice>
              <mc:Fallback>
                <p:oleObj name="Document" r:id="rId6" imgW="5772912" imgH="3026664" progId="Word.Document.8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0038" y="3425825"/>
                        <a:ext cx="5773737" cy="30273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100" name="Text Box 4"/>
          <p:cNvSpPr txBox="1">
            <a:spLocks noChangeArrowheads="1"/>
          </p:cNvSpPr>
          <p:nvPr/>
        </p:nvSpPr>
        <p:spPr bwMode="auto">
          <a:xfrm>
            <a:off x="6343650" y="939800"/>
            <a:ext cx="2571750" cy="1187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en-US" altLang="en-US" sz="2400" smtClean="0">
                <a:solidFill>
                  <a:srgbClr val="FFF19B"/>
                </a:solidFill>
                <a:latin typeface="Times" pitchFamily="1" charset="0"/>
              </a:rPr>
              <a:t>Held out data, no words allowed (pure vision task).</a:t>
            </a:r>
          </a:p>
        </p:txBody>
      </p:sp>
      <p:sp>
        <p:nvSpPr>
          <p:cNvPr id="4101" name="Text Box 5"/>
          <p:cNvSpPr txBox="1">
            <a:spLocks noChangeArrowheads="1"/>
          </p:cNvSpPr>
          <p:nvPr/>
        </p:nvSpPr>
        <p:spPr bwMode="auto">
          <a:xfrm>
            <a:off x="6343650" y="4025900"/>
            <a:ext cx="2597150" cy="1552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en-US" altLang="en-US" sz="2400" smtClean="0">
                <a:solidFill>
                  <a:srgbClr val="FFF19B"/>
                </a:solidFill>
                <a:latin typeface="Times" pitchFamily="1" charset="0"/>
              </a:rPr>
              <a:t>Held out data, no words allowed (useful for browsing/retrieval).</a:t>
            </a:r>
          </a:p>
        </p:txBody>
      </p:sp>
    </p:spTree>
    <p:extLst>
      <p:ext uri="{BB962C8B-B14F-4D97-AF65-F5344CB8AC3E}">
        <p14:creationId xmlns:p14="http://schemas.microsoft.com/office/powerpoint/2010/main" val="280544493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98" name="Rectangle 2"/>
          <p:cNvSpPr>
            <a:spLocks noGrp="1" noChangeArrowheads="1"/>
          </p:cNvSpPr>
          <p:nvPr>
            <p:ph type="title" sz="quarter"/>
          </p:nvPr>
        </p:nvSpPr>
        <p:spPr>
          <a:xfrm>
            <a:off x="673100" y="342900"/>
            <a:ext cx="7772400" cy="871538"/>
          </a:xfrm>
          <a:noFill/>
        </p:spPr>
        <p:txBody>
          <a:bodyPr/>
          <a:lstStyle/>
          <a:p>
            <a:r>
              <a:rPr lang="en-US" altLang="en-US" sz="4400" b="1" smtClean="0"/>
              <a:t>Useful ways to ‘cheat’</a:t>
            </a:r>
          </a:p>
        </p:txBody>
      </p:sp>
      <p:sp>
        <p:nvSpPr>
          <p:cNvPr id="132099" name="Line 3"/>
          <p:cNvSpPr>
            <a:spLocks noChangeShapeType="1"/>
          </p:cNvSpPr>
          <p:nvPr/>
        </p:nvSpPr>
        <p:spPr bwMode="auto">
          <a:xfrm>
            <a:off x="400050" y="1136650"/>
            <a:ext cx="8399463" cy="0"/>
          </a:xfrm>
          <a:prstGeom prst="line">
            <a:avLst/>
          </a:prstGeom>
          <a:noFill/>
          <a:ln w="12700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FFF19B"/>
              </a:solidFill>
              <a:latin typeface="Arial" charset="0"/>
              <a:cs typeface="Arial" charset="0"/>
            </a:endParaRPr>
          </a:p>
        </p:txBody>
      </p:sp>
      <p:sp>
        <p:nvSpPr>
          <p:cNvPr id="132100" name="Text Box 4"/>
          <p:cNvSpPr txBox="1">
            <a:spLocks noChangeArrowheads="1"/>
          </p:cNvSpPr>
          <p:nvPr/>
        </p:nvSpPr>
        <p:spPr bwMode="auto">
          <a:xfrm>
            <a:off x="627063" y="1414463"/>
            <a:ext cx="184150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altLang="en-US" sz="2800" smtClean="0">
              <a:solidFill>
                <a:srgbClr val="FFF19B"/>
              </a:solidFill>
              <a:latin typeface="Times" pitchFamily="1" charset="0"/>
            </a:endParaRPr>
          </a:p>
        </p:txBody>
      </p:sp>
      <p:sp>
        <p:nvSpPr>
          <p:cNvPr id="132101" name="Rectangle 5"/>
          <p:cNvSpPr>
            <a:spLocks noChangeArrowheads="1"/>
          </p:cNvSpPr>
          <p:nvPr/>
        </p:nvSpPr>
        <p:spPr bwMode="auto">
          <a:xfrm>
            <a:off x="644525" y="1649413"/>
            <a:ext cx="7940675" cy="1190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 typeface="Times" pitchFamily="1" charset="0"/>
              <a:buNone/>
            </a:pPr>
            <a:r>
              <a:rPr lang="en-US" altLang="en-US" sz="3600" smtClean="0">
                <a:solidFill>
                  <a:srgbClr val="FFF19B"/>
                </a:solidFill>
                <a:latin typeface="Times" pitchFamily="1" charset="0"/>
              </a:rPr>
              <a:t>3) Word sense disambiguation with pictures	</a:t>
            </a:r>
            <a:r>
              <a:rPr lang="en-US" altLang="en-US" sz="2400" smtClean="0">
                <a:solidFill>
                  <a:srgbClr val="FFF19B"/>
                </a:solidFill>
                <a:latin typeface="Times" pitchFamily="1" charset="0"/>
              </a:rPr>
              <a:t> [NAACL/HLT-WSM 2003]</a:t>
            </a:r>
            <a:endParaRPr lang="en-US" altLang="en-US" sz="3600" smtClean="0">
              <a:solidFill>
                <a:srgbClr val="FFF19B"/>
              </a:solidFill>
              <a:latin typeface="Times" pitchFamily="1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384214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4400" smtClean="0"/>
              <a:t>The Word Sense Disambiguation Problem</a:t>
            </a:r>
          </a:p>
        </p:txBody>
      </p:sp>
      <p:pic>
        <p:nvPicPr>
          <p:cNvPr id="133123" name="Picture 3" descr="21200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828800"/>
            <a:ext cx="1314450" cy="1973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3124" name="Text Box 4"/>
          <p:cNvSpPr txBox="1">
            <a:spLocks noChangeArrowheads="1"/>
          </p:cNvSpPr>
          <p:nvPr/>
        </p:nvSpPr>
        <p:spPr bwMode="auto">
          <a:xfrm>
            <a:off x="457200" y="3848100"/>
            <a:ext cx="2208213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1200" smtClean="0">
                <a:solidFill>
                  <a:srgbClr val="FFF19B"/>
                </a:solidFill>
                <a:latin typeface="Times New Roman" pitchFamily="18" charset="0"/>
              </a:rPr>
              <a:t>212001 </a:t>
            </a:r>
            <a:r>
              <a:rPr lang="en-US" altLang="en-US" sz="1200" b="1" smtClean="0">
                <a:solidFill>
                  <a:srgbClr val="FFF19B"/>
                </a:solidFill>
                <a:latin typeface="Times New Roman" pitchFamily="18" charset="0"/>
              </a:rPr>
              <a:t>bank</a:t>
            </a:r>
            <a:r>
              <a:rPr lang="en-US" altLang="en-US" sz="1200" smtClean="0">
                <a:solidFill>
                  <a:srgbClr val="FFF19B"/>
                </a:solidFill>
                <a:latin typeface="Times New Roman" pitchFamily="18" charset="0"/>
              </a:rPr>
              <a:t> buildings trees city</a:t>
            </a:r>
          </a:p>
        </p:txBody>
      </p:sp>
      <p:pic>
        <p:nvPicPr>
          <p:cNvPr id="133125" name="Picture 5" descr="125090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6600" y="2400300"/>
            <a:ext cx="1973263" cy="1314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3126" name="Text Box 6"/>
          <p:cNvSpPr txBox="1">
            <a:spLocks noChangeArrowheads="1"/>
          </p:cNvSpPr>
          <p:nvPr/>
        </p:nvSpPr>
        <p:spPr bwMode="auto">
          <a:xfrm>
            <a:off x="2743200" y="3848100"/>
            <a:ext cx="2889250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1200" smtClean="0">
                <a:solidFill>
                  <a:srgbClr val="FFF19B"/>
                </a:solidFill>
                <a:latin typeface="Times New Roman" pitchFamily="18" charset="0"/>
              </a:rPr>
              <a:t>125090 </a:t>
            </a:r>
            <a:r>
              <a:rPr lang="en-US" altLang="en-US" sz="1200" b="1" smtClean="0">
                <a:solidFill>
                  <a:srgbClr val="FFF19B"/>
                </a:solidFill>
                <a:latin typeface="Times New Roman" pitchFamily="18" charset="0"/>
              </a:rPr>
              <a:t>bank</a:t>
            </a:r>
            <a:r>
              <a:rPr lang="en-US" altLang="en-US" sz="1200" smtClean="0">
                <a:solidFill>
                  <a:srgbClr val="FFF19B"/>
                </a:solidFill>
                <a:latin typeface="Times New Roman" pitchFamily="18" charset="0"/>
              </a:rPr>
              <a:t> machine money currency bills</a:t>
            </a:r>
          </a:p>
        </p:txBody>
      </p:sp>
      <p:pic>
        <p:nvPicPr>
          <p:cNvPr id="133127" name="Picture 7" descr="12508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4600" y="2400300"/>
            <a:ext cx="1973263" cy="1314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3128" name="Text Box 8"/>
          <p:cNvSpPr txBox="1">
            <a:spLocks noChangeArrowheads="1"/>
          </p:cNvSpPr>
          <p:nvPr/>
        </p:nvSpPr>
        <p:spPr bwMode="auto">
          <a:xfrm>
            <a:off x="5943600" y="3848100"/>
            <a:ext cx="2779713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1200" smtClean="0">
                <a:solidFill>
                  <a:srgbClr val="FFF19B"/>
                </a:solidFill>
                <a:latin typeface="Times New Roman" pitchFamily="18" charset="0"/>
              </a:rPr>
              <a:t>125084 piggy </a:t>
            </a:r>
            <a:r>
              <a:rPr lang="en-US" altLang="en-US" sz="1200" b="1" smtClean="0">
                <a:solidFill>
                  <a:srgbClr val="FFF19B"/>
                </a:solidFill>
                <a:latin typeface="Times New Roman" pitchFamily="18" charset="0"/>
              </a:rPr>
              <a:t>bank </a:t>
            </a:r>
            <a:r>
              <a:rPr lang="en-US" altLang="en-US" sz="1200" smtClean="0">
                <a:solidFill>
                  <a:srgbClr val="FFF19B"/>
                </a:solidFill>
                <a:latin typeface="Times New Roman" pitchFamily="18" charset="0"/>
              </a:rPr>
              <a:t>coins currency money</a:t>
            </a:r>
          </a:p>
        </p:txBody>
      </p:sp>
      <p:sp>
        <p:nvSpPr>
          <p:cNvPr id="133129" name="Text Box 9"/>
          <p:cNvSpPr txBox="1">
            <a:spLocks noChangeArrowheads="1"/>
          </p:cNvSpPr>
          <p:nvPr/>
        </p:nvSpPr>
        <p:spPr bwMode="auto">
          <a:xfrm>
            <a:off x="533400" y="5981700"/>
            <a:ext cx="2046288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1200" smtClean="0">
                <a:solidFill>
                  <a:srgbClr val="FFF19B"/>
                </a:solidFill>
                <a:latin typeface="Times New Roman" pitchFamily="18" charset="0"/>
              </a:rPr>
              <a:t>26078 water grass trees </a:t>
            </a:r>
            <a:r>
              <a:rPr lang="en-US" altLang="en-US" sz="1200" b="1" smtClean="0">
                <a:solidFill>
                  <a:srgbClr val="FFF19B"/>
                </a:solidFill>
                <a:latin typeface="Times New Roman" pitchFamily="18" charset="0"/>
              </a:rPr>
              <a:t>bank</a:t>
            </a:r>
            <a:r>
              <a:rPr lang="en-US" altLang="en-US" sz="1200" smtClean="0">
                <a:solidFill>
                  <a:srgbClr val="FFF19B"/>
                </a:solidFill>
                <a:latin typeface="Times New Roman" pitchFamily="18" charset="0"/>
              </a:rPr>
              <a:t>s</a:t>
            </a:r>
          </a:p>
        </p:txBody>
      </p:sp>
      <p:pic>
        <p:nvPicPr>
          <p:cNvPr id="133130" name="Picture 10" descr="173044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2800" y="4533900"/>
            <a:ext cx="1973263" cy="1314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3131" name="Text Box 11"/>
          <p:cNvSpPr txBox="1">
            <a:spLocks noChangeArrowheads="1"/>
          </p:cNvSpPr>
          <p:nvPr/>
        </p:nvSpPr>
        <p:spPr bwMode="auto">
          <a:xfrm>
            <a:off x="3352800" y="5981700"/>
            <a:ext cx="2139950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1200" smtClean="0">
                <a:solidFill>
                  <a:srgbClr val="FFF19B"/>
                </a:solidFill>
                <a:latin typeface="Times New Roman" pitchFamily="18" charset="0"/>
              </a:rPr>
              <a:t>173044 mink rodent </a:t>
            </a:r>
            <a:r>
              <a:rPr lang="en-US" altLang="en-US" sz="1200" b="1" smtClean="0">
                <a:solidFill>
                  <a:srgbClr val="FFF19B"/>
                </a:solidFill>
                <a:latin typeface="Times New Roman" pitchFamily="18" charset="0"/>
              </a:rPr>
              <a:t>bank</a:t>
            </a:r>
            <a:r>
              <a:rPr lang="en-US" altLang="en-US" sz="1200" smtClean="0">
                <a:solidFill>
                  <a:srgbClr val="FFF19B"/>
                </a:solidFill>
                <a:latin typeface="Times New Roman" pitchFamily="18" charset="0"/>
              </a:rPr>
              <a:t> grass</a:t>
            </a:r>
          </a:p>
        </p:txBody>
      </p:sp>
      <p:pic>
        <p:nvPicPr>
          <p:cNvPr id="133132" name="Picture 12" descr="26078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4533900"/>
            <a:ext cx="1973263" cy="1314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33" name="Picture 13" descr="151096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4600" y="4533900"/>
            <a:ext cx="1973263" cy="1314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3134" name="Text Box 14"/>
          <p:cNvSpPr txBox="1">
            <a:spLocks noChangeArrowheads="1"/>
          </p:cNvSpPr>
          <p:nvPr/>
        </p:nvSpPr>
        <p:spPr bwMode="auto">
          <a:xfrm>
            <a:off x="6248400" y="5981700"/>
            <a:ext cx="2157413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1200" smtClean="0">
                <a:solidFill>
                  <a:srgbClr val="FFF19B"/>
                </a:solidFill>
                <a:latin typeface="Times New Roman" pitchFamily="18" charset="0"/>
              </a:rPr>
              <a:t>151096 snow </a:t>
            </a:r>
            <a:r>
              <a:rPr lang="en-US" altLang="en-US" sz="1200" b="1" smtClean="0">
                <a:solidFill>
                  <a:srgbClr val="FFF19B"/>
                </a:solidFill>
                <a:latin typeface="Times New Roman" pitchFamily="18" charset="0"/>
              </a:rPr>
              <a:t>bank</a:t>
            </a:r>
            <a:r>
              <a:rPr lang="en-US" altLang="en-US" sz="1200" smtClean="0">
                <a:solidFill>
                  <a:srgbClr val="FFF19B"/>
                </a:solidFill>
                <a:latin typeface="Times New Roman" pitchFamily="18" charset="0"/>
              </a:rPr>
              <a:t>s hills winter</a:t>
            </a:r>
          </a:p>
        </p:txBody>
      </p:sp>
    </p:spTree>
    <p:extLst>
      <p:ext uri="{BB962C8B-B14F-4D97-AF65-F5344CB8AC3E}">
        <p14:creationId xmlns:p14="http://schemas.microsoft.com/office/powerpoint/2010/main" val="1303759677"/>
      </p:ext>
    </p:extLst>
  </p:cSld>
  <p:clrMapOvr>
    <a:masterClrMapping/>
  </p:clrMapOvr>
  <p:transition advTm="43472"/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Conjecture</a:t>
            </a:r>
          </a:p>
        </p:txBody>
      </p:sp>
      <p:sp>
        <p:nvSpPr>
          <p:cNvPr id="134147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marL="0" indent="0"/>
            <a:r>
              <a:rPr lang="en-US" altLang="en-US" sz="4000" smtClean="0"/>
              <a:t>Images illustrating text can help</a:t>
            </a:r>
          </a:p>
        </p:txBody>
      </p:sp>
      <p:pic>
        <p:nvPicPr>
          <p:cNvPr id="134148" name="Picture 4" descr="212001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901700" y="2624138"/>
            <a:ext cx="1917700" cy="2992437"/>
          </a:xfrm>
        </p:spPr>
      </p:pic>
      <p:sp>
        <p:nvSpPr>
          <p:cNvPr id="134149" name="Text Box 5"/>
          <p:cNvSpPr txBox="1">
            <a:spLocks noChangeArrowheads="1"/>
          </p:cNvSpPr>
          <p:nvPr/>
        </p:nvSpPr>
        <p:spPr bwMode="auto">
          <a:xfrm>
            <a:off x="2895600" y="3733800"/>
            <a:ext cx="54102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3200" smtClean="0">
                <a:solidFill>
                  <a:srgbClr val="FFF19B"/>
                </a:solidFill>
                <a:latin typeface="Garamond" pitchFamily="18" charset="0"/>
              </a:rPr>
              <a:t>The man ate his lunch down by the </a:t>
            </a:r>
            <a:r>
              <a:rPr lang="en-US" altLang="en-US" sz="3200" b="1" smtClean="0">
                <a:solidFill>
                  <a:srgbClr val="FC0128"/>
                </a:solidFill>
                <a:latin typeface="Garamond" pitchFamily="18" charset="0"/>
              </a:rPr>
              <a:t>bank</a:t>
            </a:r>
            <a:r>
              <a:rPr lang="en-US" altLang="en-US" sz="3200" smtClean="0">
                <a:solidFill>
                  <a:srgbClr val="FFF19B"/>
                </a:solidFill>
                <a:latin typeface="Garamond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5310068"/>
      </p:ext>
    </p:extLst>
  </p:cSld>
  <p:clrMapOvr>
    <a:masterClrMapping/>
  </p:clrMapOvr>
  <p:transition advTm="50176"/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Combining Sources</a:t>
            </a:r>
          </a:p>
        </p:txBody>
      </p:sp>
      <p:graphicFrame>
        <p:nvGraphicFramePr>
          <p:cNvPr id="5122" name="Object 2"/>
          <p:cNvGraphicFramePr>
            <a:graphicFrameLocks noGrp="1" noChangeAspect="1"/>
          </p:cNvGraphicFramePr>
          <p:nvPr>
            <p:ph sz="half" idx="2"/>
          </p:nvPr>
        </p:nvGraphicFramePr>
        <p:xfrm>
          <a:off x="406400" y="2390775"/>
          <a:ext cx="8305800" cy="1457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38" name="Equation" r:id="rId4" imgW="3835080" imgH="672840" progId="Equation.3">
                  <p:embed/>
                </p:oleObj>
              </mc:Choice>
              <mc:Fallback>
                <p:oleObj name="Equation" r:id="rId4" imgW="3835080" imgH="6728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6400" y="2390775"/>
                        <a:ext cx="8305800" cy="1457325"/>
                      </a:xfrm>
                      <a:prstGeom prst="rect">
                        <a:avLst/>
                      </a:prstGeom>
                      <a:solidFill>
                        <a:schemeClr val="tx1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12700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158029022"/>
      </p:ext>
    </p:extLst>
  </p:cSld>
  <p:clrMapOvr>
    <a:masterClrMapping/>
  </p:clrMapOvr>
  <p:transition advTm="55376"/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P(s|I)</a:t>
            </a:r>
          </a:p>
        </p:txBody>
      </p:sp>
      <p:graphicFrame>
        <p:nvGraphicFramePr>
          <p:cNvPr id="6146" name="Object 2"/>
          <p:cNvGraphicFramePr>
            <a:graphicFrameLocks noGrp="1" noChangeAspect="1"/>
          </p:cNvGraphicFramePr>
          <p:nvPr>
            <p:ph idx="1"/>
          </p:nvPr>
        </p:nvGraphicFramePr>
        <p:xfrm>
          <a:off x="468313" y="1676400"/>
          <a:ext cx="8183562" cy="47609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62" name="Chart" r:id="rId4" imgW="4038487" imgH="2343285" progId="MSGraph.Chart.8">
                  <p:embed followColorScheme="full"/>
                </p:oleObj>
              </mc:Choice>
              <mc:Fallback>
                <p:oleObj name="Chart" r:id="rId4" imgW="4038487" imgH="2343285" progId="MSGraph.Chart.8">
                  <p:embed followColorScheme="full"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8313" y="1676400"/>
                        <a:ext cx="8183562" cy="47609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635109186"/>
      </p:ext>
    </p:extLst>
  </p:cSld>
  <p:clrMapOvr>
    <a:masterClrMapping/>
  </p:clrMapOvr>
  <p:transition advTm="24960"/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P(s|w,I)</a:t>
            </a:r>
          </a:p>
        </p:txBody>
      </p:sp>
      <p:graphicFrame>
        <p:nvGraphicFramePr>
          <p:cNvPr id="7170" name="Object 2"/>
          <p:cNvGraphicFramePr>
            <a:graphicFrameLocks noGrp="1" noChangeAspect="1"/>
          </p:cNvGraphicFramePr>
          <p:nvPr>
            <p:ph idx="1"/>
          </p:nvPr>
        </p:nvGraphicFramePr>
        <p:xfrm>
          <a:off x="474663" y="1674813"/>
          <a:ext cx="8183562" cy="47609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86" name="Chart" r:id="rId4" imgW="4038487" imgH="2343285" progId="MSGraph.Chart.8">
                  <p:embed followColorScheme="full"/>
                </p:oleObj>
              </mc:Choice>
              <mc:Fallback>
                <p:oleObj name="Chart" r:id="rId4" imgW="4038487" imgH="2343285" progId="MSGraph.Chart.8">
                  <p:embed followColorScheme="full"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4663" y="1674813"/>
                        <a:ext cx="8183562" cy="47609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172" name="Rectangle 4"/>
          <p:cNvSpPr>
            <a:spLocks noChangeArrowheads="1"/>
          </p:cNvSpPr>
          <p:nvPr/>
        </p:nvSpPr>
        <p:spPr bwMode="auto">
          <a:xfrm>
            <a:off x="6524625" y="760413"/>
            <a:ext cx="2454275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 sz="3600" smtClean="0">
                <a:solidFill>
                  <a:srgbClr val="FFF19B"/>
                </a:solidFill>
                <a:latin typeface="Times" pitchFamily="1" charset="0"/>
              </a:rPr>
              <a:t>(the ‘cheat’)</a:t>
            </a:r>
          </a:p>
        </p:txBody>
      </p:sp>
    </p:spTree>
    <p:extLst>
      <p:ext uri="{BB962C8B-B14F-4D97-AF65-F5344CB8AC3E}">
        <p14:creationId xmlns:p14="http://schemas.microsoft.com/office/powerpoint/2010/main" val="3711887934"/>
      </p:ext>
    </p:extLst>
  </p:cSld>
  <p:clrMapOvr>
    <a:masterClrMapping/>
  </p:clrMapOvr>
  <p:transition advTm="8224"/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Preliminary Testing</a:t>
            </a:r>
          </a:p>
        </p:txBody>
      </p:sp>
      <p:sp>
        <p:nvSpPr>
          <p:cNvPr id="135171" name="Rectangle 3"/>
          <p:cNvSpPr>
            <a:spLocks noChangeArrowheads="1"/>
          </p:cNvSpPr>
          <p:nvPr/>
        </p:nvSpPr>
        <p:spPr bwMode="auto">
          <a:xfrm>
            <a:off x="355600" y="1735138"/>
            <a:ext cx="8445500" cy="4275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fontAlgn="base">
              <a:lnSpc>
                <a:spcPct val="11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en-US" sz="3600" smtClean="0">
                <a:solidFill>
                  <a:srgbClr val="FFE9AA"/>
                </a:solidFill>
                <a:latin typeface="Times" pitchFamily="1" charset="0"/>
              </a:rPr>
              <a:t>Problems with Corel</a:t>
            </a:r>
          </a:p>
          <a:p>
            <a:pPr lvl="1" fontAlgn="base">
              <a:lnSpc>
                <a:spcPct val="11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en-US" sz="3200" smtClean="0">
                <a:solidFill>
                  <a:srgbClr val="FFE9AA"/>
                </a:solidFill>
                <a:latin typeface="Times" pitchFamily="1" charset="0"/>
              </a:rPr>
              <a:t>Not much ambiguity</a:t>
            </a:r>
          </a:p>
          <a:p>
            <a:pPr lvl="1" fontAlgn="base">
              <a:lnSpc>
                <a:spcPct val="11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en-US" sz="3200" smtClean="0">
                <a:solidFill>
                  <a:srgbClr val="FFE9AA"/>
                </a:solidFill>
                <a:latin typeface="Times" pitchFamily="1" charset="0"/>
              </a:rPr>
              <a:t>Keywords not disambiguated</a:t>
            </a:r>
          </a:p>
          <a:p>
            <a:pPr fontAlgn="base">
              <a:lnSpc>
                <a:spcPct val="110000"/>
              </a:lnSpc>
              <a:spcBef>
                <a:spcPct val="0"/>
              </a:spcBef>
              <a:spcAft>
                <a:spcPct val="0"/>
              </a:spcAft>
            </a:pPr>
            <a:endParaRPr lang="en-US" altLang="en-US" sz="3200" smtClean="0">
              <a:solidFill>
                <a:srgbClr val="FFE9AA"/>
              </a:solidFill>
              <a:latin typeface="Times" pitchFamily="1" charset="0"/>
            </a:endParaRPr>
          </a:p>
          <a:p>
            <a:pPr fontAlgn="base">
              <a:lnSpc>
                <a:spcPct val="11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en-US" sz="3600" smtClean="0">
                <a:solidFill>
                  <a:srgbClr val="FFE9AA"/>
                </a:solidFill>
                <a:latin typeface="Times" pitchFamily="1" charset="0"/>
              </a:rPr>
              <a:t>Culled the database to a subset</a:t>
            </a:r>
          </a:p>
          <a:p>
            <a:pPr lvl="1" fontAlgn="base">
              <a:lnSpc>
                <a:spcPct val="11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en-US" sz="3200" smtClean="0">
                <a:solidFill>
                  <a:srgbClr val="FFE9AA"/>
                </a:solidFill>
                <a:latin typeface="Times" pitchFamily="1" charset="0"/>
              </a:rPr>
              <a:t>Images with one or more ambiguous keywords</a:t>
            </a:r>
          </a:p>
          <a:p>
            <a:pPr lvl="1" fontAlgn="base">
              <a:lnSpc>
                <a:spcPct val="11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en-US" sz="3200" smtClean="0">
                <a:solidFill>
                  <a:srgbClr val="FFE9AA"/>
                </a:solidFill>
                <a:latin typeface="Times" pitchFamily="1" charset="0"/>
              </a:rPr>
              <a:t>Hand-labeled the subset</a:t>
            </a:r>
            <a:endParaRPr lang="en-US" altLang="en-US" sz="3600" smtClean="0">
              <a:solidFill>
                <a:srgbClr val="FFF19B"/>
              </a:solidFill>
              <a:latin typeface="Times" pitchFamily="1" charset="0"/>
            </a:endParaRPr>
          </a:p>
        </p:txBody>
      </p:sp>
      <p:sp>
        <p:nvSpPr>
          <p:cNvPr id="135172" name="TextBox 3"/>
          <p:cNvSpPr txBox="1">
            <a:spLocks noChangeArrowheads="1"/>
          </p:cNvSpPr>
          <p:nvPr/>
        </p:nvSpPr>
        <p:spPr bwMode="auto">
          <a:xfrm>
            <a:off x="3470275" y="6488113"/>
            <a:ext cx="567372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 smtClean="0">
                <a:solidFill>
                  <a:srgbClr val="FF0000"/>
                </a:solidFill>
              </a:rPr>
              <a:t>More criticism on Corel in lecture on benchmarking….</a:t>
            </a:r>
          </a:p>
        </p:txBody>
      </p:sp>
    </p:spTree>
    <p:extLst>
      <p:ext uri="{BB962C8B-B14F-4D97-AF65-F5344CB8AC3E}">
        <p14:creationId xmlns:p14="http://schemas.microsoft.com/office/powerpoint/2010/main" val="3389754887"/>
      </p:ext>
    </p:extLst>
  </p:cSld>
  <p:clrMapOvr>
    <a:masterClrMapping/>
  </p:clrMapOvr>
  <p:transition advTm="72480"/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Results</a:t>
            </a:r>
          </a:p>
        </p:txBody>
      </p:sp>
      <p:graphicFrame>
        <p:nvGraphicFramePr>
          <p:cNvPr id="888835" name="Group 3"/>
          <p:cNvGraphicFramePr>
            <a:graphicFrameLocks noGrp="1"/>
          </p:cNvGraphicFramePr>
          <p:nvPr>
            <p:ph sz="half" idx="1"/>
          </p:nvPr>
        </p:nvGraphicFramePr>
        <p:xfrm>
          <a:off x="1033463" y="1828800"/>
          <a:ext cx="7310437" cy="1828800"/>
        </p:xfrm>
        <a:graphic>
          <a:graphicData uri="http://schemas.openxmlformats.org/drawingml/2006/table">
            <a:tbl>
              <a:tblPr/>
              <a:tblGrid>
                <a:gridCol w="5141912"/>
                <a:gridCol w="2168525"/>
              </a:tblGrid>
              <a:tr h="18097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20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E9AA"/>
                          </a:solidFill>
                          <a:effectLst/>
                          <a:latin typeface="Times" pitchFamily="1" charset="0"/>
                        </a:rPr>
                        <a:t>Word sense disambiguation strategy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20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E9AA"/>
                          </a:solidFill>
                          <a:effectLst/>
                          <a:latin typeface="Times" pitchFamily="1" charset="0"/>
                        </a:rPr>
                        <a:t>Score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1910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20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E9AA"/>
                          </a:solidFill>
                          <a:effectLst/>
                          <a:latin typeface="Times" pitchFamily="1" charset="0"/>
                        </a:rPr>
                        <a:t>Naïve text based method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20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E9AA"/>
                          </a:solidFill>
                          <a:effectLst/>
                          <a:latin typeface="Times" pitchFamily="1" charset="0"/>
                        </a:rPr>
                        <a:t>0.858 (0.008)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1910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20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E9AA"/>
                          </a:solidFill>
                          <a:effectLst/>
                          <a:latin typeface="Times" pitchFamily="1" charset="0"/>
                        </a:rPr>
                        <a:t>Random sense choice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20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E9AA"/>
                          </a:solidFill>
                          <a:effectLst/>
                          <a:latin typeface="Times" pitchFamily="1" charset="0"/>
                        </a:rPr>
                        <a:t>0.875 (0.012)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1910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20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E9AA"/>
                          </a:solidFill>
                          <a:effectLst/>
                          <a:latin typeface="Times" pitchFamily="1" charset="0"/>
                        </a:rPr>
                        <a:t>Image and text method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20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E9AA"/>
                          </a:solidFill>
                          <a:effectLst/>
                          <a:latin typeface="Times" pitchFamily="1" charset="0"/>
                        </a:rPr>
                        <a:t>0.948 (0.015)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36212" name="Rectangle 20"/>
          <p:cNvSpPr>
            <a:spLocks noGrp="1" noChangeArrowheads="1"/>
          </p:cNvSpPr>
          <p:nvPr>
            <p:ph type="body" sz="half" idx="2"/>
          </p:nvPr>
        </p:nvSpPr>
        <p:spPr>
          <a:xfrm>
            <a:off x="685800" y="4227513"/>
            <a:ext cx="7772400" cy="2147887"/>
          </a:xfrm>
          <a:noFill/>
        </p:spPr>
        <p:txBody>
          <a:bodyPr/>
          <a:lstStyle/>
          <a:p>
            <a:pPr marL="0" indent="0">
              <a:lnSpc>
                <a:spcPct val="100000"/>
              </a:lnSpc>
              <a:spcAft>
                <a:spcPct val="0"/>
              </a:spcAft>
            </a:pPr>
            <a:r>
              <a:rPr lang="en-US" altLang="en-US" sz="3200" smtClean="0"/>
              <a:t>However…</a:t>
            </a:r>
          </a:p>
          <a:p>
            <a:pPr lvl="1" eaLnBrk="1" hangingPunct="1">
              <a:spcBef>
                <a:spcPct val="0"/>
              </a:spcBef>
            </a:pPr>
            <a:r>
              <a:rPr lang="en-US" altLang="en-US" sz="2400" smtClean="0"/>
              <a:t>Dataset (culled Corel) not very ambiguous</a:t>
            </a:r>
          </a:p>
          <a:p>
            <a:pPr lvl="1" eaLnBrk="1" hangingPunct="1">
              <a:spcBef>
                <a:spcPct val="0"/>
              </a:spcBef>
            </a:pPr>
            <a:r>
              <a:rPr lang="en-US" altLang="en-US" sz="2400" smtClean="0"/>
              <a:t>WSD algorithm simplistic</a:t>
            </a:r>
          </a:p>
          <a:p>
            <a:pPr lvl="2" eaLnBrk="1" hangingPunct="1">
              <a:spcBef>
                <a:spcPct val="0"/>
              </a:spcBef>
            </a:pPr>
            <a:r>
              <a:rPr lang="en-US" altLang="en-US" sz="2000" smtClean="0"/>
              <a:t>Better algorithm might not need help from images</a:t>
            </a:r>
          </a:p>
        </p:txBody>
      </p:sp>
    </p:spTree>
    <p:extLst>
      <p:ext uri="{BB962C8B-B14F-4D97-AF65-F5344CB8AC3E}">
        <p14:creationId xmlns:p14="http://schemas.microsoft.com/office/powerpoint/2010/main" val="2654421501"/>
      </p:ext>
    </p:extLst>
  </p:cSld>
  <p:clrMapOvr>
    <a:masterClrMapping/>
  </p:clrMapOvr>
  <p:transition advTm="58864"/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18" name="Rectangle 2"/>
          <p:cNvSpPr>
            <a:spLocks noChangeArrowheads="1"/>
          </p:cNvSpPr>
          <p:nvPr/>
        </p:nvSpPr>
        <p:spPr bwMode="auto">
          <a:xfrm>
            <a:off x="622300" y="0"/>
            <a:ext cx="7772400" cy="871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3200" b="1" smtClean="0">
                <a:solidFill>
                  <a:srgbClr val="FCA0D7"/>
                </a:solidFill>
                <a:latin typeface="Times" pitchFamily="1" charset="0"/>
              </a:rPr>
              <a:t>Comments on recognition vs annotations</a:t>
            </a:r>
          </a:p>
        </p:txBody>
      </p:sp>
      <p:sp>
        <p:nvSpPr>
          <p:cNvPr id="137219" name="Line 3"/>
          <p:cNvSpPr>
            <a:spLocks noChangeShapeType="1"/>
          </p:cNvSpPr>
          <p:nvPr/>
        </p:nvSpPr>
        <p:spPr bwMode="auto">
          <a:xfrm>
            <a:off x="336550" y="1057275"/>
            <a:ext cx="8399463" cy="0"/>
          </a:xfrm>
          <a:prstGeom prst="line">
            <a:avLst/>
          </a:prstGeom>
          <a:noFill/>
          <a:ln w="12700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FFF19B"/>
              </a:solidFill>
              <a:latin typeface="Arial" charset="0"/>
              <a:cs typeface="Arial" charset="0"/>
            </a:endParaRPr>
          </a:p>
        </p:txBody>
      </p:sp>
      <p:sp>
        <p:nvSpPr>
          <p:cNvPr id="137220" name="Text Box 4"/>
          <p:cNvSpPr txBox="1">
            <a:spLocks noChangeArrowheads="1"/>
          </p:cNvSpPr>
          <p:nvPr/>
        </p:nvSpPr>
        <p:spPr bwMode="auto">
          <a:xfrm>
            <a:off x="441325" y="1404938"/>
            <a:ext cx="8048625" cy="4032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 sz="3200" smtClean="0">
                <a:solidFill>
                  <a:srgbClr val="FFF19B"/>
                </a:solidFill>
                <a:latin typeface="Times" pitchFamily="1" charset="0"/>
              </a:rPr>
              <a:t>Learning on data without correspondence is a good trick BUT there are fundamental problems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altLang="en-US" sz="3200" smtClean="0">
              <a:solidFill>
                <a:srgbClr val="FFF19B"/>
              </a:solidFill>
              <a:latin typeface="Times" pitchFamily="1" charset="0"/>
            </a:endParaRP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 sz="3200" smtClean="0">
                <a:solidFill>
                  <a:srgbClr val="FFF19B"/>
                </a:solidFill>
                <a:latin typeface="Times" pitchFamily="1" charset="0"/>
              </a:rPr>
              <a:t>Intuitively the words are generated through the parts (regions, groups), but the error function refers to the whole.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altLang="en-US" sz="3200" smtClean="0">
              <a:solidFill>
                <a:srgbClr val="FFF19B"/>
              </a:solidFill>
              <a:latin typeface="Times" pitchFamily="1" charset="0"/>
            </a:endParaRP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 sz="3200" smtClean="0">
                <a:solidFill>
                  <a:srgbClr val="FFF19B"/>
                </a:solidFill>
                <a:latin typeface="Times" pitchFamily="1" charset="0"/>
              </a:rPr>
              <a:t>Need a better theory of how to link the two.</a:t>
            </a:r>
          </a:p>
        </p:txBody>
      </p:sp>
    </p:spTree>
    <p:extLst>
      <p:ext uri="{BB962C8B-B14F-4D97-AF65-F5344CB8AC3E}">
        <p14:creationId xmlns:p14="http://schemas.microsoft.com/office/powerpoint/2010/main" val="42056285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2" name="Rectangle 2"/>
          <p:cNvSpPr>
            <a:spLocks noChangeArrowheads="1"/>
          </p:cNvSpPr>
          <p:nvPr/>
        </p:nvSpPr>
        <p:spPr bwMode="auto">
          <a:xfrm>
            <a:off x="444500" y="195263"/>
            <a:ext cx="7772400" cy="871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4400" b="1" smtClean="0">
                <a:solidFill>
                  <a:srgbClr val="FCA0D7"/>
                </a:solidFill>
                <a:latin typeface="Times" pitchFamily="1" charset="0"/>
              </a:rPr>
              <a:t>Integrating Supervision</a:t>
            </a:r>
            <a:endParaRPr lang="en-US" altLang="en-US" sz="3600" b="1" smtClean="0">
              <a:solidFill>
                <a:srgbClr val="FCA0D7"/>
              </a:solidFill>
              <a:latin typeface="Times" pitchFamily="1" charset="0"/>
            </a:endParaRPr>
          </a:p>
        </p:txBody>
      </p:sp>
      <p:sp>
        <p:nvSpPr>
          <p:cNvPr id="138243" name="Rectangle 3"/>
          <p:cNvSpPr>
            <a:spLocks noChangeArrowheads="1"/>
          </p:cNvSpPr>
          <p:nvPr/>
        </p:nvSpPr>
        <p:spPr bwMode="auto">
          <a:xfrm>
            <a:off x="381000" y="2273300"/>
            <a:ext cx="3225800" cy="302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75000"/>
              </a:spcAft>
            </a:pPr>
            <a:r>
              <a:rPr lang="en-US" altLang="en-US" sz="3600" smtClean="0">
                <a:solidFill>
                  <a:srgbClr val="FFE9AA"/>
                </a:solidFill>
                <a:latin typeface="Times" pitchFamily="1" charset="0"/>
              </a:rPr>
              <a:t>Estimate where a minimal amount of supervision can be most helpful.</a:t>
            </a:r>
          </a:p>
        </p:txBody>
      </p:sp>
      <p:sp>
        <p:nvSpPr>
          <p:cNvPr id="138244" name="Line 4"/>
          <p:cNvSpPr>
            <a:spLocks noChangeShapeType="1"/>
          </p:cNvSpPr>
          <p:nvPr/>
        </p:nvSpPr>
        <p:spPr bwMode="auto">
          <a:xfrm>
            <a:off x="285750" y="1079500"/>
            <a:ext cx="8399463" cy="0"/>
          </a:xfrm>
          <a:prstGeom prst="line">
            <a:avLst/>
          </a:prstGeom>
          <a:noFill/>
          <a:ln w="12700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FFF19B"/>
              </a:solidFill>
              <a:latin typeface="Arial" charset="0"/>
              <a:cs typeface="Arial" charset="0"/>
            </a:endParaRPr>
          </a:p>
        </p:txBody>
      </p:sp>
      <p:pic>
        <p:nvPicPr>
          <p:cNvPr id="138245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75100" y="2286000"/>
            <a:ext cx="4368800" cy="274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592471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28600"/>
            <a:ext cx="7772400" cy="871538"/>
          </a:xfrm>
        </p:spPr>
        <p:txBody>
          <a:bodyPr/>
          <a:lstStyle/>
          <a:p>
            <a:r>
              <a:rPr lang="en-US" altLang="en-US" smtClean="0"/>
              <a:t>Integrating Feature Selection</a:t>
            </a:r>
          </a:p>
        </p:txBody>
      </p:sp>
      <p:pic>
        <p:nvPicPr>
          <p:cNvPr id="139267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60975" y="4367213"/>
            <a:ext cx="3040063" cy="1909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9268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48275" y="2233613"/>
            <a:ext cx="3090863" cy="1941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9269" name="Rectangle 6"/>
          <p:cNvSpPr>
            <a:spLocks noChangeArrowheads="1"/>
          </p:cNvSpPr>
          <p:nvPr/>
        </p:nvSpPr>
        <p:spPr bwMode="auto">
          <a:xfrm>
            <a:off x="533400" y="2319338"/>
            <a:ext cx="4210050" cy="3800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75000"/>
              </a:spcAft>
            </a:pPr>
            <a:r>
              <a:rPr lang="en-US" altLang="en-US" sz="3600" smtClean="0">
                <a:solidFill>
                  <a:srgbClr val="FFE9AA"/>
                </a:solidFill>
                <a:latin typeface="Times" pitchFamily="1" charset="0"/>
              </a:rPr>
              <a:t>Propose good features to differentiate words that are not distinguishable (e.g., eagle and jet)</a:t>
            </a:r>
          </a:p>
        </p:txBody>
      </p:sp>
      <p:sp>
        <p:nvSpPr>
          <p:cNvPr id="139270" name="Rectangle 7"/>
          <p:cNvSpPr>
            <a:spLocks noChangeArrowheads="1"/>
          </p:cNvSpPr>
          <p:nvPr/>
        </p:nvSpPr>
        <p:spPr bwMode="auto">
          <a:xfrm>
            <a:off x="8874125" y="4362450"/>
            <a:ext cx="18415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altLang="en-US" sz="5400" smtClean="0">
              <a:solidFill>
                <a:srgbClr val="FFF19B"/>
              </a:solidFill>
              <a:latin typeface="Times" pitchFamily="1" charset="0"/>
            </a:endParaRPr>
          </a:p>
        </p:txBody>
      </p:sp>
      <p:sp>
        <p:nvSpPr>
          <p:cNvPr id="139271" name="Line 8"/>
          <p:cNvSpPr>
            <a:spLocks noChangeShapeType="1"/>
          </p:cNvSpPr>
          <p:nvPr/>
        </p:nvSpPr>
        <p:spPr bwMode="auto">
          <a:xfrm>
            <a:off x="336550" y="1066800"/>
            <a:ext cx="8399463" cy="0"/>
          </a:xfrm>
          <a:prstGeom prst="line">
            <a:avLst/>
          </a:prstGeom>
          <a:noFill/>
          <a:ln w="12700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FFF19B"/>
              </a:solidFill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2679453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90" name="Rectangle 2"/>
          <p:cNvSpPr>
            <a:spLocks noChangeArrowheads="1"/>
          </p:cNvSpPr>
          <p:nvPr/>
        </p:nvSpPr>
        <p:spPr bwMode="auto">
          <a:xfrm>
            <a:off x="604838" y="182563"/>
            <a:ext cx="7772400" cy="871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4400" b="1" smtClean="0">
                <a:solidFill>
                  <a:srgbClr val="FCA0D7"/>
                </a:solidFill>
                <a:latin typeface="Times" pitchFamily="1" charset="0"/>
              </a:rPr>
              <a:t>Integrating Vision Levels</a:t>
            </a:r>
          </a:p>
        </p:txBody>
      </p:sp>
      <p:sp>
        <p:nvSpPr>
          <p:cNvPr id="140291" name="Text Box 3"/>
          <p:cNvSpPr txBox="1">
            <a:spLocks noChangeArrowheads="1"/>
          </p:cNvSpPr>
          <p:nvPr/>
        </p:nvSpPr>
        <p:spPr bwMode="auto">
          <a:xfrm>
            <a:off x="758825" y="2143125"/>
            <a:ext cx="7978775" cy="3387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3600" smtClean="0">
                <a:solidFill>
                  <a:srgbClr val="FFF19B"/>
                </a:solidFill>
                <a:latin typeface="Times" pitchFamily="1" charset="0"/>
              </a:rPr>
              <a:t>Word prediction gives a new way to think about integrating high and low level vision processes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altLang="en-US" sz="3600" smtClean="0">
              <a:solidFill>
                <a:srgbClr val="FFF19B"/>
              </a:solidFill>
              <a:latin typeface="Times" pitchFamily="1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altLang="en-US" sz="3600" smtClean="0">
              <a:solidFill>
                <a:srgbClr val="FFF19B"/>
              </a:solidFill>
              <a:latin typeface="Times" pitchFamily="1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altLang="en-US" sz="3600" smtClean="0">
              <a:solidFill>
                <a:srgbClr val="FFF19B"/>
              </a:solidFill>
              <a:latin typeface="Times" pitchFamily="1" charset="0"/>
            </a:endParaRPr>
          </a:p>
        </p:txBody>
      </p:sp>
      <p:sp>
        <p:nvSpPr>
          <p:cNvPr id="140292" name="Line 4"/>
          <p:cNvSpPr>
            <a:spLocks noChangeShapeType="1"/>
          </p:cNvSpPr>
          <p:nvPr/>
        </p:nvSpPr>
        <p:spPr bwMode="auto">
          <a:xfrm>
            <a:off x="304800" y="1068388"/>
            <a:ext cx="8399463" cy="0"/>
          </a:xfrm>
          <a:prstGeom prst="line">
            <a:avLst/>
          </a:prstGeom>
          <a:noFill/>
          <a:ln w="12700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FFF19B"/>
              </a:solidFill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2604355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4" name="Rectangle 2"/>
          <p:cNvSpPr>
            <a:spLocks noChangeArrowheads="1"/>
          </p:cNvSpPr>
          <p:nvPr/>
        </p:nvSpPr>
        <p:spPr bwMode="auto">
          <a:xfrm>
            <a:off x="604838" y="182563"/>
            <a:ext cx="7772400" cy="871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4400" b="1" smtClean="0">
                <a:solidFill>
                  <a:srgbClr val="FCA0D7"/>
                </a:solidFill>
                <a:latin typeface="Times" pitchFamily="1" charset="0"/>
              </a:rPr>
              <a:t>Region Merging</a:t>
            </a:r>
          </a:p>
        </p:txBody>
      </p:sp>
      <p:sp>
        <p:nvSpPr>
          <p:cNvPr id="141315" name="Text Box 3"/>
          <p:cNvSpPr txBox="1">
            <a:spLocks noChangeArrowheads="1"/>
          </p:cNvSpPr>
          <p:nvPr/>
        </p:nvSpPr>
        <p:spPr bwMode="auto">
          <a:xfrm>
            <a:off x="758825" y="2143125"/>
            <a:ext cx="7978775" cy="173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altLang="en-US" sz="3600" smtClean="0">
              <a:solidFill>
                <a:srgbClr val="FFF19B"/>
              </a:solidFill>
              <a:latin typeface="Times" pitchFamily="1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altLang="en-US" sz="3600" smtClean="0">
              <a:solidFill>
                <a:srgbClr val="FFF19B"/>
              </a:solidFill>
              <a:latin typeface="Times" pitchFamily="1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altLang="en-US" sz="3600" smtClean="0">
              <a:solidFill>
                <a:srgbClr val="FFF19B"/>
              </a:solidFill>
              <a:latin typeface="Times" pitchFamily="1" charset="0"/>
            </a:endParaRPr>
          </a:p>
        </p:txBody>
      </p:sp>
      <p:sp>
        <p:nvSpPr>
          <p:cNvPr id="141316" name="Line 4"/>
          <p:cNvSpPr>
            <a:spLocks noChangeShapeType="1"/>
          </p:cNvSpPr>
          <p:nvPr/>
        </p:nvSpPr>
        <p:spPr bwMode="auto">
          <a:xfrm>
            <a:off x="304800" y="1068388"/>
            <a:ext cx="8399463" cy="0"/>
          </a:xfrm>
          <a:prstGeom prst="line">
            <a:avLst/>
          </a:prstGeom>
          <a:noFill/>
          <a:ln w="12700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FFF19B"/>
              </a:solidFill>
              <a:latin typeface="Arial" charset="0"/>
              <a:cs typeface="Arial" charset="0"/>
            </a:endParaRPr>
          </a:p>
        </p:txBody>
      </p:sp>
      <p:pic>
        <p:nvPicPr>
          <p:cNvPr id="141317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5688" y="1584325"/>
            <a:ext cx="7216775" cy="4533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1961577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38" name="Rectangle 2"/>
          <p:cNvSpPr>
            <a:spLocks noChangeArrowheads="1"/>
          </p:cNvSpPr>
          <p:nvPr/>
        </p:nvSpPr>
        <p:spPr bwMode="auto">
          <a:xfrm>
            <a:off x="604838" y="182563"/>
            <a:ext cx="7772400" cy="871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4400" b="1" smtClean="0">
                <a:solidFill>
                  <a:srgbClr val="FCA0D7"/>
                </a:solidFill>
                <a:latin typeface="Times" pitchFamily="1" charset="0"/>
              </a:rPr>
              <a:t>Region Merging</a:t>
            </a:r>
          </a:p>
        </p:txBody>
      </p:sp>
      <p:sp>
        <p:nvSpPr>
          <p:cNvPr id="142339" name="Text Box 3"/>
          <p:cNvSpPr txBox="1">
            <a:spLocks noChangeArrowheads="1"/>
          </p:cNvSpPr>
          <p:nvPr/>
        </p:nvSpPr>
        <p:spPr bwMode="auto">
          <a:xfrm>
            <a:off x="758825" y="2143125"/>
            <a:ext cx="7978775" cy="173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altLang="en-US" sz="3600" smtClean="0">
              <a:solidFill>
                <a:srgbClr val="FFF19B"/>
              </a:solidFill>
              <a:latin typeface="Times" pitchFamily="1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altLang="en-US" sz="3600" smtClean="0">
              <a:solidFill>
                <a:srgbClr val="FFF19B"/>
              </a:solidFill>
              <a:latin typeface="Times" pitchFamily="1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altLang="en-US" sz="3600" smtClean="0">
              <a:solidFill>
                <a:srgbClr val="FFF19B"/>
              </a:solidFill>
              <a:latin typeface="Times" pitchFamily="1" charset="0"/>
            </a:endParaRPr>
          </a:p>
        </p:txBody>
      </p:sp>
      <p:sp>
        <p:nvSpPr>
          <p:cNvPr id="142340" name="Line 4"/>
          <p:cNvSpPr>
            <a:spLocks noChangeShapeType="1"/>
          </p:cNvSpPr>
          <p:nvPr/>
        </p:nvSpPr>
        <p:spPr bwMode="auto">
          <a:xfrm>
            <a:off x="304800" y="1068388"/>
            <a:ext cx="8399463" cy="0"/>
          </a:xfrm>
          <a:prstGeom prst="line">
            <a:avLst/>
          </a:prstGeom>
          <a:noFill/>
          <a:ln w="12700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FFF19B"/>
              </a:solidFill>
              <a:latin typeface="Arial" charset="0"/>
              <a:cs typeface="Arial" charset="0"/>
            </a:endParaRPr>
          </a:p>
        </p:txBody>
      </p:sp>
      <p:sp>
        <p:nvSpPr>
          <p:cNvPr id="142341" name="Text Box 6"/>
          <p:cNvSpPr txBox="1">
            <a:spLocks noChangeArrowheads="1"/>
          </p:cNvSpPr>
          <p:nvPr/>
        </p:nvSpPr>
        <p:spPr bwMode="auto">
          <a:xfrm>
            <a:off x="776288" y="1649413"/>
            <a:ext cx="7812087" cy="4478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 sz="3200" smtClean="0">
                <a:solidFill>
                  <a:srgbClr val="FFF19B"/>
                </a:solidFill>
                <a:latin typeface="Times" pitchFamily="1" charset="0"/>
              </a:rPr>
              <a:t>Use word posteriors to propose region merges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altLang="en-US" sz="3200" smtClean="0">
              <a:solidFill>
                <a:srgbClr val="FFF19B"/>
              </a:solidFill>
              <a:latin typeface="Times" pitchFamily="1" charset="0"/>
            </a:endParaRP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 sz="3200" smtClean="0">
                <a:solidFill>
                  <a:srgbClr val="FFF19B"/>
                </a:solidFill>
                <a:latin typeface="Times" pitchFamily="1" charset="0"/>
              </a:rPr>
              <a:t>Recompute descriptors for the conglomerate object (color histograms, shape descriptors)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altLang="en-US" sz="3200" smtClean="0">
              <a:solidFill>
                <a:srgbClr val="FFF19B"/>
              </a:solidFill>
              <a:latin typeface="Times" pitchFamily="1" charset="0"/>
            </a:endParaRP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 sz="3200" smtClean="0">
                <a:solidFill>
                  <a:srgbClr val="FFF19B"/>
                </a:solidFill>
                <a:latin typeface="Times" pitchFamily="1" charset="0"/>
              </a:rPr>
              <a:t>Have the system learn what kinds of “familiar configurations” are useful (i.e. lead to better word prediction)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altLang="en-US" sz="3200" smtClean="0">
              <a:solidFill>
                <a:srgbClr val="FFF19B"/>
              </a:solidFill>
              <a:latin typeface="Times" pitchFamily="1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1551011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6" name="Rectangle 2"/>
          <p:cNvSpPr>
            <a:spLocks noChangeArrowheads="1"/>
          </p:cNvSpPr>
          <p:nvPr/>
        </p:nvSpPr>
        <p:spPr bwMode="auto">
          <a:xfrm>
            <a:off x="465138" y="182563"/>
            <a:ext cx="7162800" cy="846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4400" b="1" smtClean="0">
                <a:solidFill>
                  <a:srgbClr val="FCA0D7"/>
                </a:solidFill>
                <a:latin typeface="Times" pitchFamily="1" charset="0"/>
              </a:rPr>
              <a:t>Preliminary Experiment</a:t>
            </a:r>
          </a:p>
        </p:txBody>
      </p:sp>
      <p:sp>
        <p:nvSpPr>
          <p:cNvPr id="8197" name="Text Box 3"/>
          <p:cNvSpPr txBox="1">
            <a:spLocks noChangeArrowheads="1"/>
          </p:cNvSpPr>
          <p:nvPr/>
        </p:nvSpPr>
        <p:spPr bwMode="auto">
          <a:xfrm>
            <a:off x="758825" y="2143125"/>
            <a:ext cx="7978775" cy="173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altLang="en-US" sz="3600" smtClean="0">
              <a:solidFill>
                <a:srgbClr val="FFF19B"/>
              </a:solidFill>
              <a:latin typeface="Times" pitchFamily="1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altLang="en-US" sz="3600" smtClean="0">
              <a:solidFill>
                <a:srgbClr val="FFF19B"/>
              </a:solidFill>
              <a:latin typeface="Times" pitchFamily="1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altLang="en-US" sz="3600" smtClean="0">
              <a:solidFill>
                <a:srgbClr val="FFF19B"/>
              </a:solidFill>
              <a:latin typeface="Times" pitchFamily="1" charset="0"/>
            </a:endParaRPr>
          </a:p>
        </p:txBody>
      </p:sp>
      <p:sp>
        <p:nvSpPr>
          <p:cNvPr id="8198" name="Line 4"/>
          <p:cNvSpPr>
            <a:spLocks noChangeShapeType="1"/>
          </p:cNvSpPr>
          <p:nvPr/>
        </p:nvSpPr>
        <p:spPr bwMode="auto">
          <a:xfrm>
            <a:off x="304800" y="1068388"/>
            <a:ext cx="8399463" cy="0"/>
          </a:xfrm>
          <a:prstGeom prst="line">
            <a:avLst/>
          </a:prstGeom>
          <a:noFill/>
          <a:ln w="12700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FFF19B"/>
              </a:solidFill>
              <a:latin typeface="Arial" charset="0"/>
              <a:cs typeface="Arial" charset="0"/>
            </a:endParaRPr>
          </a:p>
        </p:txBody>
      </p:sp>
      <p:graphicFrame>
        <p:nvGraphicFramePr>
          <p:cNvPr id="8194" name="Object 2"/>
          <p:cNvGraphicFramePr>
            <a:graphicFrameLocks noChangeAspect="1"/>
          </p:cNvGraphicFramePr>
          <p:nvPr/>
        </p:nvGraphicFramePr>
        <p:xfrm>
          <a:off x="1054100" y="2032000"/>
          <a:ext cx="3298825" cy="2095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26" name="Document" r:id="rId4" imgW="1319784" imgH="838200" progId="Word.Document.8">
                  <p:embed/>
                </p:oleObj>
              </mc:Choice>
              <mc:Fallback>
                <p:oleObj name="Document" r:id="rId4" imgW="1319784" imgH="838200" progId="Word.Document.8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54100" y="2032000"/>
                        <a:ext cx="3298825" cy="2095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199" name="Rectangle 7"/>
          <p:cNvSpPr>
            <a:spLocks noChangeArrowheads="1"/>
          </p:cNvSpPr>
          <p:nvPr/>
        </p:nvSpPr>
        <p:spPr bwMode="auto">
          <a:xfrm>
            <a:off x="1279525" y="4545013"/>
            <a:ext cx="24574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 sz="3600" smtClean="0">
                <a:solidFill>
                  <a:srgbClr val="FFF19B"/>
                </a:solidFill>
                <a:latin typeface="Times" pitchFamily="1" charset="0"/>
              </a:rPr>
              <a:t>Good merge</a:t>
            </a:r>
          </a:p>
        </p:txBody>
      </p:sp>
      <p:graphicFrame>
        <p:nvGraphicFramePr>
          <p:cNvPr id="8195" name="Object 3"/>
          <p:cNvGraphicFramePr>
            <a:graphicFrameLocks noChangeAspect="1"/>
          </p:cNvGraphicFramePr>
          <p:nvPr/>
        </p:nvGraphicFramePr>
        <p:xfrm>
          <a:off x="4576763" y="2063750"/>
          <a:ext cx="3297237" cy="20558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27" name="Document" r:id="rId6" imgW="1362456" imgH="850392" progId="Word.Document.8">
                  <p:embed/>
                </p:oleObj>
              </mc:Choice>
              <mc:Fallback>
                <p:oleObj name="Document" r:id="rId6" imgW="1362456" imgH="850392" progId="Word.Document.8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76763" y="2063750"/>
                        <a:ext cx="3297237" cy="20558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200" name="Line 9"/>
          <p:cNvSpPr>
            <a:spLocks noChangeShapeType="1"/>
          </p:cNvSpPr>
          <p:nvPr/>
        </p:nvSpPr>
        <p:spPr bwMode="auto">
          <a:xfrm>
            <a:off x="2463800" y="3098800"/>
            <a:ext cx="825500" cy="127000"/>
          </a:xfrm>
          <a:prstGeom prst="line">
            <a:avLst/>
          </a:prstGeom>
          <a:noFill/>
          <a:ln w="57150">
            <a:solidFill>
              <a:schemeClr val="hlink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FFF19B"/>
              </a:solidFill>
              <a:latin typeface="Arial" charset="0"/>
              <a:cs typeface="Arial" charset="0"/>
            </a:endParaRPr>
          </a:p>
        </p:txBody>
      </p:sp>
      <p:sp>
        <p:nvSpPr>
          <p:cNvPr id="8201" name="Line 10"/>
          <p:cNvSpPr>
            <a:spLocks noChangeShapeType="1"/>
          </p:cNvSpPr>
          <p:nvPr/>
        </p:nvSpPr>
        <p:spPr bwMode="auto">
          <a:xfrm>
            <a:off x="5689600" y="2514600"/>
            <a:ext cx="279400" cy="584200"/>
          </a:xfrm>
          <a:prstGeom prst="line">
            <a:avLst/>
          </a:prstGeom>
          <a:noFill/>
          <a:ln w="76200">
            <a:solidFill>
              <a:schemeClr val="hlink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FFF19B"/>
              </a:solidFill>
              <a:latin typeface="Arial" charset="0"/>
              <a:cs typeface="Arial" charset="0"/>
            </a:endParaRPr>
          </a:p>
        </p:txBody>
      </p:sp>
      <p:sp>
        <p:nvSpPr>
          <p:cNvPr id="8202" name="Rectangle 11"/>
          <p:cNvSpPr>
            <a:spLocks noChangeArrowheads="1"/>
          </p:cNvSpPr>
          <p:nvPr/>
        </p:nvSpPr>
        <p:spPr bwMode="auto">
          <a:xfrm>
            <a:off x="4987925" y="4443413"/>
            <a:ext cx="23050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 sz="3600" smtClean="0">
                <a:solidFill>
                  <a:srgbClr val="FFF19B"/>
                </a:solidFill>
                <a:latin typeface="Times" pitchFamily="1" charset="0"/>
              </a:rPr>
              <a:t>Poor merge</a:t>
            </a:r>
          </a:p>
        </p:txBody>
      </p:sp>
      <p:sp>
        <p:nvSpPr>
          <p:cNvPr id="8203" name="Rectangle 12"/>
          <p:cNvSpPr>
            <a:spLocks noChangeArrowheads="1"/>
          </p:cNvSpPr>
          <p:nvPr/>
        </p:nvSpPr>
        <p:spPr bwMode="auto">
          <a:xfrm>
            <a:off x="7324725" y="420688"/>
            <a:ext cx="13906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 smtClean="0">
                <a:solidFill>
                  <a:srgbClr val="FFF19B"/>
                </a:solidFill>
                <a:latin typeface="Times" pitchFamily="1" charset="0"/>
              </a:rPr>
              <a:t>[ CVPR, 03 ]</a:t>
            </a:r>
          </a:p>
        </p:txBody>
      </p:sp>
    </p:spTree>
    <p:extLst>
      <p:ext uri="{BB962C8B-B14F-4D97-AF65-F5344CB8AC3E}">
        <p14:creationId xmlns:p14="http://schemas.microsoft.com/office/powerpoint/2010/main" val="16324230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62" name="Rectangle 2"/>
          <p:cNvSpPr>
            <a:spLocks noChangeArrowheads="1"/>
          </p:cNvSpPr>
          <p:nvPr/>
        </p:nvSpPr>
        <p:spPr bwMode="auto">
          <a:xfrm>
            <a:off x="444500" y="195263"/>
            <a:ext cx="7772400" cy="871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4400" b="1" smtClean="0">
                <a:solidFill>
                  <a:srgbClr val="FCA0D7"/>
                </a:solidFill>
                <a:latin typeface="Times" pitchFamily="1" charset="0"/>
              </a:rPr>
              <a:t>More Complex Semantics</a:t>
            </a:r>
            <a:endParaRPr lang="en-US" altLang="en-US" sz="3600" b="1" smtClean="0">
              <a:solidFill>
                <a:srgbClr val="FCA0D7"/>
              </a:solidFill>
              <a:latin typeface="Times" pitchFamily="1" charset="0"/>
            </a:endParaRPr>
          </a:p>
        </p:txBody>
      </p:sp>
      <p:sp>
        <p:nvSpPr>
          <p:cNvPr id="143363" name="Line 4"/>
          <p:cNvSpPr>
            <a:spLocks noChangeShapeType="1"/>
          </p:cNvSpPr>
          <p:nvPr/>
        </p:nvSpPr>
        <p:spPr bwMode="auto">
          <a:xfrm>
            <a:off x="285750" y="1079500"/>
            <a:ext cx="8399463" cy="0"/>
          </a:xfrm>
          <a:prstGeom prst="line">
            <a:avLst/>
          </a:prstGeom>
          <a:noFill/>
          <a:ln w="12700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FFF19B"/>
              </a:solidFill>
              <a:latin typeface="Arial" charset="0"/>
              <a:cs typeface="Arial" charset="0"/>
            </a:endParaRPr>
          </a:p>
        </p:txBody>
      </p:sp>
      <p:sp>
        <p:nvSpPr>
          <p:cNvPr id="143364" name="Text Box 13"/>
          <p:cNvSpPr txBox="1">
            <a:spLocks noChangeArrowheads="1"/>
          </p:cNvSpPr>
          <p:nvPr/>
        </p:nvSpPr>
        <p:spPr bwMode="auto">
          <a:xfrm>
            <a:off x="441325" y="1725613"/>
            <a:ext cx="8172450" cy="3387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 sz="3600" smtClean="0">
                <a:solidFill>
                  <a:srgbClr val="FFF19B"/>
                </a:solidFill>
                <a:latin typeface="Times" pitchFamily="1" charset="0"/>
              </a:rPr>
              <a:t>Current system links uniform blobs  to simple nouns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altLang="en-US" sz="3600" smtClean="0">
              <a:solidFill>
                <a:srgbClr val="FFF19B"/>
              </a:solidFill>
              <a:latin typeface="Times" pitchFamily="1" charset="0"/>
            </a:endParaRP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 sz="3600" smtClean="0">
                <a:solidFill>
                  <a:srgbClr val="FFF19B"/>
                </a:solidFill>
                <a:latin typeface="Times" pitchFamily="1" charset="0"/>
              </a:rPr>
              <a:t>Working towards linking groups of blobs to nouns, relations to prepositions, and attributes to adjectives </a:t>
            </a:r>
          </a:p>
        </p:txBody>
      </p:sp>
    </p:spTree>
    <p:extLst>
      <p:ext uri="{BB962C8B-B14F-4D97-AF65-F5344CB8AC3E}">
        <p14:creationId xmlns:p14="http://schemas.microsoft.com/office/powerpoint/2010/main" val="4662740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386" name="Rectangle 2"/>
          <p:cNvSpPr>
            <a:spLocks noChangeArrowheads="1"/>
          </p:cNvSpPr>
          <p:nvPr/>
        </p:nvSpPr>
        <p:spPr bwMode="auto">
          <a:xfrm>
            <a:off x="622300" y="0"/>
            <a:ext cx="7772400" cy="871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4400" b="1" smtClean="0">
                <a:solidFill>
                  <a:srgbClr val="FCA0D7"/>
                </a:solidFill>
                <a:latin typeface="Times" pitchFamily="1" charset="0"/>
              </a:rPr>
              <a:t>Summary</a:t>
            </a:r>
          </a:p>
        </p:txBody>
      </p:sp>
      <p:sp>
        <p:nvSpPr>
          <p:cNvPr id="144387" name="Line 3"/>
          <p:cNvSpPr>
            <a:spLocks noChangeShapeType="1"/>
          </p:cNvSpPr>
          <p:nvPr/>
        </p:nvSpPr>
        <p:spPr bwMode="auto">
          <a:xfrm>
            <a:off x="336550" y="1057275"/>
            <a:ext cx="8399463" cy="0"/>
          </a:xfrm>
          <a:prstGeom prst="line">
            <a:avLst/>
          </a:prstGeom>
          <a:noFill/>
          <a:ln w="12700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FFF19B"/>
              </a:solidFill>
              <a:latin typeface="Arial" charset="0"/>
              <a:cs typeface="Arial" charset="0"/>
            </a:endParaRPr>
          </a:p>
        </p:txBody>
      </p:sp>
      <p:sp>
        <p:nvSpPr>
          <p:cNvPr id="144388" name="Text Box 4"/>
          <p:cNvSpPr txBox="1">
            <a:spLocks noChangeArrowheads="1"/>
          </p:cNvSpPr>
          <p:nvPr/>
        </p:nvSpPr>
        <p:spPr bwMode="auto">
          <a:xfrm>
            <a:off x="441325" y="1404938"/>
            <a:ext cx="8310563" cy="4478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 sz="3200" smtClean="0">
                <a:solidFill>
                  <a:srgbClr val="FFF19B"/>
                </a:solidFill>
                <a:latin typeface="Times" pitchFamily="1" charset="0"/>
              </a:rPr>
              <a:t>Recognition on the </a:t>
            </a:r>
            <a:r>
              <a:rPr lang="en-US" altLang="en-US" sz="3200" smtClean="0">
                <a:solidFill>
                  <a:srgbClr val="FC0128"/>
                </a:solidFill>
                <a:latin typeface="Times" pitchFamily="1" charset="0"/>
              </a:rPr>
              <a:t>large scale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altLang="en-US" sz="3200" smtClean="0">
              <a:solidFill>
                <a:srgbClr val="FFF19B"/>
              </a:solidFill>
              <a:latin typeface="Times" pitchFamily="1" charset="0"/>
            </a:endParaRP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 sz="3200" smtClean="0">
                <a:solidFill>
                  <a:srgbClr val="FC0128"/>
                </a:solidFill>
                <a:latin typeface="Times" pitchFamily="1" charset="0"/>
              </a:rPr>
              <a:t>Unsupervised</a:t>
            </a:r>
            <a:r>
              <a:rPr lang="en-US" altLang="en-US" sz="3200" smtClean="0">
                <a:solidFill>
                  <a:srgbClr val="FFF19B"/>
                </a:solidFill>
                <a:latin typeface="Times" pitchFamily="1" charset="0"/>
              </a:rPr>
              <a:t> - label without labeled training data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altLang="en-US" sz="3200" smtClean="0">
              <a:solidFill>
                <a:srgbClr val="FFF19B"/>
              </a:solidFill>
              <a:latin typeface="Times" pitchFamily="1" charset="0"/>
            </a:endParaRP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 sz="3200" smtClean="0">
                <a:solidFill>
                  <a:srgbClr val="FFF19B"/>
                </a:solidFill>
                <a:latin typeface="Times" pitchFamily="1" charset="0"/>
              </a:rPr>
              <a:t>Learn </a:t>
            </a:r>
            <a:r>
              <a:rPr lang="en-US" altLang="en-US" sz="3200" smtClean="0">
                <a:solidFill>
                  <a:srgbClr val="FC0128"/>
                </a:solidFill>
                <a:latin typeface="Times" pitchFamily="1" charset="0"/>
              </a:rPr>
              <a:t>what</a:t>
            </a:r>
            <a:r>
              <a:rPr lang="en-US" altLang="en-US" sz="3200" smtClean="0">
                <a:solidFill>
                  <a:srgbClr val="FFF19B"/>
                </a:solidFill>
                <a:latin typeface="Times" pitchFamily="1" charset="0"/>
              </a:rPr>
              <a:t> to recognize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altLang="en-US" sz="3200" smtClean="0">
              <a:solidFill>
                <a:srgbClr val="FFF19B"/>
              </a:solidFill>
              <a:latin typeface="Times" pitchFamily="1" charset="0"/>
            </a:endParaRP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 sz="3200" smtClean="0">
                <a:solidFill>
                  <a:srgbClr val="FFF19B"/>
                </a:solidFill>
                <a:latin typeface="Times" pitchFamily="1" charset="0"/>
              </a:rPr>
              <a:t>Semantic </a:t>
            </a:r>
            <a:r>
              <a:rPr lang="en-US" altLang="en-US" sz="3200" smtClean="0">
                <a:solidFill>
                  <a:srgbClr val="FC0128"/>
                </a:solidFill>
                <a:latin typeface="Times" pitchFamily="1" charset="0"/>
              </a:rPr>
              <a:t>evaluation</a:t>
            </a:r>
            <a:r>
              <a:rPr lang="en-US" altLang="en-US" sz="3200" smtClean="0">
                <a:solidFill>
                  <a:srgbClr val="FFF19B"/>
                </a:solidFill>
                <a:latin typeface="Times" pitchFamily="1" charset="0"/>
              </a:rPr>
              <a:t> of vision tools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altLang="en-US" sz="3200" smtClean="0">
              <a:solidFill>
                <a:srgbClr val="FFF19B"/>
              </a:solidFill>
              <a:latin typeface="Times" pitchFamily="1" charset="0"/>
            </a:endParaRP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 sz="3200" smtClean="0">
                <a:solidFill>
                  <a:srgbClr val="FC0128"/>
                </a:solidFill>
                <a:latin typeface="Times" pitchFamily="1" charset="0"/>
              </a:rPr>
              <a:t>Integrating</a:t>
            </a:r>
            <a:r>
              <a:rPr lang="en-US" altLang="en-US" sz="3200" smtClean="0">
                <a:solidFill>
                  <a:srgbClr val="FFF19B"/>
                </a:solidFill>
                <a:latin typeface="Times" pitchFamily="1" charset="0"/>
              </a:rPr>
              <a:t> vision processing levels</a:t>
            </a:r>
          </a:p>
        </p:txBody>
      </p:sp>
      <p:cxnSp>
        <p:nvCxnSpPr>
          <p:cNvPr id="144389" name="Straight Connector 5"/>
          <p:cNvCxnSpPr>
            <a:cxnSpLocks noChangeShapeType="1"/>
          </p:cNvCxnSpPr>
          <p:nvPr/>
        </p:nvCxnSpPr>
        <p:spPr bwMode="auto">
          <a:xfrm>
            <a:off x="457200" y="1539875"/>
            <a:ext cx="5181600" cy="304800"/>
          </a:xfrm>
          <a:prstGeom prst="line">
            <a:avLst/>
          </a:prstGeom>
          <a:noFill/>
          <a:ln w="7620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44390" name="Straight Connector 8"/>
          <p:cNvCxnSpPr>
            <a:cxnSpLocks noChangeShapeType="1"/>
          </p:cNvCxnSpPr>
          <p:nvPr/>
        </p:nvCxnSpPr>
        <p:spPr bwMode="auto">
          <a:xfrm flipV="1">
            <a:off x="533400" y="1539875"/>
            <a:ext cx="5105400" cy="304800"/>
          </a:xfrm>
          <a:prstGeom prst="line">
            <a:avLst/>
          </a:prstGeom>
          <a:noFill/>
          <a:ln w="7620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  <p:extLst>
      <p:ext uri="{BB962C8B-B14F-4D97-AF65-F5344CB8AC3E}">
        <p14:creationId xmlns:p14="http://schemas.microsoft.com/office/powerpoint/2010/main" val="18955307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Bottom Line</a:t>
            </a:r>
          </a:p>
        </p:txBody>
      </p:sp>
      <p:sp>
        <p:nvSpPr>
          <p:cNvPr id="145411" name="Rectangle 3"/>
          <p:cNvSpPr>
            <a:spLocks noGrp="1" noChangeArrowheads="1"/>
          </p:cNvSpPr>
          <p:nvPr>
            <p:ph idx="1"/>
          </p:nvPr>
        </p:nvSpPr>
        <p:spPr>
          <a:xfrm>
            <a:off x="381000" y="2451100"/>
            <a:ext cx="7340600" cy="3911600"/>
          </a:xfrm>
        </p:spPr>
        <p:txBody>
          <a:bodyPr/>
          <a:lstStyle/>
          <a:p>
            <a:pPr marL="0" indent="0">
              <a:lnSpc>
                <a:spcPct val="100000"/>
              </a:lnSpc>
              <a:spcAft>
                <a:spcPct val="75000"/>
              </a:spcAft>
            </a:pPr>
            <a:r>
              <a:rPr lang="en-US" altLang="en-US" smtClean="0"/>
              <a:t>Recognition as machine translation</a:t>
            </a:r>
          </a:p>
          <a:p>
            <a:pPr marL="0" indent="0">
              <a:lnSpc>
                <a:spcPct val="100000"/>
              </a:lnSpc>
              <a:spcAft>
                <a:spcPct val="75000"/>
              </a:spcAft>
            </a:pPr>
            <a:r>
              <a:rPr lang="en-US" altLang="en-US" smtClean="0"/>
              <a:t>Machine vision as data-mining</a:t>
            </a:r>
          </a:p>
        </p:txBody>
      </p:sp>
      <p:sp>
        <p:nvSpPr>
          <p:cNvPr id="145412" name="Line 4"/>
          <p:cNvSpPr>
            <a:spLocks noChangeShapeType="1"/>
          </p:cNvSpPr>
          <p:nvPr/>
        </p:nvSpPr>
        <p:spPr bwMode="auto">
          <a:xfrm>
            <a:off x="323850" y="1971675"/>
            <a:ext cx="8399463" cy="0"/>
          </a:xfrm>
          <a:prstGeom prst="line">
            <a:avLst/>
          </a:prstGeom>
          <a:noFill/>
          <a:ln w="12700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FFF19B"/>
              </a:solidFill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305335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Lecture IX: Words and Pictures</a:t>
            </a:r>
            <a:endParaRPr lang="en-US" sz="24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543050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Part II: Learning social tag relevance</a:t>
            </a:r>
          </a:p>
          <a:p>
            <a:endParaRPr lang="en-US" dirty="0"/>
          </a:p>
          <a:p>
            <a:r>
              <a:rPr lang="en-US" altLang="zh-CN" dirty="0" err="1" smtClean="0">
                <a:ea typeface="SimSun" pitchFamily="2" charset="-122"/>
              </a:rPr>
              <a:t>Xirong</a:t>
            </a:r>
            <a:r>
              <a:rPr lang="en-US" altLang="zh-CN" dirty="0" smtClean="0">
                <a:ea typeface="SimSun" pitchFamily="2" charset="-122"/>
              </a:rPr>
              <a:t> </a:t>
            </a:r>
            <a:r>
              <a:rPr lang="en-US" altLang="zh-CN" dirty="0">
                <a:ea typeface="SimSun" pitchFamily="2" charset="-122"/>
              </a:rPr>
              <a:t>Li, </a:t>
            </a:r>
            <a:r>
              <a:rPr lang="en-US" altLang="zh-CN" dirty="0" err="1">
                <a:ea typeface="SimSun" pitchFamily="2" charset="-122"/>
              </a:rPr>
              <a:t>Cees</a:t>
            </a:r>
            <a:r>
              <a:rPr lang="en-US" altLang="zh-CN" dirty="0">
                <a:ea typeface="SimSun" pitchFamily="2" charset="-122"/>
              </a:rPr>
              <a:t> G.M. </a:t>
            </a:r>
            <a:r>
              <a:rPr lang="en-US" altLang="zh-CN" dirty="0" err="1">
                <a:ea typeface="SimSun" pitchFamily="2" charset="-122"/>
              </a:rPr>
              <a:t>Snoek</a:t>
            </a:r>
            <a:r>
              <a:rPr lang="en-US" altLang="zh-CN" dirty="0">
                <a:ea typeface="SimSun" pitchFamily="2" charset="-122"/>
              </a:rPr>
              <a:t>, and Marcel </a:t>
            </a:r>
            <a:r>
              <a:rPr lang="en-US" altLang="zh-CN" dirty="0" err="1">
                <a:ea typeface="SimSun" pitchFamily="2" charset="-122"/>
              </a:rPr>
              <a:t>Worring</a:t>
            </a:r>
            <a:endParaRPr lang="en-US" altLang="zh-CN" dirty="0">
              <a:ea typeface="SimSun" pitchFamily="2" charset="-122"/>
            </a:endParaRPr>
          </a:p>
          <a:p>
            <a:r>
              <a:rPr lang="en-US" altLang="zh-CN" dirty="0">
                <a:ea typeface="SimSun" pitchFamily="2" charset="-122"/>
              </a:rPr>
              <a:t>Intelligent Systems Lab Amsterdam</a:t>
            </a:r>
          </a:p>
          <a:p>
            <a:r>
              <a:rPr lang="en-US" altLang="zh-CN" dirty="0">
                <a:ea typeface="SimSun" pitchFamily="2" charset="-122"/>
              </a:rPr>
              <a:t>University of Amsterdam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54230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298" name="Rectangle 3"/>
          <p:cNvSpPr>
            <a:spLocks noChangeArrowheads="1"/>
          </p:cNvSpPr>
          <p:nvPr/>
        </p:nvSpPr>
        <p:spPr bwMode="auto">
          <a:xfrm>
            <a:off x="381000" y="0"/>
            <a:ext cx="8763000" cy="6858000"/>
          </a:xfrm>
          <a:prstGeom prst="rect">
            <a:avLst/>
          </a:prstGeom>
          <a:solidFill>
            <a:srgbClr val="FFFF66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fontAlgn="base"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endParaRPr kumimoji="1" lang="en-US" altLang="en-US" sz="3000" smtClean="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Today’s roadmap</a:t>
            </a:r>
            <a:endParaRPr lang="en-US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Matching words and pictures</a:t>
            </a:r>
          </a:p>
          <a:p>
            <a:pPr>
              <a:defRPr/>
            </a:pPr>
            <a:r>
              <a:rPr lang="en-US" dirty="0" smtClean="0"/>
              <a:t>Names and faces in the news</a:t>
            </a:r>
          </a:p>
          <a:p>
            <a:pPr>
              <a:defRPr/>
            </a:pPr>
            <a:r>
              <a:rPr lang="en-US" dirty="0" smtClean="0">
                <a:solidFill>
                  <a:srgbClr val="C00000"/>
                </a:solidFill>
              </a:rPr>
              <a:t>Learning social tag relevance</a:t>
            </a:r>
            <a:endParaRPr lang="en-US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22958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2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76200" y="1295400"/>
            <a:ext cx="8686800" cy="990600"/>
          </a:xfrm>
        </p:spPr>
        <p:txBody>
          <a:bodyPr/>
          <a:lstStyle/>
          <a:p>
            <a:pPr algn="ctr" eaLnBrk="1" hangingPunct="1"/>
            <a:r>
              <a:rPr lang="en-US" altLang="zh-CN" sz="4800" smtClean="0">
                <a:solidFill>
                  <a:schemeClr val="tx1"/>
                </a:solidFill>
                <a:ea typeface="SimSun" pitchFamily="2" charset="-122"/>
              </a:rPr>
              <a:t>Learning social tag relevance</a:t>
            </a:r>
          </a:p>
        </p:txBody>
      </p:sp>
      <p:sp>
        <p:nvSpPr>
          <p:cNvPr id="18432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838200" y="3352800"/>
            <a:ext cx="7010400" cy="1600200"/>
          </a:xfrm>
        </p:spPr>
        <p:txBody>
          <a:bodyPr/>
          <a:lstStyle/>
          <a:p>
            <a:pPr eaLnBrk="1" hangingPunct="1"/>
            <a:endParaRPr lang="en-US" altLang="zh-CN" sz="2400" dirty="0" smtClean="0">
              <a:ea typeface="SimSun" pitchFamily="2" charset="-122"/>
            </a:endParaRPr>
          </a:p>
          <a:p>
            <a:pPr algn="ctr" eaLnBrk="1" hangingPunct="1"/>
            <a:r>
              <a:rPr lang="en-US" altLang="zh-CN" sz="2000" b="1" dirty="0" err="1" smtClean="0">
                <a:ea typeface="SimSun" pitchFamily="2" charset="-122"/>
              </a:rPr>
              <a:t>Xirong</a:t>
            </a:r>
            <a:r>
              <a:rPr lang="en-US" altLang="zh-CN" sz="2000" b="1" dirty="0" smtClean="0">
                <a:ea typeface="SimSun" pitchFamily="2" charset="-122"/>
              </a:rPr>
              <a:t> Li</a:t>
            </a:r>
            <a:r>
              <a:rPr lang="en-US" altLang="zh-CN" sz="2000" dirty="0" smtClean="0">
                <a:ea typeface="SimSun" pitchFamily="2" charset="-122"/>
              </a:rPr>
              <a:t>,</a:t>
            </a:r>
            <a:r>
              <a:rPr lang="en-US" altLang="zh-CN" sz="2000" b="1" dirty="0" smtClean="0">
                <a:ea typeface="SimSun" pitchFamily="2" charset="-122"/>
              </a:rPr>
              <a:t> </a:t>
            </a:r>
            <a:r>
              <a:rPr lang="en-US" altLang="zh-CN" sz="2000" b="1" dirty="0" err="1" smtClean="0">
                <a:ea typeface="SimSun" pitchFamily="2" charset="-122"/>
              </a:rPr>
              <a:t>Cees</a:t>
            </a:r>
            <a:r>
              <a:rPr lang="en-US" altLang="zh-CN" sz="2000" b="1" dirty="0" smtClean="0">
                <a:ea typeface="SimSun" pitchFamily="2" charset="-122"/>
              </a:rPr>
              <a:t> G.M. </a:t>
            </a:r>
            <a:r>
              <a:rPr lang="en-US" altLang="zh-CN" sz="2000" b="1" dirty="0" err="1" smtClean="0">
                <a:ea typeface="SimSun" pitchFamily="2" charset="-122"/>
              </a:rPr>
              <a:t>Snoek</a:t>
            </a:r>
            <a:r>
              <a:rPr lang="en-US" altLang="zh-CN" sz="2000" dirty="0" smtClean="0">
                <a:ea typeface="SimSun" pitchFamily="2" charset="-122"/>
              </a:rPr>
              <a:t>,</a:t>
            </a:r>
            <a:r>
              <a:rPr lang="en-US" altLang="zh-CN" sz="2000" b="1" dirty="0" smtClean="0">
                <a:ea typeface="SimSun" pitchFamily="2" charset="-122"/>
              </a:rPr>
              <a:t> </a:t>
            </a:r>
            <a:r>
              <a:rPr lang="en-US" altLang="zh-CN" sz="2000" dirty="0" smtClean="0">
                <a:ea typeface="SimSun" pitchFamily="2" charset="-122"/>
              </a:rPr>
              <a:t>and</a:t>
            </a:r>
            <a:r>
              <a:rPr lang="en-US" altLang="zh-CN" sz="2000" b="1" dirty="0" smtClean="0">
                <a:ea typeface="SimSun" pitchFamily="2" charset="-122"/>
              </a:rPr>
              <a:t> Marcel </a:t>
            </a:r>
            <a:r>
              <a:rPr lang="en-US" altLang="zh-CN" sz="2000" b="1" dirty="0" err="1" smtClean="0">
                <a:ea typeface="SimSun" pitchFamily="2" charset="-122"/>
              </a:rPr>
              <a:t>Worring</a:t>
            </a:r>
            <a:endParaRPr lang="en-US" altLang="zh-CN" sz="2000" b="1" dirty="0" smtClean="0">
              <a:ea typeface="SimSun" pitchFamily="2" charset="-122"/>
            </a:endParaRPr>
          </a:p>
          <a:p>
            <a:pPr algn="ctr" eaLnBrk="1" hangingPunct="1"/>
            <a:r>
              <a:rPr lang="en-US" altLang="zh-CN" sz="2000" dirty="0" smtClean="0">
                <a:ea typeface="SimSun" pitchFamily="2" charset="-122"/>
              </a:rPr>
              <a:t>Intelligent Systems Lab Amsterdam</a:t>
            </a:r>
          </a:p>
          <a:p>
            <a:pPr algn="ctr" eaLnBrk="1" hangingPunct="1"/>
            <a:r>
              <a:rPr lang="en-US" altLang="zh-CN" sz="2000" dirty="0" smtClean="0">
                <a:ea typeface="SimSun" pitchFamily="2" charset="-122"/>
              </a:rPr>
              <a:t>University of Amsterdam</a:t>
            </a:r>
          </a:p>
        </p:txBody>
      </p:sp>
    </p:spTree>
    <p:extLst>
      <p:ext uri="{BB962C8B-B14F-4D97-AF65-F5344CB8AC3E}">
        <p14:creationId xmlns:p14="http://schemas.microsoft.com/office/powerpoint/2010/main" val="41794651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5346" name="Picture 1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4600" y="2559050"/>
            <a:ext cx="685800" cy="255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5347" name="Picture 1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200" y="2438400"/>
            <a:ext cx="609600" cy="455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5348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3505200"/>
            <a:ext cx="6629400" cy="264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534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 smtClean="0">
                <a:ea typeface="SimSun" pitchFamily="2" charset="-122"/>
              </a:rPr>
              <a:t>Worldwide social-tagged visual data</a:t>
            </a:r>
          </a:p>
        </p:txBody>
      </p:sp>
      <p:sp>
        <p:nvSpPr>
          <p:cNvPr id="185350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566738" y="1752600"/>
            <a:ext cx="4157662" cy="4267200"/>
          </a:xfrm>
        </p:spPr>
        <p:txBody>
          <a:bodyPr/>
          <a:lstStyle/>
          <a:p>
            <a:pPr eaLnBrk="1" hangingPunct="1"/>
            <a:r>
              <a:rPr lang="en-US" altLang="zh-CN" sz="2400" smtClean="0">
                <a:ea typeface="SimSun" pitchFamily="2" charset="-122"/>
              </a:rPr>
              <a:t>Emerging data</a:t>
            </a:r>
          </a:p>
          <a:p>
            <a:pPr lvl="1" eaLnBrk="1" hangingPunct="1"/>
            <a:r>
              <a:rPr lang="en-US" altLang="zh-CN" sz="1800" smtClean="0">
                <a:ea typeface="SimSun" pitchFamily="2" charset="-122"/>
              </a:rPr>
              <a:t>Billions of social-tagged images</a:t>
            </a:r>
          </a:p>
          <a:p>
            <a:pPr eaLnBrk="1" hangingPunct="1"/>
            <a:endParaRPr lang="en-US" altLang="zh-CN" sz="2600" smtClean="0">
              <a:ea typeface="SimSun" pitchFamily="2" charset="-122"/>
            </a:endParaRPr>
          </a:p>
          <a:p>
            <a:pPr eaLnBrk="1" hangingPunct="1"/>
            <a:endParaRPr lang="en-US" altLang="zh-CN" sz="2600" smtClean="0">
              <a:ea typeface="SimSun" pitchFamily="2" charset="-122"/>
            </a:endParaRPr>
          </a:p>
        </p:txBody>
      </p:sp>
      <p:sp>
        <p:nvSpPr>
          <p:cNvPr id="185351" name="Rectangle 7"/>
          <p:cNvSpPr>
            <a:spLocks noGrp="1" noChangeArrowheads="1"/>
          </p:cNvSpPr>
          <p:nvPr>
            <p:ph type="body" sz="half" idx="2"/>
          </p:nvPr>
        </p:nvSpPr>
        <p:spPr>
          <a:xfrm>
            <a:off x="4572000" y="1752600"/>
            <a:ext cx="4495800" cy="4267200"/>
          </a:xfrm>
        </p:spPr>
        <p:txBody>
          <a:bodyPr/>
          <a:lstStyle/>
          <a:p>
            <a:pPr eaLnBrk="1" hangingPunct="1"/>
            <a:r>
              <a:rPr lang="en-US" altLang="zh-CN" sz="2400" smtClean="0">
                <a:ea typeface="SimSun" pitchFamily="2" charset="-122"/>
              </a:rPr>
              <a:t>Emerging research</a:t>
            </a:r>
          </a:p>
          <a:p>
            <a:pPr lvl="1" eaLnBrk="1" hangingPunct="1"/>
            <a:r>
              <a:rPr lang="en-US" altLang="zh-CN" sz="1800" smtClean="0">
                <a:ea typeface="SimSun" pitchFamily="2" charset="-122"/>
              </a:rPr>
              <a:t>Broad interest in multiple fields</a:t>
            </a:r>
            <a:r>
              <a:rPr lang="en-US" altLang="zh-CN" sz="1600" baseline="30000" smtClean="0">
                <a:ea typeface="SimSun" pitchFamily="2" charset="-122"/>
              </a:rPr>
              <a:t>*</a:t>
            </a:r>
          </a:p>
          <a:p>
            <a:pPr lvl="2" eaLnBrk="1" hangingPunct="1"/>
            <a:r>
              <a:rPr lang="en-US" altLang="zh-CN" sz="1200" smtClean="0">
                <a:ea typeface="SimSun" pitchFamily="2" charset="-122"/>
              </a:rPr>
              <a:t>MM,CVPR,CIVR,MIR,ICME,WWW,KDD,…</a:t>
            </a:r>
          </a:p>
          <a:p>
            <a:pPr lvl="1" eaLnBrk="1" hangingPunct="1"/>
            <a:r>
              <a:rPr lang="en-US" altLang="zh-CN" sz="1800" smtClean="0">
                <a:ea typeface="SimSun" pitchFamily="2" charset="-122"/>
              </a:rPr>
              <a:t>CIVR’10: </a:t>
            </a:r>
            <a:r>
              <a:rPr lang="en-US" altLang="zh-CN" sz="1600" smtClean="0">
                <a:ea typeface="SimSun" pitchFamily="2" charset="-122"/>
              </a:rPr>
              <a:t>one keynote, two oral sessions</a:t>
            </a:r>
          </a:p>
        </p:txBody>
      </p:sp>
      <p:pic>
        <p:nvPicPr>
          <p:cNvPr id="185352" name="Picture 1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2819400"/>
            <a:ext cx="838200" cy="306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5353" name="Rectangle 16"/>
          <p:cNvSpPr>
            <a:spLocks noChangeArrowheads="1"/>
          </p:cNvSpPr>
          <p:nvPr/>
        </p:nvSpPr>
        <p:spPr bwMode="auto">
          <a:xfrm>
            <a:off x="5257800" y="6248400"/>
            <a:ext cx="2820988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000" smtClean="0">
                <a:solidFill>
                  <a:srgbClr val="000000"/>
                </a:solidFill>
                <a:latin typeface="Calibri" pitchFamily="34" charset="0"/>
                <a:ea typeface="SimSun" pitchFamily="2" charset="-122"/>
              </a:rPr>
              <a:t>*Query google scholar with “social image retrieval”</a:t>
            </a:r>
          </a:p>
        </p:txBody>
      </p:sp>
      <p:sp>
        <p:nvSpPr>
          <p:cNvPr id="185354" name="Text Box 17"/>
          <p:cNvSpPr txBox="1">
            <a:spLocks noChangeArrowheads="1"/>
          </p:cNvSpPr>
          <p:nvPr/>
        </p:nvSpPr>
        <p:spPr bwMode="auto">
          <a:xfrm>
            <a:off x="3352800" y="2590800"/>
            <a:ext cx="6096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en-US" altLang="zh-CN" smtClean="0">
                <a:solidFill>
                  <a:srgbClr val="000000"/>
                </a:solidFill>
                <a:latin typeface="Calibri" pitchFamily="34" charset="0"/>
                <a:ea typeface="SimSun" pitchFamily="2" charset="-122"/>
              </a:rPr>
              <a:t>…</a:t>
            </a:r>
          </a:p>
        </p:txBody>
      </p:sp>
      <p:pic>
        <p:nvPicPr>
          <p:cNvPr id="185355" name="Picture 20" descr="Zooomr">
            <a:hlinkClick r:id="rId7"/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63800" y="2908300"/>
            <a:ext cx="762000" cy="180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561010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37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Demo: What is on Flickr?</a:t>
            </a:r>
          </a:p>
        </p:txBody>
      </p:sp>
      <p:pic>
        <p:nvPicPr>
          <p:cNvPr id="186371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33" r="8333"/>
          <a:stretch>
            <a:fillRect/>
          </a:stretch>
        </p:blipFill>
        <p:spPr bwMode="auto">
          <a:xfrm>
            <a:off x="609600" y="1752600"/>
            <a:ext cx="5791200" cy="434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256908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89" name="Picture 2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2916238"/>
            <a:ext cx="6705600" cy="3240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7395" name="Rectangle 3"/>
          <p:cNvSpPr>
            <a:spLocks noChangeArrowheads="1"/>
          </p:cNvSpPr>
          <p:nvPr/>
        </p:nvSpPr>
        <p:spPr bwMode="auto">
          <a:xfrm>
            <a:off x="566738" y="1752600"/>
            <a:ext cx="7815262" cy="426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469900" indent="-4699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908050" indent="-436563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Font typeface="Wingdings" pitchFamily="2" charset="2"/>
              <a:buChar char="o"/>
            </a:pPr>
            <a:r>
              <a:rPr lang="en-US" altLang="zh-CN" sz="2400" smtClean="0">
                <a:solidFill>
                  <a:srgbClr val="000000"/>
                </a:solidFill>
                <a:latin typeface="Calibri" pitchFamily="34" charset="0"/>
                <a:ea typeface="SimSun" pitchFamily="2" charset="-122"/>
              </a:rPr>
              <a:t>Key problem: </a:t>
            </a:r>
            <a:r>
              <a:rPr lang="en-US" altLang="zh-CN" sz="2400" b="1" smtClean="0">
                <a:solidFill>
                  <a:srgbClr val="CC0000"/>
                </a:solidFill>
                <a:latin typeface="Calibri" pitchFamily="34" charset="0"/>
                <a:ea typeface="SimSun" pitchFamily="2" charset="-122"/>
              </a:rPr>
              <a:t>Social tagging is subjective</a:t>
            </a:r>
          </a:p>
          <a:p>
            <a:pPr lvl="1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Font typeface="Wingdings" pitchFamily="2" charset="2"/>
              <a:buChar char="n"/>
            </a:pPr>
            <a:r>
              <a:rPr lang="en-US" altLang="zh-CN" smtClean="0">
                <a:solidFill>
                  <a:srgbClr val="000000"/>
                </a:solidFill>
                <a:latin typeface="Calibri" pitchFamily="34" charset="0"/>
                <a:ea typeface="SimSun" pitchFamily="2" charset="-122"/>
              </a:rPr>
              <a:t>User tags might be irrelevant to the visual content</a:t>
            </a:r>
          </a:p>
          <a:p>
            <a:pPr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Font typeface="Wingdings" pitchFamily="2" charset="2"/>
              <a:buChar char="o"/>
            </a:pPr>
            <a:endParaRPr lang="en-US" altLang="zh-CN" sz="2600" smtClean="0">
              <a:solidFill>
                <a:srgbClr val="000000"/>
              </a:solidFill>
              <a:latin typeface="Calibri" pitchFamily="34" charset="0"/>
              <a:ea typeface="SimSun" pitchFamily="2" charset="-122"/>
            </a:endParaRPr>
          </a:p>
          <a:p>
            <a:pPr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Font typeface="Wingdings" pitchFamily="2" charset="2"/>
              <a:buChar char="o"/>
            </a:pPr>
            <a:endParaRPr lang="en-US" altLang="zh-CN" sz="2600" smtClean="0">
              <a:solidFill>
                <a:srgbClr val="000000"/>
              </a:solidFill>
              <a:latin typeface="Calibri" pitchFamily="34" charset="0"/>
              <a:ea typeface="SimSun" pitchFamily="2" charset="-122"/>
            </a:endParaRPr>
          </a:p>
        </p:txBody>
      </p:sp>
      <p:sp>
        <p:nvSpPr>
          <p:cNvPr id="224260" name="Text Box 4"/>
          <p:cNvSpPr txBox="1">
            <a:spLocks noChangeArrowheads="1"/>
          </p:cNvSpPr>
          <p:nvPr/>
        </p:nvSpPr>
        <p:spPr bwMode="auto">
          <a:xfrm>
            <a:off x="1143000" y="2605088"/>
            <a:ext cx="1905000" cy="366712"/>
          </a:xfrm>
          <a:prstGeom prst="rect">
            <a:avLst/>
          </a:prstGeom>
          <a:solidFill>
            <a:schemeClr val="bg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en-US" altLang="zh-CN" smtClean="0">
                <a:solidFill>
                  <a:srgbClr val="000000"/>
                </a:solidFill>
                <a:latin typeface="Calibri" pitchFamily="34" charset="0"/>
                <a:ea typeface="SimSun" pitchFamily="2" charset="-122"/>
              </a:rPr>
              <a:t>Query </a:t>
            </a:r>
            <a:r>
              <a:rPr lang="en-US" altLang="zh-CN" b="1" i="1" smtClean="0">
                <a:solidFill>
                  <a:srgbClr val="000000"/>
                </a:solidFill>
                <a:latin typeface="Calibri" pitchFamily="34" charset="0"/>
                <a:ea typeface="SimSun" pitchFamily="2" charset="-122"/>
              </a:rPr>
              <a:t>tiger</a:t>
            </a:r>
          </a:p>
        </p:txBody>
      </p:sp>
      <p:sp>
        <p:nvSpPr>
          <p:cNvPr id="187397" name="Rectangle 8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 smtClean="0">
                <a:ea typeface="SimSun" pitchFamily="2" charset="-122"/>
              </a:rPr>
              <a:t>But, image retrieval results are poor</a:t>
            </a:r>
          </a:p>
        </p:txBody>
      </p:sp>
      <p:sp>
        <p:nvSpPr>
          <p:cNvPr id="224267" name="Text Box 11"/>
          <p:cNvSpPr txBox="1">
            <a:spLocks noChangeArrowheads="1"/>
          </p:cNvSpPr>
          <p:nvPr/>
        </p:nvSpPr>
        <p:spPr bwMode="auto">
          <a:xfrm>
            <a:off x="2514600" y="3794125"/>
            <a:ext cx="609600" cy="100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en-US" altLang="zh-CN" sz="6000" b="1" i="1" smtClean="0">
                <a:solidFill>
                  <a:srgbClr val="CC0000"/>
                </a:solidFill>
                <a:latin typeface="Calibri" pitchFamily="34" charset="0"/>
                <a:ea typeface="SimSun" pitchFamily="2" charset="-122"/>
              </a:rPr>
              <a:t>x</a:t>
            </a:r>
          </a:p>
        </p:txBody>
      </p:sp>
      <p:sp>
        <p:nvSpPr>
          <p:cNvPr id="224268" name="Text Box 12"/>
          <p:cNvSpPr txBox="1">
            <a:spLocks noChangeArrowheads="1"/>
          </p:cNvSpPr>
          <p:nvPr/>
        </p:nvSpPr>
        <p:spPr bwMode="auto">
          <a:xfrm>
            <a:off x="4800600" y="5105400"/>
            <a:ext cx="609600" cy="100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en-US" altLang="zh-CN" sz="6000" b="1" i="1" smtClean="0">
                <a:solidFill>
                  <a:srgbClr val="CC0000"/>
                </a:solidFill>
                <a:latin typeface="Calibri" pitchFamily="34" charset="0"/>
                <a:ea typeface="SimSun" pitchFamily="2" charset="-122"/>
              </a:rPr>
              <a:t>x</a:t>
            </a:r>
          </a:p>
        </p:txBody>
      </p:sp>
      <p:sp>
        <p:nvSpPr>
          <p:cNvPr id="224269" name="Text Box 13"/>
          <p:cNvSpPr txBox="1">
            <a:spLocks noChangeArrowheads="1"/>
          </p:cNvSpPr>
          <p:nvPr/>
        </p:nvSpPr>
        <p:spPr bwMode="auto">
          <a:xfrm>
            <a:off x="7239000" y="3794125"/>
            <a:ext cx="609600" cy="100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en-US" altLang="zh-CN" sz="6000" b="1" i="1" smtClean="0">
                <a:solidFill>
                  <a:srgbClr val="CC0000"/>
                </a:solidFill>
                <a:latin typeface="Calibri" pitchFamily="34" charset="0"/>
                <a:ea typeface="SimSun" pitchFamily="2" charset="-122"/>
              </a:rPr>
              <a:t>x</a:t>
            </a:r>
          </a:p>
        </p:txBody>
      </p:sp>
      <p:sp>
        <p:nvSpPr>
          <p:cNvPr id="224270" name="Text Box 14"/>
          <p:cNvSpPr txBox="1">
            <a:spLocks noChangeArrowheads="1"/>
          </p:cNvSpPr>
          <p:nvPr/>
        </p:nvSpPr>
        <p:spPr bwMode="auto">
          <a:xfrm>
            <a:off x="2514600" y="5089525"/>
            <a:ext cx="609600" cy="100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en-US" altLang="zh-CN" sz="6000" b="1" i="1" smtClean="0">
                <a:solidFill>
                  <a:srgbClr val="CC0000"/>
                </a:solidFill>
                <a:latin typeface="Calibri" pitchFamily="34" charset="0"/>
                <a:ea typeface="SimSun" pitchFamily="2" charset="-122"/>
              </a:rPr>
              <a:t>x</a:t>
            </a:r>
          </a:p>
        </p:txBody>
      </p:sp>
      <p:sp>
        <p:nvSpPr>
          <p:cNvPr id="224275" name="Text Box 19"/>
          <p:cNvSpPr txBox="1">
            <a:spLocks noChangeArrowheads="1"/>
          </p:cNvSpPr>
          <p:nvPr/>
        </p:nvSpPr>
        <p:spPr bwMode="auto">
          <a:xfrm>
            <a:off x="7239000" y="5105400"/>
            <a:ext cx="609600" cy="100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en-US" altLang="zh-CN" sz="6000" b="1" i="1" smtClean="0">
                <a:solidFill>
                  <a:srgbClr val="CC0000"/>
                </a:solidFill>
                <a:latin typeface="Calibri" pitchFamily="34" charset="0"/>
                <a:ea typeface="SimSun" pitchFamily="2" charset="-122"/>
              </a:rPr>
              <a:t>x</a:t>
            </a:r>
          </a:p>
        </p:txBody>
      </p:sp>
      <p:sp>
        <p:nvSpPr>
          <p:cNvPr id="22" name="Freeform 23"/>
          <p:cNvSpPr>
            <a:spLocks/>
          </p:cNvSpPr>
          <p:nvPr/>
        </p:nvSpPr>
        <p:spPr bwMode="auto">
          <a:xfrm>
            <a:off x="4876800" y="4114800"/>
            <a:ext cx="381000" cy="495300"/>
          </a:xfrm>
          <a:custGeom>
            <a:avLst/>
            <a:gdLst>
              <a:gd name="T0" fmla="*/ 0 w 240"/>
              <a:gd name="T1" fmla="*/ 2147483647 h 312"/>
              <a:gd name="T2" fmla="*/ 2147483647 w 240"/>
              <a:gd name="T3" fmla="*/ 2147483647 h 312"/>
              <a:gd name="T4" fmla="*/ 2147483647 w 240"/>
              <a:gd name="T5" fmla="*/ 0 h 312"/>
              <a:gd name="T6" fmla="*/ 0 60000 65536"/>
              <a:gd name="T7" fmla="*/ 0 60000 65536"/>
              <a:gd name="T8" fmla="*/ 0 60000 65536"/>
              <a:gd name="T9" fmla="*/ 0 w 240"/>
              <a:gd name="T10" fmla="*/ 0 h 312"/>
              <a:gd name="T11" fmla="*/ 240 w 240"/>
              <a:gd name="T12" fmla="*/ 312 h 312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40" h="312">
                <a:moveTo>
                  <a:pt x="0" y="144"/>
                </a:moveTo>
                <a:cubicBezTo>
                  <a:pt x="28" y="228"/>
                  <a:pt x="56" y="312"/>
                  <a:pt x="96" y="288"/>
                </a:cubicBezTo>
                <a:cubicBezTo>
                  <a:pt x="136" y="264"/>
                  <a:pt x="188" y="132"/>
                  <a:pt x="240" y="0"/>
                </a:cubicBezTo>
              </a:path>
            </a:pathLst>
          </a:custGeom>
          <a:noFill/>
          <a:ln w="76200">
            <a:solidFill>
              <a:srgbClr val="33CC33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049448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4260" grpId="0" animBg="1"/>
      <p:bldP spid="224267" grpId="0"/>
      <p:bldP spid="224268" grpId="0"/>
      <p:bldP spid="224269" grpId="0"/>
      <p:bldP spid="224270" grpId="0"/>
      <p:bldP spid="224275" grpId="0"/>
      <p:bldP spid="22" grpId="0" animBg="1"/>
    </p:bld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382" name="Picture 1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2971800"/>
            <a:ext cx="7467600" cy="314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8419" name="Rectangle 3"/>
          <p:cNvSpPr>
            <a:spLocks noChangeArrowheads="1"/>
          </p:cNvSpPr>
          <p:nvPr/>
        </p:nvSpPr>
        <p:spPr bwMode="auto">
          <a:xfrm>
            <a:off x="566738" y="1752600"/>
            <a:ext cx="7815262" cy="426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469900" indent="-4699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908050" indent="-436563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Font typeface="Wingdings" pitchFamily="2" charset="2"/>
              <a:buChar char="o"/>
            </a:pPr>
            <a:r>
              <a:rPr lang="en-US" altLang="zh-CN" sz="2400" smtClean="0">
                <a:solidFill>
                  <a:srgbClr val="000000"/>
                </a:solidFill>
                <a:latin typeface="Calibri" pitchFamily="34" charset="0"/>
                <a:ea typeface="SimSun" pitchFamily="2" charset="-122"/>
              </a:rPr>
              <a:t>Key problem: </a:t>
            </a:r>
            <a:r>
              <a:rPr lang="en-US" altLang="zh-CN" sz="2400" b="1" smtClean="0">
                <a:solidFill>
                  <a:srgbClr val="CC0000"/>
                </a:solidFill>
                <a:latin typeface="Calibri" pitchFamily="34" charset="0"/>
                <a:ea typeface="SimSun" pitchFamily="2" charset="-122"/>
              </a:rPr>
              <a:t>Social tagging is subjective</a:t>
            </a:r>
          </a:p>
          <a:p>
            <a:pPr lvl="1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Font typeface="Wingdings" pitchFamily="2" charset="2"/>
              <a:buChar char="n"/>
            </a:pPr>
            <a:r>
              <a:rPr lang="en-US" altLang="zh-CN" smtClean="0">
                <a:solidFill>
                  <a:srgbClr val="000000"/>
                </a:solidFill>
                <a:latin typeface="Calibri" pitchFamily="34" charset="0"/>
                <a:ea typeface="SimSun" pitchFamily="2" charset="-122"/>
              </a:rPr>
              <a:t>User tags might be irrelevant to the visual content</a:t>
            </a:r>
          </a:p>
          <a:p>
            <a:pPr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Font typeface="Wingdings" pitchFamily="2" charset="2"/>
              <a:buChar char="o"/>
            </a:pPr>
            <a:endParaRPr lang="en-US" altLang="zh-CN" sz="2600" smtClean="0">
              <a:solidFill>
                <a:srgbClr val="000000"/>
              </a:solidFill>
              <a:latin typeface="Calibri" pitchFamily="34" charset="0"/>
              <a:ea typeface="SimSun" pitchFamily="2" charset="-122"/>
            </a:endParaRPr>
          </a:p>
          <a:p>
            <a:pPr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Font typeface="Wingdings" pitchFamily="2" charset="2"/>
              <a:buChar char="o"/>
            </a:pPr>
            <a:endParaRPr lang="en-US" altLang="zh-CN" sz="2600" smtClean="0">
              <a:solidFill>
                <a:srgbClr val="000000"/>
              </a:solidFill>
              <a:latin typeface="Calibri" pitchFamily="34" charset="0"/>
              <a:ea typeface="SimSun" pitchFamily="2" charset="-122"/>
            </a:endParaRPr>
          </a:p>
        </p:txBody>
      </p:sp>
      <p:sp>
        <p:nvSpPr>
          <p:cNvPr id="224260" name="Text Box 4"/>
          <p:cNvSpPr txBox="1">
            <a:spLocks noChangeArrowheads="1"/>
          </p:cNvSpPr>
          <p:nvPr/>
        </p:nvSpPr>
        <p:spPr bwMode="auto">
          <a:xfrm>
            <a:off x="990600" y="2605088"/>
            <a:ext cx="1905000" cy="366712"/>
          </a:xfrm>
          <a:prstGeom prst="rect">
            <a:avLst/>
          </a:prstGeom>
          <a:solidFill>
            <a:schemeClr val="bg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en-US" altLang="zh-CN" smtClean="0">
                <a:solidFill>
                  <a:srgbClr val="000000"/>
                </a:solidFill>
                <a:latin typeface="Calibri" pitchFamily="34" charset="0"/>
                <a:ea typeface="SimSun" pitchFamily="2" charset="-122"/>
              </a:rPr>
              <a:t>Query </a:t>
            </a:r>
            <a:r>
              <a:rPr lang="en-US" altLang="zh-CN" b="1" i="1" smtClean="0">
                <a:solidFill>
                  <a:srgbClr val="000000"/>
                </a:solidFill>
                <a:latin typeface="Calibri" pitchFamily="34" charset="0"/>
                <a:ea typeface="SimSun" pitchFamily="2" charset="-122"/>
              </a:rPr>
              <a:t>classroom</a:t>
            </a:r>
          </a:p>
        </p:txBody>
      </p:sp>
      <p:sp>
        <p:nvSpPr>
          <p:cNvPr id="188421" name="Rectangle 8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altLang="zh-CN" smtClean="0">
                <a:ea typeface="SimSun" pitchFamily="2" charset="-122"/>
              </a:rPr>
              <a:t>But, image retrieval results are poor</a:t>
            </a:r>
          </a:p>
        </p:txBody>
      </p:sp>
      <p:sp>
        <p:nvSpPr>
          <p:cNvPr id="224267" name="Text Box 11"/>
          <p:cNvSpPr txBox="1">
            <a:spLocks noChangeArrowheads="1"/>
          </p:cNvSpPr>
          <p:nvPr/>
        </p:nvSpPr>
        <p:spPr bwMode="auto">
          <a:xfrm>
            <a:off x="2362200" y="3581400"/>
            <a:ext cx="609600" cy="100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en-US" altLang="zh-CN" sz="6000" b="1" i="1" smtClean="0">
                <a:solidFill>
                  <a:srgbClr val="CC0000"/>
                </a:solidFill>
                <a:latin typeface="Calibri" pitchFamily="34" charset="0"/>
                <a:ea typeface="SimSun" pitchFamily="2" charset="-122"/>
              </a:rPr>
              <a:t>x</a:t>
            </a:r>
          </a:p>
        </p:txBody>
      </p:sp>
      <p:sp>
        <p:nvSpPr>
          <p:cNvPr id="224268" name="Text Box 12"/>
          <p:cNvSpPr txBox="1">
            <a:spLocks noChangeArrowheads="1"/>
          </p:cNvSpPr>
          <p:nvPr/>
        </p:nvSpPr>
        <p:spPr bwMode="auto">
          <a:xfrm>
            <a:off x="5105400" y="3641725"/>
            <a:ext cx="609600" cy="100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en-US" altLang="zh-CN" sz="6000" b="1" i="1" smtClean="0">
                <a:solidFill>
                  <a:srgbClr val="CC0000"/>
                </a:solidFill>
                <a:latin typeface="Calibri" pitchFamily="34" charset="0"/>
                <a:ea typeface="SimSun" pitchFamily="2" charset="-122"/>
              </a:rPr>
              <a:t>x</a:t>
            </a:r>
          </a:p>
        </p:txBody>
      </p:sp>
      <p:sp>
        <p:nvSpPr>
          <p:cNvPr id="224269" name="Text Box 13"/>
          <p:cNvSpPr txBox="1">
            <a:spLocks noChangeArrowheads="1"/>
          </p:cNvSpPr>
          <p:nvPr/>
        </p:nvSpPr>
        <p:spPr bwMode="auto">
          <a:xfrm>
            <a:off x="7467600" y="3657600"/>
            <a:ext cx="609600" cy="100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en-US" altLang="zh-CN" sz="6000" b="1" i="1" smtClean="0">
                <a:solidFill>
                  <a:srgbClr val="CC0000"/>
                </a:solidFill>
                <a:latin typeface="Calibri" pitchFamily="34" charset="0"/>
                <a:ea typeface="SimSun" pitchFamily="2" charset="-122"/>
              </a:rPr>
              <a:t>x</a:t>
            </a:r>
          </a:p>
        </p:txBody>
      </p:sp>
      <p:sp>
        <p:nvSpPr>
          <p:cNvPr id="224270" name="Text Box 14"/>
          <p:cNvSpPr txBox="1">
            <a:spLocks noChangeArrowheads="1"/>
          </p:cNvSpPr>
          <p:nvPr/>
        </p:nvSpPr>
        <p:spPr bwMode="auto">
          <a:xfrm>
            <a:off x="2371725" y="5137150"/>
            <a:ext cx="609600" cy="100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en-US" altLang="zh-CN" sz="6000" b="1" i="1" smtClean="0">
                <a:solidFill>
                  <a:srgbClr val="CC0000"/>
                </a:solidFill>
                <a:latin typeface="Calibri" pitchFamily="34" charset="0"/>
                <a:ea typeface="SimSun" pitchFamily="2" charset="-122"/>
              </a:rPr>
              <a:t>x</a:t>
            </a:r>
          </a:p>
        </p:txBody>
      </p:sp>
      <p:sp>
        <p:nvSpPr>
          <p:cNvPr id="22" name="Freeform 23"/>
          <p:cNvSpPr>
            <a:spLocks/>
          </p:cNvSpPr>
          <p:nvPr/>
        </p:nvSpPr>
        <p:spPr bwMode="auto">
          <a:xfrm>
            <a:off x="5181600" y="5448300"/>
            <a:ext cx="381000" cy="495300"/>
          </a:xfrm>
          <a:custGeom>
            <a:avLst/>
            <a:gdLst>
              <a:gd name="T0" fmla="*/ 0 w 240"/>
              <a:gd name="T1" fmla="*/ 2147483647 h 312"/>
              <a:gd name="T2" fmla="*/ 2147483647 w 240"/>
              <a:gd name="T3" fmla="*/ 2147483647 h 312"/>
              <a:gd name="T4" fmla="*/ 2147483647 w 240"/>
              <a:gd name="T5" fmla="*/ 0 h 312"/>
              <a:gd name="T6" fmla="*/ 0 60000 65536"/>
              <a:gd name="T7" fmla="*/ 0 60000 65536"/>
              <a:gd name="T8" fmla="*/ 0 60000 65536"/>
              <a:gd name="T9" fmla="*/ 0 w 240"/>
              <a:gd name="T10" fmla="*/ 0 h 312"/>
              <a:gd name="T11" fmla="*/ 240 w 240"/>
              <a:gd name="T12" fmla="*/ 312 h 312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40" h="312">
                <a:moveTo>
                  <a:pt x="0" y="144"/>
                </a:moveTo>
                <a:cubicBezTo>
                  <a:pt x="28" y="228"/>
                  <a:pt x="56" y="312"/>
                  <a:pt x="96" y="288"/>
                </a:cubicBezTo>
                <a:cubicBezTo>
                  <a:pt x="136" y="264"/>
                  <a:pt x="188" y="132"/>
                  <a:pt x="240" y="0"/>
                </a:cubicBezTo>
              </a:path>
            </a:pathLst>
          </a:custGeom>
          <a:noFill/>
          <a:ln w="76200">
            <a:solidFill>
              <a:srgbClr val="33CC33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sp>
        <p:nvSpPr>
          <p:cNvPr id="2" name="Freeform 23"/>
          <p:cNvSpPr>
            <a:spLocks/>
          </p:cNvSpPr>
          <p:nvPr/>
        </p:nvSpPr>
        <p:spPr bwMode="auto">
          <a:xfrm>
            <a:off x="7543800" y="5448300"/>
            <a:ext cx="381000" cy="495300"/>
          </a:xfrm>
          <a:custGeom>
            <a:avLst/>
            <a:gdLst>
              <a:gd name="T0" fmla="*/ 0 w 240"/>
              <a:gd name="T1" fmla="*/ 2147483647 h 312"/>
              <a:gd name="T2" fmla="*/ 2147483647 w 240"/>
              <a:gd name="T3" fmla="*/ 2147483647 h 312"/>
              <a:gd name="T4" fmla="*/ 2147483647 w 240"/>
              <a:gd name="T5" fmla="*/ 0 h 312"/>
              <a:gd name="T6" fmla="*/ 0 60000 65536"/>
              <a:gd name="T7" fmla="*/ 0 60000 65536"/>
              <a:gd name="T8" fmla="*/ 0 60000 65536"/>
              <a:gd name="T9" fmla="*/ 0 w 240"/>
              <a:gd name="T10" fmla="*/ 0 h 312"/>
              <a:gd name="T11" fmla="*/ 240 w 240"/>
              <a:gd name="T12" fmla="*/ 312 h 312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40" h="312">
                <a:moveTo>
                  <a:pt x="0" y="144"/>
                </a:moveTo>
                <a:cubicBezTo>
                  <a:pt x="28" y="228"/>
                  <a:pt x="56" y="312"/>
                  <a:pt x="96" y="288"/>
                </a:cubicBezTo>
                <a:cubicBezTo>
                  <a:pt x="136" y="264"/>
                  <a:pt x="188" y="132"/>
                  <a:pt x="240" y="0"/>
                </a:cubicBezTo>
              </a:path>
            </a:pathLst>
          </a:custGeom>
          <a:noFill/>
          <a:ln w="76200">
            <a:solidFill>
              <a:srgbClr val="33CC33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82570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4260" grpId="0" animBg="1"/>
      <p:bldP spid="224267" grpId="0"/>
      <p:bldP spid="224268" grpId="0"/>
      <p:bldP spid="224269" grpId="0"/>
      <p:bldP spid="224270" grpId="0"/>
      <p:bldP spid="22" grpId="0" animBg="1"/>
      <p:bldP spid="2" grpId="0" animBg="1"/>
    </p:bld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 smtClean="0">
                <a:ea typeface="SimSun" pitchFamily="2" charset="-122"/>
              </a:rPr>
              <a:t>Query-dependent methods</a:t>
            </a:r>
          </a:p>
        </p:txBody>
      </p:sp>
      <p:sp>
        <p:nvSpPr>
          <p:cNvPr id="922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zh-CN" sz="2800" smtClean="0">
                <a:ea typeface="SimSun" pitchFamily="2" charset="-122"/>
              </a:rPr>
              <a:t>Search results re-ranking</a:t>
            </a:r>
            <a:r>
              <a:rPr lang="en-US" altLang="zh-CN" sz="2800" baseline="30000" smtClean="0">
                <a:solidFill>
                  <a:srgbClr val="777777"/>
                </a:solidFill>
                <a:ea typeface="SimSun" pitchFamily="2" charset="-122"/>
              </a:rPr>
              <a:t>[Hsu’07,…]</a:t>
            </a:r>
          </a:p>
          <a:p>
            <a:pPr eaLnBrk="1" hangingPunct="1">
              <a:lnSpc>
                <a:spcPct val="90000"/>
              </a:lnSpc>
            </a:pPr>
            <a:endParaRPr lang="en-US" altLang="zh-CN" sz="2800" smtClean="0">
              <a:ea typeface="SimSun" pitchFamily="2" charset="-122"/>
            </a:endParaRPr>
          </a:p>
          <a:p>
            <a:pPr eaLnBrk="1" hangingPunct="1">
              <a:lnSpc>
                <a:spcPct val="90000"/>
              </a:lnSpc>
            </a:pPr>
            <a:endParaRPr lang="en-US" altLang="zh-CN" sz="2800" smtClean="0">
              <a:ea typeface="SimSun" pitchFamily="2" charset="-122"/>
            </a:endParaRPr>
          </a:p>
          <a:p>
            <a:pPr eaLnBrk="1" hangingPunct="1">
              <a:lnSpc>
                <a:spcPct val="90000"/>
              </a:lnSpc>
            </a:pPr>
            <a:endParaRPr lang="en-US" altLang="zh-CN" sz="2800" smtClean="0">
              <a:ea typeface="SimSun" pitchFamily="2" charset="-122"/>
            </a:endParaRPr>
          </a:p>
          <a:p>
            <a:pPr eaLnBrk="1" hangingPunct="1">
              <a:lnSpc>
                <a:spcPct val="90000"/>
              </a:lnSpc>
            </a:pPr>
            <a:endParaRPr lang="en-US" altLang="zh-CN" sz="2800" smtClean="0">
              <a:ea typeface="SimSun" pitchFamily="2" charset="-122"/>
            </a:endParaRPr>
          </a:p>
          <a:p>
            <a:pPr eaLnBrk="1" hangingPunct="1">
              <a:lnSpc>
                <a:spcPct val="90000"/>
              </a:lnSpc>
            </a:pPr>
            <a:endParaRPr lang="en-US" altLang="zh-CN" sz="2800" smtClean="0">
              <a:ea typeface="SimSun" pitchFamily="2" charset="-122"/>
            </a:endParaRPr>
          </a:p>
          <a:p>
            <a:pPr eaLnBrk="1" hangingPunct="1">
              <a:lnSpc>
                <a:spcPct val="90000"/>
              </a:lnSpc>
            </a:pPr>
            <a:endParaRPr lang="en-US" altLang="zh-CN" sz="2800" smtClean="0">
              <a:ea typeface="SimSun" pitchFamily="2" charset="-122"/>
            </a:endParaRPr>
          </a:p>
          <a:p>
            <a:pPr eaLnBrk="1" hangingPunct="1">
              <a:lnSpc>
                <a:spcPct val="90000"/>
              </a:lnSpc>
            </a:pPr>
            <a:r>
              <a:rPr lang="en-US" altLang="zh-CN" sz="2800" smtClean="0">
                <a:ea typeface="SimSun" pitchFamily="2" charset="-122"/>
              </a:rPr>
              <a:t>Combining multiple textual features</a:t>
            </a:r>
            <a:r>
              <a:rPr lang="en-US" altLang="zh-CN" sz="2800" baseline="30000" smtClean="0">
                <a:solidFill>
                  <a:srgbClr val="777777"/>
                </a:solidFill>
                <a:ea typeface="SimSun" pitchFamily="2" charset="-122"/>
              </a:rPr>
              <a:t>[Olivares’08,…]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zh-CN" sz="1800" smtClean="0">
                <a:ea typeface="SimSun" pitchFamily="2" charset="-122"/>
              </a:rPr>
              <a:t>tags, titles, notes,…</a:t>
            </a:r>
            <a:endParaRPr lang="en-US" altLang="zh-CN" sz="1800" baseline="30000" smtClean="0">
              <a:ea typeface="SimSun" pitchFamily="2" charset="-122"/>
            </a:endParaRPr>
          </a:p>
        </p:txBody>
      </p:sp>
      <p:graphicFrame>
        <p:nvGraphicFramePr>
          <p:cNvPr id="9218" name="Object 11"/>
          <p:cNvGraphicFramePr>
            <a:graphicFrameLocks noChangeAspect="1"/>
          </p:cNvGraphicFramePr>
          <p:nvPr/>
        </p:nvGraphicFramePr>
        <p:xfrm>
          <a:off x="152400" y="2555875"/>
          <a:ext cx="8686800" cy="1787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34" name="Visio" r:id="rId3" imgW="11345388" imgH="2333711" progId="Visio.Drawing.11">
                  <p:embed/>
                </p:oleObj>
              </mc:Choice>
              <mc:Fallback>
                <p:oleObj name="Visio" r:id="rId3" imgW="11345388" imgH="2333711" progId="Visio.Drawing.11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" y="2555875"/>
                        <a:ext cx="8686800" cy="17875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8465920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 smtClean="0">
                <a:ea typeface="SimSun" pitchFamily="2" charset="-122"/>
              </a:rPr>
              <a:t>Query-independent methods</a:t>
            </a:r>
          </a:p>
        </p:txBody>
      </p:sp>
      <p:sp>
        <p:nvSpPr>
          <p:cNvPr id="10244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533400" y="1752600"/>
            <a:ext cx="8272463" cy="4267200"/>
          </a:xfrm>
        </p:spPr>
        <p:txBody>
          <a:bodyPr/>
          <a:lstStyle/>
          <a:p>
            <a:pPr eaLnBrk="1" hangingPunct="1"/>
            <a:r>
              <a:rPr lang="en-US" altLang="zh-CN" sz="2600" smtClean="0">
                <a:ea typeface="SimSun" pitchFamily="2" charset="-122"/>
              </a:rPr>
              <a:t>Tag relevance learning</a:t>
            </a:r>
            <a:r>
              <a:rPr lang="en-US" altLang="zh-CN" sz="2000" baseline="30000" smtClean="0">
                <a:solidFill>
                  <a:srgbClr val="777777"/>
                </a:solidFill>
                <a:ea typeface="SimSun" pitchFamily="2" charset="-122"/>
              </a:rPr>
              <a:t>[Our work Li’08,Li’09] and later [Liu’09,Wu’09,Kennedy’09,Xu’09,…]</a:t>
            </a:r>
          </a:p>
          <a:p>
            <a:pPr lvl="1" eaLnBrk="1" hangingPunct="1"/>
            <a:r>
              <a:rPr lang="en-US" altLang="zh-CN" sz="1800" smtClean="0">
                <a:ea typeface="SimSun" pitchFamily="2" charset="-122"/>
              </a:rPr>
              <a:t>Estimating the relevance of a tag with respect to the visual content</a:t>
            </a:r>
            <a:endParaRPr lang="en-US" altLang="zh-CN" sz="1800" baseline="30000" smtClean="0">
              <a:ea typeface="SimSun" pitchFamily="2" charset="-122"/>
            </a:endParaRPr>
          </a:p>
        </p:txBody>
      </p:sp>
      <p:graphicFrame>
        <p:nvGraphicFramePr>
          <p:cNvPr id="10242" name="Object 6"/>
          <p:cNvGraphicFramePr>
            <a:graphicFrameLocks noGrp="1" noChangeAspect="1"/>
          </p:cNvGraphicFramePr>
          <p:nvPr>
            <p:ph sz="quarter" idx="2"/>
          </p:nvPr>
        </p:nvGraphicFramePr>
        <p:xfrm>
          <a:off x="3200400" y="2935288"/>
          <a:ext cx="1905000" cy="14081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58" name="Visio" r:id="rId3" imgW="1410045" imgH="1041684" progId="">
                  <p:embed/>
                </p:oleObj>
              </mc:Choice>
              <mc:Fallback>
                <p:oleObj name="Visio" r:id="rId3" imgW="1410045" imgH="1041684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00400" y="2935288"/>
                        <a:ext cx="1905000" cy="14081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245" name="Rectangle 8"/>
          <p:cNvSpPr>
            <a:spLocks noChangeArrowheads="1"/>
          </p:cNvSpPr>
          <p:nvPr/>
        </p:nvSpPr>
        <p:spPr bwMode="auto">
          <a:xfrm>
            <a:off x="5105400" y="2895600"/>
            <a:ext cx="1752600" cy="1465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mtClean="0">
                <a:solidFill>
                  <a:srgbClr val="000000"/>
                </a:solidFill>
                <a:latin typeface="Calibri" pitchFamily="34" charset="0"/>
                <a:ea typeface="SimSun" pitchFamily="2" charset="-122"/>
              </a:rPr>
              <a:t>bridge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altLang="zh-CN" smtClean="0">
              <a:solidFill>
                <a:srgbClr val="000000"/>
              </a:solidFill>
              <a:latin typeface="Calibri" pitchFamily="34" charset="0"/>
              <a:ea typeface="SimSun" pitchFamily="2" charset="-122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mtClean="0">
                <a:solidFill>
                  <a:srgbClr val="000000"/>
                </a:solidFill>
                <a:latin typeface="Calibri" pitchFamily="34" charset="0"/>
                <a:ea typeface="SimSun" pitchFamily="2" charset="-122"/>
              </a:rPr>
              <a:t>bicycle 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mtClean="0">
                <a:solidFill>
                  <a:srgbClr val="000000"/>
                </a:solidFill>
                <a:latin typeface="Calibri" pitchFamily="34" charset="0"/>
                <a:ea typeface="SimSun" pitchFamily="2" charset="-122"/>
              </a:rPr>
              <a:t>perfect 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mtClean="0">
                <a:solidFill>
                  <a:srgbClr val="000000"/>
                </a:solidFill>
                <a:latin typeface="Calibri" pitchFamily="34" charset="0"/>
                <a:ea typeface="SimSun" pitchFamily="2" charset="-122"/>
              </a:rPr>
              <a:t>MyWinners</a:t>
            </a:r>
          </a:p>
        </p:txBody>
      </p:sp>
      <p:sp>
        <p:nvSpPr>
          <p:cNvPr id="1033" name="Text Box 9"/>
          <p:cNvSpPr txBox="1">
            <a:spLocks noChangeArrowheads="1"/>
          </p:cNvSpPr>
          <p:nvPr/>
        </p:nvSpPr>
        <p:spPr bwMode="auto">
          <a:xfrm>
            <a:off x="5943600" y="3276600"/>
            <a:ext cx="609600" cy="100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en-US" altLang="zh-CN" sz="6000" b="1" i="1" smtClean="0">
                <a:solidFill>
                  <a:srgbClr val="CC0000"/>
                </a:solidFill>
                <a:latin typeface="Calibri" pitchFamily="34" charset="0"/>
                <a:ea typeface="SimSun" pitchFamily="2" charset="-122"/>
              </a:rPr>
              <a:t>x</a:t>
            </a:r>
          </a:p>
        </p:txBody>
      </p:sp>
      <p:sp>
        <p:nvSpPr>
          <p:cNvPr id="1034" name="Freeform 15"/>
          <p:cNvSpPr>
            <a:spLocks/>
          </p:cNvSpPr>
          <p:nvPr/>
        </p:nvSpPr>
        <p:spPr bwMode="auto">
          <a:xfrm>
            <a:off x="6096000" y="2743200"/>
            <a:ext cx="381000" cy="495300"/>
          </a:xfrm>
          <a:custGeom>
            <a:avLst/>
            <a:gdLst>
              <a:gd name="T0" fmla="*/ 0 w 240"/>
              <a:gd name="T1" fmla="*/ 2147483647 h 312"/>
              <a:gd name="T2" fmla="*/ 2147483647 w 240"/>
              <a:gd name="T3" fmla="*/ 2147483647 h 312"/>
              <a:gd name="T4" fmla="*/ 2147483647 w 240"/>
              <a:gd name="T5" fmla="*/ 0 h 312"/>
              <a:gd name="T6" fmla="*/ 0 60000 65536"/>
              <a:gd name="T7" fmla="*/ 0 60000 65536"/>
              <a:gd name="T8" fmla="*/ 0 60000 65536"/>
              <a:gd name="T9" fmla="*/ 0 w 240"/>
              <a:gd name="T10" fmla="*/ 0 h 312"/>
              <a:gd name="T11" fmla="*/ 240 w 240"/>
              <a:gd name="T12" fmla="*/ 312 h 312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40" h="312">
                <a:moveTo>
                  <a:pt x="0" y="144"/>
                </a:moveTo>
                <a:cubicBezTo>
                  <a:pt x="28" y="228"/>
                  <a:pt x="56" y="312"/>
                  <a:pt x="96" y="288"/>
                </a:cubicBezTo>
                <a:cubicBezTo>
                  <a:pt x="136" y="264"/>
                  <a:pt x="188" y="132"/>
                  <a:pt x="240" y="0"/>
                </a:cubicBezTo>
              </a:path>
            </a:pathLst>
          </a:custGeom>
          <a:noFill/>
          <a:ln w="76200">
            <a:solidFill>
              <a:srgbClr val="33CC33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289466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33" grpId="0"/>
      <p:bldP spid="1034" grpId="0" animBg="1"/>
    </p:bld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44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609600"/>
            <a:ext cx="8686800" cy="838200"/>
          </a:xfrm>
        </p:spPr>
        <p:txBody>
          <a:bodyPr/>
          <a:lstStyle/>
          <a:p>
            <a:pPr eaLnBrk="1" hangingPunct="1"/>
            <a:r>
              <a:rPr lang="en-US" altLang="zh-CN" sz="3400" smtClean="0">
                <a:ea typeface="SimSun" pitchFamily="2" charset="-122"/>
              </a:rPr>
              <a:t>Learning tag relevance by neighbor voting</a:t>
            </a:r>
            <a:r>
              <a:rPr lang="en-US" altLang="zh-CN" sz="2400" baseline="30000" smtClean="0">
                <a:solidFill>
                  <a:srgbClr val="777777"/>
                </a:solidFill>
                <a:ea typeface="SimSun" pitchFamily="2" charset="-122"/>
              </a:rPr>
              <a:t>[Li’08,Li’09]</a:t>
            </a:r>
          </a:p>
        </p:txBody>
      </p:sp>
      <p:sp>
        <p:nvSpPr>
          <p:cNvPr id="18944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0" y="1760538"/>
            <a:ext cx="8915400" cy="4411662"/>
          </a:xfrm>
        </p:spPr>
        <p:txBody>
          <a:bodyPr/>
          <a:lstStyle/>
          <a:p>
            <a:pPr marL="742950" lvl="1" indent="-285750" eaLnBrk="1" hangingPunct="1">
              <a:buFont typeface="Wingdings" pitchFamily="2" charset="2"/>
              <a:buChar char="q"/>
            </a:pPr>
            <a:r>
              <a:rPr lang="en-US" altLang="zh-CN" sz="2200" smtClean="0">
                <a:ea typeface="SimSun" pitchFamily="2" charset="-122"/>
              </a:rPr>
              <a:t>Exploiting the wisdom of multiple users in social image tagging</a:t>
            </a:r>
          </a:p>
        </p:txBody>
      </p:sp>
      <p:pic>
        <p:nvPicPr>
          <p:cNvPr id="189444" name="Picture 5" descr="neighbor_voting_ide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2438400"/>
            <a:ext cx="5562600" cy="3660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3308" name="Text Box 12"/>
          <p:cNvSpPr txBox="1">
            <a:spLocks noChangeArrowheads="1"/>
          </p:cNvSpPr>
          <p:nvPr/>
        </p:nvSpPr>
        <p:spPr bwMode="auto">
          <a:xfrm>
            <a:off x="6705600" y="3746500"/>
            <a:ext cx="19050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en-US" altLang="zh-CN" sz="1600" b="1" smtClean="0">
                <a:solidFill>
                  <a:srgbClr val="CC0000"/>
                </a:solidFill>
                <a:latin typeface="Calibri" pitchFamily="34" charset="0"/>
                <a:ea typeface="SimSun" pitchFamily="2" charset="-122"/>
              </a:rPr>
              <a:t>The semantic gap:</a:t>
            </a:r>
          </a:p>
        </p:txBody>
      </p:sp>
      <p:sp>
        <p:nvSpPr>
          <p:cNvPr id="183309" name="Text Box 13"/>
          <p:cNvSpPr txBox="1">
            <a:spLocks noChangeArrowheads="1"/>
          </p:cNvSpPr>
          <p:nvPr/>
        </p:nvSpPr>
        <p:spPr bwMode="auto">
          <a:xfrm>
            <a:off x="6705600" y="3975100"/>
            <a:ext cx="1981200" cy="82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en-US" altLang="zh-CN" sz="1600" smtClean="0">
                <a:solidFill>
                  <a:srgbClr val="000000"/>
                </a:solidFill>
                <a:latin typeface="Calibri" pitchFamily="34" charset="0"/>
                <a:ea typeface="SimSun" pitchFamily="2" charset="-122"/>
              </a:rPr>
              <a:t>Mismatch between visual similarity and semantic similarity.</a:t>
            </a:r>
          </a:p>
        </p:txBody>
      </p:sp>
      <p:sp>
        <p:nvSpPr>
          <p:cNvPr id="183313" name="Rectangle 17"/>
          <p:cNvSpPr>
            <a:spLocks noChangeArrowheads="1"/>
          </p:cNvSpPr>
          <p:nvPr/>
        </p:nvSpPr>
        <p:spPr bwMode="auto">
          <a:xfrm>
            <a:off x="6705600" y="3200400"/>
            <a:ext cx="1981200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zh-CN" altLang="en-US" smtClean="0">
              <a:solidFill>
                <a:srgbClr val="000000"/>
              </a:solidFill>
              <a:latin typeface="Verdana" pitchFamily="34" charset="0"/>
              <a:ea typeface="SimSun" pitchFamily="2" charset="-122"/>
            </a:endParaRPr>
          </a:p>
        </p:txBody>
      </p:sp>
      <p:sp>
        <p:nvSpPr>
          <p:cNvPr id="183314" name="Text Box 18"/>
          <p:cNvSpPr txBox="1">
            <a:spLocks noChangeArrowheads="1"/>
          </p:cNvSpPr>
          <p:nvPr/>
        </p:nvSpPr>
        <p:spPr bwMode="auto">
          <a:xfrm>
            <a:off x="6705600" y="2362200"/>
            <a:ext cx="2133600" cy="1069975"/>
          </a:xfrm>
          <a:prstGeom prst="rect">
            <a:avLst/>
          </a:prstGeom>
          <a:solidFill>
            <a:schemeClr val="bg2"/>
          </a:solidFill>
          <a:ln>
            <a:noFill/>
          </a:ln>
          <a:extLst>
            <a:ext uri="{91240B29-F687-4F45-9708-019B960494DF}">
              <a14:hiddenLine xmlns:a14="http://schemas.microsoft.com/office/drawing/2010/main" w="31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just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600" smtClean="0">
                <a:solidFill>
                  <a:srgbClr val="000000"/>
                </a:solidFill>
                <a:latin typeface="Calibri" pitchFamily="34" charset="0"/>
                <a:ea typeface="SimSun" pitchFamily="2" charset="-122"/>
              </a:rPr>
              <a:t>Need visual features to describe the content and to measure visual similarity.</a:t>
            </a:r>
          </a:p>
        </p:txBody>
      </p:sp>
      <p:sp>
        <p:nvSpPr>
          <p:cNvPr id="183315" name="Line 19"/>
          <p:cNvSpPr>
            <a:spLocks noChangeShapeType="1"/>
          </p:cNvSpPr>
          <p:nvPr/>
        </p:nvSpPr>
        <p:spPr bwMode="auto">
          <a:xfrm flipH="1">
            <a:off x="5257800" y="2590800"/>
            <a:ext cx="1447800" cy="762000"/>
          </a:xfrm>
          <a:prstGeom prst="line">
            <a:avLst/>
          </a:prstGeom>
          <a:noFill/>
          <a:ln w="19050">
            <a:solidFill>
              <a:schemeClr val="accent2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sp>
        <p:nvSpPr>
          <p:cNvPr id="183316" name="Text Box 20"/>
          <p:cNvSpPr txBox="1">
            <a:spLocks noChangeArrowheads="1"/>
          </p:cNvSpPr>
          <p:nvPr/>
        </p:nvSpPr>
        <p:spPr bwMode="auto">
          <a:xfrm>
            <a:off x="1600200" y="3600450"/>
            <a:ext cx="3886200" cy="4572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en-US" altLang="zh-CN" sz="2400" b="1" smtClean="0">
                <a:solidFill>
                  <a:srgbClr val="CC0000"/>
                </a:solidFill>
                <a:latin typeface="Calibri" pitchFamily="34" charset="0"/>
                <a:ea typeface="SimSun" pitchFamily="2" charset="-122"/>
              </a:rPr>
              <a:t>The semantic gap challenge</a:t>
            </a:r>
          </a:p>
        </p:txBody>
      </p:sp>
      <p:sp>
        <p:nvSpPr>
          <p:cNvPr id="14" name="椭圆 13"/>
          <p:cNvSpPr>
            <a:spLocks noChangeArrowheads="1"/>
          </p:cNvSpPr>
          <p:nvPr/>
        </p:nvSpPr>
        <p:spPr bwMode="auto">
          <a:xfrm>
            <a:off x="2493963" y="4135438"/>
            <a:ext cx="1752600" cy="1143000"/>
          </a:xfrm>
          <a:prstGeom prst="ellipse">
            <a:avLst/>
          </a:prstGeom>
          <a:noFill/>
          <a:ln w="57150" algn="ctr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zh-CN" altLang="en-US" smtClean="0">
              <a:solidFill>
                <a:srgbClr val="000000"/>
              </a:solidFill>
              <a:latin typeface="Verdana" pitchFamily="34" charset="0"/>
              <a:ea typeface="SimSun" pitchFamily="2" charset="-122"/>
            </a:endParaRPr>
          </a:p>
        </p:txBody>
      </p:sp>
      <p:sp>
        <p:nvSpPr>
          <p:cNvPr id="2" name="Line 19"/>
          <p:cNvSpPr>
            <a:spLocks noChangeShapeType="1"/>
          </p:cNvSpPr>
          <p:nvPr/>
        </p:nvSpPr>
        <p:spPr bwMode="auto">
          <a:xfrm flipV="1">
            <a:off x="2057400" y="5562600"/>
            <a:ext cx="304800" cy="304800"/>
          </a:xfrm>
          <a:prstGeom prst="line">
            <a:avLst/>
          </a:prstGeom>
          <a:noFill/>
          <a:ln w="19050">
            <a:solidFill>
              <a:schemeClr val="accent2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sp>
        <p:nvSpPr>
          <p:cNvPr id="3" name="Text Box 13"/>
          <p:cNvSpPr txBox="1">
            <a:spLocks noChangeArrowheads="1"/>
          </p:cNvSpPr>
          <p:nvPr/>
        </p:nvSpPr>
        <p:spPr bwMode="auto">
          <a:xfrm>
            <a:off x="685800" y="5729288"/>
            <a:ext cx="160020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en-US" altLang="zh-CN" smtClean="0">
                <a:solidFill>
                  <a:srgbClr val="000000"/>
                </a:solidFill>
                <a:latin typeface="Calibri" pitchFamily="34" charset="0"/>
                <a:ea typeface="SimSun" pitchFamily="2" charset="-122"/>
              </a:rPr>
              <a:t>Voting results</a:t>
            </a:r>
          </a:p>
        </p:txBody>
      </p:sp>
      <p:sp>
        <p:nvSpPr>
          <p:cNvPr id="14354" name="Oval 18"/>
          <p:cNvSpPr>
            <a:spLocks noChangeArrowheads="1"/>
          </p:cNvSpPr>
          <p:nvPr/>
        </p:nvSpPr>
        <p:spPr bwMode="auto">
          <a:xfrm>
            <a:off x="2362200" y="5181600"/>
            <a:ext cx="533400" cy="457200"/>
          </a:xfrm>
          <a:prstGeom prst="ellipse">
            <a:avLst/>
          </a:prstGeom>
          <a:noFill/>
          <a:ln w="38100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zh-CN" altLang="en-US" smtClean="0">
              <a:solidFill>
                <a:srgbClr val="000000"/>
              </a:solidFill>
              <a:latin typeface="Verdana" pitchFamily="34" charset="0"/>
              <a:ea typeface="SimSun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5125092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3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3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27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3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3308" grpId="0"/>
      <p:bldP spid="183309" grpId="0"/>
      <p:bldP spid="183313" grpId="0" animBg="1"/>
      <p:bldP spid="183314" grpId="0" animBg="1"/>
      <p:bldP spid="183315" grpId="0" animBg="1"/>
      <p:bldP spid="183316" grpId="0" animBg="1"/>
      <p:bldP spid="14" grpId="0" animBg="1"/>
      <p:bldP spid="2" grpId="0" animBg="1"/>
      <p:bldP spid="3" grpId="0"/>
      <p:bldP spid="14354" grpId="0" animBg="1"/>
    </p:bld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533400" y="1752600"/>
            <a:ext cx="8196263" cy="4267200"/>
          </a:xfrm>
        </p:spPr>
        <p:txBody>
          <a:bodyPr/>
          <a:lstStyle/>
          <a:p>
            <a:pPr eaLnBrk="1" hangingPunct="1"/>
            <a:r>
              <a:rPr lang="en-US" altLang="zh-CN" sz="2200" smtClean="0">
                <a:ea typeface="SimSun" pitchFamily="2" charset="-122"/>
              </a:rPr>
              <a:t>The semantic gap is tag-dependent and feature-dependent</a:t>
            </a:r>
            <a:r>
              <a:rPr lang="en-US" altLang="zh-CN" sz="2200" baseline="30000" smtClean="0">
                <a:solidFill>
                  <a:srgbClr val="777777"/>
                </a:solidFill>
                <a:ea typeface="SimSun" pitchFamily="2" charset="-122"/>
              </a:rPr>
              <a:t>[Lu’10]</a:t>
            </a:r>
            <a:r>
              <a:rPr lang="en-US" altLang="zh-CN" sz="2200" smtClean="0">
                <a:ea typeface="SimSun" pitchFamily="2" charset="-122"/>
              </a:rPr>
              <a:t> </a:t>
            </a:r>
          </a:p>
        </p:txBody>
      </p:sp>
      <p:sp>
        <p:nvSpPr>
          <p:cNvPr id="1126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 smtClean="0">
                <a:ea typeface="SimSun" pitchFamily="2" charset="-122"/>
              </a:rPr>
              <a:t>Intuition</a:t>
            </a:r>
          </a:p>
        </p:txBody>
      </p:sp>
      <p:sp>
        <p:nvSpPr>
          <p:cNvPr id="11269" name="Rectangle 6"/>
          <p:cNvSpPr>
            <a:spLocks noChangeArrowheads="1"/>
          </p:cNvSpPr>
          <p:nvPr/>
        </p:nvSpPr>
        <p:spPr bwMode="auto">
          <a:xfrm>
            <a:off x="4800600" y="2971800"/>
            <a:ext cx="1600200" cy="1920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000" smtClean="0">
                <a:solidFill>
                  <a:srgbClr val="000000"/>
                </a:solidFill>
                <a:latin typeface="Calibri" pitchFamily="34" charset="0"/>
                <a:ea typeface="SimSun" pitchFamily="2" charset="-122"/>
              </a:rPr>
              <a:t>sunset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000" smtClean="0">
                <a:solidFill>
                  <a:srgbClr val="000000"/>
                </a:solidFill>
                <a:latin typeface="Calibri" pitchFamily="34" charset="0"/>
                <a:ea typeface="SimSun" pitchFamily="2" charset="-122"/>
              </a:rPr>
              <a:t>ocean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000" smtClean="0">
                <a:solidFill>
                  <a:srgbClr val="000000"/>
                </a:solidFill>
                <a:latin typeface="Calibri" pitchFamily="34" charset="0"/>
                <a:ea typeface="SimSun" pitchFamily="2" charset="-122"/>
              </a:rPr>
              <a:t>bridge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000" smtClean="0">
                <a:solidFill>
                  <a:srgbClr val="000000"/>
                </a:solidFill>
                <a:latin typeface="Calibri" pitchFamily="34" charset="0"/>
                <a:ea typeface="SimSun" pitchFamily="2" charset="-122"/>
              </a:rPr>
              <a:t>nature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000" smtClean="0">
                <a:solidFill>
                  <a:srgbClr val="000000"/>
                </a:solidFill>
                <a:latin typeface="Calibri" pitchFamily="34" charset="0"/>
                <a:ea typeface="SimSun" pitchFamily="2" charset="-122"/>
              </a:rPr>
              <a:t>instantfave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000" smtClean="0">
                <a:solidFill>
                  <a:srgbClr val="000000"/>
                </a:solidFill>
                <a:latin typeface="Calibri" pitchFamily="34" charset="0"/>
                <a:ea typeface="SimSun" pitchFamily="2" charset="-122"/>
              </a:rPr>
              <a:t>scenery</a:t>
            </a:r>
          </a:p>
        </p:txBody>
      </p:sp>
      <p:graphicFrame>
        <p:nvGraphicFramePr>
          <p:cNvPr id="11266" name="Object 8"/>
          <p:cNvGraphicFramePr>
            <a:graphicFrameLocks noGrp="1" noChangeAspect="1"/>
          </p:cNvGraphicFramePr>
          <p:nvPr>
            <p:ph sz="half" idx="2"/>
          </p:nvPr>
        </p:nvGraphicFramePr>
        <p:xfrm>
          <a:off x="2133600" y="3048000"/>
          <a:ext cx="2590800" cy="1749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82" name="Visio" r:id="rId3" imgW="1228628" imgH="828731" progId="">
                  <p:embed/>
                </p:oleObj>
              </mc:Choice>
              <mc:Fallback>
                <p:oleObj name="Visio" r:id="rId3" imgW="1228628" imgH="828731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33600" y="3048000"/>
                        <a:ext cx="2590800" cy="17494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270" name="Line 12"/>
          <p:cNvSpPr>
            <a:spLocks noChangeShapeType="1"/>
          </p:cNvSpPr>
          <p:nvPr/>
        </p:nvSpPr>
        <p:spPr bwMode="auto">
          <a:xfrm flipH="1" flipV="1">
            <a:off x="5638800" y="3200400"/>
            <a:ext cx="838200" cy="0"/>
          </a:xfrm>
          <a:prstGeom prst="line">
            <a:avLst/>
          </a:prstGeom>
          <a:noFill/>
          <a:ln w="9525">
            <a:solidFill>
              <a:schemeClr val="accent2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sp>
        <p:nvSpPr>
          <p:cNvPr id="11271" name="Line 13"/>
          <p:cNvSpPr>
            <a:spLocks noChangeShapeType="1"/>
          </p:cNvSpPr>
          <p:nvPr/>
        </p:nvSpPr>
        <p:spPr bwMode="auto">
          <a:xfrm flipH="1">
            <a:off x="5638800" y="3276600"/>
            <a:ext cx="838200" cy="533400"/>
          </a:xfrm>
          <a:prstGeom prst="line">
            <a:avLst/>
          </a:prstGeom>
          <a:noFill/>
          <a:ln w="9525">
            <a:solidFill>
              <a:schemeClr val="accent2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sp>
        <p:nvSpPr>
          <p:cNvPr id="11272" name="Line 14"/>
          <p:cNvSpPr>
            <a:spLocks noChangeShapeType="1"/>
          </p:cNvSpPr>
          <p:nvPr/>
        </p:nvSpPr>
        <p:spPr bwMode="auto">
          <a:xfrm>
            <a:off x="4900613" y="3309938"/>
            <a:ext cx="685800" cy="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sp>
        <p:nvSpPr>
          <p:cNvPr id="11273" name="Line 15"/>
          <p:cNvSpPr>
            <a:spLocks noChangeShapeType="1"/>
          </p:cNvSpPr>
          <p:nvPr/>
        </p:nvSpPr>
        <p:spPr bwMode="auto">
          <a:xfrm>
            <a:off x="4897438" y="3940175"/>
            <a:ext cx="685800" cy="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sp>
        <p:nvSpPr>
          <p:cNvPr id="11274" name="Text Box 16"/>
          <p:cNvSpPr txBox="1">
            <a:spLocks noChangeArrowheads="1"/>
          </p:cNvSpPr>
          <p:nvPr/>
        </p:nvSpPr>
        <p:spPr bwMode="auto">
          <a:xfrm>
            <a:off x="6454775" y="3005138"/>
            <a:ext cx="19050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en-US" altLang="zh-CN" sz="2000" smtClean="0">
                <a:solidFill>
                  <a:srgbClr val="000000"/>
                </a:solidFill>
                <a:latin typeface="Calibri" pitchFamily="34" charset="0"/>
                <a:ea typeface="SimSun" pitchFamily="2" charset="-122"/>
              </a:rPr>
              <a:t>Objective tags</a:t>
            </a:r>
          </a:p>
        </p:txBody>
      </p:sp>
    </p:spTree>
    <p:extLst>
      <p:ext uri="{BB962C8B-B14F-4D97-AF65-F5344CB8AC3E}">
        <p14:creationId xmlns:p14="http://schemas.microsoft.com/office/powerpoint/2010/main" val="21621449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 smtClean="0">
                <a:ea typeface="SimSun" pitchFamily="2" charset="-122"/>
              </a:rPr>
              <a:t>Intuition </a:t>
            </a:r>
            <a:r>
              <a:rPr lang="en-US" altLang="zh-CN" sz="2000" smtClean="0">
                <a:ea typeface="SimSun" pitchFamily="2" charset="-122"/>
              </a:rPr>
              <a:t>cont.</a:t>
            </a:r>
          </a:p>
        </p:txBody>
      </p:sp>
      <p:sp>
        <p:nvSpPr>
          <p:cNvPr id="12292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566738" y="1752600"/>
            <a:ext cx="8120062" cy="4267200"/>
          </a:xfrm>
        </p:spPr>
        <p:txBody>
          <a:bodyPr/>
          <a:lstStyle/>
          <a:p>
            <a:pPr eaLnBrk="1" hangingPunct="1"/>
            <a:r>
              <a:rPr lang="en-US" altLang="zh-CN" sz="2200" smtClean="0">
                <a:ea typeface="SimSun" pitchFamily="2" charset="-122"/>
              </a:rPr>
              <a:t>The semantic gap is tag-dependent and feature-dependent</a:t>
            </a:r>
          </a:p>
        </p:txBody>
      </p:sp>
      <p:graphicFrame>
        <p:nvGraphicFramePr>
          <p:cNvPr id="12290" name="Object 6"/>
          <p:cNvGraphicFramePr>
            <a:graphicFrameLocks noGrp="1" noChangeAspect="1"/>
          </p:cNvGraphicFramePr>
          <p:nvPr>
            <p:ph sz="quarter" idx="2"/>
          </p:nvPr>
        </p:nvGraphicFramePr>
        <p:xfrm>
          <a:off x="1905000" y="2873375"/>
          <a:ext cx="5246688" cy="2841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06" name="Visio" r:id="rId3" imgW="1775805" imgH="962355" progId="">
                  <p:embed/>
                </p:oleObj>
              </mc:Choice>
              <mc:Fallback>
                <p:oleObj name="Visio" r:id="rId3" imgW="1775805" imgH="962355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05000" y="2873375"/>
                        <a:ext cx="5246688" cy="28416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293" name="Rectangle 12"/>
          <p:cNvSpPr>
            <a:spLocks noChangeArrowheads="1"/>
          </p:cNvSpPr>
          <p:nvPr/>
        </p:nvSpPr>
        <p:spPr bwMode="auto">
          <a:xfrm>
            <a:off x="7391400" y="3863975"/>
            <a:ext cx="1143000" cy="1741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800" smtClean="0">
                <a:solidFill>
                  <a:srgbClr val="000000"/>
                </a:solidFill>
                <a:latin typeface="Calibri" pitchFamily="34" charset="0"/>
                <a:ea typeface="SimSun" pitchFamily="2" charset="-122"/>
              </a:rPr>
              <a:t>sunset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600" smtClean="0">
                <a:solidFill>
                  <a:srgbClr val="000000"/>
                </a:solidFill>
                <a:latin typeface="Calibri" pitchFamily="34" charset="0"/>
                <a:ea typeface="SimSun" pitchFamily="2" charset="-122"/>
              </a:rPr>
              <a:t>ocean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600" smtClean="0">
                <a:solidFill>
                  <a:srgbClr val="000000"/>
                </a:solidFill>
                <a:latin typeface="Calibri" pitchFamily="34" charset="0"/>
                <a:ea typeface="SimSun" pitchFamily="2" charset="-122"/>
              </a:rPr>
              <a:t>bridge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600" smtClean="0">
                <a:solidFill>
                  <a:srgbClr val="000000"/>
                </a:solidFill>
                <a:latin typeface="Calibri" pitchFamily="34" charset="0"/>
                <a:ea typeface="SimSun" pitchFamily="2" charset="-122"/>
              </a:rPr>
              <a:t>nature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600" smtClean="0">
                <a:solidFill>
                  <a:srgbClr val="000000"/>
                </a:solidFill>
                <a:latin typeface="Calibri" pitchFamily="34" charset="0"/>
                <a:ea typeface="SimSun" pitchFamily="2" charset="-122"/>
              </a:rPr>
              <a:t>instantfave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600" smtClean="0">
                <a:solidFill>
                  <a:srgbClr val="000000"/>
                </a:solidFill>
                <a:latin typeface="Calibri" pitchFamily="34" charset="0"/>
                <a:ea typeface="SimSun" pitchFamily="2" charset="-122"/>
              </a:rPr>
              <a:t>scenery</a:t>
            </a:r>
          </a:p>
        </p:txBody>
      </p:sp>
      <p:sp>
        <p:nvSpPr>
          <p:cNvPr id="12294" name="Oval 13"/>
          <p:cNvSpPr>
            <a:spLocks noChangeArrowheads="1"/>
          </p:cNvSpPr>
          <p:nvPr/>
        </p:nvSpPr>
        <p:spPr bwMode="auto">
          <a:xfrm>
            <a:off x="7277100" y="3892550"/>
            <a:ext cx="1371600" cy="457200"/>
          </a:xfrm>
          <a:prstGeom prst="ellips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zh-CN" altLang="zh-CN" smtClean="0">
              <a:solidFill>
                <a:srgbClr val="CC0000"/>
              </a:solidFill>
              <a:latin typeface="Verdana" pitchFamily="34" charset="0"/>
              <a:ea typeface="SimSun" pitchFamily="2" charset="-122"/>
            </a:endParaRPr>
          </a:p>
        </p:txBody>
      </p:sp>
      <p:sp>
        <p:nvSpPr>
          <p:cNvPr id="12295" name="Text Box 14"/>
          <p:cNvSpPr txBox="1">
            <a:spLocks noChangeArrowheads="1"/>
          </p:cNvSpPr>
          <p:nvPr/>
        </p:nvSpPr>
        <p:spPr bwMode="auto">
          <a:xfrm>
            <a:off x="1066800" y="2270125"/>
            <a:ext cx="74676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Font typeface="Wingdings" pitchFamily="2" charset="2"/>
              <a:buNone/>
            </a:pPr>
            <a:r>
              <a:rPr lang="en-US" altLang="zh-CN" sz="2000" smtClean="0">
                <a:solidFill>
                  <a:srgbClr val="000000"/>
                </a:solidFill>
                <a:latin typeface="Calibri" pitchFamily="34" charset="0"/>
                <a:ea typeface="SimSun" pitchFamily="2" charset="-122"/>
              </a:rPr>
              <a:t>For color features, sunset has a smaller semantic gap than other tags</a:t>
            </a:r>
          </a:p>
        </p:txBody>
      </p:sp>
    </p:spTree>
    <p:extLst>
      <p:ext uri="{BB962C8B-B14F-4D97-AF65-F5344CB8AC3E}">
        <p14:creationId xmlns:p14="http://schemas.microsoft.com/office/powerpoint/2010/main" val="13501037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 smtClean="0">
                <a:ea typeface="SimSun" pitchFamily="2" charset="-122"/>
              </a:rPr>
              <a:t>Intuition </a:t>
            </a:r>
            <a:r>
              <a:rPr lang="en-US" altLang="zh-CN" sz="2000" smtClean="0">
                <a:ea typeface="SimSun" pitchFamily="2" charset="-122"/>
              </a:rPr>
              <a:t>cont.</a:t>
            </a:r>
          </a:p>
        </p:txBody>
      </p:sp>
      <p:graphicFrame>
        <p:nvGraphicFramePr>
          <p:cNvPr id="13314" name="Object 6"/>
          <p:cNvGraphicFramePr>
            <a:graphicFrameLocks noGrp="1" noChangeAspect="1"/>
          </p:cNvGraphicFramePr>
          <p:nvPr>
            <p:ph sz="quarter" idx="3"/>
          </p:nvPr>
        </p:nvGraphicFramePr>
        <p:xfrm>
          <a:off x="1905000" y="2889250"/>
          <a:ext cx="5157788" cy="2901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30" name="Visio" r:id="rId3" imgW="1746870" imgH="983163" progId="">
                  <p:embed/>
                </p:oleObj>
              </mc:Choice>
              <mc:Fallback>
                <p:oleObj name="Visio" r:id="rId3" imgW="1746870" imgH="983163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05000" y="2889250"/>
                        <a:ext cx="5157788" cy="29019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316" name="Rectangle 10"/>
          <p:cNvSpPr>
            <a:spLocks noChangeArrowheads="1"/>
          </p:cNvSpPr>
          <p:nvPr/>
        </p:nvSpPr>
        <p:spPr bwMode="auto">
          <a:xfrm>
            <a:off x="7391400" y="3962400"/>
            <a:ext cx="1143000" cy="1558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600" smtClean="0">
                <a:solidFill>
                  <a:srgbClr val="000000"/>
                </a:solidFill>
                <a:latin typeface="Calibri" pitchFamily="34" charset="0"/>
                <a:ea typeface="SimSun" pitchFamily="2" charset="-122"/>
              </a:rPr>
              <a:t>sunset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600" smtClean="0">
                <a:solidFill>
                  <a:srgbClr val="000000"/>
                </a:solidFill>
                <a:latin typeface="Calibri" pitchFamily="34" charset="0"/>
                <a:ea typeface="SimSun" pitchFamily="2" charset="-122"/>
              </a:rPr>
              <a:t>ocean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600" smtClean="0">
                <a:solidFill>
                  <a:srgbClr val="000000"/>
                </a:solidFill>
                <a:latin typeface="Calibri" pitchFamily="34" charset="0"/>
                <a:ea typeface="SimSun" pitchFamily="2" charset="-122"/>
              </a:rPr>
              <a:t>bridge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600" smtClean="0">
                <a:solidFill>
                  <a:srgbClr val="000000"/>
                </a:solidFill>
                <a:latin typeface="Calibri" pitchFamily="34" charset="0"/>
                <a:ea typeface="SimSun" pitchFamily="2" charset="-122"/>
              </a:rPr>
              <a:t>nature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600" smtClean="0">
                <a:solidFill>
                  <a:srgbClr val="000000"/>
                </a:solidFill>
                <a:latin typeface="Calibri" pitchFamily="34" charset="0"/>
                <a:ea typeface="SimSun" pitchFamily="2" charset="-122"/>
              </a:rPr>
              <a:t>instantfave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600" smtClean="0">
                <a:solidFill>
                  <a:srgbClr val="000000"/>
                </a:solidFill>
                <a:latin typeface="Calibri" pitchFamily="34" charset="0"/>
                <a:ea typeface="SimSun" pitchFamily="2" charset="-122"/>
              </a:rPr>
              <a:t>scenery</a:t>
            </a:r>
          </a:p>
        </p:txBody>
      </p:sp>
      <p:sp>
        <p:nvSpPr>
          <p:cNvPr id="13317" name="Rectangle 12"/>
          <p:cNvSpPr>
            <a:spLocks noGrp="1" noChangeArrowheads="1"/>
          </p:cNvSpPr>
          <p:nvPr>
            <p:ph type="body" sz="half" idx="1"/>
          </p:nvPr>
        </p:nvSpPr>
        <p:spPr>
          <a:xfrm>
            <a:off x="566738" y="1752600"/>
            <a:ext cx="8120062" cy="4267200"/>
          </a:xfrm>
        </p:spPr>
        <p:txBody>
          <a:bodyPr/>
          <a:lstStyle/>
          <a:p>
            <a:pPr eaLnBrk="1" hangingPunct="1"/>
            <a:r>
              <a:rPr lang="en-US" altLang="zh-CN" sz="2200" smtClean="0">
                <a:ea typeface="SimSun" pitchFamily="2" charset="-122"/>
              </a:rPr>
              <a:t>The semantic gap is tag-dependent and feature-dependent</a:t>
            </a:r>
          </a:p>
        </p:txBody>
      </p:sp>
      <p:sp>
        <p:nvSpPr>
          <p:cNvPr id="13318" name="Text Box 13"/>
          <p:cNvSpPr txBox="1">
            <a:spLocks noChangeArrowheads="1"/>
          </p:cNvSpPr>
          <p:nvPr/>
        </p:nvSpPr>
        <p:spPr bwMode="auto">
          <a:xfrm>
            <a:off x="1066800" y="2209800"/>
            <a:ext cx="72390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Font typeface="Wingdings" pitchFamily="2" charset="2"/>
              <a:buNone/>
            </a:pPr>
            <a:r>
              <a:rPr lang="en-US" altLang="zh-CN" sz="2000" smtClean="0">
                <a:solidFill>
                  <a:srgbClr val="000000"/>
                </a:solidFill>
                <a:latin typeface="Calibri" pitchFamily="34" charset="0"/>
                <a:ea typeface="SimSun" pitchFamily="2" charset="-122"/>
              </a:rPr>
              <a:t>The spatial structure feature does not work in this example</a:t>
            </a:r>
          </a:p>
        </p:txBody>
      </p:sp>
    </p:spTree>
    <p:extLst>
      <p:ext uri="{BB962C8B-B14F-4D97-AF65-F5344CB8AC3E}">
        <p14:creationId xmlns:p14="http://schemas.microsoft.com/office/powerpoint/2010/main" val="15344844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4338" name="Object 7"/>
          <p:cNvGraphicFramePr>
            <a:graphicFrameLocks noChangeAspect="1"/>
          </p:cNvGraphicFramePr>
          <p:nvPr/>
        </p:nvGraphicFramePr>
        <p:xfrm>
          <a:off x="1855788" y="2906713"/>
          <a:ext cx="5154612" cy="28844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54" name="Visio" r:id="rId3" imgW="1744594" imgH="976010" progId="">
                  <p:embed/>
                </p:oleObj>
              </mc:Choice>
              <mc:Fallback>
                <p:oleObj name="Visio" r:id="rId3" imgW="1744594" imgH="97601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55788" y="2906713"/>
                        <a:ext cx="5154612" cy="28844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33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 smtClean="0">
                <a:ea typeface="SimSun" pitchFamily="2" charset="-122"/>
              </a:rPr>
              <a:t>Intuition </a:t>
            </a:r>
            <a:r>
              <a:rPr lang="en-US" altLang="zh-CN" sz="2000" smtClean="0">
                <a:ea typeface="SimSun" pitchFamily="2" charset="-122"/>
              </a:rPr>
              <a:t>cont.</a:t>
            </a:r>
          </a:p>
        </p:txBody>
      </p:sp>
      <p:sp>
        <p:nvSpPr>
          <p:cNvPr id="14340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566738" y="1752600"/>
            <a:ext cx="8120062" cy="4267200"/>
          </a:xfrm>
        </p:spPr>
        <p:txBody>
          <a:bodyPr/>
          <a:lstStyle/>
          <a:p>
            <a:pPr eaLnBrk="1" hangingPunct="1"/>
            <a:r>
              <a:rPr lang="en-US" altLang="zh-CN" sz="2200" smtClean="0">
                <a:ea typeface="SimSun" pitchFamily="2" charset="-122"/>
              </a:rPr>
              <a:t>The semantic gap is tag-dependent and feature-dependent</a:t>
            </a:r>
          </a:p>
        </p:txBody>
      </p:sp>
      <p:sp>
        <p:nvSpPr>
          <p:cNvPr id="14341" name="Rectangle 10"/>
          <p:cNvSpPr>
            <a:spLocks noChangeArrowheads="1"/>
          </p:cNvSpPr>
          <p:nvPr/>
        </p:nvSpPr>
        <p:spPr bwMode="auto">
          <a:xfrm>
            <a:off x="7391400" y="3973513"/>
            <a:ext cx="1143000" cy="1679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600" smtClean="0">
                <a:solidFill>
                  <a:srgbClr val="000000"/>
                </a:solidFill>
                <a:latin typeface="Calibri" pitchFamily="34" charset="0"/>
                <a:ea typeface="SimSun" pitchFamily="2" charset="-122"/>
              </a:rPr>
              <a:t>sunset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600" smtClean="0">
                <a:solidFill>
                  <a:srgbClr val="000000"/>
                </a:solidFill>
                <a:latin typeface="Calibri" pitchFamily="34" charset="0"/>
                <a:ea typeface="SimSun" pitchFamily="2" charset="-122"/>
              </a:rPr>
              <a:t>ocean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400" smtClean="0">
                <a:solidFill>
                  <a:srgbClr val="000000"/>
                </a:solidFill>
                <a:latin typeface="Calibri" pitchFamily="34" charset="0"/>
                <a:ea typeface="SimSun" pitchFamily="2" charset="-122"/>
              </a:rPr>
              <a:t>bridge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600" smtClean="0">
                <a:solidFill>
                  <a:srgbClr val="000000"/>
                </a:solidFill>
                <a:latin typeface="Calibri" pitchFamily="34" charset="0"/>
                <a:ea typeface="SimSun" pitchFamily="2" charset="-122"/>
              </a:rPr>
              <a:t>nature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600" smtClean="0">
                <a:solidFill>
                  <a:srgbClr val="000000"/>
                </a:solidFill>
                <a:latin typeface="Calibri" pitchFamily="34" charset="0"/>
                <a:ea typeface="SimSun" pitchFamily="2" charset="-122"/>
              </a:rPr>
              <a:t>instantfave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600" smtClean="0">
                <a:solidFill>
                  <a:srgbClr val="000000"/>
                </a:solidFill>
                <a:latin typeface="Calibri" pitchFamily="34" charset="0"/>
                <a:ea typeface="SimSun" pitchFamily="2" charset="-122"/>
              </a:rPr>
              <a:t>scenery</a:t>
            </a:r>
          </a:p>
        </p:txBody>
      </p:sp>
      <p:sp>
        <p:nvSpPr>
          <p:cNvPr id="14342" name="Oval 11"/>
          <p:cNvSpPr>
            <a:spLocks noChangeArrowheads="1"/>
          </p:cNvSpPr>
          <p:nvPr/>
        </p:nvSpPr>
        <p:spPr bwMode="auto">
          <a:xfrm>
            <a:off x="7315200" y="4506913"/>
            <a:ext cx="1219200" cy="381000"/>
          </a:xfrm>
          <a:prstGeom prst="ellips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zh-CN" altLang="zh-CN" smtClean="0">
              <a:solidFill>
                <a:srgbClr val="CC0000"/>
              </a:solidFill>
              <a:latin typeface="Verdana" pitchFamily="34" charset="0"/>
              <a:ea typeface="SimSun" pitchFamily="2" charset="-122"/>
            </a:endParaRPr>
          </a:p>
        </p:txBody>
      </p:sp>
      <p:sp>
        <p:nvSpPr>
          <p:cNvPr id="14343" name="Text Box 14"/>
          <p:cNvSpPr txBox="1">
            <a:spLocks noChangeArrowheads="1"/>
          </p:cNvSpPr>
          <p:nvPr/>
        </p:nvSpPr>
        <p:spPr bwMode="auto">
          <a:xfrm>
            <a:off x="685800" y="2270125"/>
            <a:ext cx="83058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Font typeface="Wingdings" pitchFamily="2" charset="2"/>
              <a:buNone/>
            </a:pPr>
            <a:r>
              <a:rPr lang="en-US" altLang="zh-CN" sz="2000" smtClean="0">
                <a:solidFill>
                  <a:srgbClr val="000000"/>
                </a:solidFill>
                <a:latin typeface="Calibri" pitchFamily="34" charset="0"/>
                <a:ea typeface="SimSun" pitchFamily="2" charset="-122"/>
              </a:rPr>
              <a:t>For bag-of-words features, bridge has a smaller semantic gap than other tags</a:t>
            </a:r>
          </a:p>
        </p:txBody>
      </p:sp>
    </p:spTree>
    <p:extLst>
      <p:ext uri="{BB962C8B-B14F-4D97-AF65-F5344CB8AC3E}">
        <p14:creationId xmlns:p14="http://schemas.microsoft.com/office/powerpoint/2010/main" val="5527549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 smtClean="0">
                <a:ea typeface="SimSun" pitchFamily="2" charset="-122"/>
              </a:rPr>
              <a:t>From intuition to algorithm</a:t>
            </a:r>
          </a:p>
        </p:txBody>
      </p:sp>
      <p:graphicFrame>
        <p:nvGraphicFramePr>
          <p:cNvPr id="15362" name="Object 5"/>
          <p:cNvGraphicFramePr>
            <a:graphicFrameLocks noGrp="1" noChangeAspect="1"/>
          </p:cNvGraphicFramePr>
          <p:nvPr>
            <p:ph idx="1"/>
          </p:nvPr>
        </p:nvGraphicFramePr>
        <p:xfrm>
          <a:off x="1219200" y="2286000"/>
          <a:ext cx="7086600" cy="3841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378" name="Visio" r:id="rId3" imgW="8091261" imgH="4386194" progId="">
                  <p:embed/>
                </p:oleObj>
              </mc:Choice>
              <mc:Fallback>
                <p:oleObj name="Visio" r:id="rId3" imgW="8091261" imgH="4386194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19200" y="2286000"/>
                        <a:ext cx="7086600" cy="3841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364" name="Text Box 7"/>
          <p:cNvSpPr txBox="1">
            <a:spLocks noChangeArrowheads="1"/>
          </p:cNvSpPr>
          <p:nvPr/>
        </p:nvSpPr>
        <p:spPr bwMode="auto">
          <a:xfrm>
            <a:off x="533400" y="1752600"/>
            <a:ext cx="5715000" cy="427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fontAlgn="base">
              <a:spcBef>
                <a:spcPct val="50000"/>
              </a:spcBef>
              <a:spcAft>
                <a:spcPct val="0"/>
              </a:spcAft>
              <a:buClr>
                <a:srgbClr val="CC0000"/>
              </a:buClr>
              <a:buFont typeface="Wingdings" pitchFamily="2" charset="2"/>
              <a:buChar char="q"/>
            </a:pPr>
            <a:r>
              <a:rPr lang="en-US" altLang="zh-CN" sz="2200" smtClean="0">
                <a:solidFill>
                  <a:srgbClr val="000000"/>
                </a:solidFill>
                <a:latin typeface="Calibri" pitchFamily="34" charset="0"/>
                <a:ea typeface="SimSun" pitchFamily="2" charset="-122"/>
              </a:rPr>
              <a:t> Multi-feature tag relevance learning</a:t>
            </a:r>
          </a:p>
        </p:txBody>
      </p:sp>
      <p:sp>
        <p:nvSpPr>
          <p:cNvPr id="15365" name="Text Box 8"/>
          <p:cNvSpPr txBox="1">
            <a:spLocks noChangeArrowheads="1"/>
          </p:cNvSpPr>
          <p:nvPr/>
        </p:nvSpPr>
        <p:spPr bwMode="auto">
          <a:xfrm>
            <a:off x="6172200" y="4440238"/>
            <a:ext cx="533400" cy="57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en-US" altLang="zh-CN" sz="3200" b="1" smtClean="0">
                <a:solidFill>
                  <a:srgbClr val="CC0000"/>
                </a:solidFill>
                <a:latin typeface="Calibri" pitchFamily="34" charset="0"/>
                <a:ea typeface="SimSun" pitchFamily="2" charset="-122"/>
              </a:rPr>
              <a:t>?</a:t>
            </a:r>
          </a:p>
        </p:txBody>
      </p:sp>
      <p:sp>
        <p:nvSpPr>
          <p:cNvPr id="15366" name="Oval 9"/>
          <p:cNvSpPr>
            <a:spLocks noChangeArrowheads="1"/>
          </p:cNvSpPr>
          <p:nvPr/>
        </p:nvSpPr>
        <p:spPr bwMode="auto">
          <a:xfrm>
            <a:off x="6791325" y="4171950"/>
            <a:ext cx="1581150" cy="685800"/>
          </a:xfrm>
          <a:prstGeom prst="ellips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zh-CN" altLang="zh-CN" smtClean="0">
              <a:solidFill>
                <a:srgbClr val="CC0000"/>
              </a:solidFill>
              <a:latin typeface="Verdana" pitchFamily="34" charset="0"/>
              <a:ea typeface="SimSun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3672308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466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zh-CN" sz="2200" smtClean="0">
                <a:ea typeface="SimSun" pitchFamily="2" charset="-122"/>
              </a:rPr>
              <a:t>Single-feature tag relevance learners</a:t>
            </a:r>
          </a:p>
          <a:p>
            <a:pPr eaLnBrk="1" hangingPunct="1"/>
            <a:endParaRPr lang="en-US" altLang="zh-CN" smtClean="0">
              <a:ea typeface="SimSun" pitchFamily="2" charset="-122"/>
            </a:endParaRPr>
          </a:p>
          <a:p>
            <a:pPr eaLnBrk="1" hangingPunct="1"/>
            <a:endParaRPr lang="en-US" altLang="zh-CN" smtClean="0">
              <a:ea typeface="SimSun" pitchFamily="2" charset="-122"/>
            </a:endParaRPr>
          </a:p>
          <a:p>
            <a:pPr eaLnBrk="1" hangingPunct="1"/>
            <a:endParaRPr lang="en-US" altLang="zh-CN" sz="2400" smtClean="0">
              <a:ea typeface="SimSun" pitchFamily="2" charset="-122"/>
            </a:endParaRPr>
          </a:p>
          <a:p>
            <a:pPr eaLnBrk="1" hangingPunct="1"/>
            <a:r>
              <a:rPr lang="en-US" altLang="zh-CN" sz="2400" smtClean="0">
                <a:ea typeface="SimSun" pitchFamily="2" charset="-122"/>
              </a:rPr>
              <a:t>We seek a convex combination</a:t>
            </a:r>
          </a:p>
        </p:txBody>
      </p:sp>
      <p:sp>
        <p:nvSpPr>
          <p:cNvPr id="190467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228600"/>
            <a:ext cx="8416925" cy="1216025"/>
          </a:xfrm>
        </p:spPr>
        <p:txBody>
          <a:bodyPr/>
          <a:lstStyle/>
          <a:p>
            <a:pPr eaLnBrk="1" hangingPunct="1"/>
            <a:r>
              <a:rPr lang="en-US" altLang="zh-CN" smtClean="0">
                <a:ea typeface="SimSun" pitchFamily="2" charset="-122"/>
              </a:rPr>
              <a:t>General framework</a:t>
            </a:r>
          </a:p>
        </p:txBody>
      </p:sp>
      <p:pic>
        <p:nvPicPr>
          <p:cNvPr id="190468" name="Picture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3800" y="2209800"/>
            <a:ext cx="1970088" cy="630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0469" name="Picture 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49413" y="4535488"/>
            <a:ext cx="5589587" cy="1255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0470" name="Text Box 23"/>
          <p:cNvSpPr txBox="1">
            <a:spLocks noChangeArrowheads="1"/>
          </p:cNvSpPr>
          <p:nvPr/>
        </p:nvSpPr>
        <p:spPr bwMode="auto">
          <a:xfrm>
            <a:off x="990600" y="4114800"/>
            <a:ext cx="76200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fontAlgn="base">
              <a:spcBef>
                <a:spcPct val="50000"/>
              </a:spcBef>
              <a:spcAft>
                <a:spcPct val="0"/>
              </a:spcAft>
              <a:buClr>
                <a:srgbClr val="CC0000"/>
              </a:buClr>
              <a:buFont typeface="Wingdings" pitchFamily="2" charset="2"/>
              <a:buChar char="q"/>
            </a:pPr>
            <a:r>
              <a:rPr lang="en-US" altLang="zh-CN" sz="1400" smtClean="0">
                <a:solidFill>
                  <a:srgbClr val="000000"/>
                </a:solidFill>
                <a:latin typeface="Calibri" pitchFamily="34" charset="0"/>
                <a:ea typeface="SimSun" pitchFamily="2" charset="-122"/>
              </a:rPr>
              <a:t> </a:t>
            </a:r>
            <a:r>
              <a:rPr lang="en-US" altLang="zh-CN" smtClean="0">
                <a:solidFill>
                  <a:srgbClr val="000000"/>
                </a:solidFill>
                <a:latin typeface="Calibri" pitchFamily="34" charset="0"/>
                <a:ea typeface="SimSun" pitchFamily="2" charset="-122"/>
              </a:rPr>
              <a:t>A good choice for combining classification/ranking models</a:t>
            </a:r>
            <a:r>
              <a:rPr lang="en-US" altLang="zh-CN" baseline="30000" smtClean="0">
                <a:solidFill>
                  <a:srgbClr val="7F7F7F"/>
                </a:solidFill>
                <a:latin typeface="Calibri" pitchFamily="34" charset="0"/>
                <a:ea typeface="SimSun" pitchFamily="2" charset="-122"/>
              </a:rPr>
              <a:t>[Freund’03,Hastie’01]</a:t>
            </a:r>
            <a:endParaRPr lang="en-US" altLang="zh-CN" smtClean="0">
              <a:solidFill>
                <a:srgbClr val="000000"/>
              </a:solidFill>
              <a:latin typeface="Calibri" pitchFamily="34" charset="0"/>
              <a:ea typeface="SimSun" pitchFamily="2" charset="-122"/>
            </a:endParaRPr>
          </a:p>
        </p:txBody>
      </p:sp>
      <p:cxnSp>
        <p:nvCxnSpPr>
          <p:cNvPr id="190471" name="直接箭头连接符 18"/>
          <p:cNvCxnSpPr>
            <a:cxnSpLocks noChangeShapeType="1"/>
          </p:cNvCxnSpPr>
          <p:nvPr/>
        </p:nvCxnSpPr>
        <p:spPr bwMode="auto">
          <a:xfrm rot="10800000" flipV="1">
            <a:off x="4876800" y="1981200"/>
            <a:ext cx="1447800" cy="457200"/>
          </a:xfrm>
          <a:prstGeom prst="straightConnector1">
            <a:avLst/>
          </a:prstGeom>
          <a:noFill/>
          <a:ln w="19050" algn="ctr">
            <a:solidFill>
              <a:schemeClr val="accent2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90472" name="矩形 19"/>
          <p:cNvSpPr>
            <a:spLocks noChangeArrowheads="1"/>
          </p:cNvSpPr>
          <p:nvPr/>
        </p:nvSpPr>
        <p:spPr bwMode="auto">
          <a:xfrm>
            <a:off x="5943600" y="1676400"/>
            <a:ext cx="75565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en-US" altLang="zh-CN" smtClean="0">
                <a:solidFill>
                  <a:srgbClr val="000000"/>
                </a:solidFill>
                <a:latin typeface="Calibri" pitchFamily="34" charset="0"/>
                <a:ea typeface="SimSun" pitchFamily="2" charset="-122"/>
              </a:rPr>
              <a:t>image</a:t>
            </a:r>
          </a:p>
        </p:txBody>
      </p:sp>
      <p:cxnSp>
        <p:nvCxnSpPr>
          <p:cNvPr id="190473" name="直接箭头连接符 23"/>
          <p:cNvCxnSpPr>
            <a:cxnSpLocks noChangeShapeType="1"/>
          </p:cNvCxnSpPr>
          <p:nvPr/>
        </p:nvCxnSpPr>
        <p:spPr bwMode="auto">
          <a:xfrm rot="10800000" flipV="1">
            <a:off x="5486400" y="1981200"/>
            <a:ext cx="1524000" cy="457200"/>
          </a:xfrm>
          <a:prstGeom prst="straightConnector1">
            <a:avLst/>
          </a:prstGeom>
          <a:noFill/>
          <a:ln w="19050" algn="ctr">
            <a:solidFill>
              <a:schemeClr val="accent2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90474" name="矩形 25"/>
          <p:cNvSpPr>
            <a:spLocks noChangeArrowheads="1"/>
          </p:cNvSpPr>
          <p:nvPr/>
        </p:nvSpPr>
        <p:spPr bwMode="auto">
          <a:xfrm>
            <a:off x="6781800" y="1676400"/>
            <a:ext cx="47783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en-US" altLang="zh-CN" smtClean="0">
                <a:solidFill>
                  <a:srgbClr val="000000"/>
                </a:solidFill>
                <a:latin typeface="Calibri" pitchFamily="34" charset="0"/>
                <a:ea typeface="SimSun" pitchFamily="2" charset="-122"/>
              </a:rPr>
              <a:t>tag</a:t>
            </a:r>
          </a:p>
        </p:txBody>
      </p:sp>
      <p:cxnSp>
        <p:nvCxnSpPr>
          <p:cNvPr id="190475" name="直接箭头连接符 28"/>
          <p:cNvCxnSpPr>
            <a:cxnSpLocks noChangeShapeType="1"/>
            <a:stCxn id="190476" idx="1"/>
          </p:cNvCxnSpPr>
          <p:nvPr/>
        </p:nvCxnSpPr>
        <p:spPr bwMode="auto">
          <a:xfrm rot="10800000">
            <a:off x="5105400" y="5410200"/>
            <a:ext cx="1066800" cy="336550"/>
          </a:xfrm>
          <a:prstGeom prst="straightConnector1">
            <a:avLst/>
          </a:prstGeom>
          <a:noFill/>
          <a:ln w="19050" algn="ctr">
            <a:solidFill>
              <a:schemeClr val="accent2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90476" name="Text Box 12"/>
          <p:cNvSpPr txBox="1">
            <a:spLocks noChangeArrowheads="1"/>
          </p:cNvSpPr>
          <p:nvPr/>
        </p:nvSpPr>
        <p:spPr bwMode="auto">
          <a:xfrm>
            <a:off x="6172200" y="5562600"/>
            <a:ext cx="22860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en-US" altLang="zh-CN" smtClean="0">
                <a:solidFill>
                  <a:srgbClr val="000000"/>
                </a:solidFill>
                <a:latin typeface="Calibri" pitchFamily="34" charset="0"/>
                <a:ea typeface="SimSun" pitchFamily="2" charset="-122"/>
              </a:rPr>
              <a:t>Combination weights</a:t>
            </a:r>
          </a:p>
        </p:txBody>
      </p:sp>
      <p:cxnSp>
        <p:nvCxnSpPr>
          <p:cNvPr id="190477" name="直接箭头连接符 30"/>
          <p:cNvCxnSpPr>
            <a:cxnSpLocks noChangeShapeType="1"/>
          </p:cNvCxnSpPr>
          <p:nvPr/>
        </p:nvCxnSpPr>
        <p:spPr bwMode="auto">
          <a:xfrm flipV="1">
            <a:off x="3124200" y="2743200"/>
            <a:ext cx="936625" cy="304800"/>
          </a:xfrm>
          <a:prstGeom prst="straightConnector1">
            <a:avLst/>
          </a:prstGeom>
          <a:noFill/>
          <a:ln w="19050" algn="ctr">
            <a:solidFill>
              <a:schemeClr val="accent2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90478" name="矩形 33"/>
          <p:cNvSpPr>
            <a:spLocks noChangeArrowheads="1"/>
          </p:cNvSpPr>
          <p:nvPr/>
        </p:nvSpPr>
        <p:spPr bwMode="auto">
          <a:xfrm>
            <a:off x="1524000" y="2830513"/>
            <a:ext cx="163195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en-US" altLang="zh-CN" smtClean="0">
                <a:solidFill>
                  <a:srgbClr val="000000"/>
                </a:solidFill>
                <a:latin typeface="Calibri" pitchFamily="34" charset="0"/>
                <a:ea typeface="SimSun" pitchFamily="2" charset="-122"/>
              </a:rPr>
              <a:t>specific feature</a:t>
            </a:r>
          </a:p>
        </p:txBody>
      </p:sp>
      <p:cxnSp>
        <p:nvCxnSpPr>
          <p:cNvPr id="190479" name="直接箭头连接符 36"/>
          <p:cNvCxnSpPr>
            <a:cxnSpLocks noChangeShapeType="1"/>
          </p:cNvCxnSpPr>
          <p:nvPr/>
        </p:nvCxnSpPr>
        <p:spPr bwMode="auto">
          <a:xfrm rot="10800000">
            <a:off x="4419600" y="2743200"/>
            <a:ext cx="762000" cy="228600"/>
          </a:xfrm>
          <a:prstGeom prst="straightConnector1">
            <a:avLst/>
          </a:prstGeom>
          <a:noFill/>
          <a:ln w="19050" algn="ctr">
            <a:solidFill>
              <a:schemeClr val="accent2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90480" name="矩形 39"/>
          <p:cNvSpPr>
            <a:spLocks noChangeArrowheads="1"/>
          </p:cNvSpPr>
          <p:nvPr/>
        </p:nvSpPr>
        <p:spPr bwMode="auto">
          <a:xfrm>
            <a:off x="5257800" y="2819400"/>
            <a:ext cx="3484563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mtClean="0">
                <a:solidFill>
                  <a:srgbClr val="000000"/>
                </a:solidFill>
                <a:latin typeface="Calibri" pitchFamily="34" charset="0"/>
                <a:ea typeface="SimSun" pitchFamily="2" charset="-122"/>
              </a:rPr>
              <a:t>specific parameter: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mtClean="0">
                <a:solidFill>
                  <a:srgbClr val="000000"/>
                </a:solidFill>
                <a:latin typeface="Calibri" pitchFamily="34" charset="0"/>
                <a:ea typeface="SimSun" pitchFamily="2" charset="-122"/>
              </a:rPr>
              <a:t>the number of neighbors for voting</a:t>
            </a:r>
          </a:p>
        </p:txBody>
      </p:sp>
    </p:spTree>
    <p:extLst>
      <p:ext uri="{BB962C8B-B14F-4D97-AF65-F5344CB8AC3E}">
        <p14:creationId xmlns:p14="http://schemas.microsoft.com/office/powerpoint/2010/main" val="24147214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49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zh-CN" sz="2400" smtClean="0">
                <a:ea typeface="SimSun" pitchFamily="2" charset="-122"/>
              </a:rPr>
              <a:t>Uniform weights</a:t>
            </a:r>
          </a:p>
          <a:p>
            <a:pPr lvl="1" eaLnBrk="1" hangingPunct="1"/>
            <a:r>
              <a:rPr lang="en-US" altLang="zh-CN" sz="2000" smtClean="0">
                <a:ea typeface="SimSun" pitchFamily="2" charset="-122"/>
              </a:rPr>
              <a:t>Following the principle of maximum entropy</a:t>
            </a:r>
            <a:r>
              <a:rPr lang="en-US" altLang="zh-CN" sz="2000" baseline="30000" smtClean="0">
                <a:solidFill>
                  <a:srgbClr val="777777"/>
                </a:solidFill>
                <a:ea typeface="SimSun" pitchFamily="2" charset="-122"/>
                <a:cs typeface="Arial" charset="0"/>
              </a:rPr>
              <a:t>[Jaynes’03]</a:t>
            </a:r>
            <a:endParaRPr lang="en-US" altLang="zh-CN" sz="2000" baseline="30000" smtClean="0">
              <a:ea typeface="SimSun" pitchFamily="2" charset="-122"/>
            </a:endParaRPr>
          </a:p>
          <a:p>
            <a:pPr lvl="1" eaLnBrk="1" hangingPunct="1"/>
            <a:r>
              <a:rPr lang="en-US" altLang="zh-CN" sz="2000" smtClean="0">
                <a:ea typeface="SimSun" pitchFamily="2" charset="-122"/>
              </a:rPr>
              <a:t>We term the method </a:t>
            </a:r>
            <a:r>
              <a:rPr lang="en-US" altLang="zh-CN" sz="2000" b="1" i="1" smtClean="0">
                <a:ea typeface="SimSun" pitchFamily="2" charset="-122"/>
              </a:rPr>
              <a:t>UniformTagger</a:t>
            </a:r>
          </a:p>
          <a:p>
            <a:pPr eaLnBrk="1" hangingPunct="1"/>
            <a:endParaRPr lang="en-US" altLang="zh-CN" sz="2400" smtClean="0">
              <a:ea typeface="SimSun" pitchFamily="2" charset="-122"/>
            </a:endParaRPr>
          </a:p>
          <a:p>
            <a:pPr eaLnBrk="1" hangingPunct="1"/>
            <a:endParaRPr lang="en-US" altLang="zh-CN" sz="2400" smtClean="0">
              <a:ea typeface="SimSun" pitchFamily="2" charset="-122"/>
            </a:endParaRPr>
          </a:p>
          <a:p>
            <a:pPr eaLnBrk="1" hangingPunct="1"/>
            <a:endParaRPr lang="en-US" altLang="zh-CN" sz="2400" smtClean="0">
              <a:ea typeface="SimSun" pitchFamily="2" charset="-122"/>
            </a:endParaRPr>
          </a:p>
          <a:p>
            <a:pPr eaLnBrk="1" hangingPunct="1"/>
            <a:r>
              <a:rPr lang="en-US" altLang="zh-CN" sz="2400" smtClean="0">
                <a:ea typeface="SimSun" pitchFamily="2" charset="-122"/>
              </a:rPr>
              <a:t>Borda Count</a:t>
            </a:r>
          </a:p>
          <a:p>
            <a:pPr lvl="1" eaLnBrk="1" hangingPunct="1"/>
            <a:r>
              <a:rPr lang="en-US" altLang="zh-CN" sz="2000" smtClean="0">
                <a:ea typeface="SimSun" pitchFamily="2" charset="-122"/>
              </a:rPr>
              <a:t>A well-known rank aggregation algorithm</a:t>
            </a:r>
            <a:r>
              <a:rPr lang="en-US" altLang="zh-CN" sz="2000" baseline="30000" smtClean="0">
                <a:solidFill>
                  <a:srgbClr val="777777"/>
                </a:solidFill>
                <a:ea typeface="SimSun" pitchFamily="2" charset="-122"/>
              </a:rPr>
              <a:t>[JC de Borda, 1770]</a:t>
            </a:r>
          </a:p>
          <a:p>
            <a:pPr lvl="1" eaLnBrk="1" hangingPunct="1"/>
            <a:endParaRPr lang="en-US" altLang="zh-CN" sz="2000" smtClean="0">
              <a:ea typeface="SimSun" pitchFamily="2" charset="-122"/>
            </a:endParaRPr>
          </a:p>
          <a:p>
            <a:pPr lvl="1" eaLnBrk="1" hangingPunct="1"/>
            <a:endParaRPr lang="en-US" altLang="zh-CN" sz="2000" smtClean="0">
              <a:ea typeface="SimSun" pitchFamily="2" charset="-122"/>
            </a:endParaRPr>
          </a:p>
          <a:p>
            <a:pPr lvl="1" eaLnBrk="1" hangingPunct="1"/>
            <a:endParaRPr lang="en-US" altLang="zh-CN" sz="2000" smtClean="0">
              <a:ea typeface="SimSun" pitchFamily="2" charset="-122"/>
            </a:endParaRPr>
          </a:p>
        </p:txBody>
      </p:sp>
      <p:sp>
        <p:nvSpPr>
          <p:cNvPr id="191491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228600"/>
            <a:ext cx="8416925" cy="1216025"/>
          </a:xfrm>
        </p:spPr>
        <p:txBody>
          <a:bodyPr/>
          <a:lstStyle/>
          <a:p>
            <a:pPr eaLnBrk="1" hangingPunct="1"/>
            <a:r>
              <a:rPr lang="en-US" altLang="zh-CN" smtClean="0">
                <a:ea typeface="SimSun" pitchFamily="2" charset="-122"/>
              </a:rPr>
              <a:t>Unsupervised combination methods</a:t>
            </a:r>
          </a:p>
        </p:txBody>
      </p:sp>
      <p:pic>
        <p:nvPicPr>
          <p:cNvPr id="19149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4200" y="3048000"/>
            <a:ext cx="2438400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149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9800" y="5089525"/>
            <a:ext cx="4495800" cy="100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1494" name="椭圆 20"/>
          <p:cNvSpPr>
            <a:spLocks noChangeArrowheads="1"/>
          </p:cNvSpPr>
          <p:nvPr/>
        </p:nvSpPr>
        <p:spPr bwMode="auto">
          <a:xfrm>
            <a:off x="3048000" y="3124200"/>
            <a:ext cx="1066800" cy="838200"/>
          </a:xfrm>
          <a:prstGeom prst="ellipse">
            <a:avLst/>
          </a:prstGeom>
          <a:noFill/>
          <a:ln w="28575" algn="ctr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zh-CN" altLang="en-US" smtClean="0">
              <a:solidFill>
                <a:srgbClr val="000000"/>
              </a:solidFill>
              <a:latin typeface="Verdana" pitchFamily="34" charset="0"/>
              <a:ea typeface="SimSun" pitchFamily="2" charset="-122"/>
            </a:endParaRPr>
          </a:p>
        </p:txBody>
      </p:sp>
      <p:sp>
        <p:nvSpPr>
          <p:cNvPr id="191495" name="椭圆 21"/>
          <p:cNvSpPr>
            <a:spLocks noChangeArrowheads="1"/>
          </p:cNvSpPr>
          <p:nvPr/>
        </p:nvSpPr>
        <p:spPr bwMode="auto">
          <a:xfrm>
            <a:off x="4086225" y="5076825"/>
            <a:ext cx="2667000" cy="990600"/>
          </a:xfrm>
          <a:prstGeom prst="ellipse">
            <a:avLst/>
          </a:prstGeom>
          <a:noFill/>
          <a:ln w="28575" algn="ctr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zh-CN" altLang="en-US" smtClean="0">
              <a:solidFill>
                <a:srgbClr val="000000"/>
              </a:solidFill>
              <a:latin typeface="Verdana" pitchFamily="34" charset="0"/>
              <a:ea typeface="SimSun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9052526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7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zh-CN" sz="2400" smtClean="0">
                <a:ea typeface="SimSun" pitchFamily="2" charset="-122"/>
              </a:rPr>
              <a:t>Supervised</a:t>
            </a:r>
          </a:p>
          <a:p>
            <a:pPr lvl="1" eaLnBrk="1" hangingPunct="1"/>
            <a:r>
              <a:rPr lang="en-US" altLang="zh-CN" sz="2000" smtClean="0">
                <a:ea typeface="SimSun" pitchFamily="2" charset="-122"/>
              </a:rPr>
              <a:t>Best Single Learner</a:t>
            </a:r>
            <a:r>
              <a:rPr lang="en-US" altLang="zh-CN" sz="2000" baseline="30000" smtClean="0">
                <a:solidFill>
                  <a:srgbClr val="7F7F7F"/>
                </a:solidFill>
                <a:ea typeface="SimSun" pitchFamily="2" charset="-122"/>
              </a:rPr>
              <a:t>[Li’09]</a:t>
            </a:r>
            <a:endParaRPr lang="en-US" altLang="zh-CN" sz="2000" smtClean="0">
              <a:solidFill>
                <a:srgbClr val="7F7F7F"/>
              </a:solidFill>
              <a:ea typeface="SimSun" pitchFamily="2" charset="-122"/>
            </a:endParaRPr>
          </a:p>
          <a:p>
            <a:pPr lvl="1" eaLnBrk="1" hangingPunct="1"/>
            <a:r>
              <a:rPr lang="en-US" altLang="zh-CN" sz="2000" smtClean="0">
                <a:ea typeface="SimSun" pitchFamily="2" charset="-122"/>
              </a:rPr>
              <a:t>Weighted Borda Count</a:t>
            </a:r>
            <a:r>
              <a:rPr lang="en-US" altLang="zh-CN" sz="2000" baseline="30000" smtClean="0">
                <a:solidFill>
                  <a:srgbClr val="7F7F7F"/>
                </a:solidFill>
                <a:ea typeface="SimSun" pitchFamily="2" charset="-122"/>
              </a:rPr>
              <a:t>[Aslam’01]</a:t>
            </a:r>
            <a:endParaRPr lang="en-US" altLang="zh-CN" sz="2000" smtClean="0">
              <a:solidFill>
                <a:srgbClr val="7F7F7F"/>
              </a:solidFill>
              <a:ea typeface="SimSun" pitchFamily="2" charset="-122"/>
            </a:endParaRPr>
          </a:p>
          <a:p>
            <a:pPr lvl="1" eaLnBrk="1" hangingPunct="1"/>
            <a:r>
              <a:rPr lang="en-US" altLang="zh-CN" sz="2000" smtClean="0">
                <a:ea typeface="SimSun" pitchFamily="2" charset="-122"/>
              </a:rPr>
              <a:t>RankBoost</a:t>
            </a:r>
            <a:r>
              <a:rPr lang="en-US" altLang="zh-CN" sz="2000" baseline="30000" smtClean="0">
                <a:solidFill>
                  <a:srgbClr val="7F7F7F"/>
                </a:solidFill>
                <a:ea typeface="SimSun" pitchFamily="2" charset="-122"/>
              </a:rPr>
              <a:t>[Freund’03]</a:t>
            </a:r>
          </a:p>
          <a:p>
            <a:pPr lvl="1" eaLnBrk="1" hangingPunct="1"/>
            <a:endParaRPr lang="en-US" altLang="zh-CN" sz="1600" baseline="30000" smtClean="0">
              <a:ea typeface="SimSun" pitchFamily="2" charset="-122"/>
            </a:endParaRPr>
          </a:p>
          <a:p>
            <a:pPr eaLnBrk="1" hangingPunct="1"/>
            <a:r>
              <a:rPr lang="en-US" altLang="zh-CN" sz="2400" smtClean="0">
                <a:ea typeface="SimSun" pitchFamily="2" charset="-122"/>
              </a:rPr>
              <a:t> The objective function to maximize</a:t>
            </a:r>
          </a:p>
          <a:p>
            <a:pPr lvl="1" eaLnBrk="1" hangingPunct="1"/>
            <a:endParaRPr lang="en-US" altLang="zh-CN" sz="2000" smtClean="0">
              <a:ea typeface="SimSun" pitchFamily="2" charset="-122"/>
            </a:endParaRPr>
          </a:p>
          <a:p>
            <a:pPr lvl="1" eaLnBrk="1" hangingPunct="1"/>
            <a:endParaRPr lang="en-US" altLang="zh-CN" sz="2000" smtClean="0">
              <a:ea typeface="SimSun" pitchFamily="2" charset="-122"/>
            </a:endParaRPr>
          </a:p>
        </p:txBody>
      </p:sp>
      <p:sp>
        <p:nvSpPr>
          <p:cNvPr id="200717" name="Text Box 13"/>
          <p:cNvSpPr txBox="1">
            <a:spLocks noChangeArrowheads="1"/>
          </p:cNvSpPr>
          <p:nvPr/>
        </p:nvSpPr>
        <p:spPr bwMode="auto">
          <a:xfrm>
            <a:off x="2703513" y="5421313"/>
            <a:ext cx="1905000" cy="39687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en-US" altLang="zh-CN" sz="2000" smtClean="0">
                <a:solidFill>
                  <a:srgbClr val="000000"/>
                </a:solidFill>
                <a:latin typeface="Calibri" pitchFamily="34" charset="0"/>
                <a:ea typeface="SimSun" pitchFamily="2" charset="-122"/>
              </a:rPr>
              <a:t>pairwise weight</a:t>
            </a:r>
          </a:p>
        </p:txBody>
      </p:sp>
      <p:sp>
        <p:nvSpPr>
          <p:cNvPr id="192516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228600"/>
            <a:ext cx="8416925" cy="1216025"/>
          </a:xfrm>
        </p:spPr>
        <p:txBody>
          <a:bodyPr/>
          <a:lstStyle/>
          <a:p>
            <a:pPr eaLnBrk="1" hangingPunct="1"/>
            <a:r>
              <a:rPr lang="en-US" altLang="zh-CN" smtClean="0">
                <a:ea typeface="SimSun" pitchFamily="2" charset="-122"/>
              </a:rPr>
              <a:t>Supervised combination methods</a:t>
            </a:r>
          </a:p>
        </p:txBody>
      </p:sp>
      <p:pic>
        <p:nvPicPr>
          <p:cNvPr id="200710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4343400"/>
            <a:ext cx="70104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0713" name="Line 9"/>
          <p:cNvSpPr>
            <a:spLocks noChangeShapeType="1"/>
          </p:cNvSpPr>
          <p:nvPr/>
        </p:nvSpPr>
        <p:spPr bwMode="auto">
          <a:xfrm>
            <a:off x="4419600" y="4953000"/>
            <a:ext cx="3352800" cy="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sp>
        <p:nvSpPr>
          <p:cNvPr id="200715" name="Text Box 11"/>
          <p:cNvSpPr txBox="1">
            <a:spLocks noChangeArrowheads="1"/>
          </p:cNvSpPr>
          <p:nvPr/>
        </p:nvSpPr>
        <p:spPr bwMode="auto">
          <a:xfrm>
            <a:off x="4724400" y="5421313"/>
            <a:ext cx="25146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000" smtClean="0">
                <a:solidFill>
                  <a:srgbClr val="000000"/>
                </a:solidFill>
                <a:latin typeface="Calibri" pitchFamily="34" charset="0"/>
                <a:ea typeface="SimSun" pitchFamily="2" charset="-122"/>
              </a:rPr>
              <a:t>ranking gain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000" smtClean="0">
                <a:solidFill>
                  <a:srgbClr val="000000"/>
                </a:solidFill>
                <a:latin typeface="Calibri" pitchFamily="34" charset="0"/>
                <a:ea typeface="SimSun" pitchFamily="2" charset="-122"/>
              </a:rPr>
              <a:t>the larger the better</a:t>
            </a:r>
          </a:p>
        </p:txBody>
      </p:sp>
      <p:sp>
        <p:nvSpPr>
          <p:cNvPr id="200723" name="Line 19"/>
          <p:cNvSpPr>
            <a:spLocks noChangeShapeType="1"/>
          </p:cNvSpPr>
          <p:nvPr/>
        </p:nvSpPr>
        <p:spPr bwMode="auto">
          <a:xfrm flipV="1">
            <a:off x="3657600" y="4953000"/>
            <a:ext cx="0" cy="38100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sp>
        <p:nvSpPr>
          <p:cNvPr id="200724" name="Line 20"/>
          <p:cNvSpPr>
            <a:spLocks noChangeShapeType="1"/>
          </p:cNvSpPr>
          <p:nvPr/>
        </p:nvSpPr>
        <p:spPr bwMode="auto">
          <a:xfrm flipV="1">
            <a:off x="6019800" y="4953000"/>
            <a:ext cx="0" cy="38100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497696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70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7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7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7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7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7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7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0717" grpId="0" animBg="1"/>
      <p:bldP spid="200713" grpId="0" animBg="1"/>
      <p:bldP spid="200715" grpId="0"/>
      <p:bldP spid="200723" grpId="0" animBg="1"/>
      <p:bldP spid="200724" grpId="0" animBg="1"/>
    </p:bld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5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 smtClean="0">
                <a:ea typeface="SimSun" pitchFamily="2" charset="-122"/>
              </a:rPr>
              <a:t>Questions to answer</a:t>
            </a:r>
          </a:p>
        </p:txBody>
      </p:sp>
      <p:sp>
        <p:nvSpPr>
          <p:cNvPr id="19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zh-CN" sz="2000" smtClean="0">
                <a:ea typeface="SimSun" pitchFamily="2" charset="-122"/>
              </a:rPr>
              <a:t>Is </a:t>
            </a:r>
            <a:r>
              <a:rPr lang="en-US" altLang="zh-CN" sz="2000" b="1" smtClean="0">
                <a:solidFill>
                  <a:schemeClr val="accent2"/>
                </a:solidFill>
                <a:ea typeface="SimSun" pitchFamily="2" charset="-122"/>
              </a:rPr>
              <a:t>multi-feature</a:t>
            </a:r>
            <a:r>
              <a:rPr lang="en-US" altLang="zh-CN" sz="2000" smtClean="0">
                <a:ea typeface="SimSun" pitchFamily="2" charset="-122"/>
              </a:rPr>
              <a:t> better than single-feature for learning tag relevance?</a:t>
            </a:r>
          </a:p>
          <a:p>
            <a:pPr eaLnBrk="1" hangingPunct="1"/>
            <a:endParaRPr lang="en-US" altLang="zh-CN" sz="2000" smtClean="0">
              <a:ea typeface="SimSun" pitchFamily="2" charset="-122"/>
            </a:endParaRPr>
          </a:p>
          <a:p>
            <a:pPr eaLnBrk="1" hangingPunct="1"/>
            <a:r>
              <a:rPr lang="en-US" altLang="zh-CN" sz="2000" smtClean="0">
                <a:ea typeface="SimSun" pitchFamily="2" charset="-122"/>
              </a:rPr>
              <a:t>Compared to the supervised combination methods, how much do we lose when using the </a:t>
            </a:r>
            <a:r>
              <a:rPr lang="en-US" altLang="zh-CN" sz="2000" b="1" smtClean="0">
                <a:solidFill>
                  <a:schemeClr val="accent2"/>
                </a:solidFill>
                <a:ea typeface="SimSun" pitchFamily="2" charset="-122"/>
              </a:rPr>
              <a:t>unsupervised</a:t>
            </a:r>
            <a:r>
              <a:rPr lang="en-US" altLang="zh-CN" sz="2000" smtClean="0">
                <a:ea typeface="SimSun" pitchFamily="2" charset="-122"/>
              </a:rPr>
              <a:t> combination methods?</a:t>
            </a:r>
          </a:p>
        </p:txBody>
      </p:sp>
    </p:spTree>
    <p:extLst>
      <p:ext uri="{BB962C8B-B14F-4D97-AF65-F5344CB8AC3E}">
        <p14:creationId xmlns:p14="http://schemas.microsoft.com/office/powerpoint/2010/main" val="15311487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 smtClean="0">
                <a:ea typeface="SimSun" pitchFamily="2" charset="-122"/>
              </a:rPr>
              <a:t>Experimental setup</a:t>
            </a:r>
          </a:p>
        </p:txBody>
      </p:sp>
      <p:sp>
        <p:nvSpPr>
          <p:cNvPr id="1945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66738" y="1752600"/>
            <a:ext cx="8001000" cy="449580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altLang="zh-CN" sz="2400" smtClean="0">
                <a:ea typeface="SimSun" pitchFamily="2" charset="-122"/>
              </a:rPr>
              <a:t>Two ground truth query sets for evaluation</a:t>
            </a:r>
          </a:p>
          <a:p>
            <a:pPr eaLnBrk="1" hangingPunct="1">
              <a:lnSpc>
                <a:spcPct val="80000"/>
              </a:lnSpc>
            </a:pPr>
            <a:endParaRPr lang="en-US" altLang="zh-CN" sz="3500" smtClean="0">
              <a:ea typeface="SimSun" pitchFamily="2" charset="-122"/>
            </a:endParaRPr>
          </a:p>
          <a:p>
            <a:pPr eaLnBrk="1" hangingPunct="1">
              <a:lnSpc>
                <a:spcPct val="80000"/>
              </a:lnSpc>
            </a:pPr>
            <a:endParaRPr lang="en-US" altLang="zh-CN" sz="3500" smtClean="0">
              <a:ea typeface="SimSun" pitchFamily="2" charset="-122"/>
            </a:endParaRPr>
          </a:p>
          <a:p>
            <a:pPr eaLnBrk="1" hangingPunct="1">
              <a:lnSpc>
                <a:spcPct val="80000"/>
              </a:lnSpc>
            </a:pPr>
            <a:endParaRPr lang="en-US" altLang="zh-CN" sz="3500" smtClean="0">
              <a:ea typeface="SimSun" pitchFamily="2" charset="-122"/>
            </a:endParaRPr>
          </a:p>
          <a:p>
            <a:pPr eaLnBrk="1" hangingPunct="1">
              <a:lnSpc>
                <a:spcPct val="80000"/>
              </a:lnSpc>
            </a:pPr>
            <a:endParaRPr lang="en-US" altLang="zh-CN" sz="3500" smtClean="0">
              <a:ea typeface="SimSun" pitchFamily="2" charset="-122"/>
            </a:endParaRPr>
          </a:p>
          <a:p>
            <a:pPr eaLnBrk="1" hangingPunct="1">
              <a:lnSpc>
                <a:spcPct val="80000"/>
              </a:lnSpc>
            </a:pPr>
            <a:endParaRPr lang="en-US" altLang="zh-CN" sz="3500" smtClean="0">
              <a:ea typeface="SimSun" pitchFamily="2" charset="-122"/>
            </a:endParaRPr>
          </a:p>
          <a:p>
            <a:pPr eaLnBrk="1" hangingPunct="1">
              <a:lnSpc>
                <a:spcPct val="80000"/>
              </a:lnSpc>
            </a:pPr>
            <a:endParaRPr lang="en-US" altLang="zh-CN" sz="3500" smtClean="0">
              <a:ea typeface="SimSun" pitchFamily="2" charset="-122"/>
            </a:endParaRPr>
          </a:p>
          <a:p>
            <a:pPr eaLnBrk="1" hangingPunct="1">
              <a:lnSpc>
                <a:spcPct val="80000"/>
              </a:lnSpc>
            </a:pPr>
            <a:r>
              <a:rPr lang="en-US" altLang="zh-CN" sz="2400" smtClean="0">
                <a:ea typeface="SimSun" pitchFamily="2" charset="-122"/>
              </a:rPr>
              <a:t>Neighbor voting set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zh-CN" sz="2000" b="1" smtClean="0">
                <a:solidFill>
                  <a:schemeClr val="accent2"/>
                </a:solidFill>
                <a:ea typeface="SimSun" pitchFamily="2" charset="-122"/>
              </a:rPr>
              <a:t>3.5 million </a:t>
            </a:r>
            <a:r>
              <a:rPr lang="en-US" altLang="zh-CN" sz="2000" smtClean="0">
                <a:ea typeface="SimSun" pitchFamily="2" charset="-122"/>
              </a:rPr>
              <a:t>social-tagged images randomly collected from Flickr</a:t>
            </a:r>
            <a:r>
              <a:rPr lang="en-US" altLang="zh-CN" sz="2000" baseline="30000" smtClean="0">
                <a:ea typeface="SimSun" pitchFamily="2" charset="-122"/>
              </a:rPr>
              <a:t>2</a:t>
            </a:r>
            <a:endParaRPr lang="en-US" altLang="zh-CN" sz="2000" smtClean="0">
              <a:ea typeface="SimSun" pitchFamily="2" charset="-122"/>
            </a:endParaRPr>
          </a:p>
        </p:txBody>
      </p:sp>
      <p:pic>
        <p:nvPicPr>
          <p:cNvPr id="194564" name="Picture 6" descr="concep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49863" y="2487613"/>
            <a:ext cx="2903537" cy="2452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565" name="Picture 7" descr="NUS-WIDE-SCEN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2465388"/>
            <a:ext cx="3200400" cy="2779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4566" name="Text Box 9"/>
          <p:cNvSpPr txBox="1">
            <a:spLocks noChangeArrowheads="1"/>
          </p:cNvSpPr>
          <p:nvPr/>
        </p:nvSpPr>
        <p:spPr bwMode="auto">
          <a:xfrm>
            <a:off x="5029200" y="2106613"/>
            <a:ext cx="35814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en-US" altLang="zh-CN" sz="1600" smtClean="0">
                <a:solidFill>
                  <a:srgbClr val="000000"/>
                </a:solidFill>
                <a:latin typeface="Calibri" pitchFamily="34" charset="0"/>
                <a:ea typeface="SimSun" pitchFamily="2" charset="-122"/>
              </a:rPr>
              <a:t>Social20</a:t>
            </a:r>
            <a:r>
              <a:rPr lang="en-US" altLang="zh-CN" sz="1600" baseline="30000" smtClean="0">
                <a:solidFill>
                  <a:srgbClr val="000000"/>
                </a:solidFill>
                <a:latin typeface="Calibri" pitchFamily="34" charset="0"/>
                <a:ea typeface="SimSun" pitchFamily="2" charset="-122"/>
              </a:rPr>
              <a:t>2</a:t>
            </a:r>
            <a:r>
              <a:rPr lang="en-US" altLang="zh-CN" sz="1600" smtClean="0">
                <a:solidFill>
                  <a:srgbClr val="000000"/>
                </a:solidFill>
                <a:latin typeface="Calibri" pitchFamily="34" charset="0"/>
                <a:ea typeface="SimSun" pitchFamily="2" charset="-122"/>
              </a:rPr>
              <a:t>: 20 concepts, ~20,000 images</a:t>
            </a:r>
            <a:r>
              <a:rPr lang="en-US" altLang="zh-CN" sz="1600" baseline="30000" smtClean="0">
                <a:solidFill>
                  <a:srgbClr val="000000"/>
                </a:solidFill>
                <a:latin typeface="Calibri" pitchFamily="34" charset="0"/>
                <a:ea typeface="SimSun" pitchFamily="2" charset="-122"/>
              </a:rPr>
              <a:t> </a:t>
            </a:r>
          </a:p>
        </p:txBody>
      </p:sp>
      <p:sp>
        <p:nvSpPr>
          <p:cNvPr id="194567" name="Rectangle 10"/>
          <p:cNvSpPr>
            <a:spLocks noChangeArrowheads="1"/>
          </p:cNvSpPr>
          <p:nvPr/>
        </p:nvSpPr>
        <p:spPr bwMode="auto">
          <a:xfrm>
            <a:off x="5529263" y="6248400"/>
            <a:ext cx="2395537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000" baseline="30000" smtClean="0">
                <a:solidFill>
                  <a:srgbClr val="000000"/>
                </a:solidFill>
                <a:latin typeface="Calibri" pitchFamily="34" charset="0"/>
                <a:ea typeface="SimSun" pitchFamily="2" charset="-122"/>
              </a:rPr>
              <a:t>2</a:t>
            </a:r>
            <a:r>
              <a:rPr lang="en-US" altLang="zh-CN" sz="1000" smtClean="0">
                <a:solidFill>
                  <a:srgbClr val="000000"/>
                </a:solidFill>
                <a:latin typeface="Calibri" pitchFamily="34" charset="0"/>
                <a:ea typeface="SimSun" pitchFamily="2" charset="-122"/>
              </a:rPr>
              <a:t>http://staff.science.uva.nl/~xirong/tagrel/</a:t>
            </a:r>
          </a:p>
        </p:txBody>
      </p:sp>
      <p:sp>
        <p:nvSpPr>
          <p:cNvPr id="194568" name="Text Box 11"/>
          <p:cNvSpPr txBox="1">
            <a:spLocks noChangeArrowheads="1"/>
          </p:cNvSpPr>
          <p:nvPr/>
        </p:nvSpPr>
        <p:spPr bwMode="auto">
          <a:xfrm>
            <a:off x="762000" y="2133600"/>
            <a:ext cx="39624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en-US" altLang="zh-CN" sz="1600" smtClean="0">
                <a:solidFill>
                  <a:srgbClr val="000000"/>
                </a:solidFill>
                <a:latin typeface="Calibri" pitchFamily="34" charset="0"/>
                <a:ea typeface="SimSun" pitchFamily="2" charset="-122"/>
              </a:rPr>
              <a:t>NUS-SCENE</a:t>
            </a:r>
            <a:r>
              <a:rPr lang="en-US" altLang="zh-CN" sz="1600" baseline="30000" smtClean="0">
                <a:solidFill>
                  <a:srgbClr val="000000"/>
                </a:solidFill>
                <a:latin typeface="Calibri" pitchFamily="34" charset="0"/>
                <a:ea typeface="SimSun" pitchFamily="2" charset="-122"/>
              </a:rPr>
              <a:t>1</a:t>
            </a:r>
            <a:r>
              <a:rPr lang="en-US" altLang="zh-CN" sz="1600" smtClean="0">
                <a:solidFill>
                  <a:srgbClr val="000000"/>
                </a:solidFill>
                <a:latin typeface="Calibri" pitchFamily="34" charset="0"/>
                <a:ea typeface="SimSun" pitchFamily="2" charset="-122"/>
              </a:rPr>
              <a:t>: 33 concepts, ~34,000 images</a:t>
            </a:r>
            <a:r>
              <a:rPr lang="en-US" altLang="zh-CN" sz="1600" smtClean="0">
                <a:solidFill>
                  <a:srgbClr val="000000"/>
                </a:solidFill>
                <a:latin typeface="Verdana" pitchFamily="34" charset="0"/>
                <a:ea typeface="SimSun" pitchFamily="2" charset="-122"/>
              </a:rPr>
              <a:t> </a:t>
            </a:r>
          </a:p>
        </p:txBody>
      </p:sp>
      <p:sp>
        <p:nvSpPr>
          <p:cNvPr id="194569" name="Rectangle 12"/>
          <p:cNvSpPr>
            <a:spLocks noChangeArrowheads="1"/>
          </p:cNvSpPr>
          <p:nvPr/>
        </p:nvSpPr>
        <p:spPr bwMode="auto">
          <a:xfrm>
            <a:off x="738188" y="6248400"/>
            <a:ext cx="2995612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000" baseline="30000" smtClean="0">
                <a:solidFill>
                  <a:srgbClr val="000000"/>
                </a:solidFill>
                <a:latin typeface="Calibri" pitchFamily="34" charset="0"/>
                <a:ea typeface="SimSun" pitchFamily="2" charset="-122"/>
              </a:rPr>
              <a:t>1</a:t>
            </a:r>
            <a:r>
              <a:rPr lang="en-US" altLang="zh-CN" sz="1000" smtClean="0">
                <a:solidFill>
                  <a:srgbClr val="000000"/>
                </a:solidFill>
                <a:latin typeface="Calibri" pitchFamily="34" charset="0"/>
                <a:ea typeface="SimSun" pitchFamily="2" charset="-122"/>
              </a:rPr>
              <a:t>http://lms.comp.nus.edu.sg/research/NUS-WIDE.htm</a:t>
            </a:r>
          </a:p>
        </p:txBody>
      </p:sp>
    </p:spTree>
    <p:extLst>
      <p:ext uri="{BB962C8B-B14F-4D97-AF65-F5344CB8AC3E}">
        <p14:creationId xmlns:p14="http://schemas.microsoft.com/office/powerpoint/2010/main" val="8882172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5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 smtClean="0">
                <a:ea typeface="SimSun" pitchFamily="2" charset="-122"/>
              </a:rPr>
              <a:t>Experimental setup </a:t>
            </a:r>
            <a:r>
              <a:rPr lang="en-US" altLang="zh-CN" sz="2000" smtClean="0">
                <a:ea typeface="SimSun" pitchFamily="2" charset="-122"/>
              </a:rPr>
              <a:t>cont.</a:t>
            </a:r>
          </a:p>
        </p:txBody>
      </p:sp>
      <p:sp>
        <p:nvSpPr>
          <p:cNvPr id="19558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566738" y="1752600"/>
            <a:ext cx="8120062" cy="4267200"/>
          </a:xfrm>
        </p:spPr>
        <p:txBody>
          <a:bodyPr/>
          <a:lstStyle/>
          <a:p>
            <a:pPr eaLnBrk="1" hangingPunct="1"/>
            <a:r>
              <a:rPr lang="en-US" altLang="zh-CN" sz="2200" smtClean="0">
                <a:ea typeface="SimSun" pitchFamily="2" charset="-122"/>
              </a:rPr>
              <a:t>Visual features</a:t>
            </a:r>
          </a:p>
          <a:p>
            <a:pPr eaLnBrk="1" hangingPunct="1"/>
            <a:endParaRPr lang="en-US" altLang="zh-CN" sz="2200" smtClean="0">
              <a:ea typeface="SimSun" pitchFamily="2" charset="-122"/>
            </a:endParaRPr>
          </a:p>
          <a:p>
            <a:pPr eaLnBrk="1" hangingPunct="1"/>
            <a:endParaRPr lang="en-US" altLang="zh-CN" sz="2200" smtClean="0">
              <a:ea typeface="SimSun" pitchFamily="2" charset="-122"/>
            </a:endParaRPr>
          </a:p>
          <a:p>
            <a:pPr eaLnBrk="1" hangingPunct="1"/>
            <a:endParaRPr lang="en-US" altLang="zh-CN" sz="2200" smtClean="0">
              <a:ea typeface="SimSun" pitchFamily="2" charset="-122"/>
            </a:endParaRPr>
          </a:p>
          <a:p>
            <a:pPr eaLnBrk="1" hangingPunct="1"/>
            <a:endParaRPr lang="en-US" altLang="zh-CN" sz="2200" smtClean="0">
              <a:ea typeface="SimSun" pitchFamily="2" charset="-122"/>
            </a:endParaRPr>
          </a:p>
          <a:p>
            <a:pPr eaLnBrk="1" hangingPunct="1"/>
            <a:r>
              <a:rPr lang="en-US" altLang="zh-CN" sz="2200" smtClean="0">
                <a:ea typeface="SimSun" pitchFamily="2" charset="-122"/>
              </a:rPr>
              <a:t>Parameters of base tag relevance learners</a:t>
            </a:r>
          </a:p>
          <a:p>
            <a:pPr lvl="1" eaLnBrk="1" hangingPunct="1"/>
            <a:r>
              <a:rPr lang="en-US" altLang="zh-CN" sz="1600" smtClean="0">
                <a:ea typeface="SimSun" pitchFamily="2" charset="-122"/>
              </a:rPr>
              <a:t>Number of neighbors: {500,1000,1500,2000,2500}  </a:t>
            </a:r>
            <a:r>
              <a:rPr lang="en-US" altLang="zh-CN" sz="1600" smtClean="0">
                <a:ea typeface="SimSun" pitchFamily="2" charset="-122"/>
                <a:sym typeface="Wingdings" pitchFamily="2" charset="2"/>
              </a:rPr>
              <a:t> 3x5=15 base learners</a:t>
            </a:r>
            <a:endParaRPr lang="en-US" altLang="zh-CN" sz="1600" smtClean="0">
              <a:ea typeface="SimSun" pitchFamily="2" charset="-122"/>
            </a:endParaRPr>
          </a:p>
          <a:p>
            <a:pPr eaLnBrk="1" hangingPunct="1"/>
            <a:r>
              <a:rPr lang="en-US" altLang="zh-CN" sz="2200" smtClean="0">
                <a:ea typeface="SimSun" pitchFamily="2" charset="-122"/>
              </a:rPr>
              <a:t>Approximate visual neighbor search on large data sets</a:t>
            </a:r>
          </a:p>
          <a:p>
            <a:pPr lvl="1" eaLnBrk="1" hangingPunct="1"/>
            <a:r>
              <a:rPr lang="en-US" altLang="zh-CN" sz="1600" smtClean="0">
                <a:ea typeface="SimSun" pitchFamily="2" charset="-122"/>
              </a:rPr>
              <a:t>K-means based indexing</a:t>
            </a:r>
          </a:p>
          <a:p>
            <a:pPr eaLnBrk="1" hangingPunct="1"/>
            <a:r>
              <a:rPr lang="en-US" altLang="zh-CN" sz="2200" smtClean="0">
                <a:ea typeface="SimSun" pitchFamily="2" charset="-122"/>
              </a:rPr>
              <a:t>Evaluation criteria</a:t>
            </a:r>
          </a:p>
          <a:p>
            <a:pPr lvl="1" eaLnBrk="1" hangingPunct="1"/>
            <a:r>
              <a:rPr lang="en-US" altLang="zh-CN" sz="1700" smtClean="0">
                <a:ea typeface="SimSun" pitchFamily="2" charset="-122"/>
              </a:rPr>
              <a:t>average precision, mean average precision</a:t>
            </a:r>
          </a:p>
        </p:txBody>
      </p:sp>
      <p:graphicFrame>
        <p:nvGraphicFramePr>
          <p:cNvPr id="20536" name="Group 56"/>
          <p:cNvGraphicFramePr>
            <a:graphicFrameLocks noGrp="1"/>
          </p:cNvGraphicFramePr>
          <p:nvPr>
            <p:ph sz="half" idx="2"/>
          </p:nvPr>
        </p:nvGraphicFramePr>
        <p:xfrm>
          <a:off x="457200" y="2233613"/>
          <a:ext cx="8305800" cy="1424623"/>
        </p:xfrm>
        <a:graphic>
          <a:graphicData uri="http://schemas.openxmlformats.org/drawingml/2006/table">
            <a:tbl>
              <a:tblPr/>
              <a:tblGrid>
                <a:gridCol w="2286000"/>
                <a:gridCol w="1219200"/>
                <a:gridCol w="609600"/>
                <a:gridCol w="4191000"/>
              </a:tblGrid>
              <a:tr h="17621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SimSun" pitchFamily="2" charset="-122"/>
                          <a:cs typeface="Arial" charset="0"/>
                        </a:rPr>
                        <a:t>Feature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SimSun" pitchFamily="2" charset="-122"/>
                          <a:cs typeface="Arial" charset="0"/>
                        </a:rPr>
                        <a:t>Granularity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SimSun" pitchFamily="2" charset="-122"/>
                          <a:cs typeface="Arial" charset="0"/>
                        </a:rPr>
                        <a:t>Dim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SimSun" pitchFamily="2" charset="-122"/>
                          <a:cs typeface="Arial" charset="0"/>
                        </a:rPr>
                        <a:t>Descriptions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</a:tr>
              <a:tr h="274638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SimSun" pitchFamily="2" charset="-122"/>
                          <a:cs typeface="Arial" charset="0"/>
                        </a:rPr>
                        <a:t>Color64</a:t>
                      </a:r>
                      <a:r>
                        <a:rPr kumimoji="0" lang="en-US" altLang="zh-CN" sz="1600" b="0" i="0" u="none" strike="noStrike" cap="none" normalizeH="0" baseline="30000" smtClean="0">
                          <a:ln>
                            <a:noFill/>
                          </a:ln>
                          <a:solidFill>
                            <a:srgbClr val="777777"/>
                          </a:solidFill>
                          <a:effectLst/>
                          <a:latin typeface="Calibri" pitchFamily="34" charset="0"/>
                          <a:ea typeface="SimSun" pitchFamily="2" charset="-122"/>
                          <a:cs typeface="Arial" charset="0"/>
                        </a:rPr>
                        <a:t>[Huang’99,Yu’02]</a:t>
                      </a:r>
                      <a:endParaRPr kumimoji="0" lang="en-US" altLang="zh-CN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777777"/>
                        </a:solidFill>
                        <a:effectLst/>
                        <a:latin typeface="Calibri" pitchFamily="34" charset="0"/>
                        <a:ea typeface="SimSun" pitchFamily="2" charset="-122"/>
                        <a:cs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SimSun" pitchFamily="2" charset="-122"/>
                          <a:cs typeface="Arial" charset="0"/>
                        </a:rPr>
                        <a:t>global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SimSun" pitchFamily="2" charset="-122"/>
                          <a:cs typeface="Arial" charset="0"/>
                        </a:rPr>
                        <a:t>64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SimSun" pitchFamily="2" charset="-122"/>
                          <a:cs typeface="Arial" charset="0"/>
                        </a:rPr>
                        <a:t>color correlogram + texture moment + color moment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9888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SimSun" pitchFamily="2" charset="-122"/>
                          <a:cs typeface="Arial" charset="0"/>
                        </a:rPr>
                        <a:t>GIST</a:t>
                      </a:r>
                      <a:r>
                        <a:rPr kumimoji="0" lang="en-US" altLang="zh-CN" sz="1600" b="0" i="0" u="none" strike="noStrike" cap="none" normalizeH="0" baseline="30000" smtClean="0">
                          <a:ln>
                            <a:noFill/>
                          </a:ln>
                          <a:solidFill>
                            <a:srgbClr val="777777"/>
                          </a:solidFill>
                          <a:effectLst/>
                          <a:latin typeface="Calibri" pitchFamily="34" charset="0"/>
                          <a:ea typeface="SimSun" pitchFamily="2" charset="-122"/>
                          <a:cs typeface="Arial" charset="0"/>
                        </a:rPr>
                        <a:t>[Oliva’01]</a:t>
                      </a:r>
                      <a:endParaRPr kumimoji="0" lang="en-US" altLang="zh-CN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777777"/>
                        </a:solidFill>
                        <a:effectLst/>
                        <a:latin typeface="Calibri" pitchFamily="34" charset="0"/>
                        <a:ea typeface="SimSun" pitchFamily="2" charset="-122"/>
                        <a:cs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SimSun" pitchFamily="2" charset="-122"/>
                          <a:cs typeface="Arial" charset="0"/>
                        </a:rPr>
                        <a:t>global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SimSun" pitchFamily="2" charset="-122"/>
                          <a:cs typeface="Arial" charset="0"/>
                        </a:rPr>
                        <a:t>960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SimSun" pitchFamily="2" charset="-122"/>
                          <a:cs typeface="Arial" charset="0"/>
                        </a:rPr>
                        <a:t>dominant spatial structure of a scene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84175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SimSun" pitchFamily="2" charset="-122"/>
                          <a:cs typeface="Arial" charset="0"/>
                        </a:rPr>
                        <a:t>Dense-SURF</a:t>
                      </a:r>
                      <a:r>
                        <a:rPr kumimoji="0" lang="en-US" altLang="zh-CN" sz="1600" b="0" i="0" u="none" strike="noStrike" cap="none" normalizeH="0" baseline="30000" smtClean="0">
                          <a:ln>
                            <a:noFill/>
                          </a:ln>
                          <a:solidFill>
                            <a:srgbClr val="777777"/>
                          </a:solidFill>
                          <a:effectLst/>
                          <a:latin typeface="Calibri" pitchFamily="34" charset="0"/>
                          <a:ea typeface="SimSun" pitchFamily="2" charset="-122"/>
                          <a:cs typeface="Arial" charset="0"/>
                        </a:rPr>
                        <a:t>[Bay’08,Uijlings’09]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SimSun" pitchFamily="2" charset="-122"/>
                          <a:cs typeface="Arial" charset="0"/>
                        </a:rPr>
                        <a:t>local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SimSun" pitchFamily="2" charset="-122"/>
                          <a:cs typeface="Arial" charset="0"/>
                        </a:rPr>
                        <a:t>4000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SimSun" pitchFamily="2" charset="-122"/>
                          <a:cs typeface="Arial" charset="0"/>
                        </a:rPr>
                        <a:t>bag-of-keypoints: dense sampling + SURF descriptor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473581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6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 sz="3400" smtClean="0">
                <a:ea typeface="SimSun" pitchFamily="2" charset="-122"/>
              </a:rPr>
              <a:t>Experiment 1: Unsupervised image retrieval</a:t>
            </a:r>
          </a:p>
        </p:txBody>
      </p:sp>
      <p:sp>
        <p:nvSpPr>
          <p:cNvPr id="1966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66738" y="1752600"/>
            <a:ext cx="8272462" cy="4267200"/>
          </a:xfrm>
        </p:spPr>
        <p:txBody>
          <a:bodyPr/>
          <a:lstStyle/>
          <a:p>
            <a:pPr eaLnBrk="1" hangingPunct="1"/>
            <a:r>
              <a:rPr lang="en-US" altLang="zh-CN" sz="2000" smtClean="0">
                <a:ea typeface="SimSun" pitchFamily="2" charset="-122"/>
              </a:rPr>
              <a:t>Tag Baseline</a:t>
            </a:r>
          </a:p>
          <a:p>
            <a:pPr lvl="1" eaLnBrk="1" hangingPunct="1"/>
            <a:r>
              <a:rPr lang="en-US" altLang="zh-CN" sz="1800" smtClean="0">
                <a:ea typeface="SimSun" pitchFamily="2" charset="-122"/>
              </a:rPr>
              <a:t>Given a concept, rank images according to the concept’s occurrence frequency in descending order.</a:t>
            </a:r>
          </a:p>
          <a:p>
            <a:pPr eaLnBrk="1" hangingPunct="1"/>
            <a:r>
              <a:rPr lang="en-US" altLang="zh-CN" sz="2200" smtClean="0">
                <a:ea typeface="SimSun" pitchFamily="2" charset="-122"/>
              </a:rPr>
              <a:t>Single-feature tag relevance baseline</a:t>
            </a:r>
          </a:p>
          <a:p>
            <a:pPr lvl="1" eaLnBrk="1" hangingPunct="1"/>
            <a:r>
              <a:rPr lang="en-US" altLang="zh-CN" sz="1800" smtClean="0">
                <a:ea typeface="SimSun" pitchFamily="2" charset="-122"/>
              </a:rPr>
              <a:t>Update tag frequency with learned tag relevance values </a:t>
            </a:r>
          </a:p>
          <a:p>
            <a:pPr eaLnBrk="1" hangingPunct="1"/>
            <a:r>
              <a:rPr lang="en-US" altLang="zh-CN" sz="2000" smtClean="0">
                <a:ea typeface="SimSun" pitchFamily="2" charset="-122"/>
              </a:rPr>
              <a:t>Two unsupervised combination methods</a:t>
            </a:r>
          </a:p>
          <a:p>
            <a:pPr lvl="1" eaLnBrk="1" hangingPunct="1"/>
            <a:r>
              <a:rPr lang="en-US" altLang="zh-CN" sz="1800" smtClean="0">
                <a:ea typeface="SimSun" pitchFamily="2" charset="-122"/>
              </a:rPr>
              <a:t>UniformTagger</a:t>
            </a:r>
          </a:p>
          <a:p>
            <a:pPr lvl="1" eaLnBrk="1" hangingPunct="1"/>
            <a:r>
              <a:rPr lang="en-US" altLang="zh-CN" sz="1800" smtClean="0">
                <a:ea typeface="SimSun" pitchFamily="2" charset="-122"/>
              </a:rPr>
              <a:t>Borda Count</a:t>
            </a:r>
          </a:p>
        </p:txBody>
      </p:sp>
    </p:spTree>
    <p:extLst>
      <p:ext uri="{BB962C8B-B14F-4D97-AF65-F5344CB8AC3E}">
        <p14:creationId xmlns:p14="http://schemas.microsoft.com/office/powerpoint/2010/main" val="31032383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7634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6200" y="1676400"/>
            <a:ext cx="5972175" cy="472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763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 smtClean="0">
                <a:ea typeface="SimSun" pitchFamily="2" charset="-122"/>
              </a:rPr>
              <a:t>Results of experiment 1 </a:t>
            </a:r>
            <a:r>
              <a:rPr lang="en-US" altLang="zh-CN" sz="2400" smtClean="0">
                <a:ea typeface="SimSun" pitchFamily="2" charset="-122"/>
              </a:rPr>
              <a:t>(on Social20)</a:t>
            </a:r>
          </a:p>
        </p:txBody>
      </p:sp>
      <p:sp>
        <p:nvSpPr>
          <p:cNvPr id="22533" name="Rectangle 7"/>
          <p:cNvSpPr>
            <a:spLocks noGrp="1" noChangeArrowheads="1"/>
          </p:cNvSpPr>
          <p:nvPr>
            <p:ph type="body" sz="half" idx="1"/>
          </p:nvPr>
        </p:nvSpPr>
        <p:spPr>
          <a:xfrm>
            <a:off x="5791200" y="1752600"/>
            <a:ext cx="3124200" cy="4114800"/>
          </a:xfrm>
        </p:spPr>
        <p:txBody>
          <a:bodyPr/>
          <a:lstStyle/>
          <a:p>
            <a:pPr eaLnBrk="1" hangingPunct="1"/>
            <a:r>
              <a:rPr lang="en-US" altLang="zh-CN" sz="2000" smtClean="0">
                <a:ea typeface="SimSun" pitchFamily="2" charset="-122"/>
              </a:rPr>
              <a:t>UniformTagger beats tag baseline and single-feature tag relevance learning.</a:t>
            </a:r>
          </a:p>
          <a:p>
            <a:pPr lvl="1" eaLnBrk="1" hangingPunct="1"/>
            <a:r>
              <a:rPr lang="en-US" altLang="zh-CN" sz="1600" smtClean="0">
                <a:ea typeface="SimSun" pitchFamily="2" charset="-122"/>
              </a:rPr>
              <a:t>47.6%  relative improvement over tag baseline.</a:t>
            </a:r>
          </a:p>
          <a:p>
            <a:pPr lvl="1" eaLnBrk="1" hangingPunct="1"/>
            <a:r>
              <a:rPr lang="en-US" altLang="zh-CN" sz="1600" smtClean="0">
                <a:ea typeface="SimSun" pitchFamily="2" charset="-122"/>
              </a:rPr>
              <a:t>8.6% relative improvement over single-feature.    </a:t>
            </a:r>
          </a:p>
          <a:p>
            <a:pPr lvl="1" eaLnBrk="1" hangingPunct="1">
              <a:buFont typeface="Wingdings" pitchFamily="2" charset="2"/>
              <a:buNone/>
            </a:pPr>
            <a:r>
              <a:rPr lang="en-US" altLang="zh-CN" sz="1600" smtClean="0">
                <a:ea typeface="SimSun" pitchFamily="2" charset="-122"/>
              </a:rPr>
              <a:t>         14 out of 20 concepts have more than 5% relative improvement.                     </a:t>
            </a:r>
          </a:p>
        </p:txBody>
      </p:sp>
      <p:sp>
        <p:nvSpPr>
          <p:cNvPr id="197637" name="Oval 13"/>
          <p:cNvSpPr>
            <a:spLocks noChangeArrowheads="1"/>
          </p:cNvSpPr>
          <p:nvPr/>
        </p:nvSpPr>
        <p:spPr bwMode="auto">
          <a:xfrm>
            <a:off x="3276600" y="5715000"/>
            <a:ext cx="1752600" cy="228600"/>
          </a:xfrm>
          <a:prstGeom prst="ellipse">
            <a:avLst/>
          </a:prstGeom>
          <a:noFill/>
          <a:ln w="19050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zh-CN" altLang="en-US" smtClean="0">
              <a:solidFill>
                <a:srgbClr val="000000"/>
              </a:solidFill>
              <a:latin typeface="Verdana" pitchFamily="34" charset="0"/>
              <a:ea typeface="SimSun" pitchFamily="2" charset="-122"/>
            </a:endParaRPr>
          </a:p>
        </p:txBody>
      </p:sp>
      <p:sp>
        <p:nvSpPr>
          <p:cNvPr id="197638" name="Line 16"/>
          <p:cNvSpPr>
            <a:spLocks noChangeShapeType="1"/>
          </p:cNvSpPr>
          <p:nvPr/>
        </p:nvSpPr>
        <p:spPr bwMode="auto">
          <a:xfrm flipH="1">
            <a:off x="4724400" y="3352800"/>
            <a:ext cx="1600200" cy="2362200"/>
          </a:xfrm>
          <a:prstGeom prst="line">
            <a:avLst/>
          </a:prstGeom>
          <a:noFill/>
          <a:ln w="9525">
            <a:solidFill>
              <a:schemeClr val="accent2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sp>
        <p:nvSpPr>
          <p:cNvPr id="197639" name="Line 17"/>
          <p:cNvSpPr>
            <a:spLocks noChangeShapeType="1"/>
          </p:cNvSpPr>
          <p:nvPr/>
        </p:nvSpPr>
        <p:spPr bwMode="auto">
          <a:xfrm flipH="1">
            <a:off x="5029200" y="3962400"/>
            <a:ext cx="1295400" cy="1828800"/>
          </a:xfrm>
          <a:prstGeom prst="line">
            <a:avLst/>
          </a:prstGeom>
          <a:noFill/>
          <a:ln w="9525">
            <a:solidFill>
              <a:schemeClr val="accent2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sp>
        <p:nvSpPr>
          <p:cNvPr id="196634" name="Rectangle 26"/>
          <p:cNvSpPr>
            <a:spLocks noChangeArrowheads="1"/>
          </p:cNvSpPr>
          <p:nvPr/>
        </p:nvSpPr>
        <p:spPr bwMode="auto">
          <a:xfrm>
            <a:off x="476250" y="4038600"/>
            <a:ext cx="803275" cy="1689100"/>
          </a:xfrm>
          <a:prstGeom prst="rect">
            <a:avLst/>
          </a:prstGeom>
          <a:solidFill>
            <a:schemeClr val="accent2">
              <a:alpha val="43137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zh-CN" altLang="en-US" smtClean="0">
              <a:solidFill>
                <a:srgbClr val="000000"/>
              </a:solidFill>
              <a:latin typeface="Verdana" pitchFamily="34" charset="0"/>
              <a:ea typeface="SimSun" pitchFamily="2" charset="-122"/>
            </a:endParaRPr>
          </a:p>
        </p:txBody>
      </p:sp>
      <p:sp>
        <p:nvSpPr>
          <p:cNvPr id="196635" name="Rectangle 27"/>
          <p:cNvSpPr>
            <a:spLocks noChangeArrowheads="1"/>
          </p:cNvSpPr>
          <p:nvPr/>
        </p:nvSpPr>
        <p:spPr bwMode="auto">
          <a:xfrm>
            <a:off x="457200" y="3057525"/>
            <a:ext cx="838200" cy="549275"/>
          </a:xfrm>
          <a:prstGeom prst="rect">
            <a:avLst/>
          </a:prstGeom>
          <a:solidFill>
            <a:schemeClr val="accent2">
              <a:alpha val="43137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zh-CN" altLang="en-US" smtClean="0">
              <a:solidFill>
                <a:srgbClr val="000000"/>
              </a:solidFill>
              <a:latin typeface="Verdana" pitchFamily="34" charset="0"/>
              <a:ea typeface="SimSun" pitchFamily="2" charset="-122"/>
            </a:endParaRPr>
          </a:p>
        </p:txBody>
      </p:sp>
      <p:sp>
        <p:nvSpPr>
          <p:cNvPr id="196636" name="Rectangle 28"/>
          <p:cNvSpPr>
            <a:spLocks noChangeArrowheads="1"/>
          </p:cNvSpPr>
          <p:nvPr/>
        </p:nvSpPr>
        <p:spPr bwMode="auto">
          <a:xfrm>
            <a:off x="457200" y="2714625"/>
            <a:ext cx="838200" cy="152400"/>
          </a:xfrm>
          <a:prstGeom prst="rect">
            <a:avLst/>
          </a:prstGeom>
          <a:solidFill>
            <a:schemeClr val="accent2">
              <a:alpha val="43137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zh-CN" altLang="en-US" smtClean="0">
              <a:solidFill>
                <a:srgbClr val="000000"/>
              </a:solidFill>
              <a:latin typeface="Verdana" pitchFamily="34" charset="0"/>
              <a:ea typeface="SimSun" pitchFamily="2" charset="-122"/>
            </a:endParaRPr>
          </a:p>
        </p:txBody>
      </p:sp>
      <p:sp>
        <p:nvSpPr>
          <p:cNvPr id="196637" name="Rectangle 29"/>
          <p:cNvSpPr>
            <a:spLocks noChangeArrowheads="1"/>
          </p:cNvSpPr>
          <p:nvPr/>
        </p:nvSpPr>
        <p:spPr bwMode="auto">
          <a:xfrm>
            <a:off x="457200" y="2133600"/>
            <a:ext cx="838200" cy="152400"/>
          </a:xfrm>
          <a:prstGeom prst="rect">
            <a:avLst/>
          </a:prstGeom>
          <a:solidFill>
            <a:schemeClr val="accent2">
              <a:alpha val="43137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zh-CN" altLang="en-US" smtClean="0">
              <a:solidFill>
                <a:srgbClr val="000000"/>
              </a:solidFill>
              <a:latin typeface="Verdana" pitchFamily="34" charset="0"/>
              <a:ea typeface="SimSun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8592654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6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6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6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6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6637" grpId="0" animBg="1"/>
    </p:bld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65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66738" y="1752600"/>
            <a:ext cx="8196262" cy="4267200"/>
          </a:xfrm>
        </p:spPr>
        <p:txBody>
          <a:bodyPr/>
          <a:lstStyle/>
          <a:p>
            <a:pPr eaLnBrk="1" hangingPunct="1"/>
            <a:r>
              <a:rPr lang="en-US" altLang="zh-CN" sz="2200" smtClean="0">
                <a:ea typeface="SimSun" pitchFamily="2" charset="-122"/>
              </a:rPr>
              <a:t>For each concept, we train the combination weights {</a:t>
            </a:r>
            <a:r>
              <a:rPr lang="el-GR" altLang="zh-CN" sz="2200" i="1" smtClean="0"/>
              <a:t>α</a:t>
            </a:r>
            <a:r>
              <a:rPr lang="en-US" altLang="zh-CN" sz="2200" i="1" baseline="-25000" smtClean="0">
                <a:ea typeface="SimSun" pitchFamily="2" charset="-122"/>
              </a:rPr>
              <a:t>i</a:t>
            </a:r>
            <a:r>
              <a:rPr lang="en-US" altLang="zh-CN" sz="2200" baseline="-25000" smtClean="0">
                <a:ea typeface="SimSun" pitchFamily="2" charset="-122"/>
              </a:rPr>
              <a:t>,</a:t>
            </a:r>
            <a:r>
              <a:rPr lang="en-US" altLang="zh-CN" sz="2200" i="1" baseline="-25000" smtClean="0">
                <a:ea typeface="SimSun" pitchFamily="2" charset="-122"/>
              </a:rPr>
              <a:t>j</a:t>
            </a:r>
            <a:r>
              <a:rPr lang="en-US" altLang="zh-CN" sz="2200" smtClean="0">
                <a:ea typeface="SimSun" pitchFamily="2" charset="-122"/>
              </a:rPr>
              <a:t>} using</a:t>
            </a:r>
            <a:r>
              <a:rPr lang="en-US" altLang="zh-CN" sz="2400" smtClean="0">
                <a:ea typeface="SimSun" pitchFamily="2" charset="-122"/>
              </a:rPr>
              <a:t> </a:t>
            </a:r>
          </a:p>
          <a:p>
            <a:pPr lvl="1" eaLnBrk="1" hangingPunct="1"/>
            <a:r>
              <a:rPr lang="en-US" altLang="zh-CN" sz="2000" smtClean="0">
                <a:ea typeface="SimSun" pitchFamily="2" charset="-122"/>
              </a:rPr>
              <a:t>Best Single Learner</a:t>
            </a:r>
            <a:endParaRPr lang="en-US" altLang="zh-CN" sz="2000" baseline="30000" smtClean="0">
              <a:ea typeface="SimSun" pitchFamily="2" charset="-122"/>
            </a:endParaRPr>
          </a:p>
          <a:p>
            <a:pPr lvl="1" eaLnBrk="1" hangingPunct="1"/>
            <a:r>
              <a:rPr lang="en-US" altLang="zh-CN" sz="2000" smtClean="0">
                <a:ea typeface="SimSun" pitchFamily="2" charset="-122"/>
              </a:rPr>
              <a:t>Weighted Borda Count</a:t>
            </a:r>
          </a:p>
          <a:p>
            <a:pPr lvl="1" eaLnBrk="1" hangingPunct="1"/>
            <a:r>
              <a:rPr lang="en-US" altLang="zh-CN" sz="2000" smtClean="0">
                <a:ea typeface="SimSun" pitchFamily="2" charset="-122"/>
              </a:rPr>
              <a:t>RankBoost</a:t>
            </a:r>
            <a:endParaRPr lang="en-US" altLang="zh-CN" sz="2000" baseline="30000" smtClean="0">
              <a:ea typeface="SimSun" pitchFamily="2" charset="-122"/>
            </a:endParaRPr>
          </a:p>
          <a:p>
            <a:pPr lvl="1" eaLnBrk="1" hangingPunct="1"/>
            <a:endParaRPr lang="en-US" altLang="zh-CN" sz="2000" smtClean="0">
              <a:ea typeface="SimSun" pitchFamily="2" charset="-122"/>
            </a:endParaRPr>
          </a:p>
        </p:txBody>
      </p:sp>
      <p:sp>
        <p:nvSpPr>
          <p:cNvPr id="19865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 sz="3400" smtClean="0">
                <a:ea typeface="SimSun" pitchFamily="2" charset="-122"/>
              </a:rPr>
              <a:t>Experiment 2: Supervised image retrieval</a:t>
            </a:r>
          </a:p>
        </p:txBody>
      </p:sp>
    </p:spTree>
    <p:extLst>
      <p:ext uri="{BB962C8B-B14F-4D97-AF65-F5344CB8AC3E}">
        <p14:creationId xmlns:p14="http://schemas.microsoft.com/office/powerpoint/2010/main" val="5758023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9682" name="Picture 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1676400"/>
            <a:ext cx="5562600" cy="464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968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 smtClean="0">
                <a:ea typeface="SimSun" pitchFamily="2" charset="-122"/>
              </a:rPr>
              <a:t>Results of experiment 2 </a:t>
            </a:r>
            <a:r>
              <a:rPr lang="en-US" altLang="zh-CN" sz="2400" smtClean="0">
                <a:ea typeface="SimSun" pitchFamily="2" charset="-122"/>
              </a:rPr>
              <a:t>(on NUS-SCENE)</a:t>
            </a:r>
          </a:p>
        </p:txBody>
      </p:sp>
      <p:sp>
        <p:nvSpPr>
          <p:cNvPr id="24586" name="Oval 15"/>
          <p:cNvSpPr>
            <a:spLocks noChangeArrowheads="1"/>
          </p:cNvSpPr>
          <p:nvPr/>
        </p:nvSpPr>
        <p:spPr bwMode="auto">
          <a:xfrm>
            <a:off x="3276600" y="5791200"/>
            <a:ext cx="457200" cy="228600"/>
          </a:xfrm>
          <a:prstGeom prst="ellipse">
            <a:avLst/>
          </a:prstGeom>
          <a:noFill/>
          <a:ln w="19050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zh-CN" altLang="en-US" smtClean="0">
              <a:solidFill>
                <a:srgbClr val="000000"/>
              </a:solidFill>
              <a:latin typeface="Verdana" pitchFamily="34" charset="0"/>
              <a:ea typeface="SimSun" pitchFamily="2" charset="-122"/>
            </a:endParaRPr>
          </a:p>
        </p:txBody>
      </p:sp>
      <p:sp>
        <p:nvSpPr>
          <p:cNvPr id="24588" name="Rectangle 17"/>
          <p:cNvSpPr>
            <a:spLocks noChangeArrowheads="1"/>
          </p:cNvSpPr>
          <p:nvPr/>
        </p:nvSpPr>
        <p:spPr bwMode="auto">
          <a:xfrm>
            <a:off x="385763" y="2886075"/>
            <a:ext cx="733425" cy="152400"/>
          </a:xfrm>
          <a:prstGeom prst="rect">
            <a:avLst/>
          </a:prstGeom>
          <a:solidFill>
            <a:schemeClr val="accent2">
              <a:alpha val="43137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zh-CN" altLang="en-US" smtClean="0">
              <a:solidFill>
                <a:srgbClr val="000000"/>
              </a:solidFill>
              <a:latin typeface="Verdana" pitchFamily="34" charset="0"/>
              <a:ea typeface="SimSun" pitchFamily="2" charset="-122"/>
            </a:endParaRPr>
          </a:p>
        </p:txBody>
      </p:sp>
      <p:sp>
        <p:nvSpPr>
          <p:cNvPr id="24589" name="Rectangle 18"/>
          <p:cNvSpPr>
            <a:spLocks noChangeArrowheads="1"/>
          </p:cNvSpPr>
          <p:nvPr/>
        </p:nvSpPr>
        <p:spPr bwMode="auto">
          <a:xfrm>
            <a:off x="376238" y="3133725"/>
            <a:ext cx="733425" cy="228600"/>
          </a:xfrm>
          <a:prstGeom prst="rect">
            <a:avLst/>
          </a:prstGeom>
          <a:solidFill>
            <a:schemeClr val="accent2">
              <a:alpha val="43137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zh-CN" altLang="en-US" smtClean="0">
              <a:solidFill>
                <a:srgbClr val="000000"/>
              </a:solidFill>
              <a:latin typeface="Verdana" pitchFamily="34" charset="0"/>
              <a:ea typeface="SimSun" pitchFamily="2" charset="-122"/>
            </a:endParaRPr>
          </a:p>
        </p:txBody>
      </p:sp>
      <p:sp>
        <p:nvSpPr>
          <p:cNvPr id="24590" name="Rectangle 19"/>
          <p:cNvSpPr>
            <a:spLocks noChangeArrowheads="1"/>
          </p:cNvSpPr>
          <p:nvPr/>
        </p:nvSpPr>
        <p:spPr bwMode="auto">
          <a:xfrm>
            <a:off x="385763" y="4237038"/>
            <a:ext cx="733425" cy="152400"/>
          </a:xfrm>
          <a:prstGeom prst="rect">
            <a:avLst/>
          </a:prstGeom>
          <a:solidFill>
            <a:schemeClr val="accent2">
              <a:alpha val="43137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zh-CN" altLang="en-US" smtClean="0">
              <a:solidFill>
                <a:srgbClr val="000000"/>
              </a:solidFill>
              <a:latin typeface="Verdana" pitchFamily="34" charset="0"/>
              <a:ea typeface="SimSun" pitchFamily="2" charset="-122"/>
            </a:endParaRPr>
          </a:p>
        </p:txBody>
      </p:sp>
      <p:sp>
        <p:nvSpPr>
          <p:cNvPr id="24597" name="Rectangle 5"/>
          <p:cNvSpPr>
            <a:spLocks noChangeArrowheads="1"/>
          </p:cNvSpPr>
          <p:nvPr/>
        </p:nvSpPr>
        <p:spPr bwMode="auto">
          <a:xfrm>
            <a:off x="4876800" y="2457450"/>
            <a:ext cx="4191000" cy="2057400"/>
          </a:xfrm>
          <a:prstGeom prst="rect">
            <a:avLst/>
          </a:prstGeom>
          <a:solidFill>
            <a:schemeClr val="bg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469900" indent="-4699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Font typeface="Wingdings" pitchFamily="2" charset="2"/>
              <a:buChar char="o"/>
            </a:pPr>
            <a:r>
              <a:rPr lang="en-US" altLang="zh-CN" sz="2000" smtClean="0">
                <a:solidFill>
                  <a:srgbClr val="000000"/>
                </a:solidFill>
                <a:latin typeface="Calibri" pitchFamily="34" charset="0"/>
                <a:ea typeface="SimSun" pitchFamily="2" charset="-122"/>
              </a:rPr>
              <a:t>UniformTagger is </a:t>
            </a:r>
            <a:r>
              <a:rPr lang="en-US" altLang="zh-CN" sz="2000" b="1" smtClean="0">
                <a:solidFill>
                  <a:srgbClr val="CC0000"/>
                </a:solidFill>
                <a:latin typeface="Calibri" pitchFamily="34" charset="0"/>
                <a:ea typeface="SimSun" pitchFamily="2" charset="-122"/>
              </a:rPr>
              <a:t>surprisingly comparable</a:t>
            </a:r>
            <a:r>
              <a:rPr lang="en-US" altLang="zh-CN" sz="2000" smtClean="0">
                <a:solidFill>
                  <a:srgbClr val="000000"/>
                </a:solidFill>
                <a:latin typeface="Calibri" pitchFamily="34" charset="0"/>
                <a:ea typeface="SimSun" pitchFamily="2" charset="-122"/>
              </a:rPr>
              <a:t> to RankBoost.</a:t>
            </a:r>
          </a:p>
          <a:p>
            <a:pPr lvl="1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Font typeface="Wingdings" pitchFamily="2" charset="2"/>
              <a:buChar char="n"/>
            </a:pPr>
            <a:r>
              <a:rPr lang="en-US" altLang="zh-CN" sz="1600" smtClean="0">
                <a:solidFill>
                  <a:srgbClr val="000000"/>
                </a:solidFill>
                <a:latin typeface="Calibri" pitchFamily="34" charset="0"/>
                <a:ea typeface="SimSun" pitchFamily="2" charset="-122"/>
              </a:rPr>
              <a:t>RankBoost MAP: 0.679</a:t>
            </a:r>
          </a:p>
          <a:p>
            <a:pPr lvl="1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Font typeface="Wingdings" pitchFamily="2" charset="2"/>
              <a:buChar char="n"/>
            </a:pPr>
            <a:r>
              <a:rPr lang="en-US" altLang="zh-CN" sz="1600" smtClean="0">
                <a:solidFill>
                  <a:srgbClr val="000000"/>
                </a:solidFill>
                <a:latin typeface="Calibri" pitchFamily="34" charset="0"/>
                <a:ea typeface="SimSun" pitchFamily="2" charset="-122"/>
              </a:rPr>
              <a:t>UniformTagger MAP: 0.672</a:t>
            </a:r>
          </a:p>
          <a:p>
            <a:pPr lvl="1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Font typeface="Wingdings" pitchFamily="2" charset="2"/>
              <a:buChar char="n"/>
            </a:pPr>
            <a:r>
              <a:rPr lang="en-US" altLang="zh-CN" sz="1600" smtClean="0">
                <a:solidFill>
                  <a:srgbClr val="000000"/>
                </a:solidFill>
                <a:latin typeface="Calibri" pitchFamily="34" charset="0"/>
                <a:ea typeface="SimSun" pitchFamily="2" charset="-122"/>
              </a:rPr>
              <a:t>For only 4 out of 33 concepts, RankBoost outperforms UniformTagger, with over 5% relative improvement.</a:t>
            </a:r>
          </a:p>
          <a:p>
            <a:pPr lvl="1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Font typeface="Wingdings" pitchFamily="2" charset="2"/>
              <a:buChar char="n"/>
            </a:pPr>
            <a:endParaRPr lang="en-US" altLang="zh-CN" smtClean="0">
              <a:solidFill>
                <a:srgbClr val="000000"/>
              </a:solidFill>
              <a:latin typeface="Calibri" pitchFamily="34" charset="0"/>
              <a:ea typeface="SimSun" pitchFamily="2" charset="-122"/>
            </a:endParaRPr>
          </a:p>
          <a:p>
            <a:pPr lvl="2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Font typeface="Wingdings" pitchFamily="2" charset="2"/>
              <a:buChar char="o"/>
            </a:pPr>
            <a:endParaRPr lang="en-US" altLang="zh-CN" sz="1900" smtClean="0">
              <a:solidFill>
                <a:srgbClr val="000000"/>
              </a:solidFill>
              <a:latin typeface="Calibri" pitchFamily="34" charset="0"/>
              <a:ea typeface="SimSun" pitchFamily="2" charset="-122"/>
            </a:endParaRPr>
          </a:p>
        </p:txBody>
      </p:sp>
      <p:sp>
        <p:nvSpPr>
          <p:cNvPr id="24598" name="Rectangle 5"/>
          <p:cNvSpPr>
            <a:spLocks noChangeArrowheads="1"/>
          </p:cNvSpPr>
          <p:nvPr/>
        </p:nvSpPr>
        <p:spPr bwMode="auto">
          <a:xfrm>
            <a:off x="4876800" y="1743075"/>
            <a:ext cx="4191000" cy="609600"/>
          </a:xfrm>
          <a:prstGeom prst="rect">
            <a:avLst/>
          </a:prstGeom>
          <a:solidFill>
            <a:schemeClr val="bg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469900" indent="-4699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Font typeface="Wingdings" pitchFamily="2" charset="2"/>
              <a:buChar char="o"/>
            </a:pPr>
            <a:r>
              <a:rPr lang="en-US" altLang="zh-CN" sz="2000" smtClean="0">
                <a:solidFill>
                  <a:srgbClr val="000000"/>
                </a:solidFill>
                <a:latin typeface="Calibri" pitchFamily="34" charset="0"/>
                <a:ea typeface="SimSun" pitchFamily="2" charset="-122"/>
              </a:rPr>
              <a:t>Performance comparison</a:t>
            </a:r>
          </a:p>
          <a:p>
            <a:pPr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Font typeface="Wingdings" pitchFamily="2" charset="2"/>
              <a:buNone/>
            </a:pPr>
            <a:r>
              <a:rPr lang="en-US" altLang="zh-CN" sz="1600" smtClean="0">
                <a:solidFill>
                  <a:srgbClr val="000000"/>
                </a:solidFill>
                <a:latin typeface="Calibri" pitchFamily="34" charset="0"/>
                <a:ea typeface="SimSun" pitchFamily="2" charset="-122"/>
              </a:rPr>
              <a:t>RankBoost &gt; Weighted BordaCount &gt; Best Single</a:t>
            </a:r>
          </a:p>
        </p:txBody>
      </p:sp>
      <p:sp>
        <p:nvSpPr>
          <p:cNvPr id="24599" name="Line 23"/>
          <p:cNvSpPr>
            <a:spLocks noChangeShapeType="1"/>
          </p:cNvSpPr>
          <p:nvPr/>
        </p:nvSpPr>
        <p:spPr bwMode="auto">
          <a:xfrm flipH="1">
            <a:off x="3581400" y="2133600"/>
            <a:ext cx="1295400" cy="3657600"/>
          </a:xfrm>
          <a:prstGeom prst="line">
            <a:avLst/>
          </a:prstGeom>
          <a:noFill/>
          <a:ln w="9525">
            <a:solidFill>
              <a:schemeClr val="accent2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sp>
        <p:nvSpPr>
          <p:cNvPr id="24600" name="Rectangle 5"/>
          <p:cNvSpPr>
            <a:spLocks noChangeArrowheads="1"/>
          </p:cNvSpPr>
          <p:nvPr/>
        </p:nvSpPr>
        <p:spPr bwMode="auto">
          <a:xfrm>
            <a:off x="4867275" y="4648200"/>
            <a:ext cx="4191000" cy="1447800"/>
          </a:xfrm>
          <a:prstGeom prst="rect">
            <a:avLst/>
          </a:prstGeom>
          <a:solidFill>
            <a:schemeClr val="bg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469900" indent="-4699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Font typeface="Wingdings" pitchFamily="2" charset="2"/>
              <a:buChar char="o"/>
            </a:pPr>
            <a:r>
              <a:rPr lang="en-US" altLang="zh-CN" sz="2000" smtClean="0">
                <a:solidFill>
                  <a:srgbClr val="000000"/>
                </a:solidFill>
                <a:latin typeface="Calibri" pitchFamily="34" charset="0"/>
                <a:ea typeface="SimSun" pitchFamily="2" charset="-122"/>
              </a:rPr>
              <a:t>Our explanation</a:t>
            </a:r>
          </a:p>
          <a:p>
            <a:pPr lvl="1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Font typeface="Wingdings" pitchFamily="2" charset="2"/>
              <a:buChar char="n"/>
            </a:pPr>
            <a:r>
              <a:rPr lang="en-US" altLang="zh-CN" sz="1600" smtClean="0">
                <a:solidFill>
                  <a:srgbClr val="000000"/>
                </a:solidFill>
                <a:latin typeface="Calibri" pitchFamily="34" charset="0"/>
                <a:ea typeface="SimSun" pitchFamily="2" charset="-122"/>
              </a:rPr>
              <a:t>RankBoost might over-emphasize over-confident base learners.</a:t>
            </a:r>
          </a:p>
          <a:p>
            <a:pPr lvl="1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Font typeface="Wingdings" pitchFamily="2" charset="2"/>
              <a:buChar char="n"/>
            </a:pPr>
            <a:r>
              <a:rPr lang="en-US" altLang="zh-CN" sz="1600" smtClean="0">
                <a:solidFill>
                  <a:srgbClr val="000000"/>
                </a:solidFill>
                <a:latin typeface="Calibri" pitchFamily="34" charset="0"/>
                <a:ea typeface="SimSun" pitchFamily="2" charset="-122"/>
              </a:rPr>
              <a:t>Base learners complement each other and perform reasonably well in general.</a:t>
            </a:r>
          </a:p>
          <a:p>
            <a:pPr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Font typeface="Wingdings" pitchFamily="2" charset="2"/>
              <a:buNone/>
            </a:pPr>
            <a:endParaRPr lang="en-US" altLang="zh-CN" sz="1600" smtClean="0">
              <a:solidFill>
                <a:srgbClr val="000000"/>
              </a:solidFill>
              <a:latin typeface="Calibri" pitchFamily="34" charset="0"/>
              <a:ea typeface="SimSun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8207447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586" grpId="0" animBg="1"/>
      <p:bldP spid="24588" grpId="0" animBg="1"/>
      <p:bldP spid="24589" grpId="0" animBg="1"/>
      <p:bldP spid="24590" grpId="0" animBg="1"/>
      <p:bldP spid="24597" grpId="0" animBg="1"/>
      <p:bldP spid="24598" grpId="0" animBg="1"/>
      <p:bldP spid="24599" grpId="0" animBg="1"/>
      <p:bldP spid="24600" grpId="0" animBg="1"/>
    </p:bld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0706" name="Picture 1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2514600"/>
            <a:ext cx="8686800" cy="353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0707" name="Rectangle 8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 sz="3600" smtClean="0">
                <a:ea typeface="SimSun" pitchFamily="2" charset="-122"/>
              </a:rPr>
              <a:t>Image search after tag relevance learning</a:t>
            </a:r>
          </a:p>
        </p:txBody>
      </p:sp>
      <p:sp>
        <p:nvSpPr>
          <p:cNvPr id="200708" name="Text Box 24"/>
          <p:cNvSpPr txBox="1">
            <a:spLocks noChangeArrowheads="1"/>
          </p:cNvSpPr>
          <p:nvPr/>
        </p:nvSpPr>
        <p:spPr bwMode="auto">
          <a:xfrm>
            <a:off x="533400" y="1752600"/>
            <a:ext cx="8077200" cy="427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fontAlgn="base">
              <a:spcBef>
                <a:spcPct val="50000"/>
              </a:spcBef>
              <a:spcAft>
                <a:spcPct val="0"/>
              </a:spcAft>
              <a:buClr>
                <a:srgbClr val="CC0000"/>
              </a:buClr>
              <a:buFont typeface="Wingdings" pitchFamily="2" charset="2"/>
              <a:buChar char="q"/>
            </a:pPr>
            <a:r>
              <a:rPr lang="en-US" altLang="zh-CN" sz="2000" smtClean="0">
                <a:solidFill>
                  <a:srgbClr val="000000"/>
                </a:solidFill>
                <a:latin typeface="Calibri" pitchFamily="34" charset="0"/>
                <a:ea typeface="SimSun" pitchFamily="2" charset="-122"/>
              </a:rPr>
              <a:t> </a:t>
            </a:r>
            <a:r>
              <a:rPr lang="en-US" altLang="zh-CN" sz="2200" smtClean="0">
                <a:solidFill>
                  <a:srgbClr val="000000"/>
                </a:solidFill>
                <a:latin typeface="Calibri" pitchFamily="34" charset="0"/>
                <a:ea typeface="SimSun" pitchFamily="2" charset="-122"/>
              </a:rPr>
              <a:t>Objective social tagging </a:t>
            </a:r>
            <a:r>
              <a:rPr lang="en-US" altLang="zh-CN" sz="2200" smtClean="0">
                <a:solidFill>
                  <a:srgbClr val="000000"/>
                </a:solidFill>
                <a:latin typeface="Calibri" pitchFamily="34" charset="0"/>
                <a:ea typeface="SimSun" pitchFamily="2" charset="-122"/>
                <a:sym typeface="Wingdings" pitchFamily="2" charset="2"/>
              </a:rPr>
              <a:t> Accurate image retrieval results</a:t>
            </a:r>
            <a:endParaRPr lang="en-US" altLang="zh-CN" sz="2200" smtClean="0">
              <a:solidFill>
                <a:srgbClr val="000000"/>
              </a:solidFill>
              <a:latin typeface="Calibri" pitchFamily="34" charset="0"/>
              <a:ea typeface="SimSun" pitchFamily="2" charset="-122"/>
            </a:endParaRPr>
          </a:p>
        </p:txBody>
      </p:sp>
      <p:sp>
        <p:nvSpPr>
          <p:cNvPr id="200709" name="Text Box 4"/>
          <p:cNvSpPr txBox="1">
            <a:spLocks noChangeArrowheads="1"/>
          </p:cNvSpPr>
          <p:nvPr/>
        </p:nvSpPr>
        <p:spPr bwMode="auto">
          <a:xfrm>
            <a:off x="685800" y="2224088"/>
            <a:ext cx="1905000" cy="366712"/>
          </a:xfrm>
          <a:prstGeom prst="rect">
            <a:avLst/>
          </a:prstGeom>
          <a:solidFill>
            <a:schemeClr val="bg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en-US" altLang="zh-CN" smtClean="0">
                <a:solidFill>
                  <a:srgbClr val="000000"/>
                </a:solidFill>
                <a:latin typeface="Calibri" pitchFamily="34" charset="0"/>
                <a:ea typeface="SimSun" pitchFamily="2" charset="-122"/>
              </a:rPr>
              <a:t>Query </a:t>
            </a:r>
            <a:r>
              <a:rPr lang="en-US" altLang="zh-CN" b="1" i="1" smtClean="0">
                <a:solidFill>
                  <a:srgbClr val="000000"/>
                </a:solidFill>
                <a:latin typeface="Calibri" pitchFamily="34" charset="0"/>
                <a:ea typeface="SimSun" pitchFamily="2" charset="-122"/>
              </a:rPr>
              <a:t>tiger</a:t>
            </a:r>
          </a:p>
        </p:txBody>
      </p:sp>
      <p:sp>
        <p:nvSpPr>
          <p:cNvPr id="200710" name="Freeform 23"/>
          <p:cNvSpPr>
            <a:spLocks/>
          </p:cNvSpPr>
          <p:nvPr/>
        </p:nvSpPr>
        <p:spPr bwMode="auto">
          <a:xfrm>
            <a:off x="1981200" y="3581400"/>
            <a:ext cx="381000" cy="495300"/>
          </a:xfrm>
          <a:custGeom>
            <a:avLst/>
            <a:gdLst>
              <a:gd name="T0" fmla="*/ 0 w 240"/>
              <a:gd name="T1" fmla="*/ 2147483647 h 312"/>
              <a:gd name="T2" fmla="*/ 2147483647 w 240"/>
              <a:gd name="T3" fmla="*/ 2147483647 h 312"/>
              <a:gd name="T4" fmla="*/ 2147483647 w 240"/>
              <a:gd name="T5" fmla="*/ 0 h 312"/>
              <a:gd name="T6" fmla="*/ 0 60000 65536"/>
              <a:gd name="T7" fmla="*/ 0 60000 65536"/>
              <a:gd name="T8" fmla="*/ 0 60000 65536"/>
              <a:gd name="T9" fmla="*/ 0 w 240"/>
              <a:gd name="T10" fmla="*/ 0 h 312"/>
              <a:gd name="T11" fmla="*/ 240 w 240"/>
              <a:gd name="T12" fmla="*/ 312 h 312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40" h="312">
                <a:moveTo>
                  <a:pt x="0" y="144"/>
                </a:moveTo>
                <a:cubicBezTo>
                  <a:pt x="28" y="228"/>
                  <a:pt x="56" y="312"/>
                  <a:pt x="96" y="288"/>
                </a:cubicBezTo>
                <a:cubicBezTo>
                  <a:pt x="136" y="264"/>
                  <a:pt x="188" y="132"/>
                  <a:pt x="240" y="0"/>
                </a:cubicBezTo>
              </a:path>
            </a:pathLst>
          </a:custGeom>
          <a:noFill/>
          <a:ln w="76200">
            <a:solidFill>
              <a:srgbClr val="33CC33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sp>
        <p:nvSpPr>
          <p:cNvPr id="200711" name="Freeform 23"/>
          <p:cNvSpPr>
            <a:spLocks/>
          </p:cNvSpPr>
          <p:nvPr/>
        </p:nvSpPr>
        <p:spPr bwMode="auto">
          <a:xfrm>
            <a:off x="4876800" y="3581400"/>
            <a:ext cx="381000" cy="495300"/>
          </a:xfrm>
          <a:custGeom>
            <a:avLst/>
            <a:gdLst>
              <a:gd name="T0" fmla="*/ 0 w 240"/>
              <a:gd name="T1" fmla="*/ 2147483647 h 312"/>
              <a:gd name="T2" fmla="*/ 2147483647 w 240"/>
              <a:gd name="T3" fmla="*/ 2147483647 h 312"/>
              <a:gd name="T4" fmla="*/ 2147483647 w 240"/>
              <a:gd name="T5" fmla="*/ 0 h 312"/>
              <a:gd name="T6" fmla="*/ 0 60000 65536"/>
              <a:gd name="T7" fmla="*/ 0 60000 65536"/>
              <a:gd name="T8" fmla="*/ 0 60000 65536"/>
              <a:gd name="T9" fmla="*/ 0 w 240"/>
              <a:gd name="T10" fmla="*/ 0 h 312"/>
              <a:gd name="T11" fmla="*/ 240 w 240"/>
              <a:gd name="T12" fmla="*/ 312 h 312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40" h="312">
                <a:moveTo>
                  <a:pt x="0" y="144"/>
                </a:moveTo>
                <a:cubicBezTo>
                  <a:pt x="28" y="228"/>
                  <a:pt x="56" y="312"/>
                  <a:pt x="96" y="288"/>
                </a:cubicBezTo>
                <a:cubicBezTo>
                  <a:pt x="136" y="264"/>
                  <a:pt x="188" y="132"/>
                  <a:pt x="240" y="0"/>
                </a:cubicBezTo>
              </a:path>
            </a:pathLst>
          </a:custGeom>
          <a:noFill/>
          <a:ln w="76200">
            <a:solidFill>
              <a:srgbClr val="33CC33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sp>
        <p:nvSpPr>
          <p:cNvPr id="200712" name="Freeform 23"/>
          <p:cNvSpPr>
            <a:spLocks/>
          </p:cNvSpPr>
          <p:nvPr/>
        </p:nvSpPr>
        <p:spPr bwMode="auto">
          <a:xfrm>
            <a:off x="7924800" y="3657600"/>
            <a:ext cx="381000" cy="495300"/>
          </a:xfrm>
          <a:custGeom>
            <a:avLst/>
            <a:gdLst>
              <a:gd name="T0" fmla="*/ 0 w 240"/>
              <a:gd name="T1" fmla="*/ 2147483647 h 312"/>
              <a:gd name="T2" fmla="*/ 2147483647 w 240"/>
              <a:gd name="T3" fmla="*/ 2147483647 h 312"/>
              <a:gd name="T4" fmla="*/ 2147483647 w 240"/>
              <a:gd name="T5" fmla="*/ 0 h 312"/>
              <a:gd name="T6" fmla="*/ 0 60000 65536"/>
              <a:gd name="T7" fmla="*/ 0 60000 65536"/>
              <a:gd name="T8" fmla="*/ 0 60000 65536"/>
              <a:gd name="T9" fmla="*/ 0 w 240"/>
              <a:gd name="T10" fmla="*/ 0 h 312"/>
              <a:gd name="T11" fmla="*/ 240 w 240"/>
              <a:gd name="T12" fmla="*/ 312 h 312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40" h="312">
                <a:moveTo>
                  <a:pt x="0" y="144"/>
                </a:moveTo>
                <a:cubicBezTo>
                  <a:pt x="28" y="228"/>
                  <a:pt x="56" y="312"/>
                  <a:pt x="96" y="288"/>
                </a:cubicBezTo>
                <a:cubicBezTo>
                  <a:pt x="136" y="264"/>
                  <a:pt x="188" y="132"/>
                  <a:pt x="240" y="0"/>
                </a:cubicBezTo>
              </a:path>
            </a:pathLst>
          </a:custGeom>
          <a:noFill/>
          <a:ln w="76200">
            <a:solidFill>
              <a:srgbClr val="33CC33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sp>
        <p:nvSpPr>
          <p:cNvPr id="200713" name="Freeform 23"/>
          <p:cNvSpPr>
            <a:spLocks/>
          </p:cNvSpPr>
          <p:nvPr/>
        </p:nvSpPr>
        <p:spPr bwMode="auto">
          <a:xfrm>
            <a:off x="1981200" y="5562600"/>
            <a:ext cx="381000" cy="495300"/>
          </a:xfrm>
          <a:custGeom>
            <a:avLst/>
            <a:gdLst>
              <a:gd name="T0" fmla="*/ 0 w 240"/>
              <a:gd name="T1" fmla="*/ 2147483647 h 312"/>
              <a:gd name="T2" fmla="*/ 2147483647 w 240"/>
              <a:gd name="T3" fmla="*/ 2147483647 h 312"/>
              <a:gd name="T4" fmla="*/ 2147483647 w 240"/>
              <a:gd name="T5" fmla="*/ 0 h 312"/>
              <a:gd name="T6" fmla="*/ 0 60000 65536"/>
              <a:gd name="T7" fmla="*/ 0 60000 65536"/>
              <a:gd name="T8" fmla="*/ 0 60000 65536"/>
              <a:gd name="T9" fmla="*/ 0 w 240"/>
              <a:gd name="T10" fmla="*/ 0 h 312"/>
              <a:gd name="T11" fmla="*/ 240 w 240"/>
              <a:gd name="T12" fmla="*/ 312 h 312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40" h="312">
                <a:moveTo>
                  <a:pt x="0" y="144"/>
                </a:moveTo>
                <a:cubicBezTo>
                  <a:pt x="28" y="228"/>
                  <a:pt x="56" y="312"/>
                  <a:pt x="96" y="288"/>
                </a:cubicBezTo>
                <a:cubicBezTo>
                  <a:pt x="136" y="264"/>
                  <a:pt x="188" y="132"/>
                  <a:pt x="240" y="0"/>
                </a:cubicBezTo>
              </a:path>
            </a:pathLst>
          </a:custGeom>
          <a:noFill/>
          <a:ln w="76200">
            <a:solidFill>
              <a:srgbClr val="33CC33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sp>
        <p:nvSpPr>
          <p:cNvPr id="200714" name="Freeform 23"/>
          <p:cNvSpPr>
            <a:spLocks/>
          </p:cNvSpPr>
          <p:nvPr/>
        </p:nvSpPr>
        <p:spPr bwMode="auto">
          <a:xfrm>
            <a:off x="4876800" y="5562600"/>
            <a:ext cx="381000" cy="495300"/>
          </a:xfrm>
          <a:custGeom>
            <a:avLst/>
            <a:gdLst>
              <a:gd name="T0" fmla="*/ 0 w 240"/>
              <a:gd name="T1" fmla="*/ 2147483647 h 312"/>
              <a:gd name="T2" fmla="*/ 2147483647 w 240"/>
              <a:gd name="T3" fmla="*/ 2147483647 h 312"/>
              <a:gd name="T4" fmla="*/ 2147483647 w 240"/>
              <a:gd name="T5" fmla="*/ 0 h 312"/>
              <a:gd name="T6" fmla="*/ 0 60000 65536"/>
              <a:gd name="T7" fmla="*/ 0 60000 65536"/>
              <a:gd name="T8" fmla="*/ 0 60000 65536"/>
              <a:gd name="T9" fmla="*/ 0 w 240"/>
              <a:gd name="T10" fmla="*/ 0 h 312"/>
              <a:gd name="T11" fmla="*/ 240 w 240"/>
              <a:gd name="T12" fmla="*/ 312 h 312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40" h="312">
                <a:moveTo>
                  <a:pt x="0" y="144"/>
                </a:moveTo>
                <a:cubicBezTo>
                  <a:pt x="28" y="228"/>
                  <a:pt x="56" y="312"/>
                  <a:pt x="96" y="288"/>
                </a:cubicBezTo>
                <a:cubicBezTo>
                  <a:pt x="136" y="264"/>
                  <a:pt x="188" y="132"/>
                  <a:pt x="240" y="0"/>
                </a:cubicBezTo>
              </a:path>
            </a:pathLst>
          </a:custGeom>
          <a:noFill/>
          <a:ln w="76200">
            <a:solidFill>
              <a:srgbClr val="33CC33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sp>
        <p:nvSpPr>
          <p:cNvPr id="200715" name="Freeform 23"/>
          <p:cNvSpPr>
            <a:spLocks/>
          </p:cNvSpPr>
          <p:nvPr/>
        </p:nvSpPr>
        <p:spPr bwMode="auto">
          <a:xfrm>
            <a:off x="7924800" y="5638800"/>
            <a:ext cx="381000" cy="495300"/>
          </a:xfrm>
          <a:custGeom>
            <a:avLst/>
            <a:gdLst>
              <a:gd name="T0" fmla="*/ 0 w 240"/>
              <a:gd name="T1" fmla="*/ 2147483647 h 312"/>
              <a:gd name="T2" fmla="*/ 2147483647 w 240"/>
              <a:gd name="T3" fmla="*/ 2147483647 h 312"/>
              <a:gd name="T4" fmla="*/ 2147483647 w 240"/>
              <a:gd name="T5" fmla="*/ 0 h 312"/>
              <a:gd name="T6" fmla="*/ 0 60000 65536"/>
              <a:gd name="T7" fmla="*/ 0 60000 65536"/>
              <a:gd name="T8" fmla="*/ 0 60000 65536"/>
              <a:gd name="T9" fmla="*/ 0 w 240"/>
              <a:gd name="T10" fmla="*/ 0 h 312"/>
              <a:gd name="T11" fmla="*/ 240 w 240"/>
              <a:gd name="T12" fmla="*/ 312 h 312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40" h="312">
                <a:moveTo>
                  <a:pt x="0" y="144"/>
                </a:moveTo>
                <a:cubicBezTo>
                  <a:pt x="28" y="228"/>
                  <a:pt x="56" y="312"/>
                  <a:pt x="96" y="288"/>
                </a:cubicBezTo>
                <a:cubicBezTo>
                  <a:pt x="136" y="264"/>
                  <a:pt x="188" y="132"/>
                  <a:pt x="240" y="0"/>
                </a:cubicBezTo>
              </a:path>
            </a:pathLst>
          </a:custGeom>
          <a:noFill/>
          <a:ln w="76200">
            <a:solidFill>
              <a:srgbClr val="33CC33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901009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730" name="Rectangle 8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altLang="zh-CN" sz="3600" smtClean="0">
                <a:ea typeface="SimSun" pitchFamily="2" charset="-122"/>
              </a:rPr>
              <a:t>Image search after tag relevance learning</a:t>
            </a:r>
          </a:p>
        </p:txBody>
      </p:sp>
      <p:sp>
        <p:nvSpPr>
          <p:cNvPr id="201731" name="Text Box 24"/>
          <p:cNvSpPr txBox="1">
            <a:spLocks noChangeArrowheads="1"/>
          </p:cNvSpPr>
          <p:nvPr/>
        </p:nvSpPr>
        <p:spPr bwMode="auto">
          <a:xfrm>
            <a:off x="533400" y="1752600"/>
            <a:ext cx="8077200" cy="427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fontAlgn="base">
              <a:spcBef>
                <a:spcPct val="50000"/>
              </a:spcBef>
              <a:spcAft>
                <a:spcPct val="0"/>
              </a:spcAft>
              <a:buClr>
                <a:srgbClr val="CC0000"/>
              </a:buClr>
              <a:buFont typeface="Wingdings" pitchFamily="2" charset="2"/>
              <a:buChar char="q"/>
            </a:pPr>
            <a:r>
              <a:rPr lang="en-US" altLang="zh-CN" sz="2000" smtClean="0">
                <a:solidFill>
                  <a:srgbClr val="000000"/>
                </a:solidFill>
                <a:latin typeface="Calibri" pitchFamily="34" charset="0"/>
                <a:ea typeface="SimSun" pitchFamily="2" charset="-122"/>
              </a:rPr>
              <a:t> </a:t>
            </a:r>
            <a:r>
              <a:rPr lang="en-US" altLang="zh-CN" sz="2200" smtClean="0">
                <a:solidFill>
                  <a:srgbClr val="000000"/>
                </a:solidFill>
                <a:latin typeface="Calibri" pitchFamily="34" charset="0"/>
                <a:ea typeface="SimSun" pitchFamily="2" charset="-122"/>
              </a:rPr>
              <a:t>Objective social tagging </a:t>
            </a:r>
            <a:r>
              <a:rPr lang="en-US" altLang="zh-CN" sz="2200" smtClean="0">
                <a:solidFill>
                  <a:srgbClr val="000000"/>
                </a:solidFill>
                <a:latin typeface="Calibri" pitchFamily="34" charset="0"/>
                <a:ea typeface="SimSun" pitchFamily="2" charset="-122"/>
                <a:sym typeface="Wingdings" pitchFamily="2" charset="2"/>
              </a:rPr>
              <a:t> Accurate image retrieval results</a:t>
            </a:r>
            <a:endParaRPr lang="en-US" altLang="zh-CN" sz="2200" smtClean="0">
              <a:solidFill>
                <a:srgbClr val="000000"/>
              </a:solidFill>
              <a:latin typeface="Calibri" pitchFamily="34" charset="0"/>
              <a:ea typeface="SimSun" pitchFamily="2" charset="-122"/>
            </a:endParaRPr>
          </a:p>
        </p:txBody>
      </p:sp>
      <p:sp>
        <p:nvSpPr>
          <p:cNvPr id="201732" name="Text Box 4"/>
          <p:cNvSpPr txBox="1">
            <a:spLocks noChangeArrowheads="1"/>
          </p:cNvSpPr>
          <p:nvPr/>
        </p:nvSpPr>
        <p:spPr bwMode="auto">
          <a:xfrm>
            <a:off x="685800" y="2224088"/>
            <a:ext cx="1905000" cy="366712"/>
          </a:xfrm>
          <a:prstGeom prst="rect">
            <a:avLst/>
          </a:prstGeom>
          <a:solidFill>
            <a:schemeClr val="bg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en-US" altLang="zh-CN" smtClean="0">
                <a:solidFill>
                  <a:srgbClr val="000000"/>
                </a:solidFill>
                <a:latin typeface="Calibri" pitchFamily="34" charset="0"/>
                <a:ea typeface="SimSun" pitchFamily="2" charset="-122"/>
              </a:rPr>
              <a:t>Query </a:t>
            </a:r>
            <a:r>
              <a:rPr lang="en-US" altLang="zh-CN" b="1" i="1" smtClean="0">
                <a:solidFill>
                  <a:srgbClr val="000000"/>
                </a:solidFill>
                <a:latin typeface="Calibri" pitchFamily="34" charset="0"/>
                <a:ea typeface="SimSun" pitchFamily="2" charset="-122"/>
              </a:rPr>
              <a:t>classroom</a:t>
            </a:r>
          </a:p>
        </p:txBody>
      </p:sp>
      <p:pic>
        <p:nvPicPr>
          <p:cNvPr id="201733" name="Picture 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2987675"/>
            <a:ext cx="8683625" cy="2727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1734" name="Freeform 23"/>
          <p:cNvSpPr>
            <a:spLocks/>
          </p:cNvSpPr>
          <p:nvPr/>
        </p:nvSpPr>
        <p:spPr bwMode="auto">
          <a:xfrm>
            <a:off x="1600200" y="3771900"/>
            <a:ext cx="381000" cy="495300"/>
          </a:xfrm>
          <a:custGeom>
            <a:avLst/>
            <a:gdLst>
              <a:gd name="T0" fmla="*/ 0 w 240"/>
              <a:gd name="T1" fmla="*/ 2147483647 h 312"/>
              <a:gd name="T2" fmla="*/ 2147483647 w 240"/>
              <a:gd name="T3" fmla="*/ 2147483647 h 312"/>
              <a:gd name="T4" fmla="*/ 2147483647 w 240"/>
              <a:gd name="T5" fmla="*/ 0 h 312"/>
              <a:gd name="T6" fmla="*/ 0 60000 65536"/>
              <a:gd name="T7" fmla="*/ 0 60000 65536"/>
              <a:gd name="T8" fmla="*/ 0 60000 65536"/>
              <a:gd name="T9" fmla="*/ 0 w 240"/>
              <a:gd name="T10" fmla="*/ 0 h 312"/>
              <a:gd name="T11" fmla="*/ 240 w 240"/>
              <a:gd name="T12" fmla="*/ 312 h 312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40" h="312">
                <a:moveTo>
                  <a:pt x="0" y="144"/>
                </a:moveTo>
                <a:cubicBezTo>
                  <a:pt x="28" y="228"/>
                  <a:pt x="56" y="312"/>
                  <a:pt x="96" y="288"/>
                </a:cubicBezTo>
                <a:cubicBezTo>
                  <a:pt x="136" y="264"/>
                  <a:pt x="188" y="132"/>
                  <a:pt x="240" y="0"/>
                </a:cubicBezTo>
              </a:path>
            </a:pathLst>
          </a:custGeom>
          <a:noFill/>
          <a:ln w="76200">
            <a:solidFill>
              <a:srgbClr val="33CC33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sp>
        <p:nvSpPr>
          <p:cNvPr id="201735" name="Freeform 23"/>
          <p:cNvSpPr>
            <a:spLocks/>
          </p:cNvSpPr>
          <p:nvPr/>
        </p:nvSpPr>
        <p:spPr bwMode="auto">
          <a:xfrm>
            <a:off x="4495800" y="3771900"/>
            <a:ext cx="381000" cy="495300"/>
          </a:xfrm>
          <a:custGeom>
            <a:avLst/>
            <a:gdLst>
              <a:gd name="T0" fmla="*/ 0 w 240"/>
              <a:gd name="T1" fmla="*/ 2147483647 h 312"/>
              <a:gd name="T2" fmla="*/ 2147483647 w 240"/>
              <a:gd name="T3" fmla="*/ 2147483647 h 312"/>
              <a:gd name="T4" fmla="*/ 2147483647 w 240"/>
              <a:gd name="T5" fmla="*/ 0 h 312"/>
              <a:gd name="T6" fmla="*/ 0 60000 65536"/>
              <a:gd name="T7" fmla="*/ 0 60000 65536"/>
              <a:gd name="T8" fmla="*/ 0 60000 65536"/>
              <a:gd name="T9" fmla="*/ 0 w 240"/>
              <a:gd name="T10" fmla="*/ 0 h 312"/>
              <a:gd name="T11" fmla="*/ 240 w 240"/>
              <a:gd name="T12" fmla="*/ 312 h 312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40" h="312">
                <a:moveTo>
                  <a:pt x="0" y="144"/>
                </a:moveTo>
                <a:cubicBezTo>
                  <a:pt x="28" y="228"/>
                  <a:pt x="56" y="312"/>
                  <a:pt x="96" y="288"/>
                </a:cubicBezTo>
                <a:cubicBezTo>
                  <a:pt x="136" y="264"/>
                  <a:pt x="188" y="132"/>
                  <a:pt x="240" y="0"/>
                </a:cubicBezTo>
              </a:path>
            </a:pathLst>
          </a:custGeom>
          <a:noFill/>
          <a:ln w="76200">
            <a:solidFill>
              <a:srgbClr val="33CC33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sp>
        <p:nvSpPr>
          <p:cNvPr id="201736" name="Freeform 23"/>
          <p:cNvSpPr>
            <a:spLocks/>
          </p:cNvSpPr>
          <p:nvPr/>
        </p:nvSpPr>
        <p:spPr bwMode="auto">
          <a:xfrm>
            <a:off x="7543800" y="3848100"/>
            <a:ext cx="381000" cy="495300"/>
          </a:xfrm>
          <a:custGeom>
            <a:avLst/>
            <a:gdLst>
              <a:gd name="T0" fmla="*/ 0 w 240"/>
              <a:gd name="T1" fmla="*/ 2147483647 h 312"/>
              <a:gd name="T2" fmla="*/ 2147483647 w 240"/>
              <a:gd name="T3" fmla="*/ 2147483647 h 312"/>
              <a:gd name="T4" fmla="*/ 2147483647 w 240"/>
              <a:gd name="T5" fmla="*/ 0 h 312"/>
              <a:gd name="T6" fmla="*/ 0 60000 65536"/>
              <a:gd name="T7" fmla="*/ 0 60000 65536"/>
              <a:gd name="T8" fmla="*/ 0 60000 65536"/>
              <a:gd name="T9" fmla="*/ 0 w 240"/>
              <a:gd name="T10" fmla="*/ 0 h 312"/>
              <a:gd name="T11" fmla="*/ 240 w 240"/>
              <a:gd name="T12" fmla="*/ 312 h 312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40" h="312">
                <a:moveTo>
                  <a:pt x="0" y="144"/>
                </a:moveTo>
                <a:cubicBezTo>
                  <a:pt x="28" y="228"/>
                  <a:pt x="56" y="312"/>
                  <a:pt x="96" y="288"/>
                </a:cubicBezTo>
                <a:cubicBezTo>
                  <a:pt x="136" y="264"/>
                  <a:pt x="188" y="132"/>
                  <a:pt x="240" y="0"/>
                </a:cubicBezTo>
              </a:path>
            </a:pathLst>
          </a:custGeom>
          <a:noFill/>
          <a:ln w="76200">
            <a:solidFill>
              <a:srgbClr val="33CC33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sp>
        <p:nvSpPr>
          <p:cNvPr id="201737" name="Freeform 23"/>
          <p:cNvSpPr>
            <a:spLocks/>
          </p:cNvSpPr>
          <p:nvPr/>
        </p:nvSpPr>
        <p:spPr bwMode="auto">
          <a:xfrm>
            <a:off x="1600200" y="5257800"/>
            <a:ext cx="381000" cy="495300"/>
          </a:xfrm>
          <a:custGeom>
            <a:avLst/>
            <a:gdLst>
              <a:gd name="T0" fmla="*/ 0 w 240"/>
              <a:gd name="T1" fmla="*/ 2147483647 h 312"/>
              <a:gd name="T2" fmla="*/ 2147483647 w 240"/>
              <a:gd name="T3" fmla="*/ 2147483647 h 312"/>
              <a:gd name="T4" fmla="*/ 2147483647 w 240"/>
              <a:gd name="T5" fmla="*/ 0 h 312"/>
              <a:gd name="T6" fmla="*/ 0 60000 65536"/>
              <a:gd name="T7" fmla="*/ 0 60000 65536"/>
              <a:gd name="T8" fmla="*/ 0 60000 65536"/>
              <a:gd name="T9" fmla="*/ 0 w 240"/>
              <a:gd name="T10" fmla="*/ 0 h 312"/>
              <a:gd name="T11" fmla="*/ 240 w 240"/>
              <a:gd name="T12" fmla="*/ 312 h 312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40" h="312">
                <a:moveTo>
                  <a:pt x="0" y="144"/>
                </a:moveTo>
                <a:cubicBezTo>
                  <a:pt x="28" y="228"/>
                  <a:pt x="56" y="312"/>
                  <a:pt x="96" y="288"/>
                </a:cubicBezTo>
                <a:cubicBezTo>
                  <a:pt x="136" y="264"/>
                  <a:pt x="188" y="132"/>
                  <a:pt x="240" y="0"/>
                </a:cubicBezTo>
              </a:path>
            </a:pathLst>
          </a:custGeom>
          <a:noFill/>
          <a:ln w="76200">
            <a:solidFill>
              <a:srgbClr val="33CC33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sp>
        <p:nvSpPr>
          <p:cNvPr id="201738" name="Freeform 23"/>
          <p:cNvSpPr>
            <a:spLocks/>
          </p:cNvSpPr>
          <p:nvPr/>
        </p:nvSpPr>
        <p:spPr bwMode="auto">
          <a:xfrm>
            <a:off x="4495800" y="5257800"/>
            <a:ext cx="381000" cy="495300"/>
          </a:xfrm>
          <a:custGeom>
            <a:avLst/>
            <a:gdLst>
              <a:gd name="T0" fmla="*/ 0 w 240"/>
              <a:gd name="T1" fmla="*/ 2147483647 h 312"/>
              <a:gd name="T2" fmla="*/ 2147483647 w 240"/>
              <a:gd name="T3" fmla="*/ 2147483647 h 312"/>
              <a:gd name="T4" fmla="*/ 2147483647 w 240"/>
              <a:gd name="T5" fmla="*/ 0 h 312"/>
              <a:gd name="T6" fmla="*/ 0 60000 65536"/>
              <a:gd name="T7" fmla="*/ 0 60000 65536"/>
              <a:gd name="T8" fmla="*/ 0 60000 65536"/>
              <a:gd name="T9" fmla="*/ 0 w 240"/>
              <a:gd name="T10" fmla="*/ 0 h 312"/>
              <a:gd name="T11" fmla="*/ 240 w 240"/>
              <a:gd name="T12" fmla="*/ 312 h 312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40" h="312">
                <a:moveTo>
                  <a:pt x="0" y="144"/>
                </a:moveTo>
                <a:cubicBezTo>
                  <a:pt x="28" y="228"/>
                  <a:pt x="56" y="312"/>
                  <a:pt x="96" y="288"/>
                </a:cubicBezTo>
                <a:cubicBezTo>
                  <a:pt x="136" y="264"/>
                  <a:pt x="188" y="132"/>
                  <a:pt x="240" y="0"/>
                </a:cubicBezTo>
              </a:path>
            </a:pathLst>
          </a:custGeom>
          <a:noFill/>
          <a:ln w="76200">
            <a:solidFill>
              <a:srgbClr val="33CC33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sp>
        <p:nvSpPr>
          <p:cNvPr id="201739" name="Freeform 23"/>
          <p:cNvSpPr>
            <a:spLocks/>
          </p:cNvSpPr>
          <p:nvPr/>
        </p:nvSpPr>
        <p:spPr bwMode="auto">
          <a:xfrm>
            <a:off x="7543800" y="5334000"/>
            <a:ext cx="381000" cy="495300"/>
          </a:xfrm>
          <a:custGeom>
            <a:avLst/>
            <a:gdLst>
              <a:gd name="T0" fmla="*/ 0 w 240"/>
              <a:gd name="T1" fmla="*/ 2147483647 h 312"/>
              <a:gd name="T2" fmla="*/ 2147483647 w 240"/>
              <a:gd name="T3" fmla="*/ 2147483647 h 312"/>
              <a:gd name="T4" fmla="*/ 2147483647 w 240"/>
              <a:gd name="T5" fmla="*/ 0 h 312"/>
              <a:gd name="T6" fmla="*/ 0 60000 65536"/>
              <a:gd name="T7" fmla="*/ 0 60000 65536"/>
              <a:gd name="T8" fmla="*/ 0 60000 65536"/>
              <a:gd name="T9" fmla="*/ 0 w 240"/>
              <a:gd name="T10" fmla="*/ 0 h 312"/>
              <a:gd name="T11" fmla="*/ 240 w 240"/>
              <a:gd name="T12" fmla="*/ 312 h 312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40" h="312">
                <a:moveTo>
                  <a:pt x="0" y="144"/>
                </a:moveTo>
                <a:cubicBezTo>
                  <a:pt x="28" y="228"/>
                  <a:pt x="56" y="312"/>
                  <a:pt x="96" y="288"/>
                </a:cubicBezTo>
                <a:cubicBezTo>
                  <a:pt x="136" y="264"/>
                  <a:pt x="188" y="132"/>
                  <a:pt x="240" y="0"/>
                </a:cubicBezTo>
              </a:path>
            </a:pathLst>
          </a:custGeom>
          <a:noFill/>
          <a:ln w="76200">
            <a:solidFill>
              <a:srgbClr val="33CC33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353436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2754" name="Picture 1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975" y="2381250"/>
            <a:ext cx="8683625" cy="3733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2755" name="Rectangle 8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altLang="zh-CN" smtClean="0">
                <a:ea typeface="SimSun" pitchFamily="2" charset="-122"/>
              </a:rPr>
              <a:t>Failure case</a:t>
            </a:r>
          </a:p>
        </p:txBody>
      </p:sp>
      <p:sp>
        <p:nvSpPr>
          <p:cNvPr id="202756" name="Text Box 24"/>
          <p:cNvSpPr txBox="1">
            <a:spLocks noChangeArrowheads="1"/>
          </p:cNvSpPr>
          <p:nvPr/>
        </p:nvSpPr>
        <p:spPr bwMode="auto">
          <a:xfrm>
            <a:off x="533400" y="1752600"/>
            <a:ext cx="8077200" cy="427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fontAlgn="base">
              <a:spcBef>
                <a:spcPct val="50000"/>
              </a:spcBef>
              <a:spcAft>
                <a:spcPct val="0"/>
              </a:spcAft>
              <a:buClr>
                <a:srgbClr val="CC0000"/>
              </a:buClr>
              <a:buFont typeface="Wingdings" pitchFamily="2" charset="2"/>
              <a:buChar char="q"/>
            </a:pPr>
            <a:r>
              <a:rPr lang="en-US" altLang="zh-CN" sz="2000" smtClean="0">
                <a:solidFill>
                  <a:srgbClr val="000000"/>
                </a:solidFill>
                <a:latin typeface="Calibri" pitchFamily="34" charset="0"/>
                <a:ea typeface="SimSun" pitchFamily="2" charset="-122"/>
              </a:rPr>
              <a:t> </a:t>
            </a:r>
            <a:r>
              <a:rPr lang="en-US" altLang="zh-CN" sz="2200" smtClean="0">
                <a:solidFill>
                  <a:srgbClr val="000000"/>
                </a:solidFill>
                <a:latin typeface="Calibri" pitchFamily="34" charset="0"/>
                <a:ea typeface="SimSun" pitchFamily="2" charset="-122"/>
              </a:rPr>
              <a:t>Many users label these images with the tag “airplane”….</a:t>
            </a:r>
          </a:p>
        </p:txBody>
      </p:sp>
      <p:sp>
        <p:nvSpPr>
          <p:cNvPr id="202757" name="Text Box 4"/>
          <p:cNvSpPr txBox="1">
            <a:spLocks noChangeArrowheads="1"/>
          </p:cNvSpPr>
          <p:nvPr/>
        </p:nvSpPr>
        <p:spPr bwMode="auto">
          <a:xfrm>
            <a:off x="685800" y="2224088"/>
            <a:ext cx="1905000" cy="366712"/>
          </a:xfrm>
          <a:prstGeom prst="rect">
            <a:avLst/>
          </a:prstGeom>
          <a:solidFill>
            <a:schemeClr val="bg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en-US" altLang="zh-CN" smtClean="0">
                <a:solidFill>
                  <a:srgbClr val="000000"/>
                </a:solidFill>
                <a:latin typeface="Calibri" pitchFamily="34" charset="0"/>
                <a:ea typeface="SimSun" pitchFamily="2" charset="-122"/>
              </a:rPr>
              <a:t>Query </a:t>
            </a:r>
            <a:r>
              <a:rPr lang="en-US" altLang="zh-CN" b="1" i="1" smtClean="0">
                <a:solidFill>
                  <a:srgbClr val="000000"/>
                </a:solidFill>
                <a:latin typeface="Calibri" pitchFamily="34" charset="0"/>
                <a:ea typeface="SimSun" pitchFamily="2" charset="-122"/>
              </a:rPr>
              <a:t>airplane</a:t>
            </a:r>
          </a:p>
        </p:txBody>
      </p:sp>
    </p:spTree>
    <p:extLst>
      <p:ext uri="{BB962C8B-B14F-4D97-AF65-F5344CB8AC3E}">
        <p14:creationId xmlns:p14="http://schemas.microsoft.com/office/powerpoint/2010/main" val="25434282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77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Demo: multi-feature tag relevance</a:t>
            </a:r>
          </a:p>
        </p:txBody>
      </p:sp>
      <p:pic>
        <p:nvPicPr>
          <p:cNvPr id="203779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001" t="11555" r="12778" b="9332"/>
          <a:stretch>
            <a:fillRect/>
          </a:stretch>
        </p:blipFill>
        <p:spPr bwMode="auto">
          <a:xfrm>
            <a:off x="609600" y="1676400"/>
            <a:ext cx="6934200" cy="4440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057021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0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>
                <a:solidFill>
                  <a:srgbClr val="FF0000"/>
                </a:solidFill>
              </a:rPr>
              <a:t>Quiz: what is the downside of multi-feature tag-relevance learning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altLang="en-US" smtClean="0"/>
          </a:p>
          <a:p>
            <a:r>
              <a:rPr lang="en-US" altLang="en-US" smtClean="0"/>
              <a:t>While the accuracy is significantly improved, the visual diversity in the results is lost to some extent.</a:t>
            </a:r>
          </a:p>
        </p:txBody>
      </p:sp>
    </p:spTree>
    <p:extLst>
      <p:ext uri="{BB962C8B-B14F-4D97-AF65-F5344CB8AC3E}">
        <p14:creationId xmlns:p14="http://schemas.microsoft.com/office/powerpoint/2010/main" val="4482619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8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 smtClean="0">
                <a:ea typeface="SimSun" pitchFamily="2" charset="-122"/>
              </a:rPr>
              <a:t>Conclusions</a:t>
            </a:r>
          </a:p>
        </p:txBody>
      </p:sp>
      <p:sp>
        <p:nvSpPr>
          <p:cNvPr id="2058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66738" y="1752600"/>
            <a:ext cx="8272462" cy="4267200"/>
          </a:xfrm>
        </p:spPr>
        <p:txBody>
          <a:bodyPr/>
          <a:lstStyle/>
          <a:p>
            <a:pPr eaLnBrk="1" hangingPunct="1"/>
            <a:r>
              <a:rPr lang="en-US" altLang="zh-CN" sz="2000" smtClean="0">
                <a:ea typeface="SimSun" pitchFamily="2" charset="-122"/>
              </a:rPr>
              <a:t>We study </a:t>
            </a:r>
            <a:r>
              <a:rPr lang="en-US" altLang="zh-CN" sz="2000" b="1" smtClean="0">
                <a:solidFill>
                  <a:schemeClr val="accent2"/>
                </a:solidFill>
                <a:ea typeface="SimSun" pitchFamily="2" charset="-122"/>
              </a:rPr>
              <a:t>multi-feature</a:t>
            </a:r>
            <a:r>
              <a:rPr lang="en-US" altLang="zh-CN" sz="2000" smtClean="0">
                <a:ea typeface="SimSun" pitchFamily="2" charset="-122"/>
              </a:rPr>
              <a:t> tag relevance learning to conquer the subjective social tagging problem for social image retrieval.</a:t>
            </a:r>
          </a:p>
          <a:p>
            <a:pPr eaLnBrk="1" hangingPunct="1"/>
            <a:endParaRPr lang="en-US" altLang="zh-CN" sz="2400" smtClean="0">
              <a:ea typeface="SimSun" pitchFamily="2" charset="-122"/>
            </a:endParaRPr>
          </a:p>
          <a:p>
            <a:pPr eaLnBrk="1" hangingPunct="1"/>
            <a:r>
              <a:rPr lang="en-US" altLang="zh-CN" sz="2000" smtClean="0">
                <a:ea typeface="SimSun" pitchFamily="2" charset="-122"/>
              </a:rPr>
              <a:t>Multi-feature outperforms single-feature for tag relevance learning.</a:t>
            </a:r>
          </a:p>
          <a:p>
            <a:pPr eaLnBrk="1" hangingPunct="1"/>
            <a:endParaRPr lang="en-US" altLang="zh-CN" sz="2400" smtClean="0">
              <a:ea typeface="SimSun" pitchFamily="2" charset="-122"/>
            </a:endParaRPr>
          </a:p>
          <a:p>
            <a:pPr eaLnBrk="1" hangingPunct="1"/>
            <a:r>
              <a:rPr lang="en-US" altLang="zh-CN" sz="2000" smtClean="0">
                <a:ea typeface="SimSun" pitchFamily="2" charset="-122"/>
              </a:rPr>
              <a:t>We propose </a:t>
            </a:r>
            <a:r>
              <a:rPr lang="en-US" altLang="zh-CN" sz="2000" b="1" smtClean="0">
                <a:solidFill>
                  <a:schemeClr val="accent2"/>
                </a:solidFill>
                <a:ea typeface="SimSun" pitchFamily="2" charset="-122"/>
              </a:rPr>
              <a:t>UniformTagger</a:t>
            </a:r>
            <a:r>
              <a:rPr lang="en-US" altLang="zh-CN" sz="2000" smtClean="0">
                <a:ea typeface="SimSun" pitchFamily="2" charset="-122"/>
              </a:rPr>
              <a:t> to combine multi-feature tag relevance</a:t>
            </a:r>
          </a:p>
          <a:p>
            <a:pPr lvl="1" eaLnBrk="1" hangingPunct="1"/>
            <a:r>
              <a:rPr lang="en-US" altLang="zh-CN" sz="1800" smtClean="0">
                <a:ea typeface="SimSun" pitchFamily="2" charset="-122"/>
              </a:rPr>
              <a:t>Solid theoretical foundation</a:t>
            </a:r>
          </a:p>
          <a:p>
            <a:pPr lvl="1" eaLnBrk="1" hangingPunct="1"/>
            <a:r>
              <a:rPr lang="en-US" altLang="zh-CN" sz="1800" smtClean="0">
                <a:ea typeface="SimSun" pitchFamily="2" charset="-122"/>
              </a:rPr>
              <a:t>Simple to implement</a:t>
            </a:r>
          </a:p>
          <a:p>
            <a:pPr lvl="1" eaLnBrk="1" hangingPunct="1"/>
            <a:r>
              <a:rPr lang="en-US" altLang="zh-CN" sz="1800" smtClean="0">
                <a:ea typeface="SimSun" pitchFamily="2" charset="-122"/>
              </a:rPr>
              <a:t>NO labeling required at all</a:t>
            </a:r>
          </a:p>
          <a:p>
            <a:pPr lvl="1" eaLnBrk="1" hangingPunct="1"/>
            <a:r>
              <a:rPr lang="en-US" altLang="zh-CN" sz="1800" smtClean="0">
                <a:ea typeface="SimSun" pitchFamily="2" charset="-122"/>
              </a:rPr>
              <a:t>Competitive performance to supervised combination methods</a:t>
            </a:r>
          </a:p>
        </p:txBody>
      </p:sp>
    </p:spTree>
    <p:extLst>
      <p:ext uri="{BB962C8B-B14F-4D97-AF65-F5344CB8AC3E}">
        <p14:creationId xmlns:p14="http://schemas.microsoft.com/office/powerpoint/2010/main" val="12355100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iel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Blank">
  <a:themeElements>
    <a:clrScheme name="">
      <a:dk1>
        <a:srgbClr val="919191"/>
      </a:dk1>
      <a:lt1>
        <a:srgbClr val="FFF19B"/>
      </a:lt1>
      <a:dk2>
        <a:srgbClr val="19003F"/>
      </a:dk2>
      <a:lt2>
        <a:srgbClr val="EC95C7"/>
      </a:lt2>
      <a:accent1>
        <a:srgbClr val="CECECE"/>
      </a:accent1>
      <a:accent2>
        <a:srgbClr val="00AE00"/>
      </a:accent2>
      <a:accent3>
        <a:srgbClr val="ABAAAF"/>
      </a:accent3>
      <a:accent4>
        <a:srgbClr val="DACE84"/>
      </a:accent4>
      <a:accent5>
        <a:srgbClr val="E3E3E3"/>
      </a:accent5>
      <a:accent6>
        <a:srgbClr val="009D00"/>
      </a:accent6>
      <a:hlink>
        <a:srgbClr val="FC0128"/>
      </a:hlink>
      <a:folHlink>
        <a:srgbClr val="CECECE"/>
      </a:folHlink>
    </a:clrScheme>
    <a:fontScheme name="Blank">
      <a:majorFont>
        <a:latin typeface="Times"/>
        <a:ea typeface=""/>
        <a:cs typeface=""/>
      </a:majorFont>
      <a:minorFont>
        <a:latin typeface="Time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" pitchFamily="1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" pitchFamily="1" charset="0"/>
          </a:defRPr>
        </a:defPPr>
      </a:lstStyle>
    </a:lnDef>
  </a:objectDefaults>
  <a:extraClrSchemeLst>
    <a:extraClrScheme>
      <a:clrScheme name="Blank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11_Default Design">
  <a:themeElements>
    <a:clrScheme name="">
      <a:dk1>
        <a:srgbClr val="000000"/>
      </a:dk1>
      <a:lt1>
        <a:srgbClr val="FFFFFF"/>
      </a:lt1>
      <a:dk2>
        <a:srgbClr val="CC0000"/>
      </a:dk2>
      <a:lt2>
        <a:srgbClr val="4D4D4D"/>
      </a:lt2>
      <a:accent1>
        <a:srgbClr val="3399FF"/>
      </a:accent1>
      <a:accent2>
        <a:srgbClr val="FFFF66"/>
      </a:accent2>
      <a:accent3>
        <a:srgbClr val="FFFFFF"/>
      </a:accent3>
      <a:accent4>
        <a:srgbClr val="000000"/>
      </a:accent4>
      <a:accent5>
        <a:srgbClr val="ADCAFF"/>
      </a:accent5>
      <a:accent6>
        <a:srgbClr val="E7E75C"/>
      </a:accent6>
      <a:hlink>
        <a:srgbClr val="C0C0C0"/>
      </a:hlink>
      <a:folHlink>
        <a:srgbClr val="969696"/>
      </a:folHlink>
    </a:clrScheme>
    <a:fontScheme name="Default Design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Tx/>
          <a:buChar char="•"/>
          <a:tabLst/>
          <a:defRPr kumimoji="1" lang="en-US" sz="3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Tx/>
          <a:buChar char="•"/>
          <a:tabLst/>
          <a:defRPr kumimoji="1" lang="en-US" sz="3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</a:defRPr>
        </a:defPPr>
      </a:lstStyle>
    </a:lnDef>
  </a:objectDefaults>
  <a:extraClrSchemeLst>
    <a:extraClrScheme>
      <a:clrScheme name="Default Design 1">
        <a:dk1>
          <a:srgbClr val="4D4D4D"/>
        </a:dk1>
        <a:lt1>
          <a:srgbClr val="FFFFFF"/>
        </a:lt1>
        <a:dk2>
          <a:srgbClr val="006666"/>
        </a:dk2>
        <a:lt2>
          <a:srgbClr val="CC9900"/>
        </a:lt2>
        <a:accent1>
          <a:srgbClr val="CC9900"/>
        </a:accent1>
        <a:accent2>
          <a:srgbClr val="800000"/>
        </a:accent2>
        <a:accent3>
          <a:srgbClr val="AAB8B8"/>
        </a:accent3>
        <a:accent4>
          <a:srgbClr val="DADADA"/>
        </a:accent4>
        <a:accent5>
          <a:srgbClr val="E2CAAA"/>
        </a:accent5>
        <a:accent6>
          <a:srgbClr val="730000"/>
        </a:accent6>
        <a:hlink>
          <a:srgbClr val="C0C0C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10000"/>
        </a:dk1>
        <a:lt1>
          <a:srgbClr val="C0C0C0"/>
        </a:lt1>
        <a:dk2>
          <a:srgbClr val="010000"/>
        </a:dk2>
        <a:lt2>
          <a:srgbClr val="C0C0C0"/>
        </a:lt2>
        <a:accent1>
          <a:srgbClr val="969696"/>
        </a:accent1>
        <a:accent2>
          <a:srgbClr val="000000"/>
        </a:accent2>
        <a:accent3>
          <a:srgbClr val="DCDCDC"/>
        </a:accent3>
        <a:accent4>
          <a:srgbClr val="010000"/>
        </a:accent4>
        <a:accent5>
          <a:srgbClr val="C9C9C9"/>
        </a:accent5>
        <a:accent6>
          <a:srgbClr val="000000"/>
        </a:accent6>
        <a:hlink>
          <a:srgbClr val="FFFFFF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4D4D4D"/>
        </a:dk1>
        <a:lt1>
          <a:srgbClr val="99CCFF"/>
        </a:lt1>
        <a:dk2>
          <a:srgbClr val="4D4D4D"/>
        </a:dk2>
        <a:lt2>
          <a:srgbClr val="000000"/>
        </a:lt2>
        <a:accent1>
          <a:srgbClr val="990099"/>
        </a:accent1>
        <a:accent2>
          <a:srgbClr val="FFCC00"/>
        </a:accent2>
        <a:accent3>
          <a:srgbClr val="CAE2FF"/>
        </a:accent3>
        <a:accent4>
          <a:srgbClr val="404040"/>
        </a:accent4>
        <a:accent5>
          <a:srgbClr val="CAAACA"/>
        </a:accent5>
        <a:accent6>
          <a:srgbClr val="E7B900"/>
        </a:accent6>
        <a:hlink>
          <a:srgbClr val="FFFFFF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00"/>
        </a:lt1>
        <a:dk2>
          <a:srgbClr val="000066"/>
        </a:dk2>
        <a:lt2>
          <a:srgbClr val="99CC00"/>
        </a:lt2>
        <a:accent1>
          <a:srgbClr val="99CC00"/>
        </a:accent1>
        <a:accent2>
          <a:srgbClr val="FFFF00"/>
        </a:accent2>
        <a:accent3>
          <a:srgbClr val="AAAAB8"/>
        </a:accent3>
        <a:accent4>
          <a:srgbClr val="DADA00"/>
        </a:accent4>
        <a:accent5>
          <a:srgbClr val="CAE2AA"/>
        </a:accent5>
        <a:accent6>
          <a:srgbClr val="E7E700"/>
        </a:accent6>
        <a:hlink>
          <a:srgbClr val="9999FF"/>
        </a:hlink>
        <a:folHlink>
          <a:srgbClr val="9933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969696"/>
        </a:dk1>
        <a:lt1>
          <a:srgbClr val="FFCC00"/>
        </a:lt1>
        <a:dk2>
          <a:srgbClr val="FF6600"/>
        </a:dk2>
        <a:lt2>
          <a:srgbClr val="009900"/>
        </a:lt2>
        <a:accent1>
          <a:srgbClr val="FFCC00"/>
        </a:accent1>
        <a:accent2>
          <a:srgbClr val="009900"/>
        </a:accent2>
        <a:accent3>
          <a:srgbClr val="FFB8AA"/>
        </a:accent3>
        <a:accent4>
          <a:srgbClr val="DAAE00"/>
        </a:accent4>
        <a:accent5>
          <a:srgbClr val="FFE2AA"/>
        </a:accent5>
        <a:accent6>
          <a:srgbClr val="008A00"/>
        </a:accent6>
        <a:hlink>
          <a:srgbClr val="FFFFFF"/>
        </a:hlink>
        <a:folHlink>
          <a:srgbClr val="FF99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CC00"/>
        </a:lt1>
        <a:dk2>
          <a:srgbClr val="336600"/>
        </a:dk2>
        <a:lt2>
          <a:srgbClr val="969696"/>
        </a:lt2>
        <a:accent1>
          <a:srgbClr val="336600"/>
        </a:accent1>
        <a:accent2>
          <a:srgbClr val="CCCC00"/>
        </a:accent2>
        <a:accent3>
          <a:srgbClr val="FFE2AA"/>
        </a:accent3>
        <a:accent4>
          <a:srgbClr val="000000"/>
        </a:accent4>
        <a:accent5>
          <a:srgbClr val="ADB8AA"/>
        </a:accent5>
        <a:accent6>
          <a:srgbClr val="B9B900"/>
        </a:accent6>
        <a:hlink>
          <a:srgbClr val="FFFFFF"/>
        </a:hlink>
        <a:folHlink>
          <a:srgbClr val="FFFFA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10000"/>
        </a:dk1>
        <a:lt1>
          <a:srgbClr val="99CCFF"/>
        </a:lt1>
        <a:dk2>
          <a:srgbClr val="666633"/>
        </a:dk2>
        <a:lt2>
          <a:srgbClr val="969696"/>
        </a:lt2>
        <a:accent1>
          <a:srgbClr val="666633"/>
        </a:accent1>
        <a:accent2>
          <a:srgbClr val="FFCC00"/>
        </a:accent2>
        <a:accent3>
          <a:srgbClr val="CAE2FF"/>
        </a:accent3>
        <a:accent4>
          <a:srgbClr val="010000"/>
        </a:accent4>
        <a:accent5>
          <a:srgbClr val="B8B8AD"/>
        </a:accent5>
        <a:accent6>
          <a:srgbClr val="E7B900"/>
        </a:accent6>
        <a:hlink>
          <a:srgbClr val="FFFFFF"/>
        </a:hlink>
        <a:folHlink>
          <a:srgbClr val="CCE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9900CC"/>
        </a:dk1>
        <a:lt1>
          <a:srgbClr val="FFCC00"/>
        </a:lt1>
        <a:dk2>
          <a:srgbClr val="FF3300"/>
        </a:dk2>
        <a:lt2>
          <a:srgbClr val="969696"/>
        </a:lt2>
        <a:accent1>
          <a:srgbClr val="FF3300"/>
        </a:accent1>
        <a:accent2>
          <a:srgbClr val="FFCC00"/>
        </a:accent2>
        <a:accent3>
          <a:srgbClr val="FFE2AA"/>
        </a:accent3>
        <a:accent4>
          <a:srgbClr val="8200AE"/>
        </a:accent4>
        <a:accent5>
          <a:srgbClr val="FFADAA"/>
        </a:accent5>
        <a:accent6>
          <a:srgbClr val="E7B900"/>
        </a:accent6>
        <a:hlink>
          <a:srgbClr val="FFFFFF"/>
        </a:hlink>
        <a:folHlink>
          <a:srgbClr val="FFFFC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Profile">
  <a:themeElements>
    <a:clrScheme name="Profile 9">
      <a:dk1>
        <a:srgbClr val="000000"/>
      </a:dk1>
      <a:lt1>
        <a:srgbClr val="FFFFFF"/>
      </a:lt1>
      <a:dk2>
        <a:srgbClr val="000000"/>
      </a:dk2>
      <a:lt2>
        <a:srgbClr val="DDDDDD"/>
      </a:lt2>
      <a:accent1>
        <a:srgbClr val="A3B2C1"/>
      </a:accent1>
      <a:accent2>
        <a:srgbClr val="CC0000"/>
      </a:accent2>
      <a:accent3>
        <a:srgbClr val="FFFFFF"/>
      </a:accent3>
      <a:accent4>
        <a:srgbClr val="000000"/>
      </a:accent4>
      <a:accent5>
        <a:srgbClr val="CED5DD"/>
      </a:accent5>
      <a:accent6>
        <a:srgbClr val="B90000"/>
      </a:accent6>
      <a:hlink>
        <a:srgbClr val="336699"/>
      </a:hlink>
      <a:folHlink>
        <a:srgbClr val="003366"/>
      </a:folHlink>
    </a:clrScheme>
    <a:fontScheme name="Profile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itchFamily="34" charset="0"/>
          </a:defRPr>
        </a:defPPr>
      </a:lstStyle>
    </a:lnDef>
  </a:objectDefaults>
  <a:extraClrSchemeLst>
    <a:extraClrScheme>
      <a:clrScheme name="Profile 1">
        <a:dk1>
          <a:srgbClr val="A50021"/>
        </a:dk1>
        <a:lt1>
          <a:srgbClr val="FFFFFF"/>
        </a:lt1>
        <a:dk2>
          <a:srgbClr val="800000"/>
        </a:dk2>
        <a:lt2>
          <a:srgbClr val="FFFFFF"/>
        </a:lt2>
        <a:accent1>
          <a:srgbClr val="FF9900"/>
        </a:accent1>
        <a:accent2>
          <a:srgbClr val="FF3300"/>
        </a:accent2>
        <a:accent3>
          <a:srgbClr val="C0AAAA"/>
        </a:accent3>
        <a:accent4>
          <a:srgbClr val="DADADA"/>
        </a:accent4>
        <a:accent5>
          <a:srgbClr val="FFCAAA"/>
        </a:accent5>
        <a:accent6>
          <a:srgbClr val="E72D00"/>
        </a:accent6>
        <a:hlink>
          <a:srgbClr val="FFFFCC"/>
        </a:hlink>
        <a:folHlink>
          <a:srgbClr val="FFCC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file 2">
        <a:dk1>
          <a:srgbClr val="3C001E"/>
        </a:dk1>
        <a:lt1>
          <a:srgbClr val="FFFFFF"/>
        </a:lt1>
        <a:dk2>
          <a:srgbClr val="51072E"/>
        </a:dk2>
        <a:lt2>
          <a:srgbClr val="FFFFFF"/>
        </a:lt2>
        <a:accent1>
          <a:srgbClr val="89A38F"/>
        </a:accent1>
        <a:accent2>
          <a:srgbClr val="666699"/>
        </a:accent2>
        <a:accent3>
          <a:srgbClr val="B3AAAD"/>
        </a:accent3>
        <a:accent4>
          <a:srgbClr val="DADADA"/>
        </a:accent4>
        <a:accent5>
          <a:srgbClr val="C4CEC6"/>
        </a:accent5>
        <a:accent6>
          <a:srgbClr val="5C5C8A"/>
        </a:accent6>
        <a:hlink>
          <a:srgbClr val="80800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file 3">
        <a:dk1>
          <a:srgbClr val="333333"/>
        </a:dk1>
        <a:lt1>
          <a:srgbClr val="FFFFFF"/>
        </a:lt1>
        <a:dk2>
          <a:srgbClr val="000000"/>
        </a:dk2>
        <a:lt2>
          <a:srgbClr val="FFFFFF"/>
        </a:lt2>
        <a:accent1>
          <a:srgbClr val="3399FF"/>
        </a:accent1>
        <a:accent2>
          <a:srgbClr val="CC0000"/>
        </a:accent2>
        <a:accent3>
          <a:srgbClr val="AAAAAA"/>
        </a:accent3>
        <a:accent4>
          <a:srgbClr val="DADADA"/>
        </a:accent4>
        <a:accent5>
          <a:srgbClr val="ADCAFF"/>
        </a:accent5>
        <a:accent6>
          <a:srgbClr val="B90000"/>
        </a:accent6>
        <a:hlink>
          <a:srgbClr val="666699"/>
        </a:hlink>
        <a:folHlink>
          <a:srgbClr val="6600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file 4">
        <a:dk1>
          <a:srgbClr val="4B3D1B"/>
        </a:dk1>
        <a:lt1>
          <a:srgbClr val="FFFFFF"/>
        </a:lt1>
        <a:dk2>
          <a:srgbClr val="330000"/>
        </a:dk2>
        <a:lt2>
          <a:srgbClr val="FFFFFF"/>
        </a:lt2>
        <a:accent1>
          <a:srgbClr val="CC9900"/>
        </a:accent1>
        <a:accent2>
          <a:srgbClr val="CC6600"/>
        </a:accent2>
        <a:accent3>
          <a:srgbClr val="ADAAAA"/>
        </a:accent3>
        <a:accent4>
          <a:srgbClr val="DADADA"/>
        </a:accent4>
        <a:accent5>
          <a:srgbClr val="E2CAAA"/>
        </a:accent5>
        <a:accent6>
          <a:srgbClr val="B95C00"/>
        </a:accent6>
        <a:hlink>
          <a:srgbClr val="666699"/>
        </a:hlink>
        <a:folHlink>
          <a:srgbClr val="CC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file 5">
        <a:dk1>
          <a:srgbClr val="006666"/>
        </a:dk1>
        <a:lt1>
          <a:srgbClr val="FFFFFF"/>
        </a:lt1>
        <a:dk2>
          <a:srgbClr val="003366"/>
        </a:dk2>
        <a:lt2>
          <a:srgbClr val="FFFFFF"/>
        </a:lt2>
        <a:accent1>
          <a:srgbClr val="0099CC"/>
        </a:accent1>
        <a:accent2>
          <a:srgbClr val="6666FF"/>
        </a:accent2>
        <a:accent3>
          <a:srgbClr val="AAADB8"/>
        </a:accent3>
        <a:accent4>
          <a:srgbClr val="DADADA"/>
        </a:accent4>
        <a:accent5>
          <a:srgbClr val="AACAE2"/>
        </a:accent5>
        <a:accent6>
          <a:srgbClr val="5C5CE7"/>
        </a:accent6>
        <a:hlink>
          <a:srgbClr val="FFFFCC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file 6">
        <a:dk1>
          <a:srgbClr val="003366"/>
        </a:dk1>
        <a:lt1>
          <a:srgbClr val="FFFFFF"/>
        </a:lt1>
        <a:dk2>
          <a:srgbClr val="006666"/>
        </a:dk2>
        <a:lt2>
          <a:srgbClr val="FFFFFF"/>
        </a:lt2>
        <a:accent1>
          <a:srgbClr val="6699FF"/>
        </a:accent1>
        <a:accent2>
          <a:srgbClr val="00CCFF"/>
        </a:accent2>
        <a:accent3>
          <a:srgbClr val="AAB8B8"/>
        </a:accent3>
        <a:accent4>
          <a:srgbClr val="DADADA"/>
        </a:accent4>
        <a:accent5>
          <a:srgbClr val="B8CAFF"/>
        </a:accent5>
        <a:accent6>
          <a:srgbClr val="00B9E7"/>
        </a:accent6>
        <a:hlink>
          <a:srgbClr val="FFFFCC"/>
        </a:hlink>
        <a:folHlink>
          <a:srgbClr val="33CC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file 7">
        <a:dk1>
          <a:srgbClr val="000000"/>
        </a:dk1>
        <a:lt1>
          <a:srgbClr val="619CB1"/>
        </a:lt1>
        <a:dk2>
          <a:srgbClr val="FFFFFF"/>
        </a:dk2>
        <a:lt2>
          <a:srgbClr val="4E899E"/>
        </a:lt2>
        <a:accent1>
          <a:srgbClr val="FFCC00"/>
        </a:accent1>
        <a:accent2>
          <a:srgbClr val="B6523E"/>
        </a:accent2>
        <a:accent3>
          <a:srgbClr val="B7CBD5"/>
        </a:accent3>
        <a:accent4>
          <a:srgbClr val="000000"/>
        </a:accent4>
        <a:accent5>
          <a:srgbClr val="FFE2AA"/>
        </a:accent5>
        <a:accent6>
          <a:srgbClr val="A54937"/>
        </a:accent6>
        <a:hlink>
          <a:srgbClr val="99CC00"/>
        </a:hlink>
        <a:folHlink>
          <a:srgbClr val="6666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ofile 8">
        <a:dk1>
          <a:srgbClr val="598600"/>
        </a:dk1>
        <a:lt1>
          <a:srgbClr val="FFFFFF"/>
        </a:lt1>
        <a:dk2>
          <a:srgbClr val="336600"/>
        </a:dk2>
        <a:lt2>
          <a:srgbClr val="FFFFFF"/>
        </a:lt2>
        <a:accent1>
          <a:srgbClr val="33CC33"/>
        </a:accent1>
        <a:accent2>
          <a:srgbClr val="99CC00"/>
        </a:accent2>
        <a:accent3>
          <a:srgbClr val="ADB8AA"/>
        </a:accent3>
        <a:accent4>
          <a:srgbClr val="DADADA"/>
        </a:accent4>
        <a:accent5>
          <a:srgbClr val="ADE2AD"/>
        </a:accent5>
        <a:accent6>
          <a:srgbClr val="8AB900"/>
        </a:accent6>
        <a:hlink>
          <a:srgbClr val="FFCC00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file 9">
        <a:dk1>
          <a:srgbClr val="000000"/>
        </a:dk1>
        <a:lt1>
          <a:srgbClr val="FFFFFF"/>
        </a:lt1>
        <a:dk2>
          <a:srgbClr val="000000"/>
        </a:dk2>
        <a:lt2>
          <a:srgbClr val="DDDDDD"/>
        </a:lt2>
        <a:accent1>
          <a:srgbClr val="A3B2C1"/>
        </a:accent1>
        <a:accent2>
          <a:srgbClr val="CC0000"/>
        </a:accent2>
        <a:accent3>
          <a:srgbClr val="FFFFFF"/>
        </a:accent3>
        <a:accent4>
          <a:srgbClr val="000000"/>
        </a:accent4>
        <a:accent5>
          <a:srgbClr val="CED5DD"/>
        </a:accent5>
        <a:accent6>
          <a:srgbClr val="B90000"/>
        </a:accent6>
        <a:hlink>
          <a:srgbClr val="336699"/>
        </a:hlink>
        <a:folHlink>
          <a:srgbClr val="00336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24</TotalTime>
  <Words>3575</Words>
  <Application>Microsoft Office PowerPoint</Application>
  <PresentationFormat>On-screen Show (4:3)</PresentationFormat>
  <Paragraphs>681</Paragraphs>
  <Slides>99</Slides>
  <Notes>60</Notes>
  <HiddenSlides>10</HiddenSlides>
  <MMClips>0</MMClips>
  <ScaleCrop>false</ScaleCrop>
  <HeadingPairs>
    <vt:vector size="6" baseType="variant">
      <vt:variant>
        <vt:lpstr>Theme</vt:lpstr>
      </vt:variant>
      <vt:variant>
        <vt:i4>4</vt:i4>
      </vt:variant>
      <vt:variant>
        <vt:lpstr>Embedded OLE Servers</vt:lpstr>
      </vt:variant>
      <vt:variant>
        <vt:i4>4</vt:i4>
      </vt:variant>
      <vt:variant>
        <vt:lpstr>Slide Titles</vt:lpstr>
      </vt:variant>
      <vt:variant>
        <vt:i4>99</vt:i4>
      </vt:variant>
    </vt:vector>
  </HeadingPairs>
  <TitlesOfParts>
    <vt:vector size="107" baseType="lpstr">
      <vt:lpstr>Oriel</vt:lpstr>
      <vt:lpstr>Blank</vt:lpstr>
      <vt:lpstr>11_Default Design</vt:lpstr>
      <vt:lpstr>Profile</vt:lpstr>
      <vt:lpstr>Document</vt:lpstr>
      <vt:lpstr>Equation</vt:lpstr>
      <vt:lpstr>Chart</vt:lpstr>
      <vt:lpstr>Visio</vt:lpstr>
      <vt:lpstr>CS598 Visual Info. Retrieval</vt:lpstr>
      <vt:lpstr>Lecture IX</vt:lpstr>
      <vt:lpstr>PowerPoint Presentation</vt:lpstr>
      <vt:lpstr>PowerPoint Presentation</vt:lpstr>
      <vt:lpstr>Recap: concept detection</vt:lpstr>
      <vt:lpstr>Concept detection vs Recognition</vt:lpstr>
      <vt:lpstr>Recognition</vt:lpstr>
      <vt:lpstr>General Approach</vt:lpstr>
      <vt:lpstr>Key Point</vt:lpstr>
      <vt:lpstr>Key Point (cont)</vt:lpstr>
      <vt:lpstr>Statistical Machine Translation</vt:lpstr>
      <vt:lpstr>Quiz: How to learn word correspondences?</vt:lpstr>
      <vt:lpstr>Basic idea:  Multimedia Translation</vt:lpstr>
      <vt:lpstr>Approaches</vt:lpstr>
      <vt:lpstr>PowerPoint Presentation</vt:lpstr>
      <vt:lpstr>PowerPoint Presentation</vt:lpstr>
      <vt:lpstr>Discrete Model   [ECCV 02]</vt:lpstr>
      <vt:lpstr>PowerPoint Presentation</vt:lpstr>
      <vt:lpstr>Dictionary</vt:lpstr>
      <vt:lpstr>Initialization</vt:lpstr>
      <vt:lpstr>Expectation Maximization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Results</vt:lpstr>
      <vt:lpstr>Failure case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Some Applications</vt:lpstr>
      <vt:lpstr>More Applications</vt:lpstr>
      <vt:lpstr>More Applications</vt:lpstr>
      <vt:lpstr>Learning Relationships</vt:lpstr>
      <vt:lpstr>Learning Relationships</vt:lpstr>
      <vt:lpstr>Learning Relationships</vt:lpstr>
      <vt:lpstr>Learning Relationships</vt:lpstr>
      <vt:lpstr>Useful ways to ‘cheat’</vt:lpstr>
      <vt:lpstr>PowerPoint Presentation</vt:lpstr>
      <vt:lpstr>Useful ways to ‘cheat’</vt:lpstr>
      <vt:lpstr>The Word Sense Disambiguation Problem</vt:lpstr>
      <vt:lpstr>Conjecture</vt:lpstr>
      <vt:lpstr>Combining Sources</vt:lpstr>
      <vt:lpstr>P(s|I)</vt:lpstr>
      <vt:lpstr>P(s|w,I)</vt:lpstr>
      <vt:lpstr>Preliminary Testing</vt:lpstr>
      <vt:lpstr>Results</vt:lpstr>
      <vt:lpstr>PowerPoint Presentation</vt:lpstr>
      <vt:lpstr>PowerPoint Presentation</vt:lpstr>
      <vt:lpstr>Integrating Feature Selection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Bottom Line</vt:lpstr>
      <vt:lpstr>Lecture IX: Words and Pictures</vt:lpstr>
      <vt:lpstr>Today’s roadmap</vt:lpstr>
      <vt:lpstr>Learning social tag relevance</vt:lpstr>
      <vt:lpstr>Worldwide social-tagged visual data</vt:lpstr>
      <vt:lpstr>Demo: What is on Flickr?</vt:lpstr>
      <vt:lpstr>But, image retrieval results are poor</vt:lpstr>
      <vt:lpstr>But, image retrieval results are poor</vt:lpstr>
      <vt:lpstr>Query-dependent methods</vt:lpstr>
      <vt:lpstr>Query-independent methods</vt:lpstr>
      <vt:lpstr>Learning tag relevance by neighbor voting[Li’08,Li’09]</vt:lpstr>
      <vt:lpstr>Intuition</vt:lpstr>
      <vt:lpstr>Intuition cont.</vt:lpstr>
      <vt:lpstr>Intuition cont.</vt:lpstr>
      <vt:lpstr>Intuition cont.</vt:lpstr>
      <vt:lpstr>From intuition to algorithm</vt:lpstr>
      <vt:lpstr>General framework</vt:lpstr>
      <vt:lpstr>Unsupervised combination methods</vt:lpstr>
      <vt:lpstr>Supervised combination methods</vt:lpstr>
      <vt:lpstr>Questions to answer</vt:lpstr>
      <vt:lpstr>Experimental setup</vt:lpstr>
      <vt:lpstr>Experimental setup cont.</vt:lpstr>
      <vt:lpstr>Experiment 1: Unsupervised image retrieval</vt:lpstr>
      <vt:lpstr>Results of experiment 1 (on Social20)</vt:lpstr>
      <vt:lpstr>Experiment 2: Supervised image retrieval</vt:lpstr>
      <vt:lpstr>Results of experiment 2 (on NUS-SCENE)</vt:lpstr>
      <vt:lpstr>Image search after tag relevance learning</vt:lpstr>
      <vt:lpstr>Image search after tag relevance learning</vt:lpstr>
      <vt:lpstr>Failure case</vt:lpstr>
      <vt:lpstr>Demo: multi-feature tag relevance</vt:lpstr>
      <vt:lpstr>Quiz: what is the downside of multi-feature tag-relevance learning</vt:lpstr>
      <vt:lpstr>Conclusions</vt:lpstr>
    </vt:vector>
  </TitlesOfParts>
  <Company>Stevens Institute of Technology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Gang Hua</dc:creator>
  <cp:lastModifiedBy>Gang Hua</cp:lastModifiedBy>
  <cp:revision>12</cp:revision>
  <dcterms:created xsi:type="dcterms:W3CDTF">2014-04-07T15:29:12Z</dcterms:created>
  <dcterms:modified xsi:type="dcterms:W3CDTF">2014-04-07T15:56:31Z</dcterms:modified>
</cp:coreProperties>
</file>