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8"/>
  </p:notesMasterIdLst>
  <p:sldIdLst>
    <p:sldId id="256" r:id="rId2"/>
    <p:sldId id="324" r:id="rId3"/>
    <p:sldId id="390" r:id="rId4"/>
    <p:sldId id="257" r:id="rId5"/>
    <p:sldId id="392" r:id="rId6"/>
    <p:sldId id="393" r:id="rId7"/>
    <p:sldId id="394" r:id="rId8"/>
    <p:sldId id="395" r:id="rId9"/>
    <p:sldId id="396" r:id="rId10"/>
    <p:sldId id="397" r:id="rId11"/>
    <p:sldId id="398" r:id="rId12"/>
    <p:sldId id="399" r:id="rId13"/>
    <p:sldId id="400" r:id="rId14"/>
    <p:sldId id="401" r:id="rId15"/>
    <p:sldId id="402" r:id="rId16"/>
    <p:sldId id="403" r:id="rId17"/>
    <p:sldId id="404" r:id="rId18"/>
    <p:sldId id="405" r:id="rId19"/>
    <p:sldId id="406" r:id="rId20"/>
    <p:sldId id="407" r:id="rId21"/>
    <p:sldId id="408" r:id="rId22"/>
    <p:sldId id="409" r:id="rId23"/>
    <p:sldId id="410" r:id="rId24"/>
    <p:sldId id="411" r:id="rId25"/>
    <p:sldId id="412" r:id="rId26"/>
    <p:sldId id="413" r:id="rId27"/>
    <p:sldId id="414" r:id="rId28"/>
    <p:sldId id="415" r:id="rId29"/>
    <p:sldId id="416" r:id="rId30"/>
    <p:sldId id="417" r:id="rId31"/>
    <p:sldId id="418" r:id="rId32"/>
    <p:sldId id="419" r:id="rId33"/>
    <p:sldId id="391" r:id="rId34"/>
    <p:sldId id="428" r:id="rId35"/>
    <p:sldId id="420" r:id="rId36"/>
    <p:sldId id="421" r:id="rId37"/>
    <p:sldId id="422" r:id="rId38"/>
    <p:sldId id="423" r:id="rId39"/>
    <p:sldId id="424" r:id="rId40"/>
    <p:sldId id="425" r:id="rId41"/>
    <p:sldId id="427" r:id="rId42"/>
    <p:sldId id="429" r:id="rId43"/>
    <p:sldId id="430" r:id="rId44"/>
    <p:sldId id="461" r:id="rId45"/>
    <p:sldId id="431" r:id="rId46"/>
    <p:sldId id="432" r:id="rId47"/>
    <p:sldId id="433" r:id="rId48"/>
    <p:sldId id="434" r:id="rId49"/>
    <p:sldId id="435" r:id="rId50"/>
    <p:sldId id="436" r:id="rId51"/>
    <p:sldId id="437" r:id="rId52"/>
    <p:sldId id="438" r:id="rId53"/>
    <p:sldId id="439" r:id="rId54"/>
    <p:sldId id="440" r:id="rId55"/>
    <p:sldId id="441" r:id="rId56"/>
    <p:sldId id="442" r:id="rId57"/>
    <p:sldId id="443" r:id="rId58"/>
    <p:sldId id="444" r:id="rId59"/>
    <p:sldId id="445" r:id="rId60"/>
    <p:sldId id="446" r:id="rId61"/>
    <p:sldId id="447" r:id="rId62"/>
    <p:sldId id="448" r:id="rId63"/>
    <p:sldId id="449" r:id="rId64"/>
    <p:sldId id="450" r:id="rId65"/>
    <p:sldId id="451" r:id="rId66"/>
    <p:sldId id="452" r:id="rId67"/>
    <p:sldId id="453" r:id="rId68"/>
    <p:sldId id="454" r:id="rId69"/>
    <p:sldId id="455" r:id="rId70"/>
    <p:sldId id="456" r:id="rId71"/>
    <p:sldId id="457" r:id="rId72"/>
    <p:sldId id="458" r:id="rId73"/>
    <p:sldId id="459" r:id="rId74"/>
    <p:sldId id="460" r:id="rId75"/>
    <p:sldId id="462" r:id="rId76"/>
    <p:sldId id="463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2" d="100"/>
          <a:sy n="132" d="100"/>
        </p:scale>
        <p:origin x="-102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7B4651-3B6B-4B8F-B205-5A6A3DB25F17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3EBF3-04FB-4A46-85B2-FBA1A2200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1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DF54D-9D7A-4D2B-9F85-FB7EE1255232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B0FC6A-94EE-4BCA-9ADB-809AED2EA99B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219007-84FB-4B26-A6D9-D986B992FFB3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0FF7FF-0277-4253-8A5E-E3ABAF69B8A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669971-97E3-427C-96A0-BC854088E888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34F40A-8C2F-404F-8DFB-9A4D4EA60D93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7898D9-FBF5-4208-937C-CB612769A58C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935390-C588-4DB4-AE6D-1DFF726F3E17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6A9417-A6DD-4E64-A7EF-CC7A4175027C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6A9417-A6DD-4E64-A7EF-CC7A4175027C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DF9149-6E96-4B57-9E55-F617B9C7FD66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7D0F2B-DD80-4325-8E2C-A6A9F2BBF26B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D66C4A-DA1F-4C39-8F9B-A1E0793E1E6C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4F9F03-7F69-4911-BAEA-F6D8F67035CB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574625-3DEA-4EF9-8557-B459AD8B7A01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AF6E0A-5B93-4275-B199-BF0D28D22374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23D99D-9279-43E1-AAAF-FE193CBFAB7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23D99D-9279-43E1-AAAF-FE193CBFAB7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3B502F-D32C-4DDA-8F74-1277B6ED0BEE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EE06B7-00E7-40DC-9741-34B46F3E683B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A97373-23BB-4591-AD03-3CAB0F9E5873}" type="slidenum">
              <a:rPr lang="en-US" smtClean="0">
                <a:solidFill>
                  <a:srgbClr val="000000"/>
                </a:solidFill>
              </a:rPr>
              <a:pPr/>
              <a:t>25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E86032-689E-4614-9BFC-AC39C3130AA0}" type="slidenum">
              <a:rPr lang="en-US" smtClean="0">
                <a:solidFill>
                  <a:srgbClr val="000000"/>
                </a:solidFill>
              </a:rPr>
              <a:pPr/>
              <a:t>26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206379-FE5E-4643-9814-4A859E308A11}" type="slidenum">
              <a:rPr lang="en-US" smtClean="0">
                <a:solidFill>
                  <a:srgbClr val="000000"/>
                </a:solidFill>
              </a:rPr>
              <a:pPr/>
              <a:t>27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D43A95-FEC9-4DA1-B128-8EF16BBEFEED}" type="slidenum">
              <a:rPr lang="en-US" smtClean="0">
                <a:solidFill>
                  <a:srgbClr val="000000"/>
                </a:solidFill>
              </a:rPr>
              <a:pPr/>
              <a:t>28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DD8DB8-F816-499B-A006-9641909FF5BB}" type="slidenum">
              <a:rPr lang="en-US" smtClean="0">
                <a:solidFill>
                  <a:srgbClr val="000000"/>
                </a:solidFill>
              </a:rPr>
              <a:pPr/>
              <a:t>29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8681A5-25C3-4E14-9124-CDC3D4E71A21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3469DD-C5D6-4BAE-8485-2E5B85EB34AD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314F2D-F794-483B-9D9A-D5B5C1B97862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8851CA5-EA9D-4C2E-8037-6F7021F63715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8851CA5-EA9D-4C2E-8037-6F7021F63715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8851CA5-EA9D-4C2E-8037-6F7021F63715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1CA5-EA9D-4C2E-8037-6F7021F63715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1CA5-EA9D-4C2E-8037-6F7021F63715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8851CA5-EA9D-4C2E-8037-6F7021F63715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1CA5-EA9D-4C2E-8037-6F7021F63715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8851CA5-EA9D-4C2E-8037-6F7021F63715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8851CA5-EA9D-4C2E-8037-6F7021F63715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1CA5-EA9D-4C2E-8037-6F7021F63715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1CA5-EA9D-4C2E-8037-6F7021F63715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8851CA5-EA9D-4C2E-8037-6F7021F63715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15.jpeg"/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12" Type="http://schemas.openxmlformats.org/officeDocument/2006/relationships/image" Target="../media/image14.jpeg"/><Relationship Id="rId1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11" Type="http://schemas.openxmlformats.org/officeDocument/2006/relationships/image" Target="../media/image13.jpeg"/><Relationship Id="rId5" Type="http://schemas.openxmlformats.org/officeDocument/2006/relationships/image" Target="../media/image6.png"/><Relationship Id="rId15" Type="http://schemas.openxmlformats.org/officeDocument/2006/relationships/image" Target="../media/image8.jpeg"/><Relationship Id="rId10" Type="http://schemas.openxmlformats.org/officeDocument/2006/relationships/image" Target="../media/image21.jpeg"/><Relationship Id="rId4" Type="http://schemas.openxmlformats.org/officeDocument/2006/relationships/image" Target="../media/image5.png"/><Relationship Id="rId9" Type="http://schemas.openxmlformats.org/officeDocument/2006/relationships/image" Target="../media/image20.jpeg"/><Relationship Id="rId1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8.png"/><Relationship Id="rId21" Type="http://schemas.openxmlformats.org/officeDocument/2006/relationships/image" Target="../media/image73.png"/><Relationship Id="rId42" Type="http://schemas.openxmlformats.org/officeDocument/2006/relationships/image" Target="../media/image94.png"/><Relationship Id="rId47" Type="http://schemas.openxmlformats.org/officeDocument/2006/relationships/image" Target="../media/image99.png"/><Relationship Id="rId63" Type="http://schemas.openxmlformats.org/officeDocument/2006/relationships/image" Target="../media/image115.png"/><Relationship Id="rId68" Type="http://schemas.openxmlformats.org/officeDocument/2006/relationships/image" Target="../media/image120.png"/><Relationship Id="rId84" Type="http://schemas.openxmlformats.org/officeDocument/2006/relationships/image" Target="../media/image136.png"/><Relationship Id="rId89" Type="http://schemas.openxmlformats.org/officeDocument/2006/relationships/image" Target="../media/image141.png"/><Relationship Id="rId7" Type="http://schemas.openxmlformats.org/officeDocument/2006/relationships/image" Target="../media/image59.png"/><Relationship Id="rId71" Type="http://schemas.openxmlformats.org/officeDocument/2006/relationships/image" Target="../media/image123.png"/><Relationship Id="rId92" Type="http://schemas.openxmlformats.org/officeDocument/2006/relationships/image" Target="../media/image144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68.png"/><Relationship Id="rId29" Type="http://schemas.openxmlformats.org/officeDocument/2006/relationships/image" Target="../media/image81.png"/><Relationship Id="rId107" Type="http://schemas.openxmlformats.org/officeDocument/2006/relationships/image" Target="../media/image159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32" Type="http://schemas.openxmlformats.org/officeDocument/2006/relationships/image" Target="../media/image84.png"/><Relationship Id="rId37" Type="http://schemas.openxmlformats.org/officeDocument/2006/relationships/image" Target="../media/image89.png"/><Relationship Id="rId40" Type="http://schemas.openxmlformats.org/officeDocument/2006/relationships/image" Target="../media/image92.png"/><Relationship Id="rId45" Type="http://schemas.openxmlformats.org/officeDocument/2006/relationships/image" Target="../media/image97.png"/><Relationship Id="rId53" Type="http://schemas.openxmlformats.org/officeDocument/2006/relationships/image" Target="../media/image105.png"/><Relationship Id="rId58" Type="http://schemas.openxmlformats.org/officeDocument/2006/relationships/image" Target="../media/image110.png"/><Relationship Id="rId66" Type="http://schemas.openxmlformats.org/officeDocument/2006/relationships/image" Target="../media/image118.png"/><Relationship Id="rId74" Type="http://schemas.openxmlformats.org/officeDocument/2006/relationships/image" Target="../media/image126.png"/><Relationship Id="rId79" Type="http://schemas.openxmlformats.org/officeDocument/2006/relationships/image" Target="../media/image131.png"/><Relationship Id="rId87" Type="http://schemas.openxmlformats.org/officeDocument/2006/relationships/image" Target="../media/image139.png"/><Relationship Id="rId102" Type="http://schemas.openxmlformats.org/officeDocument/2006/relationships/image" Target="../media/image154.png"/><Relationship Id="rId5" Type="http://schemas.openxmlformats.org/officeDocument/2006/relationships/image" Target="../media/image57.png"/><Relationship Id="rId61" Type="http://schemas.openxmlformats.org/officeDocument/2006/relationships/image" Target="../media/image113.png"/><Relationship Id="rId82" Type="http://schemas.openxmlformats.org/officeDocument/2006/relationships/image" Target="../media/image134.png"/><Relationship Id="rId90" Type="http://schemas.openxmlformats.org/officeDocument/2006/relationships/image" Target="../media/image142.png"/><Relationship Id="rId95" Type="http://schemas.openxmlformats.org/officeDocument/2006/relationships/image" Target="../media/image147.png"/><Relationship Id="rId19" Type="http://schemas.openxmlformats.org/officeDocument/2006/relationships/image" Target="../media/image7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Relationship Id="rId27" Type="http://schemas.openxmlformats.org/officeDocument/2006/relationships/image" Target="../media/image79.png"/><Relationship Id="rId30" Type="http://schemas.openxmlformats.org/officeDocument/2006/relationships/image" Target="../media/image82.png"/><Relationship Id="rId35" Type="http://schemas.openxmlformats.org/officeDocument/2006/relationships/image" Target="../media/image87.png"/><Relationship Id="rId43" Type="http://schemas.openxmlformats.org/officeDocument/2006/relationships/image" Target="../media/image95.png"/><Relationship Id="rId48" Type="http://schemas.openxmlformats.org/officeDocument/2006/relationships/image" Target="../media/image100.png"/><Relationship Id="rId56" Type="http://schemas.openxmlformats.org/officeDocument/2006/relationships/image" Target="../media/image108.png"/><Relationship Id="rId64" Type="http://schemas.openxmlformats.org/officeDocument/2006/relationships/image" Target="../media/image116.png"/><Relationship Id="rId69" Type="http://schemas.openxmlformats.org/officeDocument/2006/relationships/image" Target="../media/image121.png"/><Relationship Id="rId77" Type="http://schemas.openxmlformats.org/officeDocument/2006/relationships/image" Target="../media/image129.png"/><Relationship Id="rId100" Type="http://schemas.openxmlformats.org/officeDocument/2006/relationships/image" Target="../media/image152.png"/><Relationship Id="rId105" Type="http://schemas.openxmlformats.org/officeDocument/2006/relationships/image" Target="../media/image157.png"/><Relationship Id="rId8" Type="http://schemas.openxmlformats.org/officeDocument/2006/relationships/image" Target="../media/image60.png"/><Relationship Id="rId51" Type="http://schemas.openxmlformats.org/officeDocument/2006/relationships/image" Target="../media/image103.png"/><Relationship Id="rId72" Type="http://schemas.openxmlformats.org/officeDocument/2006/relationships/image" Target="../media/image124.png"/><Relationship Id="rId80" Type="http://schemas.openxmlformats.org/officeDocument/2006/relationships/image" Target="../media/image132.png"/><Relationship Id="rId85" Type="http://schemas.openxmlformats.org/officeDocument/2006/relationships/image" Target="../media/image137.png"/><Relationship Id="rId93" Type="http://schemas.openxmlformats.org/officeDocument/2006/relationships/image" Target="../media/image145.png"/><Relationship Id="rId98" Type="http://schemas.openxmlformats.org/officeDocument/2006/relationships/image" Target="../media/image150.png"/><Relationship Id="rId3" Type="http://schemas.openxmlformats.org/officeDocument/2006/relationships/image" Target="../media/image55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77.png"/><Relationship Id="rId33" Type="http://schemas.openxmlformats.org/officeDocument/2006/relationships/image" Target="../media/image85.png"/><Relationship Id="rId38" Type="http://schemas.openxmlformats.org/officeDocument/2006/relationships/image" Target="../media/image90.png"/><Relationship Id="rId46" Type="http://schemas.openxmlformats.org/officeDocument/2006/relationships/image" Target="../media/image98.png"/><Relationship Id="rId59" Type="http://schemas.openxmlformats.org/officeDocument/2006/relationships/image" Target="../media/image111.png"/><Relationship Id="rId67" Type="http://schemas.openxmlformats.org/officeDocument/2006/relationships/image" Target="../media/image119.png"/><Relationship Id="rId103" Type="http://schemas.openxmlformats.org/officeDocument/2006/relationships/image" Target="../media/image155.png"/><Relationship Id="rId20" Type="http://schemas.openxmlformats.org/officeDocument/2006/relationships/image" Target="../media/image72.png"/><Relationship Id="rId41" Type="http://schemas.openxmlformats.org/officeDocument/2006/relationships/image" Target="../media/image93.png"/><Relationship Id="rId54" Type="http://schemas.openxmlformats.org/officeDocument/2006/relationships/image" Target="../media/image106.png"/><Relationship Id="rId62" Type="http://schemas.openxmlformats.org/officeDocument/2006/relationships/image" Target="../media/image114.png"/><Relationship Id="rId70" Type="http://schemas.openxmlformats.org/officeDocument/2006/relationships/image" Target="../media/image122.png"/><Relationship Id="rId75" Type="http://schemas.openxmlformats.org/officeDocument/2006/relationships/image" Target="../media/image127.png"/><Relationship Id="rId83" Type="http://schemas.openxmlformats.org/officeDocument/2006/relationships/image" Target="../media/image135.png"/><Relationship Id="rId88" Type="http://schemas.openxmlformats.org/officeDocument/2006/relationships/image" Target="../media/image140.png"/><Relationship Id="rId91" Type="http://schemas.openxmlformats.org/officeDocument/2006/relationships/image" Target="../media/image143.png"/><Relationship Id="rId96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28" Type="http://schemas.openxmlformats.org/officeDocument/2006/relationships/image" Target="../media/image80.png"/><Relationship Id="rId36" Type="http://schemas.openxmlformats.org/officeDocument/2006/relationships/image" Target="../media/image88.png"/><Relationship Id="rId49" Type="http://schemas.openxmlformats.org/officeDocument/2006/relationships/image" Target="../media/image101.png"/><Relationship Id="rId57" Type="http://schemas.openxmlformats.org/officeDocument/2006/relationships/image" Target="../media/image109.png"/><Relationship Id="rId106" Type="http://schemas.openxmlformats.org/officeDocument/2006/relationships/image" Target="../media/image158.png"/><Relationship Id="rId10" Type="http://schemas.openxmlformats.org/officeDocument/2006/relationships/image" Target="../media/image62.png"/><Relationship Id="rId31" Type="http://schemas.openxmlformats.org/officeDocument/2006/relationships/image" Target="../media/image83.png"/><Relationship Id="rId44" Type="http://schemas.openxmlformats.org/officeDocument/2006/relationships/image" Target="../media/image96.png"/><Relationship Id="rId52" Type="http://schemas.openxmlformats.org/officeDocument/2006/relationships/image" Target="../media/image104.png"/><Relationship Id="rId60" Type="http://schemas.openxmlformats.org/officeDocument/2006/relationships/image" Target="../media/image112.png"/><Relationship Id="rId65" Type="http://schemas.openxmlformats.org/officeDocument/2006/relationships/image" Target="../media/image117.png"/><Relationship Id="rId73" Type="http://schemas.openxmlformats.org/officeDocument/2006/relationships/image" Target="../media/image125.png"/><Relationship Id="rId78" Type="http://schemas.openxmlformats.org/officeDocument/2006/relationships/image" Target="../media/image130.png"/><Relationship Id="rId81" Type="http://schemas.openxmlformats.org/officeDocument/2006/relationships/image" Target="../media/image133.png"/><Relationship Id="rId86" Type="http://schemas.openxmlformats.org/officeDocument/2006/relationships/image" Target="../media/image138.png"/><Relationship Id="rId94" Type="http://schemas.openxmlformats.org/officeDocument/2006/relationships/image" Target="../media/image146.png"/><Relationship Id="rId99" Type="http://schemas.openxmlformats.org/officeDocument/2006/relationships/image" Target="../media/image151.png"/><Relationship Id="rId101" Type="http://schemas.openxmlformats.org/officeDocument/2006/relationships/image" Target="../media/image153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9" Type="http://schemas.openxmlformats.org/officeDocument/2006/relationships/image" Target="../media/image91.png"/><Relationship Id="rId34" Type="http://schemas.openxmlformats.org/officeDocument/2006/relationships/image" Target="../media/image86.png"/><Relationship Id="rId50" Type="http://schemas.openxmlformats.org/officeDocument/2006/relationships/image" Target="../media/image102.png"/><Relationship Id="rId55" Type="http://schemas.openxmlformats.org/officeDocument/2006/relationships/image" Target="../media/image107.png"/><Relationship Id="rId76" Type="http://schemas.openxmlformats.org/officeDocument/2006/relationships/image" Target="../media/image128.png"/><Relationship Id="rId97" Type="http://schemas.openxmlformats.org/officeDocument/2006/relationships/image" Target="../media/image149.png"/><Relationship Id="rId104" Type="http://schemas.openxmlformats.org/officeDocument/2006/relationships/image" Target="../media/image1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../media/image163.png"/><Relationship Id="rId7" Type="http://schemas.openxmlformats.org/officeDocument/2006/relationships/image" Target="../media/image16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5" Type="http://schemas.openxmlformats.org/officeDocument/2006/relationships/image" Target="../media/image164.png"/><Relationship Id="rId4" Type="http://schemas.openxmlformats.org/officeDocument/2006/relationships/image" Target="../media/image162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jpeg"/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3" Type="http://schemas.openxmlformats.org/officeDocument/2006/relationships/image" Target="../media/image163.png"/><Relationship Id="rId21" Type="http://schemas.openxmlformats.org/officeDocument/2006/relationships/image" Target="../media/image180.png"/><Relationship Id="rId7" Type="http://schemas.openxmlformats.org/officeDocument/2006/relationships/image" Target="../media/image167.png"/><Relationship Id="rId12" Type="http://schemas.openxmlformats.org/officeDocument/2006/relationships/image" Target="../media/image171.png"/><Relationship Id="rId17" Type="http://schemas.openxmlformats.org/officeDocument/2006/relationships/image" Target="../media/image176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175.png"/><Relationship Id="rId20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11" Type="http://schemas.openxmlformats.org/officeDocument/2006/relationships/image" Target="../media/image170.png"/><Relationship Id="rId24" Type="http://schemas.openxmlformats.org/officeDocument/2006/relationships/image" Target="../media/image183.png"/><Relationship Id="rId5" Type="http://schemas.openxmlformats.org/officeDocument/2006/relationships/image" Target="../media/image165.png"/><Relationship Id="rId15" Type="http://schemas.openxmlformats.org/officeDocument/2006/relationships/image" Target="../media/image174.png"/><Relationship Id="rId23" Type="http://schemas.openxmlformats.org/officeDocument/2006/relationships/image" Target="../media/image182.png"/><Relationship Id="rId10" Type="http://schemas.openxmlformats.org/officeDocument/2006/relationships/image" Target="../media/image169.png"/><Relationship Id="rId19" Type="http://schemas.openxmlformats.org/officeDocument/2006/relationships/image" Target="../media/image178.png"/><Relationship Id="rId4" Type="http://schemas.openxmlformats.org/officeDocument/2006/relationships/image" Target="../media/image164.png"/><Relationship Id="rId9" Type="http://schemas.openxmlformats.org/officeDocument/2006/relationships/image" Target="../media/image168.png"/><Relationship Id="rId14" Type="http://schemas.openxmlformats.org/officeDocument/2006/relationships/image" Target="../media/image173.png"/><Relationship Id="rId22" Type="http://schemas.openxmlformats.org/officeDocument/2006/relationships/image" Target="../media/image18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5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jpeg"/><Relationship Id="rId13" Type="http://schemas.openxmlformats.org/officeDocument/2006/relationships/image" Target="../media/image196.jpeg"/><Relationship Id="rId3" Type="http://schemas.openxmlformats.org/officeDocument/2006/relationships/image" Target="../media/image186.jpeg"/><Relationship Id="rId7" Type="http://schemas.openxmlformats.org/officeDocument/2006/relationships/image" Target="../media/image190.jpeg"/><Relationship Id="rId12" Type="http://schemas.openxmlformats.org/officeDocument/2006/relationships/image" Target="../media/image195.jpeg"/><Relationship Id="rId17" Type="http://schemas.openxmlformats.org/officeDocument/2006/relationships/image" Target="../media/image200.jpe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9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9.jpeg"/><Relationship Id="rId11" Type="http://schemas.openxmlformats.org/officeDocument/2006/relationships/image" Target="../media/image194.jpeg"/><Relationship Id="rId5" Type="http://schemas.openxmlformats.org/officeDocument/2006/relationships/image" Target="../media/image188.jpeg"/><Relationship Id="rId15" Type="http://schemas.openxmlformats.org/officeDocument/2006/relationships/image" Target="../media/image198.jpeg"/><Relationship Id="rId10" Type="http://schemas.openxmlformats.org/officeDocument/2006/relationships/image" Target="../media/image193.jpeg"/><Relationship Id="rId4" Type="http://schemas.openxmlformats.org/officeDocument/2006/relationships/image" Target="../media/image187.jpeg"/><Relationship Id="rId9" Type="http://schemas.openxmlformats.org/officeDocument/2006/relationships/image" Target="../media/image192.jpeg"/><Relationship Id="rId14" Type="http://schemas.openxmlformats.org/officeDocument/2006/relationships/image" Target="../media/image19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vision.stanford.edu/niebles/humanactions.htm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2.wmf"/><Relationship Id="rId4" Type="http://schemas.openxmlformats.org/officeDocument/2006/relationships/image" Target="../media/image20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vision.stanford.edu/niebles/humanactions.htm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220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19.png"/><Relationship Id="rId5" Type="http://schemas.openxmlformats.org/officeDocument/2006/relationships/image" Target="../media/image218.png"/><Relationship Id="rId4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222.png"/><Relationship Id="rId4" Type="http://schemas.openxmlformats.org/officeDocument/2006/relationships/image" Target="../media/image2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25.png"/><Relationship Id="rId4" Type="http://schemas.openxmlformats.org/officeDocument/2006/relationships/image" Target="../media/image22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wmf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229.png"/><Relationship Id="rId4" Type="http://schemas.openxmlformats.org/officeDocument/2006/relationships/image" Target="../media/image22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216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4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wmf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wmf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\\cam-01-srv\Dfsroot\Users\cmbishop\powerpoint\conferences\Exeter%20BCS\gmix.avi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236.png"/><Relationship Id="rId4" Type="http://schemas.openxmlformats.org/officeDocument/2006/relationships/image" Target="../media/image23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wmf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wmf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wmf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wmf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245.png"/><Relationship Id="rId4" Type="http://schemas.openxmlformats.org/officeDocument/2006/relationships/image" Target="../media/image244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248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247.png"/><Relationship Id="rId5" Type="http://schemas.openxmlformats.org/officeDocument/2006/relationships/image" Target="../media/image246.png"/><Relationship Id="rId4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250.png"/><Relationship Id="rId4" Type="http://schemas.openxmlformats.org/officeDocument/2006/relationships/image" Target="../media/image249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hyperlink" Target="http://citeseerx.ist.psu.edu/viewdoc/download?doi=10.1.1.139.846&amp;rep=rep1&amp;type=pdf" TargetMode="Externa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://citeseerx.ist.psu.edu/viewdoc/download?doi=10.1.1.139.846&amp;rep=rep1&amp;type=pdf" TargetMode="External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0112" y="4191000"/>
            <a:ext cx="7848600" cy="675162"/>
          </a:xfrm>
        </p:spPr>
        <p:txBody>
          <a:bodyPr/>
          <a:lstStyle/>
          <a:p>
            <a:r>
              <a:rPr lang="en-US" dirty="0" smtClean="0"/>
              <a:t>CS598:Visual information Retrieval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003322"/>
            <a:ext cx="7239000" cy="1371600"/>
          </a:xfrm>
        </p:spPr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IV: </a:t>
            </a:r>
            <a:r>
              <a:rPr lang="en-US" dirty="0" smtClean="0"/>
              <a:t>Image Representation: </a:t>
            </a:r>
            <a:endParaRPr lang="en-US" dirty="0" smtClean="0"/>
          </a:p>
          <a:p>
            <a:r>
              <a:rPr lang="en-US" dirty="0" smtClean="0"/>
              <a:t>Feature Coding and Pooling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38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</a:t>
            </a:r>
            <a:r>
              <a:rPr lang="en-US" dirty="0" smtClean="0"/>
              <a:t>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Blob detection</a:t>
            </a:r>
          </a:p>
          <a:p>
            <a:pPr lvl="1"/>
            <a:r>
              <a:rPr lang="en-US" dirty="0"/>
              <a:t>Brief of Gaussian filter</a:t>
            </a:r>
          </a:p>
          <a:p>
            <a:pPr lvl="1"/>
            <a:r>
              <a:rPr lang="en-US" dirty="0"/>
              <a:t>Scale selection</a:t>
            </a:r>
          </a:p>
          <a:p>
            <a:pPr lvl="1"/>
            <a:r>
              <a:rPr lang="en-US" dirty="0" err="1"/>
              <a:t>Lapacian</a:t>
            </a:r>
            <a:r>
              <a:rPr lang="en-US" dirty="0"/>
              <a:t> of Gaussian (</a:t>
            </a:r>
            <a:r>
              <a:rPr lang="en-US" dirty="0" err="1"/>
              <a:t>LoG</a:t>
            </a:r>
            <a:r>
              <a:rPr lang="en-US" dirty="0"/>
              <a:t>) detector</a:t>
            </a:r>
          </a:p>
          <a:p>
            <a:pPr lvl="1"/>
            <a:r>
              <a:rPr lang="en-US" dirty="0"/>
              <a:t>Difference of Gaussian (</a:t>
            </a:r>
            <a:r>
              <a:rPr lang="en-US" dirty="0" err="1"/>
              <a:t>DoG</a:t>
            </a:r>
            <a:r>
              <a:rPr lang="en-US" dirty="0"/>
              <a:t>) detector</a:t>
            </a:r>
          </a:p>
          <a:p>
            <a:pPr lvl="1"/>
            <a:r>
              <a:rPr lang="en-US" dirty="0"/>
              <a:t>Affine co-variant region</a:t>
            </a:r>
          </a:p>
          <a:p>
            <a:r>
              <a:rPr lang="en-US" dirty="0"/>
              <a:t>Learning local image descriptors (optional reading)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87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Histogram of local features</a:t>
            </a:r>
          </a:p>
          <a:p>
            <a:r>
              <a:rPr lang="en-US" dirty="0" smtClean="0"/>
              <a:t>Bag of words model</a:t>
            </a:r>
          </a:p>
          <a:p>
            <a:r>
              <a:rPr lang="en-US" dirty="0" smtClean="0"/>
              <a:t>Soft quantization and sparse coding</a:t>
            </a:r>
          </a:p>
          <a:p>
            <a:r>
              <a:rPr lang="en-US" dirty="0" err="1" smtClean="0"/>
              <a:t>Supervector</a:t>
            </a:r>
            <a:r>
              <a:rPr lang="en-US" dirty="0" smtClean="0"/>
              <a:t> with Gaussian mixture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83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IV: </a:t>
            </a:r>
            <a:r>
              <a:rPr lang="en-US" dirty="0" smtClean="0"/>
              <a:t>Part I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33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Bag-of-features models</a:t>
            </a:r>
          </a:p>
        </p:txBody>
      </p:sp>
      <p:pic>
        <p:nvPicPr>
          <p:cNvPr id="17" name="Picture 2" descr="bag_jun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2738" y="2362200"/>
            <a:ext cx="3446462" cy="26130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4" descr="image_007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362200"/>
            <a:ext cx="3903663" cy="26273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4419600" y="3321050"/>
            <a:ext cx="762000" cy="79375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1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Origin 1: Texture recognition</a:t>
            </a:r>
          </a:p>
        </p:txBody>
      </p:sp>
      <p:sp>
        <p:nvSpPr>
          <p:cNvPr id="848055" name="Rectangle 18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839200" cy="5105400"/>
          </a:xfrm>
        </p:spPr>
        <p:txBody>
          <a:bodyPr/>
          <a:lstStyle/>
          <a:p>
            <a:pPr eaLnBrk="1" hangingPunct="1"/>
            <a:r>
              <a:rPr lang="en-US" smtClean="0"/>
              <a:t>Texture is characterized by the repetition of basic elements or </a:t>
            </a:r>
            <a:r>
              <a:rPr lang="en-US" i="1" smtClean="0"/>
              <a:t>textons</a:t>
            </a:r>
          </a:p>
          <a:p>
            <a:pPr eaLnBrk="1" hangingPunct="1"/>
            <a:r>
              <a:rPr lang="en-US" smtClean="0"/>
              <a:t>For stochastic textures, it is the identity of the textons, not their spatial arrangement, that matters</a:t>
            </a:r>
          </a:p>
        </p:txBody>
      </p:sp>
      <p:pic>
        <p:nvPicPr>
          <p:cNvPr id="847875" name="Picture 3" descr="hexho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048000"/>
            <a:ext cx="2286000" cy="22860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7876" name="Picture 4" descr="D001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3048000"/>
            <a:ext cx="2286000" cy="22860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7878" name="Picture 6" descr="D022_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3048000"/>
            <a:ext cx="2286000" cy="22860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7995" name="Picture 123" descr="brodatz2_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7996" name="Picture 124" descr="brodatz2_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90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7998" name="Picture 126" descr="brodatz2_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8036" name="Picture 164" descr="hexholes_patch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19200" y="5562600"/>
            <a:ext cx="271463" cy="268288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8037" name="Picture 165" descr="hexholes_patch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52600" y="5562600"/>
            <a:ext cx="268288" cy="265113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8038" name="Picture 166" descr="hexholes_patch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86000" y="5562600"/>
            <a:ext cx="271463" cy="268288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8044" name="Picture 172" descr="brodatz1_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624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8045" name="Picture 173" descr="brodatz1_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4958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8046" name="Picture 174" descr="brodatz1_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292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48053" name="Rectangle 181"/>
          <p:cNvSpPr>
            <a:spLocks noChangeArrowheads="1"/>
          </p:cNvSpPr>
          <p:nvPr/>
        </p:nvSpPr>
        <p:spPr bwMode="auto">
          <a:xfrm>
            <a:off x="152400" y="6140450"/>
            <a:ext cx="891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Julesz, 1981; Cula &amp; Dana, 2001; Leung &amp; Malik 2001; Mori, Belongie &amp; Malik, 2001; Schmid 2001; Varma &amp; Zisserman, 2002, 2003; Lazebnik, Schmid &amp; Ponce, 2003</a:t>
            </a:r>
          </a:p>
        </p:txBody>
      </p:sp>
    </p:spTree>
    <p:extLst>
      <p:ext uri="{BB962C8B-B14F-4D97-AF65-F5344CB8AC3E}">
        <p14:creationId xmlns:p14="http://schemas.microsoft.com/office/powerpoint/2010/main" val="118289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055" grpId="0" build="p"/>
      <p:bldP spid="8480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Origin 1: Texture recognition</a:t>
            </a:r>
          </a:p>
        </p:txBody>
      </p:sp>
      <p:pic>
        <p:nvPicPr>
          <p:cNvPr id="9219" name="Picture 3" descr="hexho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066800"/>
            <a:ext cx="1295400" cy="1295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0" name="Picture 4" descr="D001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2819400"/>
            <a:ext cx="1295400" cy="1295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1" name="Picture 5" descr="D022_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4603750"/>
            <a:ext cx="1295400" cy="1295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2" name="Picture 6" descr="hexholes_patch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2209800"/>
            <a:ext cx="153988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3" name="Picture 7" descr="hexholes_patch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200" y="2211388"/>
            <a:ext cx="152400" cy="150812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4" name="Picture 8" descr="hexholes_patch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56213" y="2209800"/>
            <a:ext cx="153987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5" name="Picture 9" descr="brodatz1_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864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6" name="Picture 10" descr="brodatz1_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436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7" name="Picture 11" descr="brodatz1_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150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8" name="Picture 12" descr="brodatz1_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722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9" name="Picture 13" descr="brodatz1_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008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4800600" y="1200150"/>
            <a:ext cx="152400" cy="9334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5029200" y="1066800"/>
            <a:ext cx="152400" cy="10668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5257800" y="1200150"/>
            <a:ext cx="152400" cy="9334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5486400" y="3111500"/>
            <a:ext cx="152400" cy="6985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5715000" y="2971800"/>
            <a:ext cx="152400" cy="838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5943600" y="3076575"/>
            <a:ext cx="152400" cy="733425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6" name="Rectangle 20"/>
          <p:cNvSpPr>
            <a:spLocks noChangeArrowheads="1"/>
          </p:cNvSpPr>
          <p:nvPr/>
        </p:nvSpPr>
        <p:spPr bwMode="auto">
          <a:xfrm>
            <a:off x="6172200" y="2971800"/>
            <a:ext cx="152400" cy="838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6400800" y="2832100"/>
            <a:ext cx="152400" cy="9779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8" name="AutoShape 22"/>
          <p:cNvSpPr>
            <a:spLocks noChangeArrowheads="1"/>
          </p:cNvSpPr>
          <p:nvPr/>
        </p:nvSpPr>
        <p:spPr bwMode="auto">
          <a:xfrm>
            <a:off x="3679825" y="1524000"/>
            <a:ext cx="484188" cy="339725"/>
          </a:xfrm>
          <a:prstGeom prst="rightArrow">
            <a:avLst>
              <a:gd name="adj1" fmla="val 50000"/>
              <a:gd name="adj2" fmla="val 35631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9" name="AutoShape 23"/>
          <p:cNvSpPr>
            <a:spLocks noChangeArrowheads="1"/>
          </p:cNvSpPr>
          <p:nvPr/>
        </p:nvSpPr>
        <p:spPr bwMode="auto">
          <a:xfrm>
            <a:off x="3706813" y="3276600"/>
            <a:ext cx="484187" cy="339725"/>
          </a:xfrm>
          <a:prstGeom prst="rightArrow">
            <a:avLst>
              <a:gd name="adj1" fmla="val 50000"/>
              <a:gd name="adj2" fmla="val 35631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4711700" y="2376488"/>
            <a:ext cx="2863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800">
                <a:solidFill>
                  <a:schemeClr val="bg1"/>
                </a:solidFill>
              </a:rPr>
              <a:t>Universal texton dictionary</a:t>
            </a:r>
          </a:p>
        </p:txBody>
      </p:sp>
      <p:pic>
        <p:nvPicPr>
          <p:cNvPr id="9241" name="Picture 25" descr="brodatz2_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294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42" name="Picture 26" descr="brodatz2_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580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43" name="Picture 27" descr="brodatz2_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0866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44" name="Picture 28" descr="brodatz2_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3152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245" name="Rectangle 29"/>
          <p:cNvSpPr>
            <a:spLocks noChangeArrowheads="1"/>
          </p:cNvSpPr>
          <p:nvPr/>
        </p:nvSpPr>
        <p:spPr bwMode="auto">
          <a:xfrm>
            <a:off x="6629400" y="4756150"/>
            <a:ext cx="152400" cy="9207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46" name="Rectangle 30"/>
          <p:cNvSpPr>
            <a:spLocks noChangeArrowheads="1"/>
          </p:cNvSpPr>
          <p:nvPr/>
        </p:nvSpPr>
        <p:spPr bwMode="auto">
          <a:xfrm>
            <a:off x="6858000" y="4572000"/>
            <a:ext cx="152400" cy="11049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47" name="Rectangle 31"/>
          <p:cNvSpPr>
            <a:spLocks noChangeArrowheads="1"/>
          </p:cNvSpPr>
          <p:nvPr/>
        </p:nvSpPr>
        <p:spPr bwMode="auto">
          <a:xfrm>
            <a:off x="7086600" y="4708525"/>
            <a:ext cx="152400" cy="968375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48" name="Rectangle 32"/>
          <p:cNvSpPr>
            <a:spLocks noChangeArrowheads="1"/>
          </p:cNvSpPr>
          <p:nvPr/>
        </p:nvSpPr>
        <p:spPr bwMode="auto">
          <a:xfrm>
            <a:off x="7315200" y="4572000"/>
            <a:ext cx="152400" cy="11049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49" name="AutoShape 33"/>
          <p:cNvSpPr>
            <a:spLocks noChangeArrowheads="1"/>
          </p:cNvSpPr>
          <p:nvPr/>
        </p:nvSpPr>
        <p:spPr bwMode="auto">
          <a:xfrm>
            <a:off x="3706813" y="5137150"/>
            <a:ext cx="484187" cy="339725"/>
          </a:xfrm>
          <a:prstGeom prst="rightArrow">
            <a:avLst>
              <a:gd name="adj1" fmla="val 50000"/>
              <a:gd name="adj2" fmla="val 35631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9250" name="Picture 34" descr="brodatz1_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864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1" name="Picture 35" descr="brodatz1_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436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2" name="Picture 36" descr="brodatz1_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150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3" name="Picture 37" descr="brodatz1_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722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4" name="Picture 38" descr="brodatz1_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008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5" name="Picture 39" descr="brodatz2_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294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6" name="Picture 40" descr="brodatz2_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580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7" name="Picture 41" descr="brodatz2_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0866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8" name="Picture 42" descr="brodatz2_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3152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259" name="Rectangle 43"/>
          <p:cNvSpPr>
            <a:spLocks noChangeArrowheads="1"/>
          </p:cNvSpPr>
          <p:nvPr/>
        </p:nvSpPr>
        <p:spPr bwMode="auto">
          <a:xfrm>
            <a:off x="5486400" y="19812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0" name="Rectangle 44"/>
          <p:cNvSpPr>
            <a:spLocks noChangeArrowheads="1"/>
          </p:cNvSpPr>
          <p:nvPr/>
        </p:nvSpPr>
        <p:spPr bwMode="auto">
          <a:xfrm>
            <a:off x="5715000" y="20574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1" name="Rectangle 45"/>
          <p:cNvSpPr>
            <a:spLocks noChangeArrowheads="1"/>
          </p:cNvSpPr>
          <p:nvPr/>
        </p:nvSpPr>
        <p:spPr bwMode="auto">
          <a:xfrm>
            <a:off x="5943600" y="19812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2" name="Rectangle 46"/>
          <p:cNvSpPr>
            <a:spLocks noChangeArrowheads="1"/>
          </p:cNvSpPr>
          <p:nvPr/>
        </p:nvSpPr>
        <p:spPr bwMode="auto">
          <a:xfrm>
            <a:off x="6172200" y="20574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3" name="Rectangle 47"/>
          <p:cNvSpPr>
            <a:spLocks noChangeArrowheads="1"/>
          </p:cNvSpPr>
          <p:nvPr/>
        </p:nvSpPr>
        <p:spPr bwMode="auto">
          <a:xfrm>
            <a:off x="6400800" y="1905000"/>
            <a:ext cx="152400" cy="2286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4" name="Rectangle 48"/>
          <p:cNvSpPr>
            <a:spLocks noChangeArrowheads="1"/>
          </p:cNvSpPr>
          <p:nvPr/>
        </p:nvSpPr>
        <p:spPr bwMode="auto">
          <a:xfrm>
            <a:off x="6629400" y="19812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5" name="Rectangle 49"/>
          <p:cNvSpPr>
            <a:spLocks noChangeArrowheads="1"/>
          </p:cNvSpPr>
          <p:nvPr/>
        </p:nvSpPr>
        <p:spPr bwMode="auto">
          <a:xfrm>
            <a:off x="6858000" y="20574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6" name="Rectangle 50"/>
          <p:cNvSpPr>
            <a:spLocks noChangeArrowheads="1"/>
          </p:cNvSpPr>
          <p:nvPr/>
        </p:nvSpPr>
        <p:spPr bwMode="auto">
          <a:xfrm>
            <a:off x="7086600" y="20574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7" name="Rectangle 51"/>
          <p:cNvSpPr>
            <a:spLocks noChangeArrowheads="1"/>
          </p:cNvSpPr>
          <p:nvPr/>
        </p:nvSpPr>
        <p:spPr bwMode="auto">
          <a:xfrm>
            <a:off x="7315200" y="19812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9268" name="Picture 52" descr="hexholes_patch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3886200"/>
            <a:ext cx="153988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69" name="Picture 53" descr="hexholes_patch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200" y="3887788"/>
            <a:ext cx="152400" cy="150812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70" name="Picture 54" descr="hexholes_patch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56213" y="3886200"/>
            <a:ext cx="153987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71" name="Picture 55" descr="brodatz2_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294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72" name="Picture 56" descr="brodatz2_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580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73" name="Picture 57" descr="brodatz2_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0866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74" name="Picture 58" descr="brodatz2_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3152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275" name="Rectangle 59"/>
          <p:cNvSpPr>
            <a:spLocks noChangeArrowheads="1"/>
          </p:cNvSpPr>
          <p:nvPr/>
        </p:nvSpPr>
        <p:spPr bwMode="auto">
          <a:xfrm>
            <a:off x="6629400" y="37401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76" name="Rectangle 60"/>
          <p:cNvSpPr>
            <a:spLocks noChangeArrowheads="1"/>
          </p:cNvSpPr>
          <p:nvPr/>
        </p:nvSpPr>
        <p:spPr bwMode="auto">
          <a:xfrm>
            <a:off x="6858000" y="3657600"/>
            <a:ext cx="152400" cy="1587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77" name="Rectangle 61"/>
          <p:cNvSpPr>
            <a:spLocks noChangeArrowheads="1"/>
          </p:cNvSpPr>
          <p:nvPr/>
        </p:nvSpPr>
        <p:spPr bwMode="auto">
          <a:xfrm>
            <a:off x="7086600" y="37401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78" name="Rectangle 62"/>
          <p:cNvSpPr>
            <a:spLocks noChangeArrowheads="1"/>
          </p:cNvSpPr>
          <p:nvPr/>
        </p:nvSpPr>
        <p:spPr bwMode="auto">
          <a:xfrm>
            <a:off x="7315200" y="37401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79" name="Rectangle 63"/>
          <p:cNvSpPr>
            <a:spLocks noChangeArrowheads="1"/>
          </p:cNvSpPr>
          <p:nvPr/>
        </p:nvSpPr>
        <p:spPr bwMode="auto">
          <a:xfrm>
            <a:off x="4800600" y="37338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80" name="Rectangle 64"/>
          <p:cNvSpPr>
            <a:spLocks noChangeArrowheads="1"/>
          </p:cNvSpPr>
          <p:nvPr/>
        </p:nvSpPr>
        <p:spPr bwMode="auto">
          <a:xfrm>
            <a:off x="5029200" y="37338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81" name="Rectangle 65"/>
          <p:cNvSpPr>
            <a:spLocks noChangeArrowheads="1"/>
          </p:cNvSpPr>
          <p:nvPr/>
        </p:nvSpPr>
        <p:spPr bwMode="auto">
          <a:xfrm>
            <a:off x="5257800" y="36576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9282" name="Picture 66" descr="hexholes_patch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5746750"/>
            <a:ext cx="153988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83" name="Picture 67" descr="hexholes_patch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200" y="5748338"/>
            <a:ext cx="152400" cy="150812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84" name="Picture 68" descr="hexholes_patch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56213" y="5746750"/>
            <a:ext cx="153987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285" name="Rectangle 69"/>
          <p:cNvSpPr>
            <a:spLocks noChangeArrowheads="1"/>
          </p:cNvSpPr>
          <p:nvPr/>
        </p:nvSpPr>
        <p:spPr bwMode="auto">
          <a:xfrm>
            <a:off x="4800600" y="55943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86" name="Rectangle 70"/>
          <p:cNvSpPr>
            <a:spLocks noChangeArrowheads="1"/>
          </p:cNvSpPr>
          <p:nvPr/>
        </p:nvSpPr>
        <p:spPr bwMode="auto">
          <a:xfrm>
            <a:off x="5029200" y="5441950"/>
            <a:ext cx="152400" cy="2286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87" name="Rectangle 71"/>
          <p:cNvSpPr>
            <a:spLocks noChangeArrowheads="1"/>
          </p:cNvSpPr>
          <p:nvPr/>
        </p:nvSpPr>
        <p:spPr bwMode="auto">
          <a:xfrm>
            <a:off x="5257800" y="55943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9288" name="Picture 72" descr="brodatz1_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864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89" name="Picture 73" descr="brodatz1_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436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90" name="Picture 74" descr="brodatz1_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150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91" name="Picture 75" descr="brodatz1_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722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92" name="Picture 76" descr="brodatz1_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008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293" name="Rectangle 77"/>
          <p:cNvSpPr>
            <a:spLocks noChangeArrowheads="1"/>
          </p:cNvSpPr>
          <p:nvPr/>
        </p:nvSpPr>
        <p:spPr bwMode="auto">
          <a:xfrm>
            <a:off x="5486400" y="5518150"/>
            <a:ext cx="152400" cy="1587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94" name="Rectangle 78"/>
          <p:cNvSpPr>
            <a:spLocks noChangeArrowheads="1"/>
          </p:cNvSpPr>
          <p:nvPr/>
        </p:nvSpPr>
        <p:spPr bwMode="auto">
          <a:xfrm>
            <a:off x="5715000" y="56007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95" name="Rectangle 79"/>
          <p:cNvSpPr>
            <a:spLocks noChangeArrowheads="1"/>
          </p:cNvSpPr>
          <p:nvPr/>
        </p:nvSpPr>
        <p:spPr bwMode="auto">
          <a:xfrm>
            <a:off x="5943600" y="56007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96" name="Rectangle 80"/>
          <p:cNvSpPr>
            <a:spLocks noChangeArrowheads="1"/>
          </p:cNvSpPr>
          <p:nvPr/>
        </p:nvSpPr>
        <p:spPr bwMode="auto">
          <a:xfrm>
            <a:off x="6172200" y="5518150"/>
            <a:ext cx="152400" cy="1587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97" name="Rectangle 81"/>
          <p:cNvSpPr>
            <a:spLocks noChangeArrowheads="1"/>
          </p:cNvSpPr>
          <p:nvPr/>
        </p:nvSpPr>
        <p:spPr bwMode="auto">
          <a:xfrm>
            <a:off x="6400800" y="5441950"/>
            <a:ext cx="152400" cy="2349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98" name="Text Box 82"/>
          <p:cNvSpPr txBox="1">
            <a:spLocks noChangeArrowheads="1"/>
          </p:cNvSpPr>
          <p:nvPr/>
        </p:nvSpPr>
        <p:spPr bwMode="auto">
          <a:xfrm>
            <a:off x="5534025" y="1374775"/>
            <a:ext cx="1187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800">
                <a:solidFill>
                  <a:schemeClr val="bg1"/>
                </a:solidFill>
              </a:rPr>
              <a:t>histogram</a:t>
            </a:r>
          </a:p>
        </p:txBody>
      </p:sp>
      <p:sp>
        <p:nvSpPr>
          <p:cNvPr id="954452" name="Rectangle 84"/>
          <p:cNvSpPr>
            <a:spLocks noChangeArrowheads="1"/>
          </p:cNvSpPr>
          <p:nvPr/>
        </p:nvSpPr>
        <p:spPr bwMode="auto">
          <a:xfrm>
            <a:off x="152400" y="6140450"/>
            <a:ext cx="891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Julesz, 1981; Cula &amp; Dana, 2001; Leung &amp; Malik 2001; Mori, Belongie &amp; Malik, 2001; Schmid 2001; Varma &amp; Zisserman, 2002, 2003; Lazebnik, Schmid &amp; Ponce, 2003</a:t>
            </a:r>
          </a:p>
        </p:txBody>
      </p:sp>
    </p:spTree>
    <p:extLst>
      <p:ext uri="{BB962C8B-B14F-4D97-AF65-F5344CB8AC3E}">
        <p14:creationId xmlns:p14="http://schemas.microsoft.com/office/powerpoint/2010/main" val="190941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44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Origin 2: Bag-of-words models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1143000"/>
          </a:xfrm>
        </p:spPr>
        <p:txBody>
          <a:bodyPr/>
          <a:lstStyle/>
          <a:p>
            <a:pPr eaLnBrk="1" hangingPunct="1"/>
            <a:r>
              <a:rPr lang="en-US" smtClean="0"/>
              <a:t>Orderless document representation: frequencies of words from a dictionary  </a:t>
            </a:r>
            <a:r>
              <a:rPr lang="en-US" sz="1400" smtClean="0"/>
              <a:t>Salton &amp; McGill (1983)</a:t>
            </a:r>
          </a:p>
        </p:txBody>
      </p:sp>
    </p:spTree>
    <p:extLst>
      <p:ext uri="{BB962C8B-B14F-4D97-AF65-F5344CB8AC3E}">
        <p14:creationId xmlns:p14="http://schemas.microsoft.com/office/powerpoint/2010/main" val="408109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Origin 2: Bag-of-words models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62000" y="2089150"/>
            <a:ext cx="6832600" cy="4654550"/>
            <a:chOff x="480" y="1316"/>
            <a:chExt cx="4304" cy="2932"/>
          </a:xfrm>
        </p:grpSpPr>
        <p:pic>
          <p:nvPicPr>
            <p:cNvPr id="11269" name="Picture 4" descr="speech1"/>
            <p:cNvPicPr>
              <a:picLocks noChangeAspect="1" noChangeArrowheads="1"/>
            </p:cNvPicPr>
            <p:nvPr/>
          </p:nvPicPr>
          <p:blipFill>
            <a:blip r:embed="rId3" cstate="print">
              <a:lum contrast="50000"/>
            </a:blip>
            <a:srcRect/>
            <a:stretch>
              <a:fillRect/>
            </a:stretch>
          </p:blipFill>
          <p:spPr bwMode="auto">
            <a:xfrm>
              <a:off x="480" y="1316"/>
              <a:ext cx="4304" cy="1645"/>
            </a:xfrm>
            <a:prstGeom prst="rect">
              <a:avLst/>
            </a:prstGeom>
            <a:noFill/>
            <a:ln w="50800">
              <a:solidFill>
                <a:schemeClr val="hlink"/>
              </a:solidFill>
              <a:miter lim="800000"/>
              <a:headEnd/>
              <a:tailEnd/>
            </a:ln>
          </p:spPr>
        </p:pic>
        <p:sp>
          <p:nvSpPr>
            <p:cNvPr id="11270" name="Rectangle 5"/>
            <p:cNvSpPr>
              <a:spLocks noChangeArrowheads="1"/>
            </p:cNvSpPr>
            <p:nvPr/>
          </p:nvSpPr>
          <p:spPr bwMode="auto">
            <a:xfrm>
              <a:off x="1684" y="3922"/>
              <a:ext cx="2394" cy="32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20000"/>
                </a:spcBef>
              </a:pPr>
              <a:r>
                <a:rPr lang="en-US" sz="1400">
                  <a:solidFill>
                    <a:schemeClr val="bg1"/>
                  </a:solidFill>
                </a:rPr>
                <a:t>US Presidential Speeches Tag Cloud</a:t>
              </a:r>
              <a:br>
                <a:rPr lang="en-US" sz="1400">
                  <a:solidFill>
                    <a:schemeClr val="bg1"/>
                  </a:solidFill>
                </a:rPr>
              </a:br>
              <a:r>
                <a:rPr lang="en-US" sz="1400" b="1">
                  <a:solidFill>
                    <a:schemeClr val="bg1"/>
                  </a:solidFill>
                  <a:latin typeface="Courier New" pitchFamily="49" charset="0"/>
                </a:rPr>
                <a:t>http://chir.ag/phernalia/preztags/</a:t>
              </a:r>
            </a:p>
          </p:txBody>
        </p:sp>
      </p:grpSp>
      <p:sp>
        <p:nvSpPr>
          <p:cNvPr id="1126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1143000"/>
          </a:xfrm>
        </p:spPr>
        <p:txBody>
          <a:bodyPr/>
          <a:lstStyle/>
          <a:p>
            <a:pPr eaLnBrk="1" hangingPunct="1"/>
            <a:r>
              <a:rPr lang="en-US" smtClean="0"/>
              <a:t>Orderless document representation: frequencies of words from a dictionary  </a:t>
            </a:r>
            <a:r>
              <a:rPr lang="en-US" sz="1400" smtClean="0"/>
              <a:t>Salton &amp; McGill (1983)</a:t>
            </a:r>
          </a:p>
        </p:txBody>
      </p:sp>
    </p:spTree>
    <p:extLst>
      <p:ext uri="{BB962C8B-B14F-4D97-AF65-F5344CB8AC3E}">
        <p14:creationId xmlns:p14="http://schemas.microsoft.com/office/powerpoint/2010/main" val="405167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Origin 2: Bag-of-words models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62000" y="2089150"/>
            <a:ext cx="6832600" cy="4654550"/>
            <a:chOff x="480" y="1316"/>
            <a:chExt cx="4304" cy="2932"/>
          </a:xfrm>
        </p:grpSpPr>
        <p:pic>
          <p:nvPicPr>
            <p:cNvPr id="12294" name="Picture 4" descr="speech1"/>
            <p:cNvPicPr>
              <a:picLocks noChangeAspect="1" noChangeArrowheads="1"/>
            </p:cNvPicPr>
            <p:nvPr/>
          </p:nvPicPr>
          <p:blipFill>
            <a:blip r:embed="rId3" cstate="print">
              <a:lum contrast="50000"/>
            </a:blip>
            <a:srcRect/>
            <a:stretch>
              <a:fillRect/>
            </a:stretch>
          </p:blipFill>
          <p:spPr bwMode="auto">
            <a:xfrm>
              <a:off x="480" y="1316"/>
              <a:ext cx="4304" cy="1645"/>
            </a:xfrm>
            <a:prstGeom prst="rect">
              <a:avLst/>
            </a:prstGeom>
            <a:noFill/>
            <a:ln w="50800">
              <a:solidFill>
                <a:schemeClr val="hlink"/>
              </a:solidFill>
              <a:miter lim="800000"/>
              <a:headEnd/>
              <a:tailEnd/>
            </a:ln>
          </p:spPr>
        </p:pic>
        <p:sp>
          <p:nvSpPr>
            <p:cNvPr id="12295" name="Rectangle 5"/>
            <p:cNvSpPr>
              <a:spLocks noChangeArrowheads="1"/>
            </p:cNvSpPr>
            <p:nvPr/>
          </p:nvSpPr>
          <p:spPr bwMode="auto">
            <a:xfrm>
              <a:off x="1684" y="3922"/>
              <a:ext cx="2394" cy="32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20000"/>
                </a:spcBef>
              </a:pPr>
              <a:r>
                <a:rPr lang="en-US" sz="1400">
                  <a:solidFill>
                    <a:schemeClr val="bg1"/>
                  </a:solidFill>
                </a:rPr>
                <a:t>US Presidential Speeches Tag Cloud</a:t>
              </a:r>
              <a:br>
                <a:rPr lang="en-US" sz="1400">
                  <a:solidFill>
                    <a:schemeClr val="bg1"/>
                  </a:solidFill>
                </a:rPr>
              </a:br>
              <a:r>
                <a:rPr lang="en-US" sz="1400" b="1">
                  <a:solidFill>
                    <a:schemeClr val="bg1"/>
                  </a:solidFill>
                  <a:latin typeface="Courier New" pitchFamily="49" charset="0"/>
                </a:rPr>
                <a:t>http://chir.ag/phernalia/preztags/</a:t>
              </a:r>
            </a:p>
          </p:txBody>
        </p:sp>
      </p:grpSp>
      <p:pic>
        <p:nvPicPr>
          <p:cNvPr id="12292" name="Picture 6" descr="speech6"/>
          <p:cNvPicPr>
            <a:picLocks noChangeAspect="1" noChangeArrowheads="1"/>
          </p:cNvPicPr>
          <p:nvPr/>
        </p:nvPicPr>
        <p:blipFill>
          <a:blip r:embed="rId4" cstate="print">
            <a:lum contrast="50000"/>
          </a:blip>
          <a:srcRect/>
          <a:stretch>
            <a:fillRect/>
          </a:stretch>
        </p:blipFill>
        <p:spPr bwMode="auto">
          <a:xfrm>
            <a:off x="1295400" y="2667000"/>
            <a:ext cx="6932613" cy="2644775"/>
          </a:xfrm>
          <a:prstGeom prst="rect">
            <a:avLst/>
          </a:prstGeom>
          <a:noFill/>
          <a:ln w="508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229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1143000"/>
          </a:xfrm>
        </p:spPr>
        <p:txBody>
          <a:bodyPr/>
          <a:lstStyle/>
          <a:p>
            <a:pPr eaLnBrk="1" hangingPunct="1"/>
            <a:r>
              <a:rPr lang="en-US" smtClean="0"/>
              <a:t>Orderless document representation: frequencies of words from a dictionary  </a:t>
            </a:r>
            <a:r>
              <a:rPr lang="en-US" sz="1400" smtClean="0"/>
              <a:t>Salton &amp; McGill (1983)</a:t>
            </a:r>
          </a:p>
        </p:txBody>
      </p:sp>
    </p:spTree>
    <p:extLst>
      <p:ext uri="{BB962C8B-B14F-4D97-AF65-F5344CB8AC3E}">
        <p14:creationId xmlns:p14="http://schemas.microsoft.com/office/powerpoint/2010/main" val="89817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Origin 2: Bag-of-words models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62000" y="2089150"/>
            <a:ext cx="6832600" cy="4654550"/>
            <a:chOff x="480" y="1316"/>
            <a:chExt cx="4304" cy="2932"/>
          </a:xfrm>
        </p:grpSpPr>
        <p:pic>
          <p:nvPicPr>
            <p:cNvPr id="13319" name="Picture 4" descr="speech1"/>
            <p:cNvPicPr>
              <a:picLocks noChangeAspect="1" noChangeArrowheads="1"/>
            </p:cNvPicPr>
            <p:nvPr/>
          </p:nvPicPr>
          <p:blipFill>
            <a:blip r:embed="rId3" cstate="print">
              <a:lum contrast="50000"/>
            </a:blip>
            <a:srcRect/>
            <a:stretch>
              <a:fillRect/>
            </a:stretch>
          </p:blipFill>
          <p:spPr bwMode="auto">
            <a:xfrm>
              <a:off x="480" y="1316"/>
              <a:ext cx="4304" cy="1645"/>
            </a:xfrm>
            <a:prstGeom prst="rect">
              <a:avLst/>
            </a:prstGeom>
            <a:noFill/>
            <a:ln w="50800">
              <a:solidFill>
                <a:schemeClr val="hlink"/>
              </a:solidFill>
              <a:miter lim="800000"/>
              <a:headEnd/>
              <a:tailEnd/>
            </a:ln>
          </p:spPr>
        </p:pic>
        <p:sp>
          <p:nvSpPr>
            <p:cNvPr id="13320" name="Rectangle 5"/>
            <p:cNvSpPr>
              <a:spLocks noChangeArrowheads="1"/>
            </p:cNvSpPr>
            <p:nvPr/>
          </p:nvSpPr>
          <p:spPr bwMode="auto">
            <a:xfrm>
              <a:off x="1684" y="3922"/>
              <a:ext cx="2394" cy="32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20000"/>
                </a:spcBef>
              </a:pPr>
              <a:r>
                <a:rPr lang="en-US" sz="1400">
                  <a:solidFill>
                    <a:schemeClr val="bg1"/>
                  </a:solidFill>
                </a:rPr>
                <a:t>US Presidential Speeches Tag Cloud</a:t>
              </a:r>
              <a:br>
                <a:rPr lang="en-US" sz="1400">
                  <a:solidFill>
                    <a:schemeClr val="bg1"/>
                  </a:solidFill>
                </a:rPr>
              </a:br>
              <a:r>
                <a:rPr lang="en-US" sz="1400" b="1">
                  <a:solidFill>
                    <a:schemeClr val="bg1"/>
                  </a:solidFill>
                  <a:latin typeface="Courier New" pitchFamily="49" charset="0"/>
                </a:rPr>
                <a:t>http://chir.ag/phernalia/preztags/</a:t>
              </a:r>
            </a:p>
          </p:txBody>
        </p:sp>
      </p:grpSp>
      <p:pic>
        <p:nvPicPr>
          <p:cNvPr id="13316" name="Picture 6" descr="speech6"/>
          <p:cNvPicPr>
            <a:picLocks noChangeAspect="1" noChangeArrowheads="1"/>
          </p:cNvPicPr>
          <p:nvPr/>
        </p:nvPicPr>
        <p:blipFill>
          <a:blip r:embed="rId4" cstate="print">
            <a:lum contrast="50000"/>
          </a:blip>
          <a:srcRect/>
          <a:stretch>
            <a:fillRect/>
          </a:stretch>
        </p:blipFill>
        <p:spPr bwMode="auto">
          <a:xfrm>
            <a:off x="1295400" y="2667000"/>
            <a:ext cx="6932613" cy="2644775"/>
          </a:xfrm>
          <a:prstGeom prst="rect">
            <a:avLst/>
          </a:prstGeom>
          <a:noFill/>
          <a:ln w="508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13317" name="Picture 7" descr="speech2"/>
          <p:cNvPicPr>
            <a:picLocks noChangeAspect="1" noChangeArrowheads="1"/>
          </p:cNvPicPr>
          <p:nvPr/>
        </p:nvPicPr>
        <p:blipFill>
          <a:blip r:embed="rId5" cstate="print">
            <a:lum contrast="50000"/>
          </a:blip>
          <a:srcRect/>
          <a:stretch>
            <a:fillRect/>
          </a:stretch>
        </p:blipFill>
        <p:spPr bwMode="auto">
          <a:xfrm>
            <a:off x="1828800" y="3254375"/>
            <a:ext cx="6858000" cy="2536825"/>
          </a:xfrm>
          <a:prstGeom prst="rect">
            <a:avLst/>
          </a:prstGeom>
          <a:noFill/>
          <a:ln w="508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331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1143000"/>
          </a:xfrm>
        </p:spPr>
        <p:txBody>
          <a:bodyPr/>
          <a:lstStyle/>
          <a:p>
            <a:pPr eaLnBrk="1" hangingPunct="1"/>
            <a:r>
              <a:rPr lang="en-US" smtClean="0"/>
              <a:t>Orderless document representation: frequencies of words from a dictionary  </a:t>
            </a:r>
            <a:r>
              <a:rPr lang="en-US" sz="1400" smtClean="0"/>
              <a:t>Salton &amp; McGill (1983)</a:t>
            </a:r>
          </a:p>
        </p:txBody>
      </p:sp>
    </p:spTree>
    <p:extLst>
      <p:ext uri="{BB962C8B-B14F-4D97-AF65-F5344CB8AC3E}">
        <p14:creationId xmlns:p14="http://schemas.microsoft.com/office/powerpoint/2010/main" val="150912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001000" cy="4568952"/>
          </a:xfrm>
        </p:spPr>
        <p:txBody>
          <a:bodyPr>
            <a:normAutofit/>
          </a:bodyPr>
          <a:lstStyle/>
          <a:p>
            <a:pPr marL="533400" indent="-533400">
              <a:buFontTx/>
              <a:buAutoNum type="arabicPeriod"/>
            </a:pPr>
            <a:r>
              <a:rPr lang="en-US" sz="2000" dirty="0" smtClean="0"/>
              <a:t>Extract features</a:t>
            </a:r>
          </a:p>
          <a:p>
            <a:pPr marL="533400" indent="-533400">
              <a:buFontTx/>
              <a:buAutoNum type="arabicPeriod"/>
            </a:pPr>
            <a:r>
              <a:rPr lang="en-US" sz="2000" dirty="0" smtClean="0"/>
              <a:t>Learn “visual vocabulary”</a:t>
            </a:r>
          </a:p>
          <a:p>
            <a:pPr marL="533400" indent="-533400">
              <a:buFontTx/>
              <a:buAutoNum type="arabicPeriod"/>
            </a:pPr>
            <a:r>
              <a:rPr lang="en-US" sz="2000" dirty="0" smtClean="0"/>
              <a:t>Quantize features using visual vocabulary </a:t>
            </a:r>
          </a:p>
          <a:p>
            <a:pPr marL="533400" indent="-533400">
              <a:buFontTx/>
              <a:buAutoNum type="arabicPeriod"/>
            </a:pPr>
            <a:r>
              <a:rPr lang="en-US" sz="2000" dirty="0" smtClean="0"/>
              <a:t>Represent images by frequencies of “visual words”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66800" y="4899329"/>
            <a:ext cx="7162800" cy="1806271"/>
            <a:chOff x="144" y="1776"/>
            <a:chExt cx="5520" cy="1392"/>
          </a:xfrm>
        </p:grpSpPr>
        <p:sp>
          <p:nvSpPr>
            <p:cNvPr id="18437" name="Rectangle 5"/>
            <p:cNvSpPr>
              <a:spLocks noChangeArrowheads="1"/>
            </p:cNvSpPr>
            <p:nvPr/>
          </p:nvSpPr>
          <p:spPr bwMode="auto">
            <a:xfrm>
              <a:off x="4944" y="1776"/>
              <a:ext cx="96" cy="112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38" name="Rectangle 6"/>
            <p:cNvSpPr>
              <a:spLocks noChangeArrowheads="1"/>
            </p:cNvSpPr>
            <p:nvPr/>
          </p:nvSpPr>
          <p:spPr bwMode="auto">
            <a:xfrm>
              <a:off x="4320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39" name="Rectangle 7"/>
            <p:cNvSpPr>
              <a:spLocks noChangeArrowheads="1"/>
            </p:cNvSpPr>
            <p:nvPr/>
          </p:nvSpPr>
          <p:spPr bwMode="auto">
            <a:xfrm>
              <a:off x="4608" y="2592"/>
              <a:ext cx="96" cy="313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0" name="Rectangle 8"/>
            <p:cNvSpPr>
              <a:spLocks noChangeArrowheads="1"/>
            </p:cNvSpPr>
            <p:nvPr/>
          </p:nvSpPr>
          <p:spPr bwMode="auto">
            <a:xfrm>
              <a:off x="5328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1" name="Rectangle 9"/>
            <p:cNvSpPr>
              <a:spLocks noChangeArrowheads="1"/>
            </p:cNvSpPr>
            <p:nvPr/>
          </p:nvSpPr>
          <p:spPr bwMode="auto">
            <a:xfrm>
              <a:off x="2976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2" name="Rectangle 10"/>
            <p:cNvSpPr>
              <a:spLocks noChangeArrowheads="1"/>
            </p:cNvSpPr>
            <p:nvPr/>
          </p:nvSpPr>
          <p:spPr bwMode="auto">
            <a:xfrm>
              <a:off x="2400" y="2208"/>
              <a:ext cx="96" cy="72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3" name="Rectangle 11"/>
            <p:cNvSpPr>
              <a:spLocks noChangeArrowheads="1"/>
            </p:cNvSpPr>
            <p:nvPr/>
          </p:nvSpPr>
          <p:spPr bwMode="auto">
            <a:xfrm>
              <a:off x="2688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4" name="Rectangle 12"/>
            <p:cNvSpPr>
              <a:spLocks noChangeArrowheads="1"/>
            </p:cNvSpPr>
            <p:nvPr/>
          </p:nvSpPr>
          <p:spPr bwMode="auto">
            <a:xfrm>
              <a:off x="3408" y="2880"/>
              <a:ext cx="96" cy="48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5" name="Rectangle 13"/>
            <p:cNvSpPr>
              <a:spLocks noChangeArrowheads="1"/>
            </p:cNvSpPr>
            <p:nvPr/>
          </p:nvSpPr>
          <p:spPr bwMode="auto">
            <a:xfrm>
              <a:off x="960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6" name="Rectangle 14"/>
            <p:cNvSpPr>
              <a:spLocks noChangeArrowheads="1"/>
            </p:cNvSpPr>
            <p:nvPr/>
          </p:nvSpPr>
          <p:spPr bwMode="auto">
            <a:xfrm>
              <a:off x="384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7" name="Rectangle 15"/>
            <p:cNvSpPr>
              <a:spLocks noChangeArrowheads="1"/>
            </p:cNvSpPr>
            <p:nvPr/>
          </p:nvSpPr>
          <p:spPr bwMode="auto">
            <a:xfrm>
              <a:off x="672" y="1897"/>
              <a:ext cx="96" cy="1008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8" name="Rectangle 16"/>
            <p:cNvSpPr>
              <a:spLocks noChangeArrowheads="1"/>
            </p:cNvSpPr>
            <p:nvPr/>
          </p:nvSpPr>
          <p:spPr bwMode="auto">
            <a:xfrm>
              <a:off x="1392" y="2185"/>
              <a:ext cx="96" cy="720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9" name="Line 17"/>
            <p:cNvSpPr>
              <a:spLocks noChangeShapeType="1"/>
            </p:cNvSpPr>
            <p:nvPr/>
          </p:nvSpPr>
          <p:spPr bwMode="auto">
            <a:xfrm>
              <a:off x="144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0" name="Line 18"/>
            <p:cNvSpPr>
              <a:spLocks noChangeShapeType="1"/>
            </p:cNvSpPr>
            <p:nvPr/>
          </p:nvSpPr>
          <p:spPr bwMode="auto">
            <a:xfrm flipV="1">
              <a:off x="144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8451" name="Picture 19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1296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52" name="Picture 20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288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53" name="Picture 21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576" y="295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4" name="Line 22"/>
            <p:cNvSpPr>
              <a:spLocks noChangeShapeType="1"/>
            </p:cNvSpPr>
            <p:nvPr/>
          </p:nvSpPr>
          <p:spPr bwMode="auto">
            <a:xfrm>
              <a:off x="4080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5" name="Line 23"/>
            <p:cNvSpPr>
              <a:spLocks noChangeShapeType="1"/>
            </p:cNvSpPr>
            <p:nvPr/>
          </p:nvSpPr>
          <p:spPr bwMode="auto">
            <a:xfrm flipV="1">
              <a:off x="4080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6" name="Line 24"/>
            <p:cNvSpPr>
              <a:spLocks noChangeShapeType="1"/>
            </p:cNvSpPr>
            <p:nvPr/>
          </p:nvSpPr>
          <p:spPr bwMode="auto">
            <a:xfrm>
              <a:off x="2160" y="2928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7" name="Line 25"/>
            <p:cNvSpPr>
              <a:spLocks noChangeShapeType="1"/>
            </p:cNvSpPr>
            <p:nvPr/>
          </p:nvSpPr>
          <p:spPr bwMode="auto">
            <a:xfrm flipV="1">
              <a:off x="2160" y="1824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8458" name="Picture 26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864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59" name="Picture 27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3360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0" name="Picture 28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2304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1" name="Picture 29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2592" y="2976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2" name="Picture 30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2832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3" name="Picture 31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5280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4" name="Picture 32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4224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5" name="Picture 33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4560" y="295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6" name="Picture 34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4848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077200" cy="685800"/>
          </a:xfrm>
        </p:spPr>
        <p:txBody>
          <a:bodyPr/>
          <a:lstStyle/>
          <a:p>
            <a:r>
              <a:rPr lang="en-US" dirty="0" smtClean="0"/>
              <a:t>Bag-of-features steps</a:t>
            </a:r>
          </a:p>
        </p:txBody>
      </p:sp>
      <p:grpSp>
        <p:nvGrpSpPr>
          <p:cNvPr id="3" name="Group 34"/>
          <p:cNvGrpSpPr/>
          <p:nvPr/>
        </p:nvGrpSpPr>
        <p:grpSpPr>
          <a:xfrm>
            <a:off x="1219200" y="2805112"/>
            <a:ext cx="6934200" cy="1919287"/>
            <a:chOff x="304800" y="2362200"/>
            <a:chExt cx="8534400" cy="2362200"/>
          </a:xfrm>
        </p:grpSpPr>
        <p:grpSp>
          <p:nvGrpSpPr>
            <p:cNvPr id="4" name="Group 54"/>
            <p:cNvGrpSpPr>
              <a:grpSpLocks/>
            </p:cNvGrpSpPr>
            <p:nvPr/>
          </p:nvGrpSpPr>
          <p:grpSpPr bwMode="auto">
            <a:xfrm>
              <a:off x="609602" y="2514592"/>
              <a:ext cx="1547814" cy="2000247"/>
              <a:chOff x="288" y="2928"/>
              <a:chExt cx="864" cy="1116"/>
            </a:xfrm>
          </p:grpSpPr>
          <p:pic>
            <p:nvPicPr>
              <p:cNvPr id="52" name="Picture 55" descr="ermine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9399" t="22293" r="38898" b="71706"/>
              <a:stretch>
                <a:fillRect/>
              </a:stretch>
            </p:blipFill>
            <p:spPr bwMode="auto">
              <a:xfrm>
                <a:off x="720" y="3216"/>
                <a:ext cx="288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" name="Picture 56" descr="ermine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7591" t="4288" r="29535" b="88853"/>
              <a:stretch>
                <a:fillRect/>
              </a:stretch>
            </p:blipFill>
            <p:spPr bwMode="auto">
              <a:xfrm>
                <a:off x="864" y="3504"/>
                <a:ext cx="288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" name="Picture 57" descr="ermine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8762" t="14577" r="31876" b="79422"/>
              <a:stretch>
                <a:fillRect/>
              </a:stretch>
            </p:blipFill>
            <p:spPr bwMode="auto">
              <a:xfrm>
                <a:off x="384" y="3504"/>
                <a:ext cx="288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" name="Picture 58" descr="ermine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8762" t="27437" r="31876" b="67418"/>
              <a:stretch>
                <a:fillRect/>
              </a:stretch>
            </p:blipFill>
            <p:spPr bwMode="auto">
              <a:xfrm>
                <a:off x="288" y="3216"/>
                <a:ext cx="288" cy="2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" name="Picture 59" descr="ermine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9932" t="23151" r="31876" b="71706"/>
              <a:stretch>
                <a:fillRect/>
              </a:stretch>
            </p:blipFill>
            <p:spPr bwMode="auto">
              <a:xfrm>
                <a:off x="624" y="2928"/>
                <a:ext cx="288" cy="2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" name="Picture 60" descr="ermine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0569" t="17148" r="37727" b="76851"/>
              <a:stretch>
                <a:fillRect/>
              </a:stretch>
            </p:blipFill>
            <p:spPr bwMode="auto">
              <a:xfrm>
                <a:off x="768" y="3792"/>
                <a:ext cx="360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7" name="Picture 62" descr="bicycl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7500" t="75458"/>
            <a:stretch>
              <a:fillRect/>
            </a:stretch>
          </p:blipFill>
          <p:spPr bwMode="auto">
            <a:xfrm>
              <a:off x="3352800" y="3511550"/>
              <a:ext cx="782638" cy="354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63" descr="bicycl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5001" t="49956" r="42499" b="16507"/>
            <a:stretch>
              <a:fillRect/>
            </a:stretch>
          </p:blipFill>
          <p:spPr bwMode="auto">
            <a:xfrm>
              <a:off x="4862513" y="3670300"/>
              <a:ext cx="568325" cy="50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64" descr="bicycl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33188" r="60001"/>
            <a:stretch>
              <a:fillRect/>
            </a:stretch>
          </p:blipFill>
          <p:spPr bwMode="auto">
            <a:xfrm>
              <a:off x="3744913" y="2667000"/>
              <a:ext cx="695325" cy="692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65" descr="bicycl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2500" t="20612" r="22501" b="37468"/>
            <a:stretch>
              <a:fillRect/>
            </a:stretch>
          </p:blipFill>
          <p:spPr bwMode="auto">
            <a:xfrm>
              <a:off x="4600575" y="2974975"/>
              <a:ext cx="782638" cy="434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Picture 66" descr="bicycl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0000" r="55000" b="54236"/>
            <a:stretch>
              <a:fillRect/>
            </a:stretch>
          </p:blipFill>
          <p:spPr bwMode="auto">
            <a:xfrm>
              <a:off x="4167188" y="3670300"/>
              <a:ext cx="515937" cy="563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67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l="35715" t="2991" r="21428" b="71085"/>
            <a:stretch>
              <a:fillRect/>
            </a:stretch>
          </p:blipFill>
          <p:spPr bwMode="auto">
            <a:xfrm>
              <a:off x="7086600" y="3962400"/>
              <a:ext cx="401638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oup 68"/>
            <p:cNvGrpSpPr>
              <a:grpSpLocks/>
            </p:cNvGrpSpPr>
            <p:nvPr/>
          </p:nvGrpSpPr>
          <p:grpSpPr bwMode="auto">
            <a:xfrm>
              <a:off x="6738936" y="2651125"/>
              <a:ext cx="2024062" cy="1704975"/>
              <a:chOff x="4416" y="3072"/>
              <a:chExt cx="1035" cy="872"/>
            </a:xfrm>
          </p:grpSpPr>
          <p:pic>
            <p:nvPicPr>
              <p:cNvPr id="47" name="Picture 69" descr="violin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t="26286" b="52684"/>
              <a:stretch>
                <a:fillRect/>
              </a:stretch>
            </p:blipFill>
            <p:spPr bwMode="auto">
              <a:xfrm>
                <a:off x="4752" y="3600"/>
                <a:ext cx="377" cy="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" name="Picture 70" descr="violin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t="50055" b="26286"/>
              <a:stretch>
                <a:fillRect/>
              </a:stretch>
            </p:blipFill>
            <p:spPr bwMode="auto">
              <a:xfrm>
                <a:off x="5040" y="3360"/>
                <a:ext cx="411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" name="Picture 71" descr="violin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t="76233"/>
              <a:stretch>
                <a:fillRect/>
              </a:stretch>
            </p:blipFill>
            <p:spPr bwMode="auto">
              <a:xfrm>
                <a:off x="4560" y="3408"/>
                <a:ext cx="446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" name="Picture 72" descr="violin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56544" t="49945" r="-523" b="18510"/>
              <a:stretch>
                <a:fillRect/>
              </a:stretch>
            </p:blipFill>
            <p:spPr bwMode="auto">
              <a:xfrm>
                <a:off x="4416" y="3456"/>
                <a:ext cx="211" cy="3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" name="Picture 73" descr="violin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t="31544" b="47426"/>
              <a:stretch>
                <a:fillRect/>
              </a:stretch>
            </p:blipFill>
            <p:spPr bwMode="auto">
              <a:xfrm>
                <a:off x="4608" y="3072"/>
                <a:ext cx="480" cy="2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4" name="Rectangle 74"/>
            <p:cNvSpPr>
              <a:spLocks noChangeArrowheads="1"/>
            </p:cNvSpPr>
            <p:nvPr/>
          </p:nvSpPr>
          <p:spPr bwMode="auto">
            <a:xfrm>
              <a:off x="304800" y="2362200"/>
              <a:ext cx="2133600" cy="2362200"/>
            </a:xfrm>
            <a:prstGeom prst="rect">
              <a:avLst/>
            </a:prstGeom>
            <a:noFill/>
            <a:ln w="38100">
              <a:solidFill>
                <a:srgbClr val="864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Rectangle 75"/>
            <p:cNvSpPr>
              <a:spLocks noChangeArrowheads="1"/>
            </p:cNvSpPr>
            <p:nvPr/>
          </p:nvSpPr>
          <p:spPr bwMode="auto">
            <a:xfrm>
              <a:off x="3200400" y="2362200"/>
              <a:ext cx="2438400" cy="2362200"/>
            </a:xfrm>
            <a:prstGeom prst="rect">
              <a:avLst/>
            </a:prstGeom>
            <a:noFill/>
            <a:ln w="38100">
              <a:solidFill>
                <a:srgbClr val="864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76"/>
            <p:cNvSpPr>
              <a:spLocks noChangeArrowheads="1"/>
            </p:cNvSpPr>
            <p:nvPr/>
          </p:nvSpPr>
          <p:spPr bwMode="auto">
            <a:xfrm>
              <a:off x="6400800" y="2362200"/>
              <a:ext cx="2438400" cy="2362200"/>
            </a:xfrm>
            <a:prstGeom prst="rect">
              <a:avLst/>
            </a:prstGeom>
            <a:noFill/>
            <a:ln w="38100">
              <a:solidFill>
                <a:srgbClr val="864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796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9" name="Rectangle 19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1. Feature extraction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Regular grid or interest regions</a:t>
            </a:r>
            <a:endParaRPr lang="en-US" dirty="0"/>
          </a:p>
        </p:txBody>
      </p:sp>
      <p:pic>
        <p:nvPicPr>
          <p:cNvPr id="18" name="Picture 1035" descr="C:\Documents and Settings\Lana\My Documents\work\presentations\burma_patches.jp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514600"/>
            <a:ext cx="3786345" cy="2740551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" name="Picture 1036" descr="C:\Documents and Settings\Lana\My Documents\work\presentations\badgers_color2_ellipses.jpg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4255" y="2514600"/>
            <a:ext cx="3786345" cy="2740551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539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133125_ell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143000"/>
            <a:ext cx="3790950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Line 4"/>
          <p:cNvSpPr>
            <a:spLocks noChangeShapeType="1"/>
          </p:cNvSpPr>
          <p:nvPr/>
        </p:nvSpPr>
        <p:spPr bwMode="auto">
          <a:xfrm flipH="1" flipV="1">
            <a:off x="4191000" y="1828800"/>
            <a:ext cx="24384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pic>
        <p:nvPicPr>
          <p:cNvPr id="22532" name="Picture 5" descr="133125_n2"/>
          <p:cNvPicPr>
            <a:picLocks noChangeAspect="1" noChangeArrowheads="1"/>
          </p:cNvPicPr>
          <p:nvPr/>
        </p:nvPicPr>
        <p:blipFill>
          <a:blip r:embed="rId4" cstate="print"/>
          <a:srcRect t="49542" r="49472"/>
          <a:stretch>
            <a:fillRect/>
          </a:stretch>
        </p:blipFill>
        <p:spPr bwMode="auto">
          <a:xfrm>
            <a:off x="2895600" y="1371600"/>
            <a:ext cx="1158875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22540" name="AutoShape 7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1" name="Line 8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2542" name="Line 9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2543" name="Line 10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2544" name="Line 11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2545" name="Line 12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2534" name="Line 13"/>
          <p:cNvSpPr>
            <a:spLocks noChangeShapeType="1"/>
          </p:cNvSpPr>
          <p:nvPr/>
        </p:nvSpPr>
        <p:spPr bwMode="auto">
          <a:xfrm flipV="1">
            <a:off x="1752600" y="1828800"/>
            <a:ext cx="8382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triangle" w="lg" len="lg"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2535" name="Text Box 14"/>
          <p:cNvSpPr txBox="1">
            <a:spLocks noChangeArrowheads="1"/>
          </p:cNvSpPr>
          <p:nvPr/>
        </p:nvSpPr>
        <p:spPr bwMode="auto">
          <a:xfrm>
            <a:off x="2655888" y="2668588"/>
            <a:ext cx="1763712" cy="6413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1800" b="1">
                <a:solidFill>
                  <a:srgbClr val="0000CC"/>
                </a:solidFill>
              </a:rPr>
              <a:t>Normalize patch</a:t>
            </a:r>
            <a:endParaRPr lang="en-US" sz="1800" b="1">
              <a:solidFill>
                <a:srgbClr val="0000CC"/>
              </a:solidFill>
            </a:endParaRPr>
          </a:p>
        </p:txBody>
      </p:sp>
      <p:sp>
        <p:nvSpPr>
          <p:cNvPr id="22536" name="Text Box 15"/>
          <p:cNvSpPr txBox="1">
            <a:spLocks noChangeArrowheads="1"/>
          </p:cNvSpPr>
          <p:nvPr/>
        </p:nvSpPr>
        <p:spPr bwMode="auto">
          <a:xfrm>
            <a:off x="4821238" y="3687763"/>
            <a:ext cx="3851275" cy="40011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2000" dirty="0">
                <a:solidFill>
                  <a:srgbClr val="0000CC"/>
                </a:solidFill>
              </a:rPr>
              <a:t>Detect </a:t>
            </a:r>
            <a:r>
              <a:rPr lang="cs-CZ" sz="2000" dirty="0" smtClean="0">
                <a:solidFill>
                  <a:srgbClr val="0000CC"/>
                </a:solidFill>
              </a:rPr>
              <a:t>patches</a:t>
            </a:r>
            <a:endParaRPr lang="en-GB" sz="2000" dirty="0">
              <a:solidFill>
                <a:srgbClr val="0000CC"/>
              </a:solidFill>
            </a:endParaRPr>
          </a:p>
        </p:txBody>
      </p:sp>
      <p:sp>
        <p:nvSpPr>
          <p:cNvPr id="22537" name="Text Box 16"/>
          <p:cNvSpPr txBox="1">
            <a:spLocks noChangeArrowheads="1"/>
          </p:cNvSpPr>
          <p:nvPr/>
        </p:nvSpPr>
        <p:spPr bwMode="auto">
          <a:xfrm>
            <a:off x="457200" y="2438400"/>
            <a:ext cx="1562100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1800" b="1" dirty="0">
                <a:solidFill>
                  <a:srgbClr val="0000CC"/>
                </a:solidFill>
              </a:rPr>
              <a:t>Compute </a:t>
            </a:r>
            <a:r>
              <a:rPr lang="cs-CZ" sz="1800" b="1" dirty="0" smtClean="0">
                <a:solidFill>
                  <a:srgbClr val="0000CC"/>
                </a:solidFill>
              </a:rPr>
              <a:t>descriptor</a:t>
            </a:r>
            <a:endParaRPr lang="en-GB" sz="1800" b="1" dirty="0">
              <a:solidFill>
                <a:srgbClr val="0000CC"/>
              </a:solidFill>
            </a:endParaRPr>
          </a:p>
        </p:txBody>
      </p:sp>
      <p:sp>
        <p:nvSpPr>
          <p:cNvPr id="22538" name="Text Box 17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Slide credit: Josef Sivic</a:t>
            </a:r>
          </a:p>
        </p:txBody>
      </p:sp>
      <p:sp>
        <p:nvSpPr>
          <p:cNvPr id="880659" name="Rectangle 19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1. Feature extraction</a:t>
            </a:r>
          </a:p>
        </p:txBody>
      </p:sp>
    </p:spTree>
    <p:extLst>
      <p:ext uri="{BB962C8B-B14F-4D97-AF65-F5344CB8AC3E}">
        <p14:creationId xmlns:p14="http://schemas.microsoft.com/office/powerpoint/2010/main" val="343780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5105400" y="990600"/>
            <a:ext cx="3733800" cy="2438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23583" name="AutoShape 4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4" name="Line 5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3585" name="Line 6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3586" name="Line 7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3587" name="Line 8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3588" name="Line 9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654175" y="1362075"/>
            <a:ext cx="2578100" cy="1009650"/>
            <a:chOff x="1042" y="858"/>
            <a:chExt cx="1624" cy="636"/>
          </a:xfrm>
        </p:grpSpPr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1042" y="858"/>
              <a:ext cx="350" cy="630"/>
              <a:chOff x="2532" y="1542"/>
              <a:chExt cx="184" cy="332"/>
            </a:xfrm>
          </p:grpSpPr>
          <p:sp>
            <p:nvSpPr>
              <p:cNvPr id="23577" name="AutoShape 12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8" name="Line 13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79" name="Line 14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80" name="Line 15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81" name="Line 16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82" name="Line 17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474" y="864"/>
              <a:ext cx="350" cy="630"/>
              <a:chOff x="2532" y="1542"/>
              <a:chExt cx="184" cy="332"/>
            </a:xfrm>
          </p:grpSpPr>
          <p:sp>
            <p:nvSpPr>
              <p:cNvPr id="23571" name="AutoShape 19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2" name="Line 20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73" name="Line 21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74" name="Line 22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75" name="Line 23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76" name="Line 24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1906" y="864"/>
              <a:ext cx="350" cy="630"/>
              <a:chOff x="2532" y="1542"/>
              <a:chExt cx="184" cy="332"/>
            </a:xfrm>
          </p:grpSpPr>
          <p:sp>
            <p:nvSpPr>
              <p:cNvPr id="23565" name="AutoShape 26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6" name="Line 27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67" name="Line 28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68" name="Line 29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69" name="Line 30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70" name="Line 31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3564" name="Text Box 32"/>
            <p:cNvSpPr txBox="1">
              <a:spLocks noChangeArrowheads="1"/>
            </p:cNvSpPr>
            <p:nvPr/>
          </p:nvSpPr>
          <p:spPr bwMode="auto">
            <a:xfrm>
              <a:off x="2294" y="922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>
                  <a:solidFill>
                    <a:srgbClr val="000099"/>
                  </a:solidFill>
                </a:rPr>
                <a:t>…</a:t>
              </a:r>
            </a:p>
          </p:txBody>
        </p:sp>
      </p:grpSp>
      <p:sp>
        <p:nvSpPr>
          <p:cNvPr id="23557" name="Rectangle 33"/>
          <p:cNvSpPr>
            <a:spLocks noChangeArrowheads="1"/>
          </p:cNvSpPr>
          <p:nvPr/>
        </p:nvSpPr>
        <p:spPr bwMode="auto">
          <a:xfrm>
            <a:off x="4953000" y="1066800"/>
            <a:ext cx="3733800" cy="2438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3558" name="Picture 34" descr="133125_ell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143000"/>
            <a:ext cx="3790950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Line 35"/>
          <p:cNvSpPr>
            <a:spLocks noChangeShapeType="1"/>
          </p:cNvSpPr>
          <p:nvPr/>
        </p:nvSpPr>
        <p:spPr bwMode="auto">
          <a:xfrm flipH="1" flipV="1">
            <a:off x="4191000" y="1828800"/>
            <a:ext cx="6096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81701" name="Rectangle 3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1. Feature extraction</a:t>
            </a:r>
          </a:p>
        </p:txBody>
      </p:sp>
      <p:sp>
        <p:nvSpPr>
          <p:cNvPr id="37" name="Text Box 17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Slide credit: Josef Sivic</a:t>
            </a:r>
          </a:p>
        </p:txBody>
      </p:sp>
    </p:spTree>
    <p:extLst>
      <p:ext uri="{BB962C8B-B14F-4D97-AF65-F5344CB8AC3E}">
        <p14:creationId xmlns:p14="http://schemas.microsoft.com/office/powerpoint/2010/main" val="54219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24645" name="AutoShape 3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46" name="Line 4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47" name="Line 5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48" name="Line 6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49" name="Line 7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50" name="Line 8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4579" name="Line 9"/>
          <p:cNvSpPr>
            <a:spLocks noChangeShapeType="1"/>
          </p:cNvSpPr>
          <p:nvPr/>
        </p:nvSpPr>
        <p:spPr bwMode="auto">
          <a:xfrm flipV="1">
            <a:off x="762000" y="3200400"/>
            <a:ext cx="0" cy="30416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Line 10"/>
          <p:cNvSpPr>
            <a:spLocks noChangeShapeType="1"/>
          </p:cNvSpPr>
          <p:nvPr/>
        </p:nvSpPr>
        <p:spPr bwMode="auto">
          <a:xfrm>
            <a:off x="762000" y="62420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Line 11"/>
          <p:cNvSpPr>
            <a:spLocks noChangeShapeType="1"/>
          </p:cNvSpPr>
          <p:nvPr/>
        </p:nvSpPr>
        <p:spPr bwMode="auto">
          <a:xfrm flipV="1">
            <a:off x="762000" y="45640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Oval 12"/>
          <p:cNvSpPr>
            <a:spLocks noChangeAspect="1" noChangeArrowheads="1"/>
          </p:cNvSpPr>
          <p:nvPr/>
        </p:nvSpPr>
        <p:spPr bwMode="auto">
          <a:xfrm>
            <a:off x="1712913" y="47974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Oval 13"/>
          <p:cNvSpPr>
            <a:spLocks noChangeAspect="1" noChangeArrowheads="1"/>
          </p:cNvSpPr>
          <p:nvPr/>
        </p:nvSpPr>
        <p:spPr bwMode="auto">
          <a:xfrm>
            <a:off x="1865313" y="49498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Oval 14"/>
          <p:cNvSpPr>
            <a:spLocks noChangeAspect="1" noChangeArrowheads="1"/>
          </p:cNvSpPr>
          <p:nvPr/>
        </p:nvSpPr>
        <p:spPr bwMode="auto">
          <a:xfrm>
            <a:off x="13716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Oval 15"/>
          <p:cNvSpPr>
            <a:spLocks noChangeAspect="1" noChangeArrowheads="1"/>
          </p:cNvSpPr>
          <p:nvPr/>
        </p:nvSpPr>
        <p:spPr bwMode="auto">
          <a:xfrm>
            <a:off x="1676400" y="5181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Oval 16"/>
          <p:cNvSpPr>
            <a:spLocks noChangeAspect="1" noChangeArrowheads="1"/>
          </p:cNvSpPr>
          <p:nvPr/>
        </p:nvSpPr>
        <p:spPr bwMode="auto">
          <a:xfrm>
            <a:off x="1447800" y="5105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Oval 17"/>
          <p:cNvSpPr>
            <a:spLocks noChangeAspect="1" noChangeArrowheads="1"/>
          </p:cNvSpPr>
          <p:nvPr/>
        </p:nvSpPr>
        <p:spPr bwMode="auto">
          <a:xfrm>
            <a:off x="2743200" y="3733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Oval 18"/>
          <p:cNvSpPr>
            <a:spLocks noChangeAspect="1" noChangeArrowheads="1"/>
          </p:cNvSpPr>
          <p:nvPr/>
        </p:nvSpPr>
        <p:spPr bwMode="auto">
          <a:xfrm>
            <a:off x="2667000" y="4343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9" name="Oval 19"/>
          <p:cNvSpPr>
            <a:spLocks noChangeAspect="1" noChangeArrowheads="1"/>
          </p:cNvSpPr>
          <p:nvPr/>
        </p:nvSpPr>
        <p:spPr bwMode="auto">
          <a:xfrm>
            <a:off x="24384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Oval 20"/>
          <p:cNvSpPr>
            <a:spLocks noChangeAspect="1" noChangeArrowheads="1"/>
          </p:cNvSpPr>
          <p:nvPr/>
        </p:nvSpPr>
        <p:spPr bwMode="auto">
          <a:xfrm>
            <a:off x="27432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1" name="Oval 21"/>
          <p:cNvSpPr>
            <a:spLocks noChangeAspect="1" noChangeArrowheads="1"/>
          </p:cNvSpPr>
          <p:nvPr/>
        </p:nvSpPr>
        <p:spPr bwMode="auto">
          <a:xfrm>
            <a:off x="22098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Oval 22"/>
          <p:cNvSpPr>
            <a:spLocks noChangeAspect="1" noChangeArrowheads="1"/>
          </p:cNvSpPr>
          <p:nvPr/>
        </p:nvSpPr>
        <p:spPr bwMode="auto">
          <a:xfrm>
            <a:off x="1524000" y="4495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3" name="Oval 23"/>
          <p:cNvSpPr>
            <a:spLocks noChangeAspect="1" noChangeArrowheads="1"/>
          </p:cNvSpPr>
          <p:nvPr/>
        </p:nvSpPr>
        <p:spPr bwMode="auto">
          <a:xfrm>
            <a:off x="3581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Oval 24"/>
          <p:cNvSpPr>
            <a:spLocks noChangeAspect="1" noChangeArrowheads="1"/>
          </p:cNvSpPr>
          <p:nvPr/>
        </p:nvSpPr>
        <p:spPr bwMode="auto">
          <a:xfrm>
            <a:off x="3429000" y="5486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5" name="Oval 25"/>
          <p:cNvSpPr>
            <a:spLocks noChangeAspect="1" noChangeArrowheads="1"/>
          </p:cNvSpPr>
          <p:nvPr/>
        </p:nvSpPr>
        <p:spPr bwMode="auto">
          <a:xfrm>
            <a:off x="3200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654175" y="1362075"/>
            <a:ext cx="555625" cy="1000125"/>
            <a:chOff x="2532" y="1542"/>
            <a:chExt cx="184" cy="332"/>
          </a:xfrm>
        </p:grpSpPr>
        <p:sp>
          <p:nvSpPr>
            <p:cNvPr id="24639" name="AutoShape 27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40" name="Line 28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41" name="Line 29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42" name="Line 30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43" name="Line 31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44" name="Line 32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2339975" y="1371600"/>
            <a:ext cx="555625" cy="1000125"/>
            <a:chOff x="2532" y="1542"/>
            <a:chExt cx="184" cy="332"/>
          </a:xfrm>
        </p:grpSpPr>
        <p:sp>
          <p:nvSpPr>
            <p:cNvPr id="24633" name="AutoShape 34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4" name="Line 35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35" name="Line 36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36" name="Line 37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37" name="Line 38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38" name="Line 39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3025775" y="1371600"/>
            <a:ext cx="555625" cy="1000125"/>
            <a:chOff x="2532" y="1542"/>
            <a:chExt cx="184" cy="332"/>
          </a:xfrm>
        </p:grpSpPr>
        <p:sp>
          <p:nvSpPr>
            <p:cNvPr id="24627" name="AutoShape 41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8" name="Line 42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29" name="Line 43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30" name="Line 44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31" name="Line 45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32" name="Line 46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882735" name="Rectangle 47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2. Learning the visual vocabulary</a:t>
            </a:r>
          </a:p>
        </p:txBody>
      </p:sp>
      <p:sp>
        <p:nvSpPr>
          <p:cNvPr id="24600" name="Freeform 48"/>
          <p:cNvSpPr>
            <a:spLocks/>
          </p:cNvSpPr>
          <p:nvPr/>
        </p:nvSpPr>
        <p:spPr bwMode="auto">
          <a:xfrm>
            <a:off x="1866900" y="2438400"/>
            <a:ext cx="800100" cy="1295400"/>
          </a:xfrm>
          <a:custGeom>
            <a:avLst/>
            <a:gdLst>
              <a:gd name="T0" fmla="*/ 2147483647 w 504"/>
              <a:gd name="T1" fmla="*/ 0 h 816"/>
              <a:gd name="T2" fmla="*/ 2147483647 w 504"/>
              <a:gd name="T3" fmla="*/ 2147483647 h 816"/>
              <a:gd name="T4" fmla="*/ 2147483647 w 504"/>
              <a:gd name="T5" fmla="*/ 2147483647 h 816"/>
              <a:gd name="T6" fmla="*/ 0 60000 65536"/>
              <a:gd name="T7" fmla="*/ 0 60000 65536"/>
              <a:gd name="T8" fmla="*/ 0 60000 65536"/>
              <a:gd name="T9" fmla="*/ 0 w 504"/>
              <a:gd name="T10" fmla="*/ 0 h 816"/>
              <a:gd name="T11" fmla="*/ 504 w 504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4" h="816">
                <a:moveTo>
                  <a:pt x="72" y="0"/>
                </a:moveTo>
                <a:cubicBezTo>
                  <a:pt x="36" y="124"/>
                  <a:pt x="0" y="248"/>
                  <a:pt x="72" y="384"/>
                </a:cubicBezTo>
                <a:cubicBezTo>
                  <a:pt x="144" y="520"/>
                  <a:pt x="324" y="668"/>
                  <a:pt x="504" y="816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601" name="Freeform 49"/>
          <p:cNvSpPr>
            <a:spLocks/>
          </p:cNvSpPr>
          <p:nvPr/>
        </p:nvSpPr>
        <p:spPr bwMode="auto">
          <a:xfrm>
            <a:off x="2057400" y="2514600"/>
            <a:ext cx="1320800" cy="2997200"/>
          </a:xfrm>
          <a:custGeom>
            <a:avLst/>
            <a:gdLst>
              <a:gd name="T0" fmla="*/ 2147483647 w 832"/>
              <a:gd name="T1" fmla="*/ 0 h 1888"/>
              <a:gd name="T2" fmla="*/ 2147483647 w 832"/>
              <a:gd name="T3" fmla="*/ 2147483647 h 1888"/>
              <a:gd name="T4" fmla="*/ 2147483647 w 832"/>
              <a:gd name="T5" fmla="*/ 2147483647 h 1888"/>
              <a:gd name="T6" fmla="*/ 0 w 832"/>
              <a:gd name="T7" fmla="*/ 2147483647 h 1888"/>
              <a:gd name="T8" fmla="*/ 0 60000 65536"/>
              <a:gd name="T9" fmla="*/ 0 60000 65536"/>
              <a:gd name="T10" fmla="*/ 0 60000 65536"/>
              <a:gd name="T11" fmla="*/ 0 60000 65536"/>
              <a:gd name="T12" fmla="*/ 0 w 832"/>
              <a:gd name="T13" fmla="*/ 0 h 1888"/>
              <a:gd name="T14" fmla="*/ 832 w 832"/>
              <a:gd name="T15" fmla="*/ 1888 h 18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32" h="1888">
                <a:moveTo>
                  <a:pt x="432" y="0"/>
                </a:moveTo>
                <a:cubicBezTo>
                  <a:pt x="632" y="472"/>
                  <a:pt x="832" y="944"/>
                  <a:pt x="816" y="1248"/>
                </a:cubicBezTo>
                <a:cubicBezTo>
                  <a:pt x="800" y="1552"/>
                  <a:pt x="472" y="1760"/>
                  <a:pt x="336" y="1824"/>
                </a:cubicBezTo>
                <a:cubicBezTo>
                  <a:pt x="200" y="1888"/>
                  <a:pt x="100" y="1760"/>
                  <a:pt x="0" y="1632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602" name="Freeform 50"/>
          <p:cNvSpPr>
            <a:spLocks/>
          </p:cNvSpPr>
          <p:nvPr/>
        </p:nvSpPr>
        <p:spPr bwMode="auto">
          <a:xfrm>
            <a:off x="3352800" y="2514600"/>
            <a:ext cx="990600" cy="3124200"/>
          </a:xfrm>
          <a:custGeom>
            <a:avLst/>
            <a:gdLst>
              <a:gd name="T0" fmla="*/ 0 w 624"/>
              <a:gd name="T1" fmla="*/ 0 h 1968"/>
              <a:gd name="T2" fmla="*/ 2147483647 w 624"/>
              <a:gd name="T3" fmla="*/ 2147483647 h 1968"/>
              <a:gd name="T4" fmla="*/ 2147483647 w 624"/>
              <a:gd name="T5" fmla="*/ 2147483647 h 1968"/>
              <a:gd name="T6" fmla="*/ 0 60000 65536"/>
              <a:gd name="T7" fmla="*/ 0 60000 65536"/>
              <a:gd name="T8" fmla="*/ 0 60000 65536"/>
              <a:gd name="T9" fmla="*/ 0 w 624"/>
              <a:gd name="T10" fmla="*/ 0 h 1968"/>
              <a:gd name="T11" fmla="*/ 624 w 624"/>
              <a:gd name="T12" fmla="*/ 1968 h 19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1968">
                <a:moveTo>
                  <a:pt x="0" y="0"/>
                </a:moveTo>
                <a:cubicBezTo>
                  <a:pt x="264" y="220"/>
                  <a:pt x="528" y="440"/>
                  <a:pt x="576" y="768"/>
                </a:cubicBezTo>
                <a:cubicBezTo>
                  <a:pt x="624" y="1096"/>
                  <a:pt x="456" y="1532"/>
                  <a:pt x="288" y="1968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603" name="Freeform 51"/>
          <p:cNvSpPr>
            <a:spLocks/>
          </p:cNvSpPr>
          <p:nvPr/>
        </p:nvSpPr>
        <p:spPr bwMode="auto">
          <a:xfrm>
            <a:off x="304800" y="2362200"/>
            <a:ext cx="1295400" cy="2057400"/>
          </a:xfrm>
          <a:custGeom>
            <a:avLst/>
            <a:gdLst>
              <a:gd name="T0" fmla="*/ 2147483647 w 816"/>
              <a:gd name="T1" fmla="*/ 0 h 1296"/>
              <a:gd name="T2" fmla="*/ 0 w 816"/>
              <a:gd name="T3" fmla="*/ 2147483647 h 1296"/>
              <a:gd name="T4" fmla="*/ 2147483647 w 816"/>
              <a:gd name="T5" fmla="*/ 2147483647 h 1296"/>
              <a:gd name="T6" fmla="*/ 2147483647 w 816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816"/>
              <a:gd name="T13" fmla="*/ 0 h 1296"/>
              <a:gd name="T14" fmla="*/ 816 w 816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6" h="1296">
                <a:moveTo>
                  <a:pt x="624" y="0"/>
                </a:moveTo>
                <a:cubicBezTo>
                  <a:pt x="312" y="180"/>
                  <a:pt x="0" y="360"/>
                  <a:pt x="0" y="528"/>
                </a:cubicBezTo>
                <a:cubicBezTo>
                  <a:pt x="0" y="696"/>
                  <a:pt x="488" y="880"/>
                  <a:pt x="624" y="1008"/>
                </a:cubicBezTo>
                <a:cubicBezTo>
                  <a:pt x="760" y="1136"/>
                  <a:pt x="788" y="1216"/>
                  <a:pt x="816" y="1296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52"/>
          <p:cNvGrpSpPr>
            <a:grpSpLocks/>
          </p:cNvGrpSpPr>
          <p:nvPr/>
        </p:nvGrpSpPr>
        <p:grpSpPr bwMode="auto">
          <a:xfrm>
            <a:off x="1654175" y="1362075"/>
            <a:ext cx="2578100" cy="1009650"/>
            <a:chOff x="1042" y="858"/>
            <a:chExt cx="1624" cy="636"/>
          </a:xfrm>
        </p:grpSpPr>
        <p:grpSp>
          <p:nvGrpSpPr>
            <p:cNvPr id="7" name="Group 53"/>
            <p:cNvGrpSpPr>
              <a:grpSpLocks/>
            </p:cNvGrpSpPr>
            <p:nvPr/>
          </p:nvGrpSpPr>
          <p:grpSpPr bwMode="auto">
            <a:xfrm>
              <a:off x="1042" y="858"/>
              <a:ext cx="350" cy="630"/>
              <a:chOff x="2532" y="1542"/>
              <a:chExt cx="184" cy="332"/>
            </a:xfrm>
          </p:grpSpPr>
          <p:sp>
            <p:nvSpPr>
              <p:cNvPr id="24621" name="AutoShape 54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22" name="Line 55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23" name="Line 56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24" name="Line 57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25" name="Line 58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26" name="Line 59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60"/>
            <p:cNvGrpSpPr>
              <a:grpSpLocks/>
            </p:cNvGrpSpPr>
            <p:nvPr/>
          </p:nvGrpSpPr>
          <p:grpSpPr bwMode="auto">
            <a:xfrm>
              <a:off x="1474" y="864"/>
              <a:ext cx="350" cy="630"/>
              <a:chOff x="2532" y="1542"/>
              <a:chExt cx="184" cy="332"/>
            </a:xfrm>
          </p:grpSpPr>
          <p:sp>
            <p:nvSpPr>
              <p:cNvPr id="24615" name="AutoShape 61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6" name="Line 62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17" name="Line 63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18" name="Line 64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19" name="Line 65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20" name="Line 66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67"/>
            <p:cNvGrpSpPr>
              <a:grpSpLocks/>
            </p:cNvGrpSpPr>
            <p:nvPr/>
          </p:nvGrpSpPr>
          <p:grpSpPr bwMode="auto">
            <a:xfrm>
              <a:off x="1906" y="864"/>
              <a:ext cx="350" cy="630"/>
              <a:chOff x="2532" y="1542"/>
              <a:chExt cx="184" cy="332"/>
            </a:xfrm>
          </p:grpSpPr>
          <p:sp>
            <p:nvSpPr>
              <p:cNvPr id="24609" name="AutoShape 68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0" name="Line 69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11" name="Line 70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12" name="Line 71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13" name="Line 72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14" name="Line 73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4608" name="Text Box 74"/>
            <p:cNvSpPr txBox="1">
              <a:spLocks noChangeArrowheads="1"/>
            </p:cNvSpPr>
            <p:nvPr/>
          </p:nvSpPr>
          <p:spPr bwMode="auto">
            <a:xfrm>
              <a:off x="2294" y="922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>
                  <a:solidFill>
                    <a:srgbClr val="000099"/>
                  </a:solidFill>
                </a:rPr>
                <a:t>…</a:t>
              </a:r>
            </a:p>
          </p:txBody>
        </p:sp>
      </p:grpSp>
      <p:sp>
        <p:nvSpPr>
          <p:cNvPr id="75" name="Text Box 17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Slide credit: Josef Sivic</a:t>
            </a:r>
          </a:p>
        </p:txBody>
      </p:sp>
    </p:spTree>
    <p:extLst>
      <p:ext uri="{BB962C8B-B14F-4D97-AF65-F5344CB8AC3E}">
        <p14:creationId xmlns:p14="http://schemas.microsoft.com/office/powerpoint/2010/main" val="242533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25687" name="AutoShape 3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88" name="Line 4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89" name="Line 5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90" name="Line 6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91" name="Line 7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92" name="Line 8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5603" name="Line 9"/>
          <p:cNvSpPr>
            <a:spLocks noChangeShapeType="1"/>
          </p:cNvSpPr>
          <p:nvPr/>
        </p:nvSpPr>
        <p:spPr bwMode="auto">
          <a:xfrm flipV="1">
            <a:off x="762000" y="3200400"/>
            <a:ext cx="0" cy="30416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Line 10"/>
          <p:cNvSpPr>
            <a:spLocks noChangeShapeType="1"/>
          </p:cNvSpPr>
          <p:nvPr/>
        </p:nvSpPr>
        <p:spPr bwMode="auto">
          <a:xfrm>
            <a:off x="762000" y="62420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Line 11"/>
          <p:cNvSpPr>
            <a:spLocks noChangeShapeType="1"/>
          </p:cNvSpPr>
          <p:nvPr/>
        </p:nvSpPr>
        <p:spPr bwMode="auto">
          <a:xfrm flipV="1">
            <a:off x="762000" y="45640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Oval 12"/>
          <p:cNvSpPr>
            <a:spLocks noChangeAspect="1" noChangeArrowheads="1"/>
          </p:cNvSpPr>
          <p:nvPr/>
        </p:nvSpPr>
        <p:spPr bwMode="auto">
          <a:xfrm>
            <a:off x="1712913" y="47974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Oval 13"/>
          <p:cNvSpPr>
            <a:spLocks noChangeAspect="1" noChangeArrowheads="1"/>
          </p:cNvSpPr>
          <p:nvPr/>
        </p:nvSpPr>
        <p:spPr bwMode="auto">
          <a:xfrm>
            <a:off x="1865313" y="49498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Oval 14"/>
          <p:cNvSpPr>
            <a:spLocks noChangeAspect="1" noChangeArrowheads="1"/>
          </p:cNvSpPr>
          <p:nvPr/>
        </p:nvSpPr>
        <p:spPr bwMode="auto">
          <a:xfrm>
            <a:off x="13716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Oval 15"/>
          <p:cNvSpPr>
            <a:spLocks noChangeAspect="1" noChangeArrowheads="1"/>
          </p:cNvSpPr>
          <p:nvPr/>
        </p:nvSpPr>
        <p:spPr bwMode="auto">
          <a:xfrm>
            <a:off x="1676400" y="5181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0" name="Oval 16"/>
          <p:cNvSpPr>
            <a:spLocks noChangeAspect="1" noChangeArrowheads="1"/>
          </p:cNvSpPr>
          <p:nvPr/>
        </p:nvSpPr>
        <p:spPr bwMode="auto">
          <a:xfrm>
            <a:off x="1447800" y="5105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1" name="Oval 17"/>
          <p:cNvSpPr>
            <a:spLocks noChangeAspect="1" noChangeArrowheads="1"/>
          </p:cNvSpPr>
          <p:nvPr/>
        </p:nvSpPr>
        <p:spPr bwMode="auto">
          <a:xfrm>
            <a:off x="2743200" y="3733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2" name="Oval 18"/>
          <p:cNvSpPr>
            <a:spLocks noChangeAspect="1" noChangeArrowheads="1"/>
          </p:cNvSpPr>
          <p:nvPr/>
        </p:nvSpPr>
        <p:spPr bwMode="auto">
          <a:xfrm>
            <a:off x="2667000" y="4343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3" name="Oval 19"/>
          <p:cNvSpPr>
            <a:spLocks noChangeAspect="1" noChangeArrowheads="1"/>
          </p:cNvSpPr>
          <p:nvPr/>
        </p:nvSpPr>
        <p:spPr bwMode="auto">
          <a:xfrm>
            <a:off x="24384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4" name="Oval 20"/>
          <p:cNvSpPr>
            <a:spLocks noChangeAspect="1" noChangeArrowheads="1"/>
          </p:cNvSpPr>
          <p:nvPr/>
        </p:nvSpPr>
        <p:spPr bwMode="auto">
          <a:xfrm>
            <a:off x="27432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5" name="Oval 21"/>
          <p:cNvSpPr>
            <a:spLocks noChangeAspect="1" noChangeArrowheads="1"/>
          </p:cNvSpPr>
          <p:nvPr/>
        </p:nvSpPr>
        <p:spPr bwMode="auto">
          <a:xfrm>
            <a:off x="22098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6" name="Oval 22"/>
          <p:cNvSpPr>
            <a:spLocks noChangeAspect="1" noChangeArrowheads="1"/>
          </p:cNvSpPr>
          <p:nvPr/>
        </p:nvSpPr>
        <p:spPr bwMode="auto">
          <a:xfrm>
            <a:off x="1524000" y="4495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7" name="Oval 23"/>
          <p:cNvSpPr>
            <a:spLocks noChangeAspect="1" noChangeArrowheads="1"/>
          </p:cNvSpPr>
          <p:nvPr/>
        </p:nvSpPr>
        <p:spPr bwMode="auto">
          <a:xfrm>
            <a:off x="3581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8" name="Oval 24"/>
          <p:cNvSpPr>
            <a:spLocks noChangeAspect="1" noChangeArrowheads="1"/>
          </p:cNvSpPr>
          <p:nvPr/>
        </p:nvSpPr>
        <p:spPr bwMode="auto">
          <a:xfrm>
            <a:off x="3429000" y="5486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9" name="Oval 25"/>
          <p:cNvSpPr>
            <a:spLocks noChangeAspect="1" noChangeArrowheads="1"/>
          </p:cNvSpPr>
          <p:nvPr/>
        </p:nvSpPr>
        <p:spPr bwMode="auto">
          <a:xfrm>
            <a:off x="3200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654175" y="1362075"/>
            <a:ext cx="555625" cy="1000125"/>
            <a:chOff x="2532" y="1542"/>
            <a:chExt cx="184" cy="332"/>
          </a:xfrm>
        </p:grpSpPr>
        <p:sp>
          <p:nvSpPr>
            <p:cNvPr id="25681" name="AutoShape 27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82" name="Line 28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83" name="Line 29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84" name="Line 30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85" name="Line 31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86" name="Line 32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2339975" y="1371600"/>
            <a:ext cx="555625" cy="1000125"/>
            <a:chOff x="2532" y="1542"/>
            <a:chExt cx="184" cy="332"/>
          </a:xfrm>
        </p:grpSpPr>
        <p:sp>
          <p:nvSpPr>
            <p:cNvPr id="25675" name="AutoShape 34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76" name="Line 35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77" name="Line 36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78" name="Line 37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79" name="Line 38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80" name="Line 39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3025775" y="1371600"/>
            <a:ext cx="555625" cy="1000125"/>
            <a:chOff x="2532" y="1542"/>
            <a:chExt cx="184" cy="332"/>
          </a:xfrm>
        </p:grpSpPr>
        <p:sp>
          <p:nvSpPr>
            <p:cNvPr id="25669" name="AutoShape 41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70" name="Line 42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71" name="Line 43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72" name="Line 44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73" name="Line 45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74" name="Line 46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883759" name="Line 47"/>
          <p:cNvSpPr>
            <a:spLocks noChangeShapeType="1"/>
          </p:cNvSpPr>
          <p:nvPr/>
        </p:nvSpPr>
        <p:spPr bwMode="auto">
          <a:xfrm flipV="1">
            <a:off x="5181600" y="914400"/>
            <a:ext cx="0" cy="32702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0" name="Line 48"/>
          <p:cNvSpPr>
            <a:spLocks noChangeShapeType="1"/>
          </p:cNvSpPr>
          <p:nvPr/>
        </p:nvSpPr>
        <p:spPr bwMode="auto">
          <a:xfrm>
            <a:off x="5181600" y="41846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1" name="Line 49"/>
          <p:cNvSpPr>
            <a:spLocks noChangeShapeType="1"/>
          </p:cNvSpPr>
          <p:nvPr/>
        </p:nvSpPr>
        <p:spPr bwMode="auto">
          <a:xfrm flipV="1">
            <a:off x="5181600" y="25066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2" name="Oval 50"/>
          <p:cNvSpPr>
            <a:spLocks noChangeAspect="1" noChangeArrowheads="1"/>
          </p:cNvSpPr>
          <p:nvPr/>
        </p:nvSpPr>
        <p:spPr bwMode="auto">
          <a:xfrm>
            <a:off x="6132513" y="2740025"/>
            <a:ext cx="173037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3" name="Oval 51"/>
          <p:cNvSpPr>
            <a:spLocks noChangeAspect="1" noChangeArrowheads="1"/>
          </p:cNvSpPr>
          <p:nvPr/>
        </p:nvSpPr>
        <p:spPr bwMode="auto">
          <a:xfrm>
            <a:off x="6284913" y="2892425"/>
            <a:ext cx="173037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4" name="Oval 52"/>
          <p:cNvSpPr>
            <a:spLocks noChangeAspect="1" noChangeArrowheads="1"/>
          </p:cNvSpPr>
          <p:nvPr/>
        </p:nvSpPr>
        <p:spPr bwMode="auto">
          <a:xfrm>
            <a:off x="5791200" y="2743200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5" name="Oval 53"/>
          <p:cNvSpPr>
            <a:spLocks noChangeAspect="1" noChangeArrowheads="1"/>
          </p:cNvSpPr>
          <p:nvPr/>
        </p:nvSpPr>
        <p:spPr bwMode="auto">
          <a:xfrm>
            <a:off x="6096000" y="3124200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6" name="Oval 54"/>
          <p:cNvSpPr>
            <a:spLocks noChangeAspect="1" noChangeArrowheads="1"/>
          </p:cNvSpPr>
          <p:nvPr/>
        </p:nvSpPr>
        <p:spPr bwMode="auto">
          <a:xfrm>
            <a:off x="5867400" y="3048000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7" name="Oval 55"/>
          <p:cNvSpPr>
            <a:spLocks noChangeAspect="1" noChangeArrowheads="1"/>
          </p:cNvSpPr>
          <p:nvPr/>
        </p:nvSpPr>
        <p:spPr bwMode="auto">
          <a:xfrm>
            <a:off x="7162800" y="1676400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8" name="Oval 56"/>
          <p:cNvSpPr>
            <a:spLocks noChangeAspect="1" noChangeArrowheads="1"/>
          </p:cNvSpPr>
          <p:nvPr/>
        </p:nvSpPr>
        <p:spPr bwMode="auto">
          <a:xfrm>
            <a:off x="7086600" y="2286000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9" name="Oval 57"/>
          <p:cNvSpPr>
            <a:spLocks noChangeAspect="1" noChangeArrowheads="1"/>
          </p:cNvSpPr>
          <p:nvPr/>
        </p:nvSpPr>
        <p:spPr bwMode="auto">
          <a:xfrm>
            <a:off x="6858000" y="1981200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70" name="Oval 58"/>
          <p:cNvSpPr>
            <a:spLocks noChangeAspect="1" noChangeArrowheads="1"/>
          </p:cNvSpPr>
          <p:nvPr/>
        </p:nvSpPr>
        <p:spPr bwMode="auto">
          <a:xfrm>
            <a:off x="7162800" y="1981200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71" name="Oval 59"/>
          <p:cNvSpPr>
            <a:spLocks noChangeAspect="1" noChangeArrowheads="1"/>
          </p:cNvSpPr>
          <p:nvPr/>
        </p:nvSpPr>
        <p:spPr bwMode="auto">
          <a:xfrm>
            <a:off x="6629400" y="2743200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72" name="Oval 60"/>
          <p:cNvSpPr>
            <a:spLocks noChangeAspect="1" noChangeArrowheads="1"/>
          </p:cNvSpPr>
          <p:nvPr/>
        </p:nvSpPr>
        <p:spPr bwMode="auto">
          <a:xfrm>
            <a:off x="5943600" y="2438400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73" name="Oval 61"/>
          <p:cNvSpPr>
            <a:spLocks noChangeAspect="1" noChangeArrowheads="1"/>
          </p:cNvSpPr>
          <p:nvPr/>
        </p:nvSpPr>
        <p:spPr bwMode="auto">
          <a:xfrm>
            <a:off x="8001000" y="3657600"/>
            <a:ext cx="173038" cy="158750"/>
          </a:xfrm>
          <a:prstGeom prst="ellipse">
            <a:avLst/>
          </a:prstGeom>
          <a:solidFill>
            <a:srgbClr val="00FFFF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74" name="Oval 62"/>
          <p:cNvSpPr>
            <a:spLocks noChangeAspect="1" noChangeArrowheads="1"/>
          </p:cNvSpPr>
          <p:nvPr/>
        </p:nvSpPr>
        <p:spPr bwMode="auto">
          <a:xfrm>
            <a:off x="7848600" y="3429000"/>
            <a:ext cx="173038" cy="158750"/>
          </a:xfrm>
          <a:prstGeom prst="ellipse">
            <a:avLst/>
          </a:prstGeom>
          <a:solidFill>
            <a:srgbClr val="00FFFF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75" name="Oval 63"/>
          <p:cNvSpPr>
            <a:spLocks noChangeAspect="1" noChangeArrowheads="1"/>
          </p:cNvSpPr>
          <p:nvPr/>
        </p:nvSpPr>
        <p:spPr bwMode="auto">
          <a:xfrm>
            <a:off x="7620000" y="3657600"/>
            <a:ext cx="173038" cy="158750"/>
          </a:xfrm>
          <a:prstGeom prst="ellipse">
            <a:avLst/>
          </a:prstGeom>
          <a:solidFill>
            <a:srgbClr val="00FFFF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76" name="Rectangle 6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2. Learning the visual vocabulary</a:t>
            </a:r>
          </a:p>
        </p:txBody>
      </p:sp>
      <p:sp>
        <p:nvSpPr>
          <p:cNvPr id="883777" name="Line 65"/>
          <p:cNvSpPr>
            <a:spLocks noChangeShapeType="1"/>
          </p:cNvSpPr>
          <p:nvPr/>
        </p:nvSpPr>
        <p:spPr bwMode="auto">
          <a:xfrm>
            <a:off x="4800600" y="5638800"/>
            <a:ext cx="2057400" cy="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3778" name="Line 66"/>
          <p:cNvSpPr>
            <a:spLocks noChangeShapeType="1"/>
          </p:cNvSpPr>
          <p:nvPr/>
        </p:nvSpPr>
        <p:spPr bwMode="auto">
          <a:xfrm flipV="1">
            <a:off x="7162800" y="4419600"/>
            <a:ext cx="0" cy="121920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3779" name="Text Box 67"/>
          <p:cNvSpPr txBox="1">
            <a:spLocks noChangeArrowheads="1"/>
          </p:cNvSpPr>
          <p:nvPr/>
        </p:nvSpPr>
        <p:spPr bwMode="auto">
          <a:xfrm>
            <a:off x="6403975" y="5337175"/>
            <a:ext cx="1597025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Clustering</a:t>
            </a:r>
          </a:p>
        </p:txBody>
      </p:sp>
      <p:grpSp>
        <p:nvGrpSpPr>
          <p:cNvPr id="6" name="Group 68"/>
          <p:cNvGrpSpPr>
            <a:grpSpLocks/>
          </p:cNvGrpSpPr>
          <p:nvPr/>
        </p:nvGrpSpPr>
        <p:grpSpPr bwMode="auto">
          <a:xfrm>
            <a:off x="1654175" y="1362075"/>
            <a:ext cx="2578100" cy="1009650"/>
            <a:chOff x="1042" y="858"/>
            <a:chExt cx="1624" cy="636"/>
          </a:xfrm>
        </p:grpSpPr>
        <p:grpSp>
          <p:nvGrpSpPr>
            <p:cNvPr id="7" name="Group 69"/>
            <p:cNvGrpSpPr>
              <a:grpSpLocks/>
            </p:cNvGrpSpPr>
            <p:nvPr/>
          </p:nvGrpSpPr>
          <p:grpSpPr bwMode="auto">
            <a:xfrm>
              <a:off x="1042" y="858"/>
              <a:ext cx="350" cy="630"/>
              <a:chOff x="2532" y="1542"/>
              <a:chExt cx="184" cy="332"/>
            </a:xfrm>
          </p:grpSpPr>
          <p:sp>
            <p:nvSpPr>
              <p:cNvPr id="25663" name="AutoShape 70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64" name="Line 71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5" name="Line 72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6" name="Line 73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7" name="Line 74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8" name="Line 75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76"/>
            <p:cNvGrpSpPr>
              <a:grpSpLocks/>
            </p:cNvGrpSpPr>
            <p:nvPr/>
          </p:nvGrpSpPr>
          <p:grpSpPr bwMode="auto">
            <a:xfrm>
              <a:off x="1474" y="864"/>
              <a:ext cx="350" cy="630"/>
              <a:chOff x="2532" y="1542"/>
              <a:chExt cx="184" cy="332"/>
            </a:xfrm>
          </p:grpSpPr>
          <p:sp>
            <p:nvSpPr>
              <p:cNvPr id="25657" name="AutoShape 77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58" name="Line 78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59" name="Line 79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0" name="Line 80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1" name="Line 81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2" name="Line 82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83"/>
            <p:cNvGrpSpPr>
              <a:grpSpLocks/>
            </p:cNvGrpSpPr>
            <p:nvPr/>
          </p:nvGrpSpPr>
          <p:grpSpPr bwMode="auto">
            <a:xfrm>
              <a:off x="1906" y="864"/>
              <a:ext cx="350" cy="630"/>
              <a:chOff x="2532" y="1542"/>
              <a:chExt cx="184" cy="332"/>
            </a:xfrm>
          </p:grpSpPr>
          <p:sp>
            <p:nvSpPr>
              <p:cNvPr id="25651" name="AutoShape 84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52" name="Line 85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53" name="Line 86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54" name="Line 87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55" name="Line 88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56" name="Line 89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5650" name="Text Box 90"/>
            <p:cNvSpPr txBox="1">
              <a:spLocks noChangeArrowheads="1"/>
            </p:cNvSpPr>
            <p:nvPr/>
          </p:nvSpPr>
          <p:spPr bwMode="auto">
            <a:xfrm>
              <a:off x="2294" y="922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>
                  <a:solidFill>
                    <a:srgbClr val="000099"/>
                  </a:solidFill>
                </a:rPr>
                <a:t>…</a:t>
              </a:r>
            </a:p>
          </p:txBody>
        </p:sp>
      </p:grpSp>
      <p:sp>
        <p:nvSpPr>
          <p:cNvPr id="25645" name="Line 91"/>
          <p:cNvSpPr>
            <a:spLocks noChangeShapeType="1"/>
          </p:cNvSpPr>
          <p:nvPr/>
        </p:nvSpPr>
        <p:spPr bwMode="auto">
          <a:xfrm>
            <a:off x="2286000" y="2514600"/>
            <a:ext cx="0" cy="99060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46" name="Text Box 92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Slide credit: Josef Sivic</a:t>
            </a:r>
          </a:p>
        </p:txBody>
      </p:sp>
    </p:spTree>
    <p:extLst>
      <p:ext uri="{BB962C8B-B14F-4D97-AF65-F5344CB8AC3E}">
        <p14:creationId xmlns:p14="http://schemas.microsoft.com/office/powerpoint/2010/main" val="211590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3759" grpId="0" animBg="1"/>
      <p:bldP spid="883760" grpId="0" animBg="1"/>
      <p:bldP spid="883761" grpId="0" animBg="1"/>
      <p:bldP spid="883762" grpId="0" animBg="1"/>
      <p:bldP spid="883763" grpId="0" animBg="1"/>
      <p:bldP spid="883764" grpId="0" animBg="1"/>
      <p:bldP spid="883765" grpId="0" animBg="1"/>
      <p:bldP spid="883766" grpId="0" animBg="1"/>
      <p:bldP spid="883767" grpId="0" animBg="1"/>
      <p:bldP spid="883768" grpId="0" animBg="1"/>
      <p:bldP spid="883769" grpId="0" animBg="1"/>
      <p:bldP spid="883770" grpId="0" animBg="1"/>
      <p:bldP spid="883771" grpId="0" animBg="1"/>
      <p:bldP spid="883772" grpId="0" animBg="1"/>
      <p:bldP spid="883773" grpId="0" animBg="1"/>
      <p:bldP spid="883774" grpId="0" animBg="1"/>
      <p:bldP spid="883775" grpId="0" animBg="1"/>
      <p:bldP spid="883777" grpId="0" animBg="1"/>
      <p:bldP spid="883778" grpId="0" animBg="1"/>
      <p:bldP spid="88377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26701" name="AutoShape 3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2" name="Line 4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703" name="Line 5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704" name="Line 6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705" name="Line 7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706" name="Line 8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6627" name="Line 9"/>
          <p:cNvSpPr>
            <a:spLocks noChangeShapeType="1"/>
          </p:cNvSpPr>
          <p:nvPr/>
        </p:nvSpPr>
        <p:spPr bwMode="auto">
          <a:xfrm flipV="1">
            <a:off x="762000" y="3200400"/>
            <a:ext cx="0" cy="30416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8" name="Line 10"/>
          <p:cNvSpPr>
            <a:spLocks noChangeShapeType="1"/>
          </p:cNvSpPr>
          <p:nvPr/>
        </p:nvSpPr>
        <p:spPr bwMode="auto">
          <a:xfrm>
            <a:off x="762000" y="62420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Line 11"/>
          <p:cNvSpPr>
            <a:spLocks noChangeShapeType="1"/>
          </p:cNvSpPr>
          <p:nvPr/>
        </p:nvSpPr>
        <p:spPr bwMode="auto">
          <a:xfrm flipV="1">
            <a:off x="762000" y="45640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Oval 12"/>
          <p:cNvSpPr>
            <a:spLocks noChangeAspect="1" noChangeArrowheads="1"/>
          </p:cNvSpPr>
          <p:nvPr/>
        </p:nvSpPr>
        <p:spPr bwMode="auto">
          <a:xfrm>
            <a:off x="1712913" y="47974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Oval 13"/>
          <p:cNvSpPr>
            <a:spLocks noChangeAspect="1" noChangeArrowheads="1"/>
          </p:cNvSpPr>
          <p:nvPr/>
        </p:nvSpPr>
        <p:spPr bwMode="auto">
          <a:xfrm>
            <a:off x="1865313" y="49498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Oval 14"/>
          <p:cNvSpPr>
            <a:spLocks noChangeAspect="1" noChangeArrowheads="1"/>
          </p:cNvSpPr>
          <p:nvPr/>
        </p:nvSpPr>
        <p:spPr bwMode="auto">
          <a:xfrm>
            <a:off x="13716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Oval 15"/>
          <p:cNvSpPr>
            <a:spLocks noChangeAspect="1" noChangeArrowheads="1"/>
          </p:cNvSpPr>
          <p:nvPr/>
        </p:nvSpPr>
        <p:spPr bwMode="auto">
          <a:xfrm>
            <a:off x="1676400" y="5181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4" name="Oval 16"/>
          <p:cNvSpPr>
            <a:spLocks noChangeAspect="1" noChangeArrowheads="1"/>
          </p:cNvSpPr>
          <p:nvPr/>
        </p:nvSpPr>
        <p:spPr bwMode="auto">
          <a:xfrm>
            <a:off x="1447800" y="5105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5" name="Oval 17"/>
          <p:cNvSpPr>
            <a:spLocks noChangeAspect="1" noChangeArrowheads="1"/>
          </p:cNvSpPr>
          <p:nvPr/>
        </p:nvSpPr>
        <p:spPr bwMode="auto">
          <a:xfrm>
            <a:off x="2743200" y="3733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6" name="Oval 18"/>
          <p:cNvSpPr>
            <a:spLocks noChangeAspect="1" noChangeArrowheads="1"/>
          </p:cNvSpPr>
          <p:nvPr/>
        </p:nvSpPr>
        <p:spPr bwMode="auto">
          <a:xfrm>
            <a:off x="2667000" y="4343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7" name="Oval 19"/>
          <p:cNvSpPr>
            <a:spLocks noChangeAspect="1" noChangeArrowheads="1"/>
          </p:cNvSpPr>
          <p:nvPr/>
        </p:nvSpPr>
        <p:spPr bwMode="auto">
          <a:xfrm>
            <a:off x="24384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Oval 20"/>
          <p:cNvSpPr>
            <a:spLocks noChangeAspect="1" noChangeArrowheads="1"/>
          </p:cNvSpPr>
          <p:nvPr/>
        </p:nvSpPr>
        <p:spPr bwMode="auto">
          <a:xfrm>
            <a:off x="27432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9" name="Oval 21"/>
          <p:cNvSpPr>
            <a:spLocks noChangeAspect="1" noChangeArrowheads="1"/>
          </p:cNvSpPr>
          <p:nvPr/>
        </p:nvSpPr>
        <p:spPr bwMode="auto">
          <a:xfrm>
            <a:off x="22098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0" name="Oval 22"/>
          <p:cNvSpPr>
            <a:spLocks noChangeAspect="1" noChangeArrowheads="1"/>
          </p:cNvSpPr>
          <p:nvPr/>
        </p:nvSpPr>
        <p:spPr bwMode="auto">
          <a:xfrm>
            <a:off x="1524000" y="4495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1" name="Oval 23"/>
          <p:cNvSpPr>
            <a:spLocks noChangeAspect="1" noChangeArrowheads="1"/>
          </p:cNvSpPr>
          <p:nvPr/>
        </p:nvSpPr>
        <p:spPr bwMode="auto">
          <a:xfrm>
            <a:off x="3581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2" name="Oval 24"/>
          <p:cNvSpPr>
            <a:spLocks noChangeAspect="1" noChangeArrowheads="1"/>
          </p:cNvSpPr>
          <p:nvPr/>
        </p:nvSpPr>
        <p:spPr bwMode="auto">
          <a:xfrm>
            <a:off x="3429000" y="5486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3" name="Oval 25"/>
          <p:cNvSpPr>
            <a:spLocks noChangeAspect="1" noChangeArrowheads="1"/>
          </p:cNvSpPr>
          <p:nvPr/>
        </p:nvSpPr>
        <p:spPr bwMode="auto">
          <a:xfrm>
            <a:off x="3200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654175" y="1362075"/>
            <a:ext cx="555625" cy="1000125"/>
            <a:chOff x="2532" y="1542"/>
            <a:chExt cx="184" cy="332"/>
          </a:xfrm>
        </p:grpSpPr>
        <p:sp>
          <p:nvSpPr>
            <p:cNvPr id="26695" name="AutoShape 27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6" name="Line 28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7" name="Line 29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8" name="Line 30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9" name="Line 31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700" name="Line 32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2339975" y="1371600"/>
            <a:ext cx="555625" cy="1000125"/>
            <a:chOff x="2532" y="1542"/>
            <a:chExt cx="184" cy="332"/>
          </a:xfrm>
        </p:grpSpPr>
        <p:sp>
          <p:nvSpPr>
            <p:cNvPr id="26689" name="AutoShape 34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0" name="Line 35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1" name="Line 36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2" name="Line 37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3" name="Line 38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4" name="Line 39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3025775" y="1371600"/>
            <a:ext cx="555625" cy="1000125"/>
            <a:chOff x="2532" y="1542"/>
            <a:chExt cx="184" cy="332"/>
          </a:xfrm>
        </p:grpSpPr>
        <p:sp>
          <p:nvSpPr>
            <p:cNvPr id="26683" name="AutoShape 41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4" name="Line 42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85" name="Line 43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86" name="Line 44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87" name="Line 45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88" name="Line 46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6647" name="Line 47"/>
          <p:cNvSpPr>
            <a:spLocks noChangeShapeType="1"/>
          </p:cNvSpPr>
          <p:nvPr/>
        </p:nvSpPr>
        <p:spPr bwMode="auto">
          <a:xfrm flipV="1">
            <a:off x="5181600" y="914400"/>
            <a:ext cx="0" cy="32702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8" name="Line 48"/>
          <p:cNvSpPr>
            <a:spLocks noChangeShapeType="1"/>
          </p:cNvSpPr>
          <p:nvPr/>
        </p:nvSpPr>
        <p:spPr bwMode="auto">
          <a:xfrm>
            <a:off x="5181600" y="41846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9" name="Line 49"/>
          <p:cNvSpPr>
            <a:spLocks noChangeShapeType="1"/>
          </p:cNvSpPr>
          <p:nvPr/>
        </p:nvSpPr>
        <p:spPr bwMode="auto">
          <a:xfrm flipV="1">
            <a:off x="5181600" y="25066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0" name="Oval 50"/>
          <p:cNvSpPr>
            <a:spLocks noChangeAspect="1" noChangeArrowheads="1"/>
          </p:cNvSpPr>
          <p:nvPr/>
        </p:nvSpPr>
        <p:spPr bwMode="auto">
          <a:xfrm>
            <a:off x="6132513" y="2740025"/>
            <a:ext cx="173037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1" name="Oval 58"/>
          <p:cNvSpPr>
            <a:spLocks noChangeAspect="1" noChangeArrowheads="1"/>
          </p:cNvSpPr>
          <p:nvPr/>
        </p:nvSpPr>
        <p:spPr bwMode="auto">
          <a:xfrm>
            <a:off x="7086600" y="1981200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2" name="Oval 63"/>
          <p:cNvSpPr>
            <a:spLocks noChangeAspect="1" noChangeArrowheads="1"/>
          </p:cNvSpPr>
          <p:nvPr/>
        </p:nvSpPr>
        <p:spPr bwMode="auto">
          <a:xfrm>
            <a:off x="7827963" y="3581400"/>
            <a:ext cx="173037" cy="158750"/>
          </a:xfrm>
          <a:prstGeom prst="ellipse">
            <a:avLst/>
          </a:prstGeom>
          <a:solidFill>
            <a:srgbClr val="00FFFF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4672" name="Rectangle 6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2. Learning the visual vocabulary</a:t>
            </a:r>
          </a:p>
        </p:txBody>
      </p:sp>
      <p:sp>
        <p:nvSpPr>
          <p:cNvPr id="26654" name="Line 65"/>
          <p:cNvSpPr>
            <a:spLocks noChangeShapeType="1"/>
          </p:cNvSpPr>
          <p:nvPr/>
        </p:nvSpPr>
        <p:spPr bwMode="auto">
          <a:xfrm>
            <a:off x="4800600" y="5638800"/>
            <a:ext cx="2057400" cy="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5" name="Line 66"/>
          <p:cNvSpPr>
            <a:spLocks noChangeShapeType="1"/>
          </p:cNvSpPr>
          <p:nvPr/>
        </p:nvSpPr>
        <p:spPr bwMode="auto">
          <a:xfrm flipV="1">
            <a:off x="7162800" y="4419600"/>
            <a:ext cx="0" cy="121920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6" name="Text Box 67"/>
          <p:cNvSpPr txBox="1">
            <a:spLocks noChangeArrowheads="1"/>
          </p:cNvSpPr>
          <p:nvPr/>
        </p:nvSpPr>
        <p:spPr bwMode="auto">
          <a:xfrm>
            <a:off x="6403975" y="5337175"/>
            <a:ext cx="1597025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Clustering</a:t>
            </a:r>
          </a:p>
        </p:txBody>
      </p:sp>
      <p:grpSp>
        <p:nvGrpSpPr>
          <p:cNvPr id="6" name="Group 68"/>
          <p:cNvGrpSpPr>
            <a:grpSpLocks/>
          </p:cNvGrpSpPr>
          <p:nvPr/>
        </p:nvGrpSpPr>
        <p:grpSpPr bwMode="auto">
          <a:xfrm>
            <a:off x="1654175" y="1362075"/>
            <a:ext cx="2578100" cy="1009650"/>
            <a:chOff x="1042" y="858"/>
            <a:chExt cx="1624" cy="636"/>
          </a:xfrm>
        </p:grpSpPr>
        <p:grpSp>
          <p:nvGrpSpPr>
            <p:cNvPr id="7" name="Group 69"/>
            <p:cNvGrpSpPr>
              <a:grpSpLocks/>
            </p:cNvGrpSpPr>
            <p:nvPr/>
          </p:nvGrpSpPr>
          <p:grpSpPr bwMode="auto">
            <a:xfrm>
              <a:off x="1042" y="858"/>
              <a:ext cx="350" cy="630"/>
              <a:chOff x="2532" y="1542"/>
              <a:chExt cx="184" cy="332"/>
            </a:xfrm>
          </p:grpSpPr>
          <p:sp>
            <p:nvSpPr>
              <p:cNvPr id="26677" name="AutoShape 70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8" name="Line 71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9" name="Line 72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80" name="Line 73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81" name="Line 74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82" name="Line 75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76"/>
            <p:cNvGrpSpPr>
              <a:grpSpLocks/>
            </p:cNvGrpSpPr>
            <p:nvPr/>
          </p:nvGrpSpPr>
          <p:grpSpPr bwMode="auto">
            <a:xfrm>
              <a:off x="1474" y="864"/>
              <a:ext cx="350" cy="630"/>
              <a:chOff x="2532" y="1542"/>
              <a:chExt cx="184" cy="332"/>
            </a:xfrm>
          </p:grpSpPr>
          <p:sp>
            <p:nvSpPr>
              <p:cNvPr id="26671" name="AutoShape 77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2" name="Line 78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3" name="Line 79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4" name="Line 80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5" name="Line 81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6" name="Line 82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83"/>
            <p:cNvGrpSpPr>
              <a:grpSpLocks/>
            </p:cNvGrpSpPr>
            <p:nvPr/>
          </p:nvGrpSpPr>
          <p:grpSpPr bwMode="auto">
            <a:xfrm>
              <a:off x="1906" y="864"/>
              <a:ext cx="350" cy="630"/>
              <a:chOff x="2532" y="1542"/>
              <a:chExt cx="184" cy="332"/>
            </a:xfrm>
          </p:grpSpPr>
          <p:sp>
            <p:nvSpPr>
              <p:cNvPr id="26665" name="AutoShape 84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6" name="Line 85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67" name="Line 86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68" name="Line 87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69" name="Line 88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0" name="Line 89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6664" name="Text Box 90"/>
            <p:cNvSpPr txBox="1">
              <a:spLocks noChangeArrowheads="1"/>
            </p:cNvSpPr>
            <p:nvPr/>
          </p:nvSpPr>
          <p:spPr bwMode="auto">
            <a:xfrm>
              <a:off x="2294" y="922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>
                  <a:solidFill>
                    <a:srgbClr val="000099"/>
                  </a:solidFill>
                </a:rPr>
                <a:t>…</a:t>
              </a:r>
            </a:p>
          </p:txBody>
        </p:sp>
      </p:grpSp>
      <p:sp>
        <p:nvSpPr>
          <p:cNvPr id="26658" name="Line 91"/>
          <p:cNvSpPr>
            <a:spLocks noChangeShapeType="1"/>
          </p:cNvSpPr>
          <p:nvPr/>
        </p:nvSpPr>
        <p:spPr bwMode="auto">
          <a:xfrm>
            <a:off x="2286000" y="2514600"/>
            <a:ext cx="0" cy="99060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9" name="Text Box 92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Slide credit: Josef Sivic</a:t>
            </a:r>
          </a:p>
        </p:txBody>
      </p:sp>
      <p:sp>
        <p:nvSpPr>
          <p:cNvPr id="26660" name="Text Box 93"/>
          <p:cNvSpPr txBox="1">
            <a:spLocks noChangeArrowheads="1"/>
          </p:cNvSpPr>
          <p:nvPr/>
        </p:nvSpPr>
        <p:spPr bwMode="auto">
          <a:xfrm>
            <a:off x="5867400" y="1143000"/>
            <a:ext cx="2614613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Visual vocabulary</a:t>
            </a:r>
          </a:p>
        </p:txBody>
      </p:sp>
    </p:spTree>
    <p:extLst>
      <p:ext uri="{BB962C8B-B14F-4D97-AF65-F5344CB8AC3E}">
        <p14:creationId xmlns:p14="http://schemas.microsoft.com/office/powerpoint/2010/main" val="402105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smtClean="0"/>
              <a:t>K-means clustering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943600"/>
          </a:xfrm>
        </p:spPr>
        <p:txBody>
          <a:bodyPr/>
          <a:lstStyle/>
          <a:p>
            <a:pPr marL="533400" indent="-533400">
              <a:buFontTx/>
              <a:buChar char="•"/>
            </a:pPr>
            <a:r>
              <a:rPr lang="en-US" dirty="0" smtClean="0"/>
              <a:t>Want to minimize sum of squared Euclidean distances between points </a:t>
            </a:r>
            <a:r>
              <a:rPr lang="en-US" i="1" dirty="0" smtClean="0"/>
              <a:t>x</a:t>
            </a:r>
            <a:r>
              <a:rPr lang="en-US" i="1" baseline="-25000" dirty="0" smtClean="0"/>
              <a:t>i</a:t>
            </a:r>
            <a:r>
              <a:rPr lang="en-US" dirty="0" smtClean="0"/>
              <a:t> and their nearest cluster centers </a:t>
            </a:r>
            <a:r>
              <a:rPr lang="en-US" i="1" dirty="0" err="1" smtClean="0"/>
              <a:t>m</a:t>
            </a:r>
            <a:r>
              <a:rPr lang="en-US" i="1" baseline="-25000" dirty="0" err="1" smtClean="0"/>
              <a:t>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533400" indent="-533400"/>
            <a:r>
              <a:rPr lang="en-US" dirty="0" smtClean="0"/>
              <a:t>Algorithm:</a:t>
            </a:r>
          </a:p>
          <a:p>
            <a:pPr marL="533400" indent="-533400">
              <a:buFontTx/>
              <a:buChar char="•"/>
            </a:pPr>
            <a:r>
              <a:rPr lang="en-US" dirty="0" smtClean="0"/>
              <a:t>Randomly initialize K cluster centers</a:t>
            </a:r>
          </a:p>
          <a:p>
            <a:pPr marL="533400" indent="-533400">
              <a:buFontTx/>
              <a:buChar char="•"/>
            </a:pPr>
            <a:r>
              <a:rPr lang="en-US" dirty="0" smtClean="0"/>
              <a:t>Iterate until convergence:</a:t>
            </a:r>
          </a:p>
          <a:p>
            <a:pPr marL="838200" lvl="1" indent="-381000"/>
            <a:r>
              <a:rPr lang="en-US" dirty="0" smtClean="0"/>
              <a:t>Assign each data point to the nearest center</a:t>
            </a:r>
          </a:p>
          <a:p>
            <a:pPr marL="838200" lvl="1" indent="-381000"/>
            <a:r>
              <a:rPr lang="en-US" dirty="0" err="1" smtClean="0"/>
              <a:t>Recompute</a:t>
            </a:r>
            <a:r>
              <a:rPr lang="en-US" dirty="0" smtClean="0"/>
              <a:t> each cluster center as the mean of all points assigned to it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438400" y="2057400"/>
          <a:ext cx="4800600" cy="1354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35" name="Equation" r:id="rId4" imgW="1981080" imgH="558720" progId="Equation.3">
                  <p:embed/>
                </p:oleObj>
              </mc:Choice>
              <mc:Fallback>
                <p:oleObj name="Equation" r:id="rId4" imgW="198108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057400"/>
                        <a:ext cx="4800600" cy="1354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503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497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731838"/>
          </a:xfrm>
        </p:spPr>
        <p:txBody>
          <a:bodyPr/>
          <a:lstStyle/>
          <a:p>
            <a:r>
              <a:rPr lang="en-US" dirty="0" smtClean="0"/>
              <a:t>Clustering and vector quantization</a:t>
            </a:r>
          </a:p>
        </p:txBody>
      </p:sp>
      <p:sp>
        <p:nvSpPr>
          <p:cNvPr id="96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715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Clustering is a common method for learning a visual vocabulary or codebook</a:t>
            </a:r>
          </a:p>
          <a:p>
            <a:pPr lvl="1"/>
            <a:r>
              <a:rPr lang="en-US" smtClean="0"/>
              <a:t>Unsupervised learning process</a:t>
            </a:r>
          </a:p>
          <a:p>
            <a:pPr lvl="1"/>
            <a:r>
              <a:rPr lang="en-US" smtClean="0"/>
              <a:t>Each cluster center produced by k-means becomes a codevector</a:t>
            </a:r>
          </a:p>
          <a:p>
            <a:pPr lvl="1"/>
            <a:r>
              <a:rPr lang="en-US" smtClean="0"/>
              <a:t>Codebook can be learned on separate training set</a:t>
            </a:r>
          </a:p>
          <a:p>
            <a:pPr lvl="1"/>
            <a:r>
              <a:rPr lang="en-US" smtClean="0"/>
              <a:t>Provided the training set is sufficiently representative, the codebook will be “universal”</a:t>
            </a:r>
            <a:br>
              <a:rPr lang="en-US" smtClean="0"/>
            </a:br>
            <a:endParaRPr lang="en-US" smtClean="0"/>
          </a:p>
          <a:p>
            <a:pPr>
              <a:buFontTx/>
              <a:buChar char="•"/>
            </a:pPr>
            <a:r>
              <a:rPr lang="en-US" smtClean="0"/>
              <a:t>The codebook is used for quantizing features</a:t>
            </a:r>
          </a:p>
          <a:p>
            <a:pPr lvl="1"/>
            <a:r>
              <a:rPr lang="en-US" smtClean="0"/>
              <a:t>A </a:t>
            </a:r>
            <a:r>
              <a:rPr lang="en-US" i="1" smtClean="0"/>
              <a:t>vector quantizer</a:t>
            </a:r>
            <a:r>
              <a:rPr lang="en-US" smtClean="0"/>
              <a:t> takes a feature vector and maps it to the index of the nearest codevector in a codebook</a:t>
            </a:r>
          </a:p>
          <a:p>
            <a:pPr lvl="1"/>
            <a:r>
              <a:rPr lang="en-US" smtClean="0"/>
              <a:t>Codebook = visual vocabulary</a:t>
            </a:r>
          </a:p>
          <a:p>
            <a:pPr lvl="1"/>
            <a:r>
              <a:rPr lang="en-US" smtClean="0"/>
              <a:t>Codevector = visual word</a:t>
            </a:r>
            <a:br>
              <a:rPr lang="en-US" smtClean="0"/>
            </a:b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8950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0515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smtClean="0"/>
              <a:t>Example codebook</a:t>
            </a:r>
            <a:endParaRPr lang="en-US" dirty="0"/>
          </a:p>
        </p:txBody>
      </p:sp>
      <p:pic>
        <p:nvPicPr>
          <p:cNvPr id="11" name="Picture 10" descr="AgarwalRoth_CB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990600"/>
            <a:ext cx="3379788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4495800" y="1893888"/>
            <a:ext cx="533400" cy="0"/>
          </a:xfrm>
          <a:prstGeom prst="line">
            <a:avLst/>
          </a:prstGeom>
          <a:noFill/>
          <a:ln w="9525">
            <a:solidFill>
              <a:schemeClr val="bg2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971550" y="1216025"/>
            <a:ext cx="3379788" cy="1338263"/>
            <a:chOff x="431" y="2886"/>
            <a:chExt cx="2310" cy="915"/>
          </a:xfrm>
        </p:grpSpPr>
        <p:pic>
          <p:nvPicPr>
            <p:cNvPr id="14" name="Picture 13" descr="car5-090-000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</a:blip>
            <a:srcRect/>
            <a:stretch>
              <a:fillRect/>
            </a:stretch>
          </p:blipFill>
          <p:spPr bwMode="auto">
            <a:xfrm>
              <a:off x="1359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4" descr="car6-090-000"/>
            <p:cNvPicPr>
              <a:picLocks noChangeAspect="1" noChangeArrowheads="1"/>
            </p:cNvPicPr>
            <p:nvPr/>
          </p:nvPicPr>
          <p:blipFill>
            <a:blip r:embed="rId5" cstate="print">
              <a:grayscl/>
            </a:blip>
            <a:srcRect/>
            <a:stretch>
              <a:fillRect/>
            </a:stretch>
          </p:blipFill>
          <p:spPr bwMode="auto">
            <a:xfrm>
              <a:off x="1361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5" descr="car7-090-000"/>
            <p:cNvPicPr>
              <a:picLocks noChangeAspect="1" noChangeArrowheads="1"/>
            </p:cNvPicPr>
            <p:nvPr/>
          </p:nvPicPr>
          <p:blipFill>
            <a:blip r:embed="rId6" cstate="print">
              <a:grayscl/>
            </a:blip>
            <a:srcRect/>
            <a:stretch>
              <a:fillRect/>
            </a:stretch>
          </p:blipFill>
          <p:spPr bwMode="auto">
            <a:xfrm>
              <a:off x="894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6" descr="car9-090-000"/>
            <p:cNvPicPr>
              <a:picLocks noChangeAspect="1" noChangeArrowheads="1"/>
            </p:cNvPicPr>
            <p:nvPr/>
          </p:nvPicPr>
          <p:blipFill>
            <a:blip r:embed="rId7" cstate="print">
              <a:grayscl/>
            </a:blip>
            <a:srcRect/>
            <a:stretch>
              <a:fillRect/>
            </a:stretch>
          </p:blipFill>
          <p:spPr bwMode="auto">
            <a:xfrm>
              <a:off x="2288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7" descr="car11-090-000"/>
            <p:cNvPicPr>
              <a:picLocks noChangeAspect="1" noChangeArrowheads="1"/>
            </p:cNvPicPr>
            <p:nvPr/>
          </p:nvPicPr>
          <p:blipFill>
            <a:blip r:embed="rId8" cstate="print">
              <a:grayscl/>
            </a:blip>
            <a:srcRect/>
            <a:stretch>
              <a:fillRect/>
            </a:stretch>
          </p:blipFill>
          <p:spPr bwMode="auto">
            <a:xfrm>
              <a:off x="1824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8" descr="car12-090-000"/>
            <p:cNvPicPr>
              <a:picLocks noChangeAspect="1" noChangeArrowheads="1"/>
            </p:cNvPicPr>
            <p:nvPr/>
          </p:nvPicPr>
          <p:blipFill>
            <a:blip r:embed="rId9" cstate="print">
              <a:grayscl/>
            </a:blip>
            <a:srcRect/>
            <a:stretch>
              <a:fillRect/>
            </a:stretch>
          </p:blipFill>
          <p:spPr bwMode="auto">
            <a:xfrm>
              <a:off x="431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19" descr="car14-090-000"/>
            <p:cNvPicPr>
              <a:picLocks noChangeAspect="1" noChangeArrowheads="1"/>
            </p:cNvPicPr>
            <p:nvPr/>
          </p:nvPicPr>
          <p:blipFill>
            <a:blip r:embed="rId10" cstate="print">
              <a:grayscl/>
            </a:blip>
            <a:srcRect/>
            <a:stretch>
              <a:fillRect/>
            </a:stretch>
          </p:blipFill>
          <p:spPr bwMode="auto">
            <a:xfrm>
              <a:off x="2288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0" descr="car1-090-000"/>
            <p:cNvPicPr>
              <a:picLocks noChangeAspect="1" noChangeArrowheads="1"/>
            </p:cNvPicPr>
            <p:nvPr/>
          </p:nvPicPr>
          <p:blipFill>
            <a:blip r:embed="rId11" cstate="print">
              <a:grayscl/>
            </a:blip>
            <a:srcRect/>
            <a:stretch>
              <a:fillRect/>
            </a:stretch>
          </p:blipFill>
          <p:spPr bwMode="auto">
            <a:xfrm>
              <a:off x="431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1" descr="car2-090-000"/>
            <p:cNvPicPr>
              <a:picLocks noChangeAspect="1" noChangeArrowheads="1"/>
            </p:cNvPicPr>
            <p:nvPr/>
          </p:nvPicPr>
          <p:blipFill>
            <a:blip r:embed="rId12" cstate="print">
              <a:grayscl/>
            </a:blip>
            <a:srcRect/>
            <a:stretch>
              <a:fillRect/>
            </a:stretch>
          </p:blipFill>
          <p:spPr bwMode="auto">
            <a:xfrm>
              <a:off x="894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2" descr="car3-090-000"/>
            <p:cNvPicPr>
              <a:picLocks noChangeAspect="1" noChangeArrowheads="1"/>
            </p:cNvPicPr>
            <p:nvPr/>
          </p:nvPicPr>
          <p:blipFill>
            <a:blip r:embed="rId13" cstate="print">
              <a:grayscl/>
            </a:blip>
            <a:srcRect/>
            <a:stretch>
              <a:fillRect/>
            </a:stretch>
          </p:blipFill>
          <p:spPr bwMode="auto">
            <a:xfrm>
              <a:off x="1824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905000" y="3124200"/>
            <a:ext cx="5688012" cy="3240088"/>
            <a:chOff x="1247" y="754"/>
            <a:chExt cx="3583" cy="2041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280" y="808"/>
              <a:ext cx="3550" cy="1761"/>
              <a:chOff x="2698" y="817"/>
              <a:chExt cx="2992" cy="1487"/>
            </a:xfrm>
          </p:grpSpPr>
          <p:pic>
            <p:nvPicPr>
              <p:cNvPr id="28" name="Picture 6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t="8241" b="11539"/>
              <a:stretch>
                <a:fillRect/>
              </a:stretch>
            </p:blipFill>
            <p:spPr bwMode="auto">
              <a:xfrm>
                <a:off x="2698" y="1567"/>
                <a:ext cx="2055" cy="146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29" name="Picture 7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 b="13483"/>
              <a:stretch>
                <a:fillRect/>
              </a:stretch>
            </p:blipFill>
            <p:spPr bwMode="auto">
              <a:xfrm>
                <a:off x="2698" y="1258"/>
                <a:ext cx="1588" cy="154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0" name="Picture 8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 t="3529" b="8824"/>
              <a:stretch>
                <a:fillRect/>
              </a:stretch>
            </p:blipFill>
            <p:spPr bwMode="auto">
              <a:xfrm>
                <a:off x="2706" y="1412"/>
                <a:ext cx="1245" cy="149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1" name="Picture 9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 t="12370" b="12372"/>
              <a:stretch>
                <a:fillRect/>
              </a:stretch>
            </p:blipFill>
            <p:spPr bwMode="auto">
              <a:xfrm>
                <a:off x="2706" y="2012"/>
                <a:ext cx="932" cy="146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2" name="Picture 10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 l="1105" t="6061" b="15152"/>
              <a:stretch>
                <a:fillRect/>
              </a:stretch>
            </p:blipFill>
            <p:spPr bwMode="auto">
              <a:xfrm>
                <a:off x="2712" y="2148"/>
                <a:ext cx="1881" cy="156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3" name="Picture 11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 t="7692" b="13846"/>
              <a:stretch>
                <a:fillRect/>
              </a:stretch>
            </p:blipFill>
            <p:spPr bwMode="auto">
              <a:xfrm>
                <a:off x="2702" y="1705"/>
                <a:ext cx="1567" cy="15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4" name="Picture 12"/>
              <p:cNvPicPr>
                <a:picLocks noChangeArrowheads="1"/>
              </p:cNvPicPr>
              <p:nvPr/>
            </p:nvPicPr>
            <p:blipFill>
              <a:blip r:embed="rId20" cstate="print"/>
              <a:srcRect b="3726"/>
              <a:stretch>
                <a:fillRect/>
              </a:stretch>
            </p:blipFill>
            <p:spPr bwMode="auto">
              <a:xfrm>
                <a:off x="2705" y="1854"/>
                <a:ext cx="1077" cy="15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5" name="Picture 13"/>
              <p:cNvPicPr>
                <a:picLocks noChangeAspect="1" noChangeArrowheads="1"/>
              </p:cNvPicPr>
              <p:nvPr/>
            </p:nvPicPr>
            <p:blipFill>
              <a:blip r:embed="rId21" cstate="print"/>
              <a:srcRect l="702" b="7018"/>
              <a:stretch>
                <a:fillRect/>
              </a:stretch>
            </p:blipFill>
            <p:spPr bwMode="auto">
              <a:xfrm>
                <a:off x="2722" y="817"/>
                <a:ext cx="2968" cy="159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6" name="Picture 14"/>
              <p:cNvPicPr>
                <a:picLocks noChangeAspect="1" noChangeArrowheads="1"/>
              </p:cNvPicPr>
              <p:nvPr/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2717" y="971"/>
                <a:ext cx="2962" cy="1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7" name="Picture 15"/>
              <p:cNvPicPr>
                <a:picLocks noChangeAspect="1" noChangeArrowheads="1"/>
              </p:cNvPicPr>
              <p:nvPr/>
            </p:nvPicPr>
            <p:blipFill>
              <a:blip r:embed="rId23" cstate="print"/>
              <a:srcRect/>
              <a:stretch>
                <a:fillRect/>
              </a:stretch>
            </p:blipFill>
            <p:spPr bwMode="auto">
              <a:xfrm>
                <a:off x="2714" y="1116"/>
                <a:ext cx="2969" cy="15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</p:grpSp>
        <p:sp>
          <p:nvSpPr>
            <p:cNvPr id="26" name="Rectangle 16"/>
            <p:cNvSpPr>
              <a:spLocks noChangeArrowheads="1"/>
            </p:cNvSpPr>
            <p:nvPr/>
          </p:nvSpPr>
          <p:spPr bwMode="auto">
            <a:xfrm>
              <a:off x="1247" y="754"/>
              <a:ext cx="304" cy="2041"/>
            </a:xfrm>
            <a:prstGeom prst="rect">
              <a:avLst/>
            </a:prstGeom>
            <a:noFill/>
            <a:ln w="254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de-CH"/>
            </a:p>
          </p:txBody>
        </p:sp>
        <p:sp>
          <p:nvSpPr>
            <p:cNvPr id="27" name="Text Box 17"/>
            <p:cNvSpPr txBox="1">
              <a:spLocks noChangeArrowheads="1"/>
            </p:cNvSpPr>
            <p:nvPr/>
          </p:nvSpPr>
          <p:spPr bwMode="auto">
            <a:xfrm>
              <a:off x="1287" y="2519"/>
              <a:ext cx="214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lIns="90000" tIns="46800" rIns="90000" bIns="46800">
              <a:spAutoFit/>
            </a:bodyPr>
            <a:lstStyle/>
            <a:p>
              <a:pPr algn="ctr"/>
              <a:r>
                <a:rPr lang="en-US" sz="1800" b="1">
                  <a:solidFill>
                    <a:schemeClr val="bg2"/>
                  </a:solidFill>
                  <a:latin typeface="ETH Light" pitchFamily="2" charset="0"/>
                </a:rPr>
                <a:t>…</a:t>
              </a:r>
              <a:endParaRPr lang="de-CH" sz="1800" b="1">
                <a:solidFill>
                  <a:schemeClr val="bg2"/>
                </a:solidFill>
                <a:latin typeface="ETH Light" pitchFamily="2" charset="0"/>
              </a:endParaRPr>
            </a:p>
          </p:txBody>
        </p:sp>
      </p:grpSp>
      <p:sp>
        <p:nvSpPr>
          <p:cNvPr id="38" name="Text Box 4"/>
          <p:cNvSpPr txBox="1">
            <a:spLocks noChangeArrowheads="1"/>
          </p:cNvSpPr>
          <p:nvPr/>
        </p:nvSpPr>
        <p:spPr bwMode="auto">
          <a:xfrm>
            <a:off x="7748208" y="6534150"/>
            <a:ext cx="13195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 smtClean="0"/>
              <a:t>Source: B. </a:t>
            </a:r>
            <a:r>
              <a:rPr lang="en-US" sz="1200" dirty="0" err="1" smtClean="0"/>
              <a:t>Leibe</a:t>
            </a:r>
            <a:endParaRPr lang="en-US" sz="1200" dirty="0"/>
          </a:p>
        </p:txBody>
      </p:sp>
      <p:sp>
        <p:nvSpPr>
          <p:cNvPr id="39" name="Text Box 146"/>
          <p:cNvSpPr txBox="1">
            <a:spLocks noChangeArrowheads="1"/>
          </p:cNvSpPr>
          <p:nvPr/>
        </p:nvSpPr>
        <p:spPr bwMode="auto">
          <a:xfrm>
            <a:off x="3190268" y="6096000"/>
            <a:ext cx="2753332" cy="40507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bg1"/>
              </a:buClr>
              <a:buSzPct val="50000"/>
              <a:buFont typeface="Wingdings" pitchFamily="2" charset="2"/>
              <a:buNone/>
            </a:pPr>
            <a:r>
              <a:rPr kumimoji="1" lang="en-US" sz="1600" b="1">
                <a:solidFill>
                  <a:schemeClr val="bg2"/>
                </a:solidFill>
              </a:rPr>
              <a:t>Appearance codebook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34207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codebook</a:t>
            </a:r>
            <a:endParaRPr lang="en-US" dirty="0"/>
          </a:p>
        </p:txBody>
      </p:sp>
      <p:grpSp>
        <p:nvGrpSpPr>
          <p:cNvPr id="3" name="Group 145"/>
          <p:cNvGrpSpPr>
            <a:grpSpLocks/>
          </p:cNvGrpSpPr>
          <p:nvPr/>
        </p:nvGrpSpPr>
        <p:grpSpPr bwMode="auto">
          <a:xfrm>
            <a:off x="4001886" y="2054224"/>
            <a:ext cx="5017700" cy="3551164"/>
            <a:chOff x="3538" y="622"/>
            <a:chExt cx="2200" cy="1557"/>
          </a:xfrm>
        </p:grpSpPr>
        <p:sp>
          <p:nvSpPr>
            <p:cNvPr id="7" name="Text Box 146"/>
            <p:cNvSpPr txBox="1">
              <a:spLocks noChangeArrowheads="1"/>
            </p:cNvSpPr>
            <p:nvPr/>
          </p:nvSpPr>
          <p:spPr bwMode="auto">
            <a:xfrm>
              <a:off x="3856" y="1967"/>
              <a:ext cx="1441" cy="2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bg1"/>
                </a:buClr>
                <a:buSzPct val="50000"/>
                <a:buFont typeface="Wingdings" pitchFamily="2" charset="2"/>
                <a:buNone/>
              </a:pPr>
              <a:r>
                <a:rPr kumimoji="1" lang="en-US" sz="1600" b="1">
                  <a:solidFill>
                    <a:schemeClr val="bg2"/>
                  </a:solidFill>
                </a:rPr>
                <a:t>Appearance codebook</a:t>
              </a:r>
              <a:endParaRPr lang="en-US" sz="1600"/>
            </a:p>
          </p:txBody>
        </p:sp>
        <p:grpSp>
          <p:nvGrpSpPr>
            <p:cNvPr id="4" name="Group 147"/>
            <p:cNvGrpSpPr>
              <a:grpSpLocks/>
            </p:cNvGrpSpPr>
            <p:nvPr/>
          </p:nvGrpSpPr>
          <p:grpSpPr bwMode="auto">
            <a:xfrm>
              <a:off x="3538" y="622"/>
              <a:ext cx="2200" cy="1475"/>
              <a:chOff x="3288" y="640"/>
              <a:chExt cx="2200" cy="1475"/>
            </a:xfrm>
          </p:grpSpPr>
          <p:grpSp>
            <p:nvGrpSpPr>
              <p:cNvPr id="5" name="Group 148"/>
              <p:cNvGrpSpPr>
                <a:grpSpLocks/>
              </p:cNvGrpSpPr>
              <p:nvPr/>
            </p:nvGrpSpPr>
            <p:grpSpPr bwMode="auto">
              <a:xfrm>
                <a:off x="3347" y="1088"/>
                <a:ext cx="194" cy="102"/>
                <a:chOff x="3347" y="1088"/>
                <a:chExt cx="194" cy="102"/>
              </a:xfrm>
            </p:grpSpPr>
            <p:pic>
              <p:nvPicPr>
                <p:cNvPr id="152" name="Picture 149" descr="images780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347" y="1088"/>
                  <a:ext cx="102" cy="10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53" name="Line 150"/>
                <p:cNvSpPr>
                  <a:spLocks noChangeShapeType="1"/>
                </p:cNvSpPr>
                <p:nvPr/>
              </p:nvSpPr>
              <p:spPr bwMode="auto">
                <a:xfrm flipH="1">
                  <a:off x="3449" y="1143"/>
                  <a:ext cx="92" cy="0"/>
                </a:xfrm>
                <a:prstGeom prst="line">
                  <a:avLst/>
                </a:prstGeom>
                <a:noFill/>
                <a:ln w="12700" cap="sq">
                  <a:solidFill>
                    <a:schemeClr val="bg2"/>
                  </a:solidFill>
                  <a:round/>
                  <a:headEnd type="none" w="sm" len="sm"/>
                  <a:tailEnd type="arrow" w="med" len="med"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6" name="Group 151"/>
              <p:cNvGrpSpPr>
                <a:grpSpLocks/>
              </p:cNvGrpSpPr>
              <p:nvPr/>
            </p:nvGrpSpPr>
            <p:grpSpPr bwMode="auto">
              <a:xfrm>
                <a:off x="3288" y="640"/>
                <a:ext cx="2200" cy="1475"/>
                <a:chOff x="3288" y="640"/>
                <a:chExt cx="2200" cy="1475"/>
              </a:xfrm>
            </p:grpSpPr>
            <p:sp>
              <p:nvSpPr>
                <p:cNvPr id="11" name="Rectangle 152"/>
                <p:cNvSpPr>
                  <a:spLocks noChangeArrowheads="1"/>
                </p:cNvSpPr>
                <p:nvPr/>
              </p:nvSpPr>
              <p:spPr bwMode="auto">
                <a:xfrm>
                  <a:off x="3295" y="684"/>
                  <a:ext cx="207" cy="1388"/>
                </a:xfrm>
                <a:prstGeom prst="rect">
                  <a:avLst/>
                </a:prstGeom>
                <a:noFill/>
                <a:ln w="25400" cap="sq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lIns="90000" tIns="46800" rIns="90000" bIns="46800" anchor="ctr">
                  <a:spAutoFit/>
                </a:bodyPr>
                <a:lstStyle/>
                <a:p>
                  <a:endParaRPr lang="de-CH"/>
                </a:p>
              </p:txBody>
            </p:sp>
            <p:sp>
              <p:nvSpPr>
                <p:cNvPr id="12" name="Text Box 153"/>
                <p:cNvSpPr txBox="1">
                  <a:spLocks noChangeArrowheads="1"/>
                </p:cNvSpPr>
                <p:nvPr/>
              </p:nvSpPr>
              <p:spPr bwMode="auto">
                <a:xfrm>
                  <a:off x="3288" y="1884"/>
                  <a:ext cx="214" cy="231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 lIns="90000" tIns="46800" rIns="90000" bIns="46800">
                  <a:spAutoFit/>
                </a:bodyPr>
                <a:lstStyle/>
                <a:p>
                  <a:pPr algn="ctr"/>
                  <a:r>
                    <a:rPr lang="en-US" sz="1800" b="1">
                      <a:solidFill>
                        <a:schemeClr val="bg2"/>
                      </a:solidFill>
                      <a:latin typeface="ETH Light" pitchFamily="2" charset="0"/>
                    </a:rPr>
                    <a:t>…</a:t>
                  </a:r>
                  <a:endParaRPr lang="de-CH" sz="1800" b="1">
                    <a:solidFill>
                      <a:schemeClr val="bg2"/>
                    </a:solidFill>
                    <a:latin typeface="ETH Light" pitchFamily="2" charset="0"/>
                  </a:endParaRPr>
                </a:p>
              </p:txBody>
            </p:sp>
            <p:grpSp>
              <p:nvGrpSpPr>
                <p:cNvPr id="8" name="Group 154"/>
                <p:cNvGrpSpPr>
                  <a:grpSpLocks/>
                </p:cNvGrpSpPr>
                <p:nvPr/>
              </p:nvGrpSpPr>
              <p:grpSpPr bwMode="auto">
                <a:xfrm>
                  <a:off x="3346" y="1211"/>
                  <a:ext cx="1381" cy="102"/>
                  <a:chOff x="1324" y="1484"/>
                  <a:chExt cx="2025" cy="150"/>
                </a:xfrm>
              </p:grpSpPr>
              <p:pic>
                <p:nvPicPr>
                  <p:cNvPr id="139" name="Picture 155" descr="images068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/>
                  <a:stretch>
                    <a:fillRect/>
                  </a:stretch>
                </p:blipFill>
                <p:spPr bwMode="auto">
                  <a:xfrm>
                    <a:off x="1324" y="1484"/>
                    <a:ext cx="150" cy="1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grpSp>
                <p:nvGrpSpPr>
                  <p:cNvPr id="9" name="Group 156"/>
                  <p:cNvGrpSpPr>
                    <a:grpSpLocks/>
                  </p:cNvGrpSpPr>
                  <p:nvPr/>
                </p:nvGrpSpPr>
                <p:grpSpPr bwMode="auto">
                  <a:xfrm>
                    <a:off x="1633" y="1484"/>
                    <a:ext cx="1716" cy="150"/>
                    <a:chOff x="-106" y="-823"/>
                    <a:chExt cx="1716" cy="150"/>
                  </a:xfrm>
                </p:grpSpPr>
                <p:pic>
                  <p:nvPicPr>
                    <p:cNvPr id="142" name="Picture 157" descr="images_FVinCC068_00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64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43" name="Picture 158" descr="images_FVinCC068_00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-106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44" name="Picture 159" descr="images_FVinCC068_00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40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45" name="Picture 160" descr="images_FVinCC068_00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13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46" name="Picture 161" descr="images_FVinCC068_00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89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47" name="Picture 162" descr="images_FVinCC068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763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48" name="Picture 163" descr="images_FVinCC068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1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934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49" name="Picture 164" descr="images_FVinCC068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108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50" name="Picture 165" descr="images_FVinCC068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3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283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51" name="Picture 166" descr="images_FVinCC068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460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sp>
                <p:nvSpPr>
                  <p:cNvPr id="141" name="Line 16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1563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" name="Group 168"/>
                <p:cNvGrpSpPr>
                  <a:grpSpLocks/>
                </p:cNvGrpSpPr>
                <p:nvPr/>
              </p:nvGrpSpPr>
              <p:grpSpPr bwMode="auto">
                <a:xfrm>
                  <a:off x="3348" y="1335"/>
                  <a:ext cx="1021" cy="102"/>
                  <a:chOff x="1324" y="1666"/>
                  <a:chExt cx="1503" cy="150"/>
                </a:xfrm>
              </p:grpSpPr>
              <p:pic>
                <p:nvPicPr>
                  <p:cNvPr id="129" name="Picture 169" descr="images587"/>
                  <p:cNvPicPr>
                    <a:picLocks noChangeAspect="1" noChangeArrowheads="1"/>
                  </p:cNvPicPr>
                  <p:nvPr/>
                </p:nvPicPr>
                <p:blipFill>
                  <a:blip r:embed="rId15" cstate="print"/>
                  <a:srcRect/>
                  <a:stretch>
                    <a:fillRect/>
                  </a:stretch>
                </p:blipFill>
                <p:spPr bwMode="auto">
                  <a:xfrm>
                    <a:off x="1324" y="1666"/>
                    <a:ext cx="150" cy="1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grpSp>
                <p:nvGrpSpPr>
                  <p:cNvPr id="13" name="Group 170"/>
                  <p:cNvGrpSpPr>
                    <a:grpSpLocks/>
                  </p:cNvGrpSpPr>
                  <p:nvPr/>
                </p:nvGrpSpPr>
                <p:grpSpPr bwMode="auto">
                  <a:xfrm>
                    <a:off x="1633" y="1666"/>
                    <a:ext cx="1194" cy="150"/>
                    <a:chOff x="4680" y="-186"/>
                    <a:chExt cx="1194" cy="150"/>
                  </a:xfrm>
                </p:grpSpPr>
                <p:pic>
                  <p:nvPicPr>
                    <p:cNvPr id="132" name="Picture 171" descr="images_FVinCC587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680" y="-1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33" name="Picture 172" descr="images_FVinCC587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853" y="-1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34" name="Picture 173" descr="images_FVinCC587_00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8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027" y="-1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35" name="Picture 174" descr="images_FVinCC587_00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9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204" y="-1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36" name="Picture 175" descr="images_FVinCC587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0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378" y="-1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37" name="Picture 176" descr="images_FVinCC587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1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553" y="-1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38" name="Picture 177" descr="images_FVinCC587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724" y="-1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sp>
                <p:nvSpPr>
                  <p:cNvPr id="131" name="Line 17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1743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" name="Group 179"/>
                <p:cNvGrpSpPr>
                  <a:grpSpLocks/>
                </p:cNvGrpSpPr>
                <p:nvPr/>
              </p:nvGrpSpPr>
              <p:grpSpPr bwMode="auto">
                <a:xfrm>
                  <a:off x="3346" y="1454"/>
                  <a:ext cx="788" cy="102"/>
                  <a:chOff x="1324" y="1841"/>
                  <a:chExt cx="1157" cy="150"/>
                </a:xfrm>
              </p:grpSpPr>
              <p:pic>
                <p:nvPicPr>
                  <p:cNvPr id="121" name="Picture 180" descr="images511"/>
                  <p:cNvPicPr>
                    <a:picLocks noChangeAspect="1" noChangeArrowheads="1"/>
                  </p:cNvPicPr>
                  <p:nvPr/>
                </p:nvPicPr>
                <p:blipFill>
                  <a:blip r:embed="rId23" cstate="print"/>
                  <a:srcRect/>
                  <a:stretch>
                    <a:fillRect/>
                  </a:stretch>
                </p:blipFill>
                <p:spPr bwMode="auto">
                  <a:xfrm>
                    <a:off x="1324" y="1841"/>
                    <a:ext cx="150" cy="1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grpSp>
                <p:nvGrpSpPr>
                  <p:cNvPr id="15" name="Group 181"/>
                  <p:cNvGrpSpPr>
                    <a:grpSpLocks/>
                  </p:cNvGrpSpPr>
                  <p:nvPr/>
                </p:nvGrpSpPr>
                <p:grpSpPr bwMode="auto">
                  <a:xfrm>
                    <a:off x="1633" y="1841"/>
                    <a:ext cx="848" cy="150"/>
                    <a:chOff x="2281" y="-786"/>
                    <a:chExt cx="848" cy="150"/>
                  </a:xfrm>
                </p:grpSpPr>
                <p:pic>
                  <p:nvPicPr>
                    <p:cNvPr id="124" name="Picture 182" descr="images_FVinCC511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281" y="-7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5" name="Picture 183" descr="images_FVinCC511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5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454" y="-7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6" name="Picture 184" descr="images_FVinCC511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627" y="-7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7" name="Picture 185" descr="images_FVinCC511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803" y="-7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8" name="Picture 186" descr="images_FVinCC511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8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979" y="-7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sp>
                <p:nvSpPr>
                  <p:cNvPr id="123" name="Line 18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1919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6" name="Group 188"/>
                <p:cNvGrpSpPr>
                  <a:grpSpLocks/>
                </p:cNvGrpSpPr>
                <p:nvPr/>
              </p:nvGrpSpPr>
              <p:grpSpPr bwMode="auto">
                <a:xfrm>
                  <a:off x="3346" y="1570"/>
                  <a:ext cx="906" cy="102"/>
                  <a:chOff x="1324" y="2011"/>
                  <a:chExt cx="1333" cy="150"/>
                </a:xfrm>
              </p:grpSpPr>
              <p:grpSp>
                <p:nvGrpSpPr>
                  <p:cNvPr id="17" name="Group 189"/>
                  <p:cNvGrpSpPr>
                    <a:grpSpLocks/>
                  </p:cNvGrpSpPr>
                  <p:nvPr/>
                </p:nvGrpSpPr>
                <p:grpSpPr bwMode="auto">
                  <a:xfrm>
                    <a:off x="1633" y="2011"/>
                    <a:ext cx="1024" cy="150"/>
                    <a:chOff x="586" y="-318"/>
                    <a:chExt cx="1024" cy="150"/>
                  </a:xfrm>
                </p:grpSpPr>
                <p:pic>
                  <p:nvPicPr>
                    <p:cNvPr id="115" name="Picture 190" descr="images_FVinCC192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9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86" y="-31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16" name="Picture 191" descr="images_FVinCC192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0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762" y="-31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17" name="Picture 192" descr="images_FVinCC192_00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1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934" y="-31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18" name="Picture 193" descr="images_FVinCC192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108" y="-31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19" name="Picture 194" descr="images_FVinCC192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3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283" y="-31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0" name="Picture 195" descr="images_FVinCC192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460" y="-31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pic>
                <p:nvPicPr>
                  <p:cNvPr id="113" name="Picture 196" descr="images192"/>
                  <p:cNvPicPr>
                    <a:picLocks noChangeAspect="1" noChangeArrowheads="1"/>
                  </p:cNvPicPr>
                  <p:nvPr/>
                </p:nvPicPr>
                <p:blipFill>
                  <a:blip r:embed="rId35" cstate="print"/>
                  <a:srcRect/>
                  <a:stretch>
                    <a:fillRect/>
                  </a:stretch>
                </p:blipFill>
                <p:spPr bwMode="auto">
                  <a:xfrm>
                    <a:off x="1324" y="2011"/>
                    <a:ext cx="150" cy="1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14" name="Line 19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2092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" name="Group 198"/>
                <p:cNvGrpSpPr>
                  <a:grpSpLocks/>
                </p:cNvGrpSpPr>
                <p:nvPr/>
              </p:nvGrpSpPr>
              <p:grpSpPr bwMode="auto">
                <a:xfrm>
                  <a:off x="3350" y="1693"/>
                  <a:ext cx="430" cy="102"/>
                  <a:chOff x="1324" y="2193"/>
                  <a:chExt cx="630" cy="150"/>
                </a:xfrm>
              </p:grpSpPr>
              <p:grpSp>
                <p:nvGrpSpPr>
                  <p:cNvPr id="19" name="Group 199"/>
                  <p:cNvGrpSpPr>
                    <a:grpSpLocks/>
                  </p:cNvGrpSpPr>
                  <p:nvPr/>
                </p:nvGrpSpPr>
                <p:grpSpPr bwMode="auto">
                  <a:xfrm>
                    <a:off x="1633" y="2193"/>
                    <a:ext cx="321" cy="150"/>
                    <a:chOff x="4351" y="-324"/>
                    <a:chExt cx="321" cy="150"/>
                  </a:xfrm>
                </p:grpSpPr>
                <p:pic>
                  <p:nvPicPr>
                    <p:cNvPr id="110" name="Picture 200" descr="images_FVinCC204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351" y="-324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11" name="Picture 201" descr="images_FVinCC204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522" y="-324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pic>
                <p:nvPicPr>
                  <p:cNvPr id="108" name="Picture 202" descr="images204"/>
                  <p:cNvPicPr>
                    <a:picLocks noChangeAspect="1" noChangeArrowheads="1"/>
                  </p:cNvPicPr>
                  <p:nvPr/>
                </p:nvPicPr>
                <p:blipFill>
                  <a:blip r:embed="rId38" cstate="print"/>
                  <a:srcRect/>
                  <a:stretch>
                    <a:fillRect/>
                  </a:stretch>
                </p:blipFill>
                <p:spPr bwMode="auto">
                  <a:xfrm>
                    <a:off x="1324" y="2193"/>
                    <a:ext cx="150" cy="1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09" name="Line 20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2269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0" name="Group 204"/>
                <p:cNvGrpSpPr>
                  <a:grpSpLocks/>
                </p:cNvGrpSpPr>
                <p:nvPr/>
              </p:nvGrpSpPr>
              <p:grpSpPr bwMode="auto">
                <a:xfrm>
                  <a:off x="3349" y="1810"/>
                  <a:ext cx="665" cy="102"/>
                  <a:chOff x="1324" y="2364"/>
                  <a:chExt cx="978" cy="150"/>
                </a:xfrm>
              </p:grpSpPr>
              <p:grpSp>
                <p:nvGrpSpPr>
                  <p:cNvPr id="21" name="Group 205"/>
                  <p:cNvGrpSpPr>
                    <a:grpSpLocks/>
                  </p:cNvGrpSpPr>
                  <p:nvPr/>
                </p:nvGrpSpPr>
                <p:grpSpPr bwMode="auto">
                  <a:xfrm>
                    <a:off x="1633" y="2364"/>
                    <a:ext cx="669" cy="150"/>
                    <a:chOff x="487" y="108"/>
                    <a:chExt cx="669" cy="150"/>
                  </a:xfrm>
                </p:grpSpPr>
                <p:pic>
                  <p:nvPicPr>
                    <p:cNvPr id="103" name="Picture 206" descr="images_FVinCC690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9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87" y="10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04" name="Picture 207" descr="images_FVinCC690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0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662" y="10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05" name="Picture 208" descr="images_FVinCC690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1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836" y="10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06" name="Picture 209" descr="images_FVinCC690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006" y="10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pic>
                <p:nvPicPr>
                  <p:cNvPr id="101" name="Picture 210" descr="images690"/>
                  <p:cNvPicPr>
                    <a:picLocks noChangeAspect="1" noChangeArrowheads="1"/>
                  </p:cNvPicPr>
                  <p:nvPr/>
                </p:nvPicPr>
                <p:blipFill>
                  <a:blip r:embed="rId43" cstate="print"/>
                  <a:srcRect/>
                  <a:stretch>
                    <a:fillRect/>
                  </a:stretch>
                </p:blipFill>
                <p:spPr bwMode="auto">
                  <a:xfrm>
                    <a:off x="1324" y="2364"/>
                    <a:ext cx="150" cy="1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02" name="Line 21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2445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2" name="Group 212"/>
                <p:cNvGrpSpPr>
                  <a:grpSpLocks/>
                </p:cNvGrpSpPr>
                <p:nvPr/>
              </p:nvGrpSpPr>
              <p:grpSpPr bwMode="auto">
                <a:xfrm>
                  <a:off x="3347" y="867"/>
                  <a:ext cx="2141" cy="231"/>
                  <a:chOff x="3347" y="867"/>
                  <a:chExt cx="2141" cy="231"/>
                </a:xfrm>
              </p:grpSpPr>
              <p:pic>
                <p:nvPicPr>
                  <p:cNvPr id="80" name="Picture 213" descr="images770"/>
                  <p:cNvPicPr>
                    <a:picLocks noChangeAspect="1" noChangeArrowheads="1"/>
                  </p:cNvPicPr>
                  <p:nvPr/>
                </p:nvPicPr>
                <p:blipFill>
                  <a:blip r:embed="rId44" cstate="print"/>
                  <a:srcRect/>
                  <a:stretch>
                    <a:fillRect/>
                  </a:stretch>
                </p:blipFill>
                <p:spPr bwMode="auto">
                  <a:xfrm>
                    <a:off x="3347" y="971"/>
                    <a:ext cx="102" cy="1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81" name="Line 21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449" y="1024"/>
                    <a:ext cx="93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23" name="Group 215"/>
                  <p:cNvGrpSpPr>
                    <a:grpSpLocks/>
                  </p:cNvGrpSpPr>
                  <p:nvPr/>
                </p:nvGrpSpPr>
                <p:grpSpPr bwMode="auto">
                  <a:xfrm>
                    <a:off x="3557" y="867"/>
                    <a:ext cx="1931" cy="231"/>
                    <a:chOff x="3557" y="867"/>
                    <a:chExt cx="1931" cy="231"/>
                  </a:xfrm>
                </p:grpSpPr>
                <p:grpSp>
                  <p:nvGrpSpPr>
                    <p:cNvPr id="42" name="Group 2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57" y="971"/>
                      <a:ext cx="1762" cy="102"/>
                      <a:chOff x="3557" y="971"/>
                      <a:chExt cx="1762" cy="102"/>
                    </a:xfrm>
                  </p:grpSpPr>
                  <p:pic>
                    <p:nvPicPr>
                      <p:cNvPr id="85" name="Picture 217" descr="images_FVinCC770_0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86" name="Picture 218" descr="images_FVinCC770_0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1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87" name="Picture 219" descr="images_FVinCC770_0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0" y="971"/>
                        <a:ext cx="103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88" name="Picture 220" descr="images_FVinCC770_0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8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6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89" name="Picture 221" descr="images_FVinCC770_0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5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0" name="Picture 222" descr="images_FVinCC770_0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0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6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1" name="Picture 223" descr="images_FVinCC770_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0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2" name="Picture 224" descr="images_FVinCC770_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0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3" name="Picture 225" descr="images_FVinCC770_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9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4" name="Picture 226" descr="images_FVinCC770_0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5" y="971"/>
                        <a:ext cx="103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5" name="Picture 227" descr="images_FVinCC770_0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5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6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6" name="Picture 228" descr="images_FVinCC770_0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6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5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7" name="Picture 229" descr="images_FVinCC770_0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7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1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8" name="Picture 230" descr="images_FVinCC770_0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0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9" name="Picture 231" descr="images_FVinCC770_0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9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7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grpSp>
                <p:sp>
                  <p:nvSpPr>
                    <p:cNvPr id="84" name="Text Box 2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274" y="867"/>
                      <a:ext cx="214" cy="231"/>
                    </a:xfrm>
                    <a:prstGeom prst="rect">
                      <a:avLst/>
                    </a:prstGeom>
                    <a:noFill/>
                    <a:ln w="12700" cap="sq">
                      <a:noFill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wrap="none" lIns="90000" tIns="46800" rIns="90000" bIns="46800">
                      <a:spAutoFit/>
                    </a:bodyPr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2"/>
                          </a:solidFill>
                          <a:latin typeface="ETH Light" pitchFamily="2" charset="0"/>
                        </a:rPr>
                        <a:t>…</a:t>
                      </a:r>
                      <a:endParaRPr lang="de-CH" sz="1800" b="1">
                        <a:solidFill>
                          <a:schemeClr val="bg2"/>
                        </a:solidFill>
                        <a:latin typeface="ETH Light" pitchFamily="2" charset="0"/>
                      </a:endParaRPr>
                    </a:p>
                  </p:txBody>
                </p:sp>
              </p:grpSp>
            </p:grpSp>
            <p:grpSp>
              <p:nvGrpSpPr>
                <p:cNvPr id="43" name="Group 233"/>
                <p:cNvGrpSpPr>
                  <a:grpSpLocks/>
                </p:cNvGrpSpPr>
                <p:nvPr/>
              </p:nvGrpSpPr>
              <p:grpSpPr bwMode="auto">
                <a:xfrm>
                  <a:off x="3347" y="748"/>
                  <a:ext cx="2141" cy="231"/>
                  <a:chOff x="3347" y="748"/>
                  <a:chExt cx="2141" cy="231"/>
                </a:xfrm>
              </p:grpSpPr>
              <p:pic>
                <p:nvPicPr>
                  <p:cNvPr id="60" name="Picture 234" descr="images524"/>
                  <p:cNvPicPr>
                    <a:picLocks noChangeAspect="1" noChangeArrowheads="1"/>
                  </p:cNvPicPr>
                  <p:nvPr/>
                </p:nvPicPr>
                <p:blipFill>
                  <a:blip r:embed="rId60" cstate="print"/>
                  <a:srcRect/>
                  <a:stretch>
                    <a:fillRect/>
                  </a:stretch>
                </p:blipFill>
                <p:spPr bwMode="auto">
                  <a:xfrm>
                    <a:off x="3347" y="848"/>
                    <a:ext cx="102" cy="1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61" name="Line 23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449" y="901"/>
                    <a:ext cx="93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62" name="Group 236"/>
                  <p:cNvGrpSpPr>
                    <a:grpSpLocks/>
                  </p:cNvGrpSpPr>
                  <p:nvPr/>
                </p:nvGrpSpPr>
                <p:grpSpPr bwMode="auto">
                  <a:xfrm>
                    <a:off x="3557" y="748"/>
                    <a:ext cx="1931" cy="231"/>
                    <a:chOff x="3557" y="748"/>
                    <a:chExt cx="1931" cy="231"/>
                  </a:xfrm>
                </p:grpSpPr>
                <p:grpSp>
                  <p:nvGrpSpPr>
                    <p:cNvPr id="63" name="Group 2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57" y="848"/>
                      <a:ext cx="1759" cy="102"/>
                      <a:chOff x="3557" y="848"/>
                      <a:chExt cx="1759" cy="102"/>
                    </a:xfrm>
                  </p:grpSpPr>
                  <p:pic>
                    <p:nvPicPr>
                      <p:cNvPr id="65" name="Picture 238" descr="images_FVinCC524_0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1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66" name="Picture 239" descr="images_FVinCC524_0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2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3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67" name="Picture 240" descr="images_FVinCC524_0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3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68" name="Picture 241" descr="images_FVinCC524_0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4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69" name="Picture 242" descr="images_FVinCC524_0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5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0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0" name="Picture 243" descr="images_FVinCC524_0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6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0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1" name="Picture 244" descr="images_FVinCC524_0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7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8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2" name="Picture 245" descr="images_FVinCC524_0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8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6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3" name="Picture 246" descr="images_FVinCC524_0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9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4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4" name="Picture 247" descr="images_FVinCC524_0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0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3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5" name="Picture 248" descr="images_FVinCC524_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1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1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6" name="Picture 249" descr="images_FVinCC524_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2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7" name="Picture 250" descr="images_FVinCC524_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3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5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8" name="Picture 251" descr="images_FVinCC524_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4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4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9" name="Picture 252" descr="images_FVinCC524_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5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grpSp>
                <p:sp>
                  <p:nvSpPr>
                    <p:cNvPr id="64" name="Text Box 25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274" y="748"/>
                      <a:ext cx="214" cy="231"/>
                    </a:xfrm>
                    <a:prstGeom prst="rect">
                      <a:avLst/>
                    </a:prstGeom>
                    <a:noFill/>
                    <a:ln w="12700" cap="sq">
                      <a:noFill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wrap="none" lIns="90000" tIns="46800" rIns="90000" bIns="46800">
                      <a:spAutoFit/>
                    </a:bodyPr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2"/>
                          </a:solidFill>
                          <a:latin typeface="ETH Light" pitchFamily="2" charset="0"/>
                        </a:rPr>
                        <a:t>…</a:t>
                      </a:r>
                      <a:endParaRPr lang="de-CH" sz="1800" b="1">
                        <a:solidFill>
                          <a:schemeClr val="bg2"/>
                        </a:solidFill>
                        <a:latin typeface="ETH Light" pitchFamily="2" charset="0"/>
                      </a:endParaRPr>
                    </a:p>
                  </p:txBody>
                </p:sp>
              </p:grpSp>
            </p:grpSp>
            <p:grpSp>
              <p:nvGrpSpPr>
                <p:cNvPr id="82" name="Group 254"/>
                <p:cNvGrpSpPr>
                  <a:grpSpLocks/>
                </p:cNvGrpSpPr>
                <p:nvPr/>
              </p:nvGrpSpPr>
              <p:grpSpPr bwMode="auto">
                <a:xfrm>
                  <a:off x="3347" y="640"/>
                  <a:ext cx="2141" cy="231"/>
                  <a:chOff x="3347" y="640"/>
                  <a:chExt cx="2141" cy="231"/>
                </a:xfrm>
              </p:grpSpPr>
              <p:pic>
                <p:nvPicPr>
                  <p:cNvPr id="40" name="Picture 255" descr="images800"/>
                  <p:cNvPicPr>
                    <a:picLocks noChangeAspect="1" noChangeArrowheads="1"/>
                  </p:cNvPicPr>
                  <p:nvPr/>
                </p:nvPicPr>
                <p:blipFill>
                  <a:blip r:embed="rId76" cstate="print"/>
                  <a:srcRect/>
                  <a:stretch>
                    <a:fillRect/>
                  </a:stretch>
                </p:blipFill>
                <p:spPr bwMode="auto">
                  <a:xfrm>
                    <a:off x="3347" y="738"/>
                    <a:ext cx="102" cy="1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1" name="Line 25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449" y="791"/>
                    <a:ext cx="93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83" name="Group 257"/>
                  <p:cNvGrpSpPr>
                    <a:grpSpLocks/>
                  </p:cNvGrpSpPr>
                  <p:nvPr/>
                </p:nvGrpSpPr>
                <p:grpSpPr bwMode="auto">
                  <a:xfrm>
                    <a:off x="3557" y="640"/>
                    <a:ext cx="1931" cy="231"/>
                    <a:chOff x="3557" y="640"/>
                    <a:chExt cx="1931" cy="231"/>
                  </a:xfrm>
                </p:grpSpPr>
                <p:grpSp>
                  <p:nvGrpSpPr>
                    <p:cNvPr id="100" name="Group 25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57" y="738"/>
                      <a:ext cx="1761" cy="102"/>
                      <a:chOff x="3557" y="738"/>
                      <a:chExt cx="1761" cy="102"/>
                    </a:xfrm>
                  </p:grpSpPr>
                  <p:pic>
                    <p:nvPicPr>
                      <p:cNvPr id="45" name="Picture 259" descr="images_FVinCC800_0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7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46" name="Picture 260" descr="images_FVinCC800_0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8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7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47" name="Picture 261" descr="images_FVinCC800_0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9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3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48" name="Picture 262" descr="images_FVinCC800_0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0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49" name="Picture 263" descr="images_FVinCC800_0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1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0" name="Picture 264" descr="images_FVinCC800_0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2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8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1" name="Picture 265" descr="images_FVinCC800_0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3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2" name="Picture 266" descr="images_FVinCC800_0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4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5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3" name="Picture 267" descr="images_FVinCC800_0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5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2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4" name="Picture 268" descr="images_FVinCC800_0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6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2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5" name="Picture 269" descr="images_FVinCC800_0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7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1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6" name="Picture 270" descr="images_FVinCC800_0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8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7" name="Picture 271" descr="images_FVinCC800_0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9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6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8" name="Picture 272" descr="images_FVinCC800_0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0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7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9" name="Picture 273" descr="images_FVinCC800_0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1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5" y="738"/>
                        <a:ext cx="103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grpSp>
                <p:sp>
                  <p:nvSpPr>
                    <p:cNvPr id="44" name="Text Box 27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274" y="640"/>
                      <a:ext cx="214" cy="231"/>
                    </a:xfrm>
                    <a:prstGeom prst="rect">
                      <a:avLst/>
                    </a:prstGeom>
                    <a:noFill/>
                    <a:ln w="12700" cap="sq">
                      <a:noFill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wrap="none" lIns="90000" tIns="46800" rIns="90000" bIns="46800">
                      <a:spAutoFit/>
                    </a:bodyPr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2"/>
                          </a:solidFill>
                          <a:latin typeface="ETH Light" pitchFamily="2" charset="0"/>
                        </a:rPr>
                        <a:t>…</a:t>
                      </a:r>
                      <a:endParaRPr lang="de-CH" sz="1800" b="1">
                        <a:solidFill>
                          <a:schemeClr val="bg2"/>
                        </a:solidFill>
                        <a:latin typeface="ETH Light" pitchFamily="2" charset="0"/>
                      </a:endParaRPr>
                    </a:p>
                  </p:txBody>
                </p:sp>
              </p:grpSp>
            </p:grpSp>
            <p:grpSp>
              <p:nvGrpSpPr>
                <p:cNvPr id="107" name="Group 275"/>
                <p:cNvGrpSpPr>
                  <a:grpSpLocks/>
                </p:cNvGrpSpPr>
                <p:nvPr/>
              </p:nvGrpSpPr>
              <p:grpSpPr bwMode="auto">
                <a:xfrm>
                  <a:off x="3557" y="980"/>
                  <a:ext cx="1931" cy="231"/>
                  <a:chOff x="3557" y="980"/>
                  <a:chExt cx="1931" cy="231"/>
                </a:xfrm>
              </p:grpSpPr>
              <p:grpSp>
                <p:nvGrpSpPr>
                  <p:cNvPr id="112" name="Group 276"/>
                  <p:cNvGrpSpPr>
                    <a:grpSpLocks/>
                  </p:cNvGrpSpPr>
                  <p:nvPr/>
                </p:nvGrpSpPr>
                <p:grpSpPr bwMode="auto">
                  <a:xfrm>
                    <a:off x="3557" y="1088"/>
                    <a:ext cx="1762" cy="102"/>
                    <a:chOff x="3557" y="1088"/>
                    <a:chExt cx="1762" cy="102"/>
                  </a:xfrm>
                </p:grpSpPr>
                <p:pic>
                  <p:nvPicPr>
                    <p:cNvPr id="25" name="Picture 277" descr="images_FVinCC780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557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6" name="Picture 278" descr="images_FVinCC780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3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677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7" name="Picture 279" descr="images_FVinCC780_00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792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" name="Picture 280" descr="images_FVinCC780_00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5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911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9" name="Picture 281" descr="images_FVinCC780_00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027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0" name="Picture 282" descr="images_FVinCC780_00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147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1" name="Picture 283" descr="images_FVinCC780_00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8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266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2" name="Picture 284" descr="images_FVinCC780_01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9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385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3" name="Picture 285" descr="images_FVinCC780_01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0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502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4" name="Picture 286" descr="images_FVinCC780_01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1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621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5" name="Picture 287" descr="images_FVinCC780_01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740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6" name="Picture 288" descr="images_FVinCC780_01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3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857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7" name="Picture 289" descr="images_FVinCC780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981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8" name="Picture 290" descr="images_FVinCC780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5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100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9" name="Picture 291" descr="images_FVinCC780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217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sp>
                <p:nvSpPr>
                  <p:cNvPr id="24" name="Text Box 2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274" y="980"/>
                    <a:ext cx="214" cy="231"/>
                  </a:xfrm>
                  <a:prstGeom prst="rect">
                    <a:avLst/>
                  </a:prstGeom>
                  <a:noFill/>
                  <a:ln w="12700" cap="sq">
                    <a:noFill/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lIns="90000" tIns="46800" rIns="90000" bIns="46800">
                    <a:spAutoFit/>
                  </a:bodyPr>
                  <a:lstStyle/>
                  <a:p>
                    <a:pPr algn="ctr"/>
                    <a:r>
                      <a:rPr lang="en-US" sz="1800" b="1">
                        <a:solidFill>
                          <a:schemeClr val="bg2"/>
                        </a:solidFill>
                        <a:latin typeface="ETH Light" pitchFamily="2" charset="0"/>
                      </a:rPr>
                      <a:t>…</a:t>
                    </a:r>
                    <a:endParaRPr lang="de-CH" sz="1800" b="1">
                      <a:solidFill>
                        <a:schemeClr val="bg2"/>
                      </a:solidFill>
                      <a:latin typeface="ETH Light" pitchFamily="2" charset="0"/>
                    </a:endParaRPr>
                  </a:p>
                </p:txBody>
              </p:sp>
            </p:grpSp>
          </p:grpSp>
        </p:grpSp>
      </p:grpSp>
      <p:grpSp>
        <p:nvGrpSpPr>
          <p:cNvPr id="122" name="Group 476"/>
          <p:cNvGrpSpPr>
            <a:grpSpLocks/>
          </p:cNvGrpSpPr>
          <p:nvPr/>
        </p:nvGrpSpPr>
        <p:grpSpPr bwMode="auto">
          <a:xfrm>
            <a:off x="303840" y="2287588"/>
            <a:ext cx="3506160" cy="2817812"/>
            <a:chOff x="1723" y="-176"/>
            <a:chExt cx="1034" cy="831"/>
          </a:xfrm>
        </p:grpSpPr>
        <p:pic>
          <p:nvPicPr>
            <p:cNvPr id="155" name="Picture 467" descr="IFWN-sequence-035"/>
            <p:cNvPicPr>
              <a:picLocks noChangeAspect="1" noChangeArrowheads="1"/>
            </p:cNvPicPr>
            <p:nvPr/>
          </p:nvPicPr>
          <p:blipFill>
            <a:blip r:embed="rId107" cstate="print"/>
            <a:srcRect/>
            <a:stretch>
              <a:fillRect/>
            </a:stretch>
          </p:blipFill>
          <p:spPr bwMode="auto">
            <a:xfrm>
              <a:off x="1723" y="-176"/>
              <a:ext cx="1034" cy="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6" name="Oval 468"/>
            <p:cNvSpPr>
              <a:spLocks noChangeArrowheads="1"/>
            </p:cNvSpPr>
            <p:nvPr/>
          </p:nvSpPr>
          <p:spPr bwMode="auto">
            <a:xfrm>
              <a:off x="2321" y="333"/>
              <a:ext cx="159" cy="159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de-CH"/>
            </a:p>
          </p:txBody>
        </p:sp>
        <p:sp>
          <p:nvSpPr>
            <p:cNvPr id="157" name="Oval 469"/>
            <p:cNvSpPr>
              <a:spLocks noChangeArrowheads="1"/>
            </p:cNvSpPr>
            <p:nvPr/>
          </p:nvSpPr>
          <p:spPr bwMode="auto">
            <a:xfrm>
              <a:off x="2276" y="-30"/>
              <a:ext cx="113" cy="113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de-CH"/>
            </a:p>
          </p:txBody>
        </p:sp>
        <p:sp>
          <p:nvSpPr>
            <p:cNvPr id="158" name="Oval 470"/>
            <p:cNvSpPr>
              <a:spLocks noChangeArrowheads="1"/>
            </p:cNvSpPr>
            <p:nvPr/>
          </p:nvSpPr>
          <p:spPr bwMode="auto">
            <a:xfrm>
              <a:off x="2367" y="424"/>
              <a:ext cx="91" cy="91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de-CH"/>
            </a:p>
          </p:txBody>
        </p:sp>
        <p:sp>
          <p:nvSpPr>
            <p:cNvPr id="159" name="Oval 471"/>
            <p:cNvSpPr>
              <a:spLocks noChangeArrowheads="1"/>
            </p:cNvSpPr>
            <p:nvPr/>
          </p:nvSpPr>
          <p:spPr bwMode="auto">
            <a:xfrm>
              <a:off x="2208" y="197"/>
              <a:ext cx="204" cy="204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de-CH"/>
            </a:p>
          </p:txBody>
        </p:sp>
        <p:sp>
          <p:nvSpPr>
            <p:cNvPr id="160" name="Oval 472"/>
            <p:cNvSpPr>
              <a:spLocks noChangeArrowheads="1"/>
            </p:cNvSpPr>
            <p:nvPr/>
          </p:nvSpPr>
          <p:spPr bwMode="auto">
            <a:xfrm>
              <a:off x="2231" y="61"/>
              <a:ext cx="159" cy="159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de-CH"/>
            </a:p>
          </p:txBody>
        </p:sp>
        <p:sp>
          <p:nvSpPr>
            <p:cNvPr id="161" name="Oval 473"/>
            <p:cNvSpPr>
              <a:spLocks noChangeArrowheads="1"/>
            </p:cNvSpPr>
            <p:nvPr/>
          </p:nvSpPr>
          <p:spPr bwMode="auto">
            <a:xfrm>
              <a:off x="2114" y="383"/>
              <a:ext cx="136" cy="136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de-CH"/>
            </a:p>
          </p:txBody>
        </p:sp>
        <p:sp>
          <p:nvSpPr>
            <p:cNvPr id="162" name="Oval 474"/>
            <p:cNvSpPr>
              <a:spLocks noChangeArrowheads="1"/>
            </p:cNvSpPr>
            <p:nvPr/>
          </p:nvSpPr>
          <p:spPr bwMode="auto">
            <a:xfrm>
              <a:off x="2344" y="197"/>
              <a:ext cx="91" cy="91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de-CH"/>
            </a:p>
          </p:txBody>
        </p:sp>
      </p:grpSp>
      <p:sp>
        <p:nvSpPr>
          <p:cNvPr id="163" name="Text Box 4"/>
          <p:cNvSpPr txBox="1">
            <a:spLocks noChangeArrowheads="1"/>
          </p:cNvSpPr>
          <p:nvPr/>
        </p:nvSpPr>
        <p:spPr bwMode="auto">
          <a:xfrm>
            <a:off x="7748208" y="6534150"/>
            <a:ext cx="13195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 smtClean="0"/>
              <a:t>Source: B. </a:t>
            </a:r>
            <a:r>
              <a:rPr lang="en-US" sz="1200" dirty="0" err="1" smtClean="0"/>
              <a:t>Leibe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222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Yet another codebook</a:t>
            </a:r>
            <a:endParaRPr lang="en-US" sz="3400" b="1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990600"/>
            <a:ext cx="6119813" cy="577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7246938" y="6534150"/>
            <a:ext cx="1820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 dirty="0" err="1"/>
              <a:t>Fei-Fei</a:t>
            </a:r>
            <a:r>
              <a:rPr lang="en-US" sz="1600" dirty="0"/>
              <a:t> et al. 2005</a:t>
            </a:r>
          </a:p>
        </p:txBody>
      </p:sp>
    </p:spTree>
    <p:extLst>
      <p:ext uri="{BB962C8B-B14F-4D97-AF65-F5344CB8AC3E}">
        <p14:creationId xmlns:p14="http://schemas.microsoft.com/office/powerpoint/2010/main" val="405416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467600" cy="731838"/>
          </a:xfrm>
        </p:spPr>
        <p:txBody>
          <a:bodyPr/>
          <a:lstStyle/>
          <a:p>
            <a:r>
              <a:rPr lang="en-US" smtClean="0"/>
              <a:t>Visual vocabularies: Issues</a:t>
            </a:r>
          </a:p>
        </p:txBody>
      </p:sp>
      <p:sp>
        <p:nvSpPr>
          <p:cNvPr id="108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How to choose vocabulary size?</a:t>
            </a:r>
          </a:p>
          <a:p>
            <a:pPr lvl="1"/>
            <a:r>
              <a:rPr lang="en-US" dirty="0" smtClean="0"/>
              <a:t>Too small: visual words not representative of all patches</a:t>
            </a:r>
          </a:p>
          <a:p>
            <a:pPr lvl="1"/>
            <a:r>
              <a:rPr lang="en-US" dirty="0" smtClean="0"/>
              <a:t>Too large: quantization artifacts, </a:t>
            </a:r>
            <a:r>
              <a:rPr lang="en-US" dirty="0" err="1" smtClean="0"/>
              <a:t>overfitting</a:t>
            </a: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Computational efficiency</a:t>
            </a:r>
          </a:p>
          <a:p>
            <a:pPr lvl="1"/>
            <a:r>
              <a:rPr lang="en-US" dirty="0" smtClean="0"/>
              <a:t>Vocabulary trees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Nister</a:t>
            </a:r>
            <a:r>
              <a:rPr lang="en-US" dirty="0" smtClean="0"/>
              <a:t> &amp; </a:t>
            </a:r>
            <a:r>
              <a:rPr lang="en-US" dirty="0" err="1" smtClean="0"/>
              <a:t>Stewenius</a:t>
            </a:r>
            <a:r>
              <a:rPr lang="en-US" dirty="0" smtClean="0"/>
              <a:t>, 2006)</a:t>
            </a:r>
          </a:p>
        </p:txBody>
      </p:sp>
      <p:pic>
        <p:nvPicPr>
          <p:cNvPr id="10823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0488" y="2743200"/>
            <a:ext cx="2906712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6130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2371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7467600" cy="57943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Spatial pyramid representation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8839200" cy="106680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Extension of a bag of features</a:t>
            </a:r>
          </a:p>
          <a:p>
            <a:pPr eaLnBrk="1" hangingPunct="1"/>
            <a:r>
              <a:rPr lang="en-US" sz="2000" dirty="0" smtClean="0"/>
              <a:t>Locally </a:t>
            </a:r>
            <a:r>
              <a:rPr lang="en-US" sz="2000" dirty="0" err="1" smtClean="0"/>
              <a:t>orderless</a:t>
            </a:r>
            <a:r>
              <a:rPr lang="en-US" sz="2000" dirty="0" smtClean="0"/>
              <a:t> representation at several levels of resolution</a:t>
            </a:r>
            <a:endParaRPr lang="en-US" dirty="0" smtClean="0"/>
          </a:p>
        </p:txBody>
      </p:sp>
      <p:pic>
        <p:nvPicPr>
          <p:cNvPr id="15364" name="Picture 4" descr="burma_bagan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6413" y="1600200"/>
            <a:ext cx="3114675" cy="22748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85800" y="3932238"/>
            <a:ext cx="2316163" cy="2360612"/>
            <a:chOff x="240" y="2477"/>
            <a:chExt cx="1459" cy="1487"/>
          </a:xfrm>
        </p:grpSpPr>
        <p:pic>
          <p:nvPicPr>
            <p:cNvPr id="15367" name="Picture 6" descr="texton_ind_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2748"/>
              <a:ext cx="1258" cy="1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8" name="AutoShape 7"/>
            <p:cNvSpPr>
              <a:spLocks noChangeArrowheads="1"/>
            </p:cNvSpPr>
            <p:nvPr/>
          </p:nvSpPr>
          <p:spPr bwMode="auto">
            <a:xfrm rot="2426846">
              <a:off x="1482" y="2477"/>
              <a:ext cx="217" cy="195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5369" name="Text Box 8"/>
            <p:cNvSpPr txBox="1">
              <a:spLocks noChangeArrowheads="1"/>
            </p:cNvSpPr>
            <p:nvPr/>
          </p:nvSpPr>
          <p:spPr bwMode="auto">
            <a:xfrm>
              <a:off x="642" y="3772"/>
              <a:ext cx="43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 smtClean="0">
                  <a:solidFill>
                    <a:srgbClr val="FFFFFF"/>
                  </a:solidFill>
                </a:rPr>
                <a:t>level 0</a:t>
              </a:r>
            </a:p>
          </p:txBody>
        </p:sp>
      </p:grpSp>
      <p:sp>
        <p:nvSpPr>
          <p:cNvPr id="15366" name="Text Box 9"/>
          <p:cNvSpPr txBox="1">
            <a:spLocks noChangeArrowheads="1"/>
          </p:cNvSpPr>
          <p:nvPr/>
        </p:nvSpPr>
        <p:spPr bwMode="auto">
          <a:xfrm>
            <a:off x="2892425" y="6477000"/>
            <a:ext cx="3409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400" smtClean="0">
                <a:solidFill>
                  <a:srgbClr val="FFFF00"/>
                </a:solidFill>
              </a:rPr>
              <a:t>Lazebnik, Schmid &amp; Ponce (CVPR 2006)</a:t>
            </a:r>
          </a:p>
        </p:txBody>
      </p:sp>
    </p:spTree>
    <p:extLst>
      <p:ext uri="{BB962C8B-B14F-4D97-AF65-F5344CB8AC3E}">
        <p14:creationId xmlns:p14="http://schemas.microsoft.com/office/powerpoint/2010/main" val="283371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609600"/>
            <a:ext cx="8839200" cy="1600200"/>
          </a:xfrm>
          <a:noFill/>
        </p:spPr>
        <p:txBody>
          <a:bodyPr/>
          <a:lstStyle/>
          <a:p>
            <a:pPr eaLnBrk="1" hangingPunct="1"/>
            <a:r>
              <a:rPr lang="en-US" sz="2000" dirty="0" smtClean="0"/>
              <a:t>Extension of a bag of features</a:t>
            </a:r>
          </a:p>
          <a:p>
            <a:pPr eaLnBrk="1" hangingPunct="1"/>
            <a:r>
              <a:rPr lang="en-US" sz="2000" dirty="0" smtClean="0"/>
              <a:t>Locally </a:t>
            </a:r>
            <a:r>
              <a:rPr lang="en-US" sz="2000" dirty="0" err="1" smtClean="0"/>
              <a:t>orderless</a:t>
            </a:r>
            <a:r>
              <a:rPr lang="en-US" sz="2000" dirty="0" smtClean="0"/>
              <a:t> representation at several levels of resolution</a:t>
            </a:r>
          </a:p>
        </p:txBody>
      </p:sp>
      <p:sp>
        <p:nvSpPr>
          <p:cNvPr id="930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57943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Spatial pyramid representation</a:t>
            </a:r>
          </a:p>
        </p:txBody>
      </p:sp>
      <p:pic>
        <p:nvPicPr>
          <p:cNvPr id="16388" name="Picture 4" descr="texton_ind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362450"/>
            <a:ext cx="1997075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burma_bagan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6413" y="1600200"/>
            <a:ext cx="3114675" cy="22748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4603750" y="1600200"/>
            <a:ext cx="0" cy="227488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3046413" y="2732088"/>
            <a:ext cx="311467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 rot="2426846">
            <a:off x="2657475" y="3932238"/>
            <a:ext cx="344488" cy="3095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1323975" y="5988050"/>
            <a:ext cx="696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smtClean="0">
                <a:solidFill>
                  <a:srgbClr val="FFFFFF"/>
                </a:solidFill>
              </a:rPr>
              <a:t>level 0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587750" y="3967163"/>
            <a:ext cx="2017713" cy="2322512"/>
            <a:chOff x="2068" y="2499"/>
            <a:chExt cx="1271" cy="1463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2068" y="2750"/>
              <a:ext cx="1271" cy="1014"/>
              <a:chOff x="1968" y="2812"/>
              <a:chExt cx="1680" cy="1316"/>
            </a:xfrm>
          </p:grpSpPr>
          <p:pic>
            <p:nvPicPr>
              <p:cNvPr id="16399" name="Picture 12" descr="texton_ind_1_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968" y="3485"/>
                <a:ext cx="816" cy="6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0" name="Picture 13" descr="texton_ind_1_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968" y="2812"/>
                <a:ext cx="816" cy="6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1" name="Picture 14" descr="texton_ind_1_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832" y="2812"/>
                <a:ext cx="816" cy="6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2" name="Picture 15" descr="texton_ind_1_4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832" y="3485"/>
                <a:ext cx="816" cy="6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6397" name="AutoShape 16"/>
            <p:cNvSpPr>
              <a:spLocks noChangeArrowheads="1"/>
            </p:cNvSpPr>
            <p:nvPr/>
          </p:nvSpPr>
          <p:spPr bwMode="auto">
            <a:xfrm>
              <a:off x="2589" y="2499"/>
              <a:ext cx="217" cy="194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398" name="Text Box 17"/>
            <p:cNvSpPr txBox="1">
              <a:spLocks noChangeArrowheads="1"/>
            </p:cNvSpPr>
            <p:nvPr/>
          </p:nvSpPr>
          <p:spPr bwMode="auto">
            <a:xfrm>
              <a:off x="2482" y="3770"/>
              <a:ext cx="43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 smtClean="0">
                  <a:solidFill>
                    <a:srgbClr val="FFFFFF"/>
                  </a:solidFill>
                </a:rPr>
                <a:t>level 1</a:t>
              </a:r>
            </a:p>
          </p:txBody>
        </p:sp>
      </p:grpSp>
      <p:sp>
        <p:nvSpPr>
          <p:cNvPr id="16395" name="Text Box 18"/>
          <p:cNvSpPr txBox="1">
            <a:spLocks noChangeArrowheads="1"/>
          </p:cNvSpPr>
          <p:nvPr/>
        </p:nvSpPr>
        <p:spPr bwMode="auto">
          <a:xfrm>
            <a:off x="2894013" y="6477000"/>
            <a:ext cx="3409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400" smtClean="0">
                <a:solidFill>
                  <a:srgbClr val="FFFF00"/>
                </a:solidFill>
              </a:rPr>
              <a:t>Lazebnik, Schmid &amp; Ponce (CVPR 2006)</a:t>
            </a:r>
          </a:p>
        </p:txBody>
      </p:sp>
    </p:spTree>
    <p:extLst>
      <p:ext uri="{BB962C8B-B14F-4D97-AF65-F5344CB8AC3E}">
        <p14:creationId xmlns:p14="http://schemas.microsoft.com/office/powerpoint/2010/main" val="124823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Rectangle 41"/>
          <p:cNvSpPr>
            <a:spLocks noGrp="1" noChangeArrowheads="1"/>
          </p:cNvSpPr>
          <p:nvPr>
            <p:ph type="body" idx="1"/>
          </p:nvPr>
        </p:nvSpPr>
        <p:spPr>
          <a:xfrm>
            <a:off x="152400" y="609600"/>
            <a:ext cx="8839200" cy="1600200"/>
          </a:xfrm>
          <a:noFill/>
        </p:spPr>
        <p:txBody>
          <a:bodyPr/>
          <a:lstStyle/>
          <a:p>
            <a:pPr eaLnBrk="1" hangingPunct="1"/>
            <a:r>
              <a:rPr lang="en-US" sz="2000" dirty="0" smtClean="0"/>
              <a:t>Extension of a bag of features</a:t>
            </a:r>
          </a:p>
          <a:p>
            <a:pPr eaLnBrk="1" hangingPunct="1"/>
            <a:r>
              <a:rPr lang="en-US" sz="2000" dirty="0" smtClean="0"/>
              <a:t>Locally </a:t>
            </a:r>
            <a:r>
              <a:rPr lang="en-US" sz="2000" dirty="0" err="1" smtClean="0"/>
              <a:t>orderless</a:t>
            </a:r>
            <a:r>
              <a:rPr lang="en-US" sz="2000" dirty="0" smtClean="0"/>
              <a:t> representation at several levels of resolution</a:t>
            </a:r>
          </a:p>
        </p:txBody>
      </p:sp>
      <p:sp>
        <p:nvSpPr>
          <p:cNvPr id="931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162"/>
            <a:ext cx="7467600" cy="5032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Spatial pyramid representation</a:t>
            </a:r>
          </a:p>
        </p:txBody>
      </p:sp>
      <p:pic>
        <p:nvPicPr>
          <p:cNvPr id="17411" name="Picture 3" descr="texton_ind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362450"/>
            <a:ext cx="1997075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87750" y="4365625"/>
            <a:ext cx="2017713" cy="1609725"/>
            <a:chOff x="1968" y="2812"/>
            <a:chExt cx="1680" cy="1316"/>
          </a:xfrm>
        </p:grpSpPr>
        <p:pic>
          <p:nvPicPr>
            <p:cNvPr id="17447" name="Picture 5" descr="texton_ind_1_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68" y="3485"/>
              <a:ext cx="816" cy="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48" name="Picture 6" descr="texton_ind_1_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68" y="2812"/>
              <a:ext cx="816" cy="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49" name="Picture 7" descr="texton_ind_1_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32" y="2812"/>
              <a:ext cx="816" cy="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50" name="Picture 8" descr="texton_ind_1_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832" y="3485"/>
              <a:ext cx="816" cy="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AutoShape 9"/>
          <p:cNvSpPr>
            <a:spLocks noChangeArrowheads="1"/>
          </p:cNvSpPr>
          <p:nvPr/>
        </p:nvSpPr>
        <p:spPr bwMode="auto">
          <a:xfrm>
            <a:off x="4414838" y="3967163"/>
            <a:ext cx="344487" cy="3079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7414" name="Picture 10" descr="burma_bagan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6413" y="1600200"/>
            <a:ext cx="3114675" cy="22748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048000" y="1600200"/>
            <a:ext cx="3114675" cy="2274888"/>
            <a:chOff x="1488" y="480"/>
            <a:chExt cx="2784" cy="1929"/>
          </a:xfrm>
        </p:grpSpPr>
        <p:sp>
          <p:nvSpPr>
            <p:cNvPr id="17441" name="Line 12"/>
            <p:cNvSpPr>
              <a:spLocks noChangeShapeType="1"/>
            </p:cNvSpPr>
            <p:nvPr/>
          </p:nvSpPr>
          <p:spPr bwMode="auto">
            <a:xfrm>
              <a:off x="2880" y="480"/>
              <a:ext cx="0" cy="1929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7442" name="Line 13"/>
            <p:cNvSpPr>
              <a:spLocks noChangeShapeType="1"/>
            </p:cNvSpPr>
            <p:nvPr/>
          </p:nvSpPr>
          <p:spPr bwMode="auto">
            <a:xfrm>
              <a:off x="1488" y="1440"/>
              <a:ext cx="278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7443" name="Line 14"/>
            <p:cNvSpPr>
              <a:spLocks noChangeShapeType="1"/>
            </p:cNvSpPr>
            <p:nvPr/>
          </p:nvSpPr>
          <p:spPr bwMode="auto">
            <a:xfrm>
              <a:off x="1488" y="960"/>
              <a:ext cx="278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7444" name="Line 15"/>
            <p:cNvSpPr>
              <a:spLocks noChangeShapeType="1"/>
            </p:cNvSpPr>
            <p:nvPr/>
          </p:nvSpPr>
          <p:spPr bwMode="auto">
            <a:xfrm>
              <a:off x="1488" y="1920"/>
              <a:ext cx="278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7445" name="Line 16"/>
            <p:cNvSpPr>
              <a:spLocks noChangeShapeType="1"/>
            </p:cNvSpPr>
            <p:nvPr/>
          </p:nvSpPr>
          <p:spPr bwMode="auto">
            <a:xfrm>
              <a:off x="2176" y="480"/>
              <a:ext cx="0" cy="1929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7446" name="Line 17"/>
            <p:cNvSpPr>
              <a:spLocks noChangeShapeType="1"/>
            </p:cNvSpPr>
            <p:nvPr/>
          </p:nvSpPr>
          <p:spPr bwMode="auto">
            <a:xfrm>
              <a:off x="3570" y="480"/>
              <a:ext cx="0" cy="1929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7416" name="AutoShape 18"/>
          <p:cNvSpPr>
            <a:spLocks noChangeArrowheads="1"/>
          </p:cNvSpPr>
          <p:nvPr/>
        </p:nvSpPr>
        <p:spPr bwMode="auto">
          <a:xfrm rot="2426846">
            <a:off x="2657475" y="3932238"/>
            <a:ext cx="344488" cy="3095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417" name="Text Box 19"/>
          <p:cNvSpPr txBox="1">
            <a:spLocks noChangeArrowheads="1"/>
          </p:cNvSpPr>
          <p:nvPr/>
        </p:nvSpPr>
        <p:spPr bwMode="auto">
          <a:xfrm>
            <a:off x="1323975" y="5988050"/>
            <a:ext cx="696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smtClean="0">
                <a:solidFill>
                  <a:srgbClr val="FFFFFF"/>
                </a:solidFill>
              </a:rPr>
              <a:t>level 0</a:t>
            </a:r>
          </a:p>
        </p:txBody>
      </p:sp>
      <p:sp>
        <p:nvSpPr>
          <p:cNvPr id="17418" name="Text Box 20"/>
          <p:cNvSpPr txBox="1">
            <a:spLocks noChangeArrowheads="1"/>
          </p:cNvSpPr>
          <p:nvPr/>
        </p:nvSpPr>
        <p:spPr bwMode="auto">
          <a:xfrm>
            <a:off x="4244975" y="5984875"/>
            <a:ext cx="696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smtClean="0">
                <a:solidFill>
                  <a:srgbClr val="FFFFFF"/>
                </a:solidFill>
              </a:rPr>
              <a:t>level 1</a:t>
            </a: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6172200" y="3932238"/>
            <a:ext cx="2362200" cy="2357437"/>
            <a:chOff x="3798" y="3007"/>
            <a:chExt cx="1420" cy="1293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4005" y="3245"/>
              <a:ext cx="1213" cy="883"/>
              <a:chOff x="3792" y="2812"/>
              <a:chExt cx="1680" cy="1316"/>
            </a:xfrm>
          </p:grpSpPr>
          <p:pic>
            <p:nvPicPr>
              <p:cNvPr id="17425" name="Picture 23" descr="texton_ind_2_1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792" y="2812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26" name="Picture 24" descr="texton_ind_2_2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4224" y="3153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27" name="Picture 25" descr="texton_ind_2_3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4656" y="2812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28" name="Picture 26" descr="texton_ind_2_4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5088" y="2817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29" name="Picture 27" descr="texton_ind_2_5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792" y="3153"/>
                <a:ext cx="384" cy="3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0" name="Picture 28" descr="texton_ind_2_6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224" y="2812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1" name="Picture 29" descr="texton_ind_2_7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5088" y="3153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2" name="Picture 30" descr="texton_ind_2_8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 flipV="1">
                <a:off x="4656" y="3153"/>
                <a:ext cx="384" cy="3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3" name="Picture 31" descr="texton_ind_2_9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3792" y="3489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4" name="Picture 32" descr="texton_ind_2_10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656" y="3825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5" name="Picture 33" descr="texton_ind_2_11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4656" y="3489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6" name="Picture 34" descr="texton_ind_2_12"/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4224" y="3489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7" name="Picture 35" descr="texton_ind_2_13"/>
              <p:cNvPicPr>
                <a:picLocks noChangeAspect="1" noChangeArrowheads="1"/>
              </p:cNvPicPr>
              <p:nvPr/>
            </p:nvPicPr>
            <p:blipFill>
              <a:blip r:embed="rId21" cstate="print"/>
              <a:srcRect/>
              <a:stretch>
                <a:fillRect/>
              </a:stretch>
            </p:blipFill>
            <p:spPr bwMode="auto">
              <a:xfrm>
                <a:off x="3800" y="3831"/>
                <a:ext cx="376" cy="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8" name="Picture 36" descr="texton_ind_2_14"/>
              <p:cNvPicPr>
                <a:picLocks noChangeAspect="1" noChangeArrowheads="1"/>
              </p:cNvPicPr>
              <p:nvPr/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4224" y="3825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9" name="Picture 37" descr="texton_ind_2_15"/>
              <p:cNvPicPr>
                <a:picLocks noChangeAspect="1" noChangeArrowheads="1"/>
              </p:cNvPicPr>
              <p:nvPr/>
            </p:nvPicPr>
            <p:blipFill>
              <a:blip r:embed="rId23" cstate="print"/>
              <a:srcRect/>
              <a:stretch>
                <a:fillRect/>
              </a:stretch>
            </p:blipFill>
            <p:spPr bwMode="auto">
              <a:xfrm>
                <a:off x="5088" y="3825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40" name="Picture 38" descr="texton_ind_2_16"/>
              <p:cNvPicPr>
                <a:picLocks noChangeAspect="1" noChangeArrowheads="1"/>
              </p:cNvPicPr>
              <p:nvPr/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5088" y="3489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7423" name="AutoShape 39"/>
            <p:cNvSpPr>
              <a:spLocks noChangeArrowheads="1"/>
            </p:cNvSpPr>
            <p:nvPr/>
          </p:nvSpPr>
          <p:spPr bwMode="auto">
            <a:xfrm rot="19173154" flipH="1">
              <a:off x="3798" y="3007"/>
              <a:ext cx="207" cy="17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7424" name="Text Box 40"/>
            <p:cNvSpPr txBox="1">
              <a:spLocks noChangeArrowheads="1"/>
            </p:cNvSpPr>
            <p:nvPr/>
          </p:nvSpPr>
          <p:spPr bwMode="auto">
            <a:xfrm>
              <a:off x="4389" y="4133"/>
              <a:ext cx="419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 smtClean="0">
                  <a:solidFill>
                    <a:srgbClr val="FFFFFF"/>
                  </a:solidFill>
                </a:rPr>
                <a:t>level 2</a:t>
              </a:r>
            </a:p>
          </p:txBody>
        </p:sp>
      </p:grpSp>
      <p:sp>
        <p:nvSpPr>
          <p:cNvPr id="17421" name="Text Box 42"/>
          <p:cNvSpPr txBox="1">
            <a:spLocks noChangeArrowheads="1"/>
          </p:cNvSpPr>
          <p:nvPr/>
        </p:nvSpPr>
        <p:spPr bwMode="auto">
          <a:xfrm>
            <a:off x="2890838" y="6477000"/>
            <a:ext cx="3409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400" smtClean="0">
                <a:solidFill>
                  <a:srgbClr val="FFFF00"/>
                </a:solidFill>
              </a:rPr>
              <a:t>Lazebnik, Schmid &amp; Ponce (CVPR 2006)</a:t>
            </a:r>
          </a:p>
        </p:txBody>
      </p:sp>
    </p:spTree>
    <p:extLst>
      <p:ext uri="{BB962C8B-B14F-4D97-AF65-F5344CB8AC3E}">
        <p14:creationId xmlns:p14="http://schemas.microsoft.com/office/powerpoint/2010/main" val="59486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Scene category dataset</a:t>
            </a:r>
          </a:p>
        </p:txBody>
      </p:sp>
      <p:pic>
        <p:nvPicPr>
          <p:cNvPr id="18435" name="Picture 3" descr="scene_categorie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53869"/>
            <a:ext cx="9144000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scene_categories_results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089400"/>
            <a:ext cx="6934200" cy="22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362200" y="3468469"/>
            <a:ext cx="33906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dirty="0" smtClean="0"/>
              <a:t>Multi-class classification results</a:t>
            </a:r>
            <a:br>
              <a:rPr lang="en-US" dirty="0" smtClean="0"/>
            </a:br>
            <a:r>
              <a:rPr lang="en-US" dirty="0" smtClean="0">
                <a:solidFill>
                  <a:srgbClr val="FFFFFF"/>
                </a:solidFill>
              </a:rPr>
              <a:t>(100 training images per class)</a:t>
            </a:r>
          </a:p>
        </p:txBody>
      </p:sp>
    </p:spTree>
    <p:extLst>
      <p:ext uri="{BB962C8B-B14F-4D97-AF65-F5344CB8AC3E}">
        <p14:creationId xmlns:p14="http://schemas.microsoft.com/office/powerpoint/2010/main" val="170155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467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Caltech101 dataset</a:t>
            </a:r>
          </a:p>
        </p:txBody>
      </p:sp>
      <p:pic>
        <p:nvPicPr>
          <p:cNvPr id="19459" name="Picture 3" descr="image_0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062038"/>
            <a:ext cx="982663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0" name="Picture 4" descr="image_00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9225" y="1062038"/>
            <a:ext cx="1247775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1" name="Picture 5" descr="image_000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1062038"/>
            <a:ext cx="763588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2" name="Picture 6" descr="image_00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0288" y="1062038"/>
            <a:ext cx="1484312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3" name="Picture 7" descr="image_00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70575" y="1062038"/>
            <a:ext cx="1516063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4" name="Picture 8" descr="image_001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0" y="2205038"/>
            <a:ext cx="1112838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5" name="Picture 9" descr="image_001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27625" y="1062038"/>
            <a:ext cx="66040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6" name="Picture 10" descr="image_00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443788" y="1062038"/>
            <a:ext cx="1319212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7" name="Picture 11" descr="image_003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68450" y="2205038"/>
            <a:ext cx="1135063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8" name="Picture 12" descr="image_000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754313" y="2205038"/>
            <a:ext cx="80010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9" name="Picture 13" descr="image_001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616325" y="2205038"/>
            <a:ext cx="162560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70" name="Picture 14" descr="image_001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34000" y="2205038"/>
            <a:ext cx="135255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71" name="Picture 15" descr="image_002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759575" y="2205038"/>
            <a:ext cx="631825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72" name="Picture 16" descr="image_000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67600" y="2205038"/>
            <a:ext cx="129540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381000" y="3276600"/>
            <a:ext cx="7735887" cy="30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latin typeface="Courier New" pitchFamily="49" charset="0"/>
              </a:rPr>
              <a:t>http://www.vision.caltech.edu/Image_Datasets/Caltech101/Caltech101.html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838200" y="3581400"/>
            <a:ext cx="7508875" cy="2911475"/>
            <a:chOff x="528" y="2256"/>
            <a:chExt cx="4730" cy="1834"/>
          </a:xfrm>
        </p:grpSpPr>
        <p:sp>
          <p:nvSpPr>
            <p:cNvPr id="19475" name="Text Box 19"/>
            <p:cNvSpPr txBox="1">
              <a:spLocks noChangeArrowheads="1"/>
            </p:cNvSpPr>
            <p:nvPr/>
          </p:nvSpPr>
          <p:spPr bwMode="auto">
            <a:xfrm>
              <a:off x="672" y="2256"/>
              <a:ext cx="44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 dirty="0" smtClean="0"/>
                <a:t>Multi-class classification results (30 training images per class)</a:t>
              </a:r>
            </a:p>
          </p:txBody>
        </p:sp>
        <p:pic>
          <p:nvPicPr>
            <p:cNvPr id="19476" name="Picture 20" descr="caltech101_results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528" y="2490"/>
              <a:ext cx="4730" cy="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68627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5"/>
          <p:cNvSpPr>
            <a:spLocks noGrp="1"/>
          </p:cNvSpPr>
          <p:nvPr>
            <p:ph type="title"/>
          </p:nvPr>
        </p:nvSpPr>
        <p:spPr>
          <a:xfrm>
            <a:off x="685800" y="76200"/>
            <a:ext cx="8458200" cy="8382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Bags of features for action recognition</a:t>
            </a:r>
          </a:p>
        </p:txBody>
      </p:sp>
      <p:sp>
        <p:nvSpPr>
          <p:cNvPr id="23555" name="Rectangle 7"/>
          <p:cNvSpPr>
            <a:spLocks noChangeArrowheads="1"/>
          </p:cNvSpPr>
          <p:nvPr/>
        </p:nvSpPr>
        <p:spPr bwMode="auto">
          <a:xfrm>
            <a:off x="228600" y="6121400"/>
            <a:ext cx="8686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Juan Carlos Niebles, Hongcheng Wang and Li Fei-Fei, </a:t>
            </a:r>
            <a:r>
              <a:rPr lang="en-US" sz="1600" b="1">
                <a:hlinkClick r:id="rId3"/>
              </a:rPr>
              <a:t>Unsupervised Learning of Human Action Categories Using Spatial-Temporal Words</a:t>
            </a:r>
            <a:r>
              <a:rPr lang="en-US" sz="1600"/>
              <a:t>, IJCV 2008.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1492250"/>
            <a:ext cx="7010400" cy="264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Box 9"/>
          <p:cNvSpPr txBox="1">
            <a:spLocks noChangeArrowheads="1"/>
          </p:cNvSpPr>
          <p:nvPr/>
        </p:nvSpPr>
        <p:spPr bwMode="auto">
          <a:xfrm>
            <a:off x="2655888" y="990600"/>
            <a:ext cx="37449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Space-time interest points</a:t>
            </a:r>
          </a:p>
        </p:txBody>
      </p:sp>
      <p:pic>
        <p:nvPicPr>
          <p:cNvPr id="2355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4160838"/>
            <a:ext cx="6019800" cy="178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180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5"/>
          <p:cNvSpPr>
            <a:spLocks noGrp="1"/>
          </p:cNvSpPr>
          <p:nvPr>
            <p:ph type="title"/>
          </p:nvPr>
        </p:nvSpPr>
        <p:spPr>
          <a:xfrm>
            <a:off x="685800" y="76200"/>
            <a:ext cx="8153400" cy="8382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Bags of features for action recognition</a:t>
            </a:r>
          </a:p>
        </p:txBody>
      </p:sp>
      <p:sp>
        <p:nvSpPr>
          <p:cNvPr id="24579" name="Rectangle 7"/>
          <p:cNvSpPr>
            <a:spLocks noChangeArrowheads="1"/>
          </p:cNvSpPr>
          <p:nvPr/>
        </p:nvSpPr>
        <p:spPr bwMode="auto">
          <a:xfrm>
            <a:off x="228600" y="6121400"/>
            <a:ext cx="8686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Juan Carlos Niebles, Hongcheng Wang and Li Fei-Fei, </a:t>
            </a:r>
            <a:r>
              <a:rPr lang="en-US" sz="1600" b="1">
                <a:hlinkClick r:id="rId3"/>
              </a:rPr>
              <a:t>Unsupervised Learning of Human Action Categories Using Spatial-Temporal Words</a:t>
            </a:r>
            <a:r>
              <a:rPr lang="en-US" sz="1600"/>
              <a:t>, IJCV 2008.</a:t>
            </a: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9263" y="1066800"/>
            <a:ext cx="551973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099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 classification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mtClean="0"/>
              <a:t>Given the bag-of-features representations of images from different classes, how do we learn a model for distinguishing them?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28600" y="3505200"/>
            <a:ext cx="8763000" cy="2209800"/>
            <a:chOff x="144" y="1776"/>
            <a:chExt cx="5520" cy="1392"/>
          </a:xfrm>
        </p:grpSpPr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4944" y="1776"/>
              <a:ext cx="96" cy="112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2" name="Rectangle 6"/>
            <p:cNvSpPr>
              <a:spLocks noChangeArrowheads="1"/>
            </p:cNvSpPr>
            <p:nvPr/>
          </p:nvSpPr>
          <p:spPr bwMode="auto">
            <a:xfrm>
              <a:off x="4320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3" name="Rectangle 7"/>
            <p:cNvSpPr>
              <a:spLocks noChangeArrowheads="1"/>
            </p:cNvSpPr>
            <p:nvPr/>
          </p:nvSpPr>
          <p:spPr bwMode="auto">
            <a:xfrm>
              <a:off x="4608" y="2592"/>
              <a:ext cx="96" cy="313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4" name="Rectangle 8"/>
            <p:cNvSpPr>
              <a:spLocks noChangeArrowheads="1"/>
            </p:cNvSpPr>
            <p:nvPr/>
          </p:nvSpPr>
          <p:spPr bwMode="auto">
            <a:xfrm>
              <a:off x="5328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5" name="Rectangle 9"/>
            <p:cNvSpPr>
              <a:spLocks noChangeArrowheads="1"/>
            </p:cNvSpPr>
            <p:nvPr/>
          </p:nvSpPr>
          <p:spPr bwMode="auto">
            <a:xfrm>
              <a:off x="2976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6" name="Rectangle 10"/>
            <p:cNvSpPr>
              <a:spLocks noChangeArrowheads="1"/>
            </p:cNvSpPr>
            <p:nvPr/>
          </p:nvSpPr>
          <p:spPr bwMode="auto">
            <a:xfrm>
              <a:off x="2400" y="2208"/>
              <a:ext cx="96" cy="72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7" name="Rectangle 11"/>
            <p:cNvSpPr>
              <a:spLocks noChangeArrowheads="1"/>
            </p:cNvSpPr>
            <p:nvPr/>
          </p:nvSpPr>
          <p:spPr bwMode="auto">
            <a:xfrm>
              <a:off x="2688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8" name="Rectangle 12"/>
            <p:cNvSpPr>
              <a:spLocks noChangeArrowheads="1"/>
            </p:cNvSpPr>
            <p:nvPr/>
          </p:nvSpPr>
          <p:spPr bwMode="auto">
            <a:xfrm>
              <a:off x="3408" y="2880"/>
              <a:ext cx="96" cy="48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9" name="Rectangle 13"/>
            <p:cNvSpPr>
              <a:spLocks noChangeArrowheads="1"/>
            </p:cNvSpPr>
            <p:nvPr/>
          </p:nvSpPr>
          <p:spPr bwMode="auto">
            <a:xfrm>
              <a:off x="960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0" name="Rectangle 14"/>
            <p:cNvSpPr>
              <a:spLocks noChangeArrowheads="1"/>
            </p:cNvSpPr>
            <p:nvPr/>
          </p:nvSpPr>
          <p:spPr bwMode="auto">
            <a:xfrm>
              <a:off x="384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1" name="Rectangle 15"/>
            <p:cNvSpPr>
              <a:spLocks noChangeArrowheads="1"/>
            </p:cNvSpPr>
            <p:nvPr/>
          </p:nvSpPr>
          <p:spPr bwMode="auto">
            <a:xfrm>
              <a:off x="672" y="1897"/>
              <a:ext cx="96" cy="1008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2" name="Rectangle 16"/>
            <p:cNvSpPr>
              <a:spLocks noChangeArrowheads="1"/>
            </p:cNvSpPr>
            <p:nvPr/>
          </p:nvSpPr>
          <p:spPr bwMode="auto">
            <a:xfrm>
              <a:off x="1392" y="2185"/>
              <a:ext cx="96" cy="720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3" name="Line 17"/>
            <p:cNvSpPr>
              <a:spLocks noChangeShapeType="1"/>
            </p:cNvSpPr>
            <p:nvPr/>
          </p:nvSpPr>
          <p:spPr bwMode="auto">
            <a:xfrm>
              <a:off x="144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4" name="Line 18"/>
            <p:cNvSpPr>
              <a:spLocks noChangeShapeType="1"/>
            </p:cNvSpPr>
            <p:nvPr/>
          </p:nvSpPr>
          <p:spPr bwMode="auto">
            <a:xfrm flipV="1">
              <a:off x="144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4355" name="Picture 19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1296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6" name="Picture 20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288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7" name="Picture 21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576" y="295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8" name="Line 22"/>
            <p:cNvSpPr>
              <a:spLocks noChangeShapeType="1"/>
            </p:cNvSpPr>
            <p:nvPr/>
          </p:nvSpPr>
          <p:spPr bwMode="auto">
            <a:xfrm>
              <a:off x="4080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9" name="Line 23"/>
            <p:cNvSpPr>
              <a:spLocks noChangeShapeType="1"/>
            </p:cNvSpPr>
            <p:nvPr/>
          </p:nvSpPr>
          <p:spPr bwMode="auto">
            <a:xfrm flipV="1">
              <a:off x="4080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0" name="Line 24"/>
            <p:cNvSpPr>
              <a:spLocks noChangeShapeType="1"/>
            </p:cNvSpPr>
            <p:nvPr/>
          </p:nvSpPr>
          <p:spPr bwMode="auto">
            <a:xfrm>
              <a:off x="2160" y="2928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1" name="Line 25"/>
            <p:cNvSpPr>
              <a:spLocks noChangeShapeType="1"/>
            </p:cNvSpPr>
            <p:nvPr/>
          </p:nvSpPr>
          <p:spPr bwMode="auto">
            <a:xfrm flipV="1">
              <a:off x="2160" y="1824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4362" name="Picture 26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864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3" name="Picture 27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3360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4" name="Picture 28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2304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5" name="Picture 29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2592" y="2976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6" name="Picture 30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2832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7" name="Picture 31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5280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8" name="Picture 32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4224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9" name="Picture 33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4560" y="295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0" name="Picture 34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4848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72019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IV: </a:t>
            </a:r>
            <a:r>
              <a:rPr lang="en-US" dirty="0" smtClean="0"/>
              <a:t>Part </a:t>
            </a:r>
            <a:r>
              <a:rPr lang="en-US" dirty="0" smtClean="0"/>
              <a:t>II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95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Histogram of local features</a:t>
            </a:r>
          </a:p>
          <a:p>
            <a:r>
              <a:rPr lang="en-US" dirty="0" smtClean="0"/>
              <a:t>Bag of words model</a:t>
            </a:r>
          </a:p>
          <a:p>
            <a:r>
              <a:rPr lang="en-US" u="sng" dirty="0" smtClean="0"/>
              <a:t>Soft quantization and sparse coding</a:t>
            </a:r>
          </a:p>
          <a:p>
            <a:r>
              <a:rPr lang="en-US" dirty="0" err="1"/>
              <a:t>Supervector</a:t>
            </a:r>
            <a:r>
              <a:rPr lang="en-US" dirty="0"/>
              <a:t> with Gaussian mixture </a:t>
            </a:r>
            <a:r>
              <a:rPr lang="en-US" dirty="0" smtClean="0"/>
              <a:t>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8052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quantization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143000" y="1600200"/>
                <a:ext cx="6400800" cy="990600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{"/>
                              <m:endChr m:val="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eqArr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1,   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𝑖𝑓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𝑤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𝑎𝑟𝑔𝑚𝑖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𝑣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∈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𝑉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𝐷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𝑣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0,   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𝑜𝑡h𝑒𝑟𝑤𝑖𝑠𝑒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                                   </m:t>
                                  </m:r>
                                </m:e>
                              </m:eqAr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143000" y="1600200"/>
                <a:ext cx="6400800" cy="9906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655116"/>
            <a:ext cx="5029200" cy="382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39925" y="6581001"/>
            <a:ext cx="20040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Slides credit: Cao &amp; Feris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175672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Soft quantization based on uncertainty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610600" cy="990600"/>
          </a:xfrm>
        </p:spPr>
        <p:txBody>
          <a:bodyPr/>
          <a:lstStyle/>
          <a:p>
            <a:r>
              <a:rPr lang="en-US" dirty="0" smtClean="0"/>
              <a:t>Quantize each local feature into multiple code-words that are closest to it by appropriately splitting its weight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819400" y="2514600"/>
                <a:ext cx="2879634" cy="70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𝜎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/>
                            </a:rPr>
                            <m:t>𝜎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exp</m:t>
                      </m:r>
                      <m:r>
                        <a:rPr lang="en-US" b="0" i="1" smtClean="0">
                          <a:latin typeface="Cambria Math"/>
                        </a:rPr>
                        <m:t>⁡(−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2514600"/>
                <a:ext cx="2879634" cy="70000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590800" y="3429000"/>
                <a:ext cx="3694345" cy="877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𝑈𝑁𝐶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𝜎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𝐷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𝑤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latin typeface="Cambria Math"/>
                                    </a:rPr>
                                    <m:t>𝑗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|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𝑉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|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𝜎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𝐷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𝑣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nary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3429000"/>
                <a:ext cx="3694345" cy="87754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320200" y="6488668"/>
            <a:ext cx="5589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Gemert</a:t>
            </a:r>
            <a:r>
              <a:rPr lang="en-US" dirty="0" smtClean="0"/>
              <a:t> et at., Visual Word Ambiguity, PAMI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6792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Quantization</a:t>
            </a:r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409198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057400"/>
            <a:ext cx="328673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600" y="4006771"/>
            <a:ext cx="3272464" cy="125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38800" y="1872734"/>
            <a:ext cx="2162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Hard quantization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15000" y="3733800"/>
            <a:ext cx="2034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Soft quantization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5054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143000"/>
          </a:xfrm>
        </p:spPr>
        <p:txBody>
          <a:bodyPr/>
          <a:lstStyle/>
          <a:p>
            <a:r>
              <a:rPr lang="en-US" dirty="0" smtClean="0"/>
              <a:t>Some experiments on soft quantization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5791200"/>
            <a:ext cx="8686800" cy="609600"/>
          </a:xfrm>
        </p:spPr>
        <p:txBody>
          <a:bodyPr/>
          <a:lstStyle/>
          <a:p>
            <a:r>
              <a:rPr lang="en-US" dirty="0" smtClean="0"/>
              <a:t>Improvement on classification rate from soft </a:t>
            </a:r>
            <a:r>
              <a:rPr lang="en-US" dirty="0"/>
              <a:t>q</a:t>
            </a:r>
            <a:r>
              <a:rPr lang="en-US" dirty="0" smtClean="0"/>
              <a:t>uantization</a:t>
            </a:r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5453062" cy="39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7782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Sparse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686800" cy="487375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Hard quantization is an “extremely sparse representation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Generalizing from it, we may consider to solve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 soft quantization, but it is hard to solve</a:t>
            </a:r>
          </a:p>
          <a:p>
            <a:r>
              <a:rPr lang="en-US" dirty="0" smtClean="0"/>
              <a:t>In practice, we consider solving the sparse coding as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 quantization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514600" y="2209800"/>
                <a:ext cx="3810000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𝑚𝑖𝑛</m:t>
                    </m:r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/>
                              </a:rPr>
                              <m:t>𝐱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1" i="0" smtClean="0">
                                <a:latin typeface="Cambria Math"/>
                              </a:rPr>
                              <m:t>𝐃𝐳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 smtClean="0"/>
                  <a:t>    </a:t>
                </a:r>
                <a:r>
                  <a:rPr lang="en-US" dirty="0" err="1" smtClean="0"/>
                  <a:t>s.t.</a:t>
                </a:r>
                <a:r>
                  <a:rPr lang="en-US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/>
                              </a:rPr>
                              <m:t>𝐳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2209800"/>
                <a:ext cx="3810000" cy="373051"/>
              </a:xfrm>
              <a:prstGeom prst="rect">
                <a:avLst/>
              </a:prstGeom>
              <a:blipFill rotWithShape="1">
                <a:blip r:embed="rId2"/>
                <a:stretch>
                  <a:fillRect t="-8197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600200" y="3415050"/>
                <a:ext cx="4267200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𝑚𝑖𝑛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latin typeface="Cambria Math"/>
                                </a:rPr>
                                <m:t>𝐱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0" smtClean="0">
                                  <a:latin typeface="Cambria Math"/>
                                </a:rPr>
                                <m:t>𝐃𝐳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𝜆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1">
                                  <a:latin typeface="Cambria Math"/>
                                </a:rPr>
                                <m:t>𝐳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3415050"/>
                <a:ext cx="4267200" cy="373051"/>
              </a:xfrm>
              <a:prstGeom prst="rect">
                <a:avLst/>
              </a:prstGeom>
              <a:blipFill rotWithShape="1">
                <a:blip r:embed="rId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600200" y="5058749"/>
                <a:ext cx="4267200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𝑚𝑖𝑛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latin typeface="Cambria Math"/>
                                </a:rPr>
                                <m:t>𝐱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0" smtClean="0">
                                  <a:latin typeface="Cambria Math"/>
                                </a:rPr>
                                <m:t>𝐃𝐳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𝜆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1">
                                  <a:latin typeface="Cambria Math"/>
                                </a:rPr>
                                <m:t>𝐳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5058749"/>
                <a:ext cx="4267200" cy="373051"/>
              </a:xfrm>
              <a:prstGeom prst="rect">
                <a:avLst/>
              </a:prstGeom>
              <a:blipFill rotWithShape="1">
                <a:blip r:embed="rId4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95855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quantization and pooling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6217581"/>
            <a:ext cx="8763000" cy="60655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[Yang et al, 2009]: </a:t>
            </a:r>
          </a:p>
          <a:p>
            <a:pPr marL="0" indent="0" algn="ctr">
              <a:buNone/>
            </a:pPr>
            <a:r>
              <a:rPr lang="en-CA" dirty="0" smtClean="0"/>
              <a:t>Linear </a:t>
            </a:r>
            <a:r>
              <a:rPr lang="en-CA" dirty="0"/>
              <a:t>Spatial Pyramid Matching using Sparse Coding for Image Classification</a:t>
            </a:r>
            <a:endParaRPr lang="en-US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0"/>
            <a:ext cx="6242446" cy="4447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5689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Histogram of local features</a:t>
            </a:r>
          </a:p>
          <a:p>
            <a:r>
              <a:rPr lang="en-US" dirty="0" smtClean="0"/>
              <a:t>Bag of words model</a:t>
            </a:r>
          </a:p>
          <a:p>
            <a:r>
              <a:rPr lang="en-US" dirty="0" smtClean="0"/>
              <a:t>Soft quantization and sparse coding</a:t>
            </a:r>
          </a:p>
          <a:p>
            <a:r>
              <a:rPr lang="en-US" u="sng" dirty="0" err="1"/>
              <a:t>Supervector</a:t>
            </a:r>
            <a:r>
              <a:rPr lang="en-US" u="sng" dirty="0"/>
              <a:t> with Gaussian mixture model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2962251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3752"/>
          </a:xfrm>
        </p:spPr>
        <p:txBody>
          <a:bodyPr/>
          <a:lstStyle/>
          <a:p>
            <a:r>
              <a:rPr lang="en-US" dirty="0" smtClean="0"/>
              <a:t>What is the potential shortcoming of bag-of-feature representation based on quantization and pooling?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2375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/>
          <a:lstStyle/>
          <a:p>
            <a:r>
              <a:rPr lang="en-US" dirty="0" smtClean="0"/>
              <a:t>Modeling the feature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82000" cy="4873752"/>
          </a:xfrm>
        </p:spPr>
        <p:txBody>
          <a:bodyPr/>
          <a:lstStyle/>
          <a:p>
            <a:r>
              <a:rPr lang="en-US" dirty="0" smtClean="0"/>
              <a:t>The bag-of-feature histogram represents the distribution of a set of features</a:t>
            </a:r>
          </a:p>
          <a:p>
            <a:pPr lvl="1"/>
            <a:r>
              <a:rPr lang="en-US" dirty="0" smtClean="0"/>
              <a:t>The quantization steps introduces information loss!</a:t>
            </a:r>
          </a:p>
          <a:p>
            <a:endParaRPr lang="en-US" dirty="0"/>
          </a:p>
          <a:p>
            <a:r>
              <a:rPr lang="en-US" dirty="0" smtClean="0"/>
              <a:t>How about modeling the distribution without quantization?</a:t>
            </a:r>
          </a:p>
          <a:p>
            <a:pPr lvl="1"/>
            <a:r>
              <a:rPr lang="en-US" dirty="0" smtClean="0"/>
              <a:t>Gaussian mixture model</a:t>
            </a:r>
            <a:endParaRPr lang="en-US" dirty="0"/>
          </a:p>
        </p:txBody>
      </p:sp>
      <p:pic>
        <p:nvPicPr>
          <p:cNvPr id="4" name="Picture 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62" y="4678362"/>
            <a:ext cx="3856038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18911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Given a set of features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0" smtClean="0">
                                <a:latin typeface="Cambria Math"/>
                              </a:rPr>
                              <m:t>𝐱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b="1" i="0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>
                                <a:latin typeface="Cambria Math"/>
                              </a:rPr>
                              <m:t>𝐱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1" i="1" smtClean="0">
                            <a:latin typeface="Cambria Math"/>
                          </a:rPr>
                          <m:t>, …,</m:t>
                        </m:r>
                        <m:sSub>
                          <m:sSub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>
                                <a:latin typeface="Cambria Math"/>
                              </a:rPr>
                              <m:t>𝐱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n</m:t>
                            </m:r>
                          </m:sub>
                        </m:sSub>
                      </m:e>
                    </m:d>
                    <m:r>
                      <a:rPr lang="en-US" b="1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dirty="0" smtClean="0"/>
                  <a:t>how can we fit the GMM distribution?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327" t="-10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25880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44563"/>
            <a:ext cx="8291512" cy="5400675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Multivariate Gaussian</a:t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endParaRPr lang="en-GB" altLang="en-US" dirty="0" smtClean="0"/>
          </a:p>
          <a:p>
            <a:pPr eaLnBrk="1" hangingPunct="1"/>
            <a:r>
              <a:rPr lang="en-GB" altLang="en-US" dirty="0" smtClean="0"/>
              <a:t>Define precision to be the inverse of the covariance</a:t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endParaRPr lang="en-GB" altLang="en-US" dirty="0" smtClean="0"/>
          </a:p>
          <a:p>
            <a:pPr eaLnBrk="1" hangingPunct="1"/>
            <a:r>
              <a:rPr lang="en-GB" altLang="en-US" dirty="0" smtClean="0"/>
              <a:t>In 1-dimension </a:t>
            </a:r>
            <a:br>
              <a:rPr lang="en-GB" altLang="en-US" dirty="0" smtClean="0"/>
            </a:br>
            <a:endParaRPr lang="en-GB" altLang="en-US" dirty="0" smtClean="0"/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dirty="0" smtClean="0">
                <a:latin typeface="Comic Sans MS" pitchFamily="66" charset="0"/>
              </a:rPr>
              <a:t>Slides credit: C. </a:t>
            </a:r>
            <a:r>
              <a:rPr lang="en-GB" altLang="en-US" sz="1100" dirty="0">
                <a:latin typeface="Comic Sans MS" pitchFamily="66" charset="0"/>
              </a:rPr>
              <a:t>M. Bishop</a:t>
            </a:r>
            <a:endParaRPr lang="en-GB" altLang="en-US" sz="1100" dirty="0"/>
          </a:p>
        </p:txBody>
      </p:sp>
      <p:pic>
        <p:nvPicPr>
          <p:cNvPr id="23556" name="Picture 32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1663700"/>
            <a:ext cx="7724775" cy="73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200"/>
            <a:ext cx="7467600" cy="731838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The Gaussian Distribution</a:t>
            </a:r>
          </a:p>
        </p:txBody>
      </p:sp>
      <p:grpSp>
        <p:nvGrpSpPr>
          <p:cNvPr id="23559" name="Group 27"/>
          <p:cNvGrpSpPr>
            <a:grpSpLocks/>
          </p:cNvGrpSpPr>
          <p:nvPr/>
        </p:nvGrpSpPr>
        <p:grpSpPr bwMode="auto">
          <a:xfrm>
            <a:off x="395288" y="2247900"/>
            <a:ext cx="1189037" cy="1104900"/>
            <a:chOff x="385" y="2160"/>
            <a:chExt cx="749" cy="696"/>
          </a:xfrm>
        </p:grpSpPr>
        <p:sp>
          <p:nvSpPr>
            <p:cNvPr id="23565" name="Text Box 14"/>
            <p:cNvSpPr txBox="1">
              <a:spLocks noChangeArrowheads="1"/>
            </p:cNvSpPr>
            <p:nvPr/>
          </p:nvSpPr>
          <p:spPr bwMode="auto">
            <a:xfrm>
              <a:off x="385" y="2568"/>
              <a:ext cx="6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400" dirty="0">
                  <a:solidFill>
                    <a:srgbClr val="0099FF"/>
                  </a:solidFill>
                  <a:latin typeface="Comic Sans MS" pitchFamily="66" charset="0"/>
                </a:rPr>
                <a:t>mean</a:t>
              </a:r>
            </a:p>
          </p:txBody>
        </p:sp>
        <p:sp>
          <p:nvSpPr>
            <p:cNvPr id="23566" name="Freeform 17"/>
            <p:cNvSpPr>
              <a:spLocks/>
            </p:cNvSpPr>
            <p:nvPr/>
          </p:nvSpPr>
          <p:spPr bwMode="auto">
            <a:xfrm>
              <a:off x="793" y="2160"/>
              <a:ext cx="341" cy="431"/>
            </a:xfrm>
            <a:custGeom>
              <a:avLst/>
              <a:gdLst>
                <a:gd name="T0" fmla="*/ 0 w 408"/>
                <a:gd name="T1" fmla="*/ 431 h 386"/>
                <a:gd name="T2" fmla="*/ 227 w 408"/>
                <a:gd name="T3" fmla="*/ 279 h 386"/>
                <a:gd name="T4" fmla="*/ 341 w 408"/>
                <a:gd name="T5" fmla="*/ 0 h 38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8" h="386">
                  <a:moveTo>
                    <a:pt x="0" y="386"/>
                  </a:moveTo>
                  <a:cubicBezTo>
                    <a:pt x="102" y="350"/>
                    <a:pt x="204" y="314"/>
                    <a:pt x="272" y="250"/>
                  </a:cubicBezTo>
                  <a:cubicBezTo>
                    <a:pt x="340" y="186"/>
                    <a:pt x="385" y="42"/>
                    <a:pt x="408" y="0"/>
                  </a:cubicBezTo>
                </a:path>
              </a:pathLst>
            </a:custGeom>
            <a:noFill/>
            <a:ln w="28575" cmpd="sng">
              <a:solidFill>
                <a:srgbClr val="0099FF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0" name="Group 28"/>
          <p:cNvGrpSpPr>
            <a:grpSpLocks/>
          </p:cNvGrpSpPr>
          <p:nvPr/>
        </p:nvGrpSpPr>
        <p:grpSpPr bwMode="auto">
          <a:xfrm>
            <a:off x="1979613" y="2247900"/>
            <a:ext cx="3852862" cy="1069975"/>
            <a:chOff x="1406" y="2160"/>
            <a:chExt cx="2427" cy="674"/>
          </a:xfrm>
        </p:grpSpPr>
        <p:sp>
          <p:nvSpPr>
            <p:cNvPr id="23563" name="Text Box 16"/>
            <p:cNvSpPr txBox="1">
              <a:spLocks noChangeArrowheads="1"/>
            </p:cNvSpPr>
            <p:nvPr/>
          </p:nvSpPr>
          <p:spPr bwMode="auto">
            <a:xfrm>
              <a:off x="1701" y="2546"/>
              <a:ext cx="21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400">
                  <a:solidFill>
                    <a:srgbClr val="0099FF"/>
                  </a:solidFill>
                  <a:latin typeface="Comic Sans MS" pitchFamily="66" charset="0"/>
                </a:rPr>
                <a:t>covariance</a:t>
              </a:r>
            </a:p>
          </p:txBody>
        </p:sp>
        <p:sp>
          <p:nvSpPr>
            <p:cNvPr id="23564" name="Freeform 20"/>
            <p:cNvSpPr>
              <a:spLocks/>
            </p:cNvSpPr>
            <p:nvPr/>
          </p:nvSpPr>
          <p:spPr bwMode="auto">
            <a:xfrm flipH="1">
              <a:off x="1406" y="2160"/>
              <a:ext cx="341" cy="431"/>
            </a:xfrm>
            <a:custGeom>
              <a:avLst/>
              <a:gdLst>
                <a:gd name="T0" fmla="*/ 0 w 408"/>
                <a:gd name="T1" fmla="*/ 431 h 386"/>
                <a:gd name="T2" fmla="*/ 227 w 408"/>
                <a:gd name="T3" fmla="*/ 279 h 386"/>
                <a:gd name="T4" fmla="*/ 341 w 408"/>
                <a:gd name="T5" fmla="*/ 0 h 38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8" h="386">
                  <a:moveTo>
                    <a:pt x="0" y="386"/>
                  </a:moveTo>
                  <a:cubicBezTo>
                    <a:pt x="102" y="350"/>
                    <a:pt x="204" y="314"/>
                    <a:pt x="272" y="250"/>
                  </a:cubicBezTo>
                  <a:cubicBezTo>
                    <a:pt x="340" y="186"/>
                    <a:pt x="385" y="42"/>
                    <a:pt x="408" y="0"/>
                  </a:cubicBezTo>
                </a:path>
              </a:pathLst>
            </a:custGeom>
            <a:noFill/>
            <a:ln w="28575" cmpd="sng">
              <a:solidFill>
                <a:srgbClr val="0099FF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3561" name="Picture 24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88" y="4257675"/>
            <a:ext cx="1325562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2" name="Picture 3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5300663"/>
            <a:ext cx="1036638" cy="67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Likelihood Function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Data set</a:t>
            </a:r>
          </a:p>
          <a:p>
            <a:pPr eaLnBrk="1" hangingPunct="1"/>
            <a:endParaRPr lang="en-GB" altLang="en-US" smtClean="0"/>
          </a:p>
          <a:p>
            <a:pPr eaLnBrk="1" hangingPunct="1"/>
            <a:endParaRPr lang="en-GB" altLang="en-US" smtClean="0"/>
          </a:p>
          <a:p>
            <a:pPr eaLnBrk="1" hangingPunct="1"/>
            <a:r>
              <a:rPr lang="en-GB" altLang="en-US" smtClean="0"/>
              <a:t>Assume observed data points generated independently</a:t>
            </a:r>
            <a:br>
              <a:rPr lang="en-GB" altLang="en-US" smtClean="0"/>
            </a:br>
            <a:r>
              <a:rPr lang="en-GB" altLang="en-US" smtClean="0"/>
              <a:t/>
            </a:r>
            <a:br>
              <a:rPr lang="en-GB" altLang="en-US" smtClean="0"/>
            </a:br>
            <a:r>
              <a:rPr lang="en-GB" altLang="en-US" smtClean="0"/>
              <a:t/>
            </a:r>
            <a:br>
              <a:rPr lang="en-GB" altLang="en-US" smtClean="0"/>
            </a:br>
            <a:r>
              <a:rPr lang="en-GB" altLang="en-US" smtClean="0"/>
              <a:t/>
            </a:r>
            <a:br>
              <a:rPr lang="en-GB" altLang="en-US" smtClean="0"/>
            </a:br>
            <a:endParaRPr lang="en-GB" altLang="en-US" smtClean="0"/>
          </a:p>
          <a:p>
            <a:pPr eaLnBrk="1" hangingPunct="1"/>
            <a:r>
              <a:rPr lang="en-GB" altLang="en-US" smtClean="0"/>
              <a:t>Viewed as a function of the parameters, this is known as the </a:t>
            </a:r>
            <a:r>
              <a:rPr lang="en-GB" altLang="en-US" i="1" smtClean="0"/>
              <a:t>likelihood function</a:t>
            </a:r>
          </a:p>
          <a:p>
            <a:pPr eaLnBrk="1" hangingPunct="1"/>
            <a:endParaRPr lang="en-GB" altLang="en-US" smtClean="0"/>
          </a:p>
        </p:txBody>
      </p:sp>
      <p:pic>
        <p:nvPicPr>
          <p:cNvPr id="24582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50" y="2466737"/>
            <a:ext cx="37020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3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114800"/>
            <a:ext cx="419100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10401" y="6589713"/>
            <a:ext cx="2133600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Maximum Likelihood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600200"/>
            <a:ext cx="8686800" cy="478155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Set the parameters by maximizing the likelihood function</a:t>
            </a:r>
          </a:p>
          <a:p>
            <a:pPr eaLnBrk="1" hangingPunct="1"/>
            <a:r>
              <a:rPr lang="en-GB" altLang="en-US" dirty="0" smtClean="0"/>
              <a:t>Equivalently maximize the log likelihood</a:t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endParaRPr lang="en-GB" altLang="en-US" dirty="0" smtClean="0"/>
          </a:p>
        </p:txBody>
      </p:sp>
      <p:pic>
        <p:nvPicPr>
          <p:cNvPr id="25606" name="Picture 1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43200"/>
            <a:ext cx="6980237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Maximum Likelihood Solution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87375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Maximizing w.r.t. the mean gives the </a:t>
            </a:r>
            <a:r>
              <a:rPr lang="en-GB" altLang="en-US" i="1" dirty="0" smtClean="0"/>
              <a:t>sample mean</a:t>
            </a:r>
            <a:br>
              <a:rPr lang="en-GB" altLang="en-US" i="1" dirty="0" smtClean="0"/>
            </a:br>
            <a:r>
              <a:rPr lang="en-GB" altLang="en-US" i="1" dirty="0" smtClean="0"/>
              <a:t/>
            </a:r>
            <a:br>
              <a:rPr lang="en-GB" altLang="en-US" i="1" dirty="0" smtClean="0"/>
            </a:br>
            <a:r>
              <a:rPr lang="en-GB" altLang="en-US" i="1" dirty="0" smtClean="0"/>
              <a:t/>
            </a:r>
            <a:br>
              <a:rPr lang="en-GB" altLang="en-US" i="1" dirty="0" smtClean="0"/>
            </a:br>
            <a:r>
              <a:rPr lang="en-GB" altLang="en-US" i="1" dirty="0" smtClean="0"/>
              <a:t/>
            </a:r>
            <a:br>
              <a:rPr lang="en-GB" altLang="en-US" i="1" dirty="0" smtClean="0"/>
            </a:br>
            <a:endParaRPr lang="en-GB" altLang="en-US" dirty="0" smtClean="0"/>
          </a:p>
          <a:p>
            <a:pPr eaLnBrk="1" hangingPunct="1"/>
            <a:r>
              <a:rPr lang="en-GB" altLang="en-US" dirty="0" smtClean="0"/>
              <a:t>Maximizing w.r.t covariance gives the </a:t>
            </a:r>
            <a:r>
              <a:rPr lang="en-GB" altLang="en-US" i="1" dirty="0" smtClean="0"/>
              <a:t>sample covariance</a:t>
            </a:r>
          </a:p>
          <a:p>
            <a:pPr eaLnBrk="1" hangingPunct="1"/>
            <a:endParaRPr lang="en-GB" altLang="en-US" i="1" dirty="0" smtClean="0"/>
          </a:p>
        </p:txBody>
      </p:sp>
      <p:pic>
        <p:nvPicPr>
          <p:cNvPr id="26630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286000"/>
            <a:ext cx="2468563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1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258987"/>
            <a:ext cx="572770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Bias of Maximum Likelihood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87375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Consider the expectations of the maximum likelihood estimates under the Gaussian distribution</a:t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endParaRPr lang="en-GB" altLang="en-US" dirty="0" smtClean="0"/>
          </a:p>
          <a:p>
            <a:pPr eaLnBrk="1" hangingPunct="1"/>
            <a:r>
              <a:rPr lang="en-GB" altLang="en-US" dirty="0" smtClean="0"/>
              <a:t>The maximum likelihood solution systematically under-estimates the covariance</a:t>
            </a:r>
          </a:p>
          <a:p>
            <a:pPr eaLnBrk="1" hangingPunct="1"/>
            <a:r>
              <a:rPr lang="en-GB" altLang="en-US" dirty="0" smtClean="0"/>
              <a:t>This is an example of </a:t>
            </a:r>
            <a:r>
              <a:rPr lang="en-GB" altLang="en-US" i="1" dirty="0" smtClean="0"/>
              <a:t>over-fitting</a:t>
            </a:r>
          </a:p>
        </p:txBody>
      </p:sp>
      <p:pic>
        <p:nvPicPr>
          <p:cNvPr id="27654" name="Picture 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675" y="2743200"/>
            <a:ext cx="3489325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82000" cy="731838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Intuitive Explanation of Over-fitting</a:t>
            </a:r>
          </a:p>
        </p:txBody>
      </p:sp>
      <p:grpSp>
        <p:nvGrpSpPr>
          <p:cNvPr id="28677" name="Group 8"/>
          <p:cNvGrpSpPr>
            <a:grpSpLocks/>
          </p:cNvGrpSpPr>
          <p:nvPr/>
        </p:nvGrpSpPr>
        <p:grpSpPr bwMode="auto">
          <a:xfrm>
            <a:off x="2232025" y="1268413"/>
            <a:ext cx="4597400" cy="5005387"/>
            <a:chOff x="1406" y="799"/>
            <a:chExt cx="2896" cy="3153"/>
          </a:xfrm>
        </p:grpSpPr>
        <p:pic>
          <p:nvPicPr>
            <p:cNvPr id="28678" name="Picture 4" descr="gauss-bia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6" y="799"/>
              <a:ext cx="2896" cy="3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9" name="Rectangle 5"/>
            <p:cNvSpPr>
              <a:spLocks noChangeArrowheads="1"/>
            </p:cNvSpPr>
            <p:nvPr/>
          </p:nvSpPr>
          <p:spPr bwMode="auto">
            <a:xfrm>
              <a:off x="1406" y="3634"/>
              <a:ext cx="453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8680" name="Rectangle 6"/>
            <p:cNvSpPr>
              <a:spLocks noChangeArrowheads="1"/>
            </p:cNvSpPr>
            <p:nvPr/>
          </p:nvSpPr>
          <p:spPr bwMode="auto">
            <a:xfrm>
              <a:off x="1474" y="2659"/>
              <a:ext cx="340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8681" name="Rectangle 7"/>
            <p:cNvSpPr>
              <a:spLocks noChangeArrowheads="1"/>
            </p:cNvSpPr>
            <p:nvPr/>
          </p:nvSpPr>
          <p:spPr bwMode="auto">
            <a:xfrm>
              <a:off x="1451" y="1661"/>
              <a:ext cx="340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1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Unbiased Variance Estimate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873752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 smtClean="0"/>
              <a:t>Clearly we can remove the bias by using</a:t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>since this gives</a:t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endParaRPr lang="en-GB" altLang="en-US" dirty="0" smtClean="0"/>
          </a:p>
          <a:p>
            <a:pPr eaLnBrk="1" hangingPunct="1"/>
            <a:r>
              <a:rPr lang="en-GB" altLang="en-US" dirty="0" smtClean="0"/>
              <a:t>For </a:t>
            </a:r>
            <a:r>
              <a:rPr lang="en-GB" altLang="en-US" dirty="0" smtClean="0"/>
              <a:t>an infinite data set the two expressions are equal</a:t>
            </a:r>
          </a:p>
        </p:txBody>
      </p:sp>
      <p:pic>
        <p:nvPicPr>
          <p:cNvPr id="29702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2209800"/>
            <a:ext cx="5881687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3" name="Picture 9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175125"/>
            <a:ext cx="147955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3"/>
          <p:cNvSpPr>
            <a:spLocks noGrp="1"/>
          </p:cNvSpPr>
          <p:nvPr>
            <p:ph type="dt" sz="quarter" idx="4294967295"/>
          </p:nvPr>
        </p:nvSpPr>
        <p:spPr>
          <a:xfrm>
            <a:off x="395288" y="6453188"/>
            <a:ext cx="3529012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400">
                <a:latin typeface="Comic Sans MS" pitchFamily="66" charset="0"/>
              </a:rPr>
              <a:t>BCS Summer School, Exeter, 2003</a:t>
            </a: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3276600" y="6453188"/>
            <a:ext cx="5399088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400">
                <a:latin typeface="Comic Sans MS" pitchFamily="66" charset="0"/>
              </a:rPr>
              <a:t>Christopher M. Bishop</a:t>
            </a:r>
            <a:endParaRPr lang="en-GB" altLang="en-US" sz="140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731838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Gaussian Mixtures</a:t>
            </a:r>
            <a:endParaRPr lang="en-GB" altLang="en-US" dirty="0" smtClean="0"/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6256" y="1066800"/>
            <a:ext cx="7467600" cy="4873752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Linear super-position of Gaussians</a:t>
            </a:r>
            <a:br>
              <a:rPr lang="en-US" altLang="en-US" dirty="0" smtClean="0"/>
            </a:b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 smtClean="0"/>
          </a:p>
          <a:p>
            <a:pPr eaLnBrk="1" hangingPunct="1"/>
            <a:r>
              <a:rPr lang="en-US" altLang="en-US" dirty="0" smtClean="0"/>
              <a:t>Normalization and positivity require</a:t>
            </a:r>
            <a:br>
              <a:rPr lang="en-US" altLang="en-US" dirty="0" smtClean="0"/>
            </a:b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 smtClean="0"/>
          </a:p>
          <a:p>
            <a:pPr eaLnBrk="1" hangingPunct="1"/>
            <a:r>
              <a:rPr lang="en-US" altLang="en-US" dirty="0" smtClean="0"/>
              <a:t>Can interpret the mixing coefficients as prior probabilities</a:t>
            </a:r>
          </a:p>
        </p:txBody>
      </p:sp>
      <p:pic>
        <p:nvPicPr>
          <p:cNvPr id="30726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410200"/>
            <a:ext cx="3246437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7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3352800"/>
            <a:ext cx="3795712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8" name="Picture 8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7" y="1612119"/>
            <a:ext cx="3856038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467600" cy="655638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Example: Mixture of 3 Gaussians</a:t>
            </a:r>
          </a:p>
        </p:txBody>
      </p:sp>
      <p:grpSp>
        <p:nvGrpSpPr>
          <p:cNvPr id="31749" name="Group 7"/>
          <p:cNvGrpSpPr>
            <a:grpSpLocks/>
          </p:cNvGrpSpPr>
          <p:nvPr/>
        </p:nvGrpSpPr>
        <p:grpSpPr bwMode="auto">
          <a:xfrm>
            <a:off x="2239963" y="1376363"/>
            <a:ext cx="4527550" cy="4932362"/>
            <a:chOff x="1406" y="890"/>
            <a:chExt cx="2852" cy="3107"/>
          </a:xfrm>
        </p:grpSpPr>
        <p:pic>
          <p:nvPicPr>
            <p:cNvPr id="31750" name="Picture 5" descr="gmix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6" y="890"/>
              <a:ext cx="2852" cy="2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1" name="Rectangle 6"/>
            <p:cNvSpPr>
              <a:spLocks noChangeArrowheads="1"/>
            </p:cNvSpPr>
            <p:nvPr/>
          </p:nvSpPr>
          <p:spPr bwMode="auto">
            <a:xfrm>
              <a:off x="2041" y="3657"/>
              <a:ext cx="499" cy="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495300" y="152400"/>
            <a:ext cx="8001000" cy="731838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Contours of Probability Distribution</a:t>
            </a:r>
          </a:p>
        </p:txBody>
      </p:sp>
      <p:grpSp>
        <p:nvGrpSpPr>
          <p:cNvPr id="32773" name="Group 7"/>
          <p:cNvGrpSpPr>
            <a:grpSpLocks/>
          </p:cNvGrpSpPr>
          <p:nvPr/>
        </p:nvGrpSpPr>
        <p:grpSpPr bwMode="auto">
          <a:xfrm>
            <a:off x="2232025" y="1295400"/>
            <a:ext cx="4527550" cy="4895850"/>
            <a:chOff x="1451" y="845"/>
            <a:chExt cx="2852" cy="3084"/>
          </a:xfrm>
        </p:grpSpPr>
        <p:pic>
          <p:nvPicPr>
            <p:cNvPr id="32774" name="Picture 5" descr="gmix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1" y="845"/>
              <a:ext cx="2852" cy="2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5" name="Rectangle 6"/>
            <p:cNvSpPr>
              <a:spLocks noChangeArrowheads="1"/>
            </p:cNvSpPr>
            <p:nvPr/>
          </p:nvSpPr>
          <p:spPr bwMode="auto">
            <a:xfrm>
              <a:off x="2086" y="3612"/>
              <a:ext cx="454" cy="3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Surface Plot</a:t>
            </a:r>
          </a:p>
        </p:txBody>
      </p:sp>
      <p:pic>
        <p:nvPicPr>
          <p:cNvPr id="400397" name="gmix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620000" cy="571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03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003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039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00397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Sampling from the Gaussian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375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To generate a data point:</a:t>
            </a:r>
          </a:p>
          <a:p>
            <a:pPr lvl="1" eaLnBrk="1" hangingPunct="1"/>
            <a:r>
              <a:rPr lang="en-GB" altLang="en-US" dirty="0" smtClean="0"/>
              <a:t>first pick one of the components with probability </a:t>
            </a:r>
          </a:p>
          <a:p>
            <a:pPr lvl="1" eaLnBrk="1" hangingPunct="1"/>
            <a:r>
              <a:rPr lang="en-GB" altLang="en-US" dirty="0" smtClean="0"/>
              <a:t>then draw a sample       from that component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Repeat </a:t>
            </a:r>
            <a:r>
              <a:rPr lang="en-GB" altLang="en-US" dirty="0" smtClean="0"/>
              <a:t>these two steps for each new data point</a:t>
            </a:r>
          </a:p>
          <a:p>
            <a:pPr eaLnBrk="1" hangingPunct="1"/>
            <a:endParaRPr lang="en-GB" altLang="en-US" i="1" baseline="-25000" dirty="0" smtClean="0"/>
          </a:p>
        </p:txBody>
      </p:sp>
      <p:pic>
        <p:nvPicPr>
          <p:cNvPr id="34822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037" y="2191200"/>
            <a:ext cx="305763" cy="203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3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33" y="2569200"/>
            <a:ext cx="315067" cy="1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467600" cy="655638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Synthetic Data Set</a:t>
            </a:r>
          </a:p>
        </p:txBody>
      </p:sp>
      <p:grpSp>
        <p:nvGrpSpPr>
          <p:cNvPr id="35845" name="Group 7"/>
          <p:cNvGrpSpPr>
            <a:grpSpLocks/>
          </p:cNvGrpSpPr>
          <p:nvPr/>
        </p:nvGrpSpPr>
        <p:grpSpPr bwMode="auto">
          <a:xfrm>
            <a:off x="2303463" y="1233488"/>
            <a:ext cx="4527550" cy="4932362"/>
            <a:chOff x="1451" y="777"/>
            <a:chExt cx="2852" cy="3107"/>
          </a:xfrm>
        </p:grpSpPr>
        <p:pic>
          <p:nvPicPr>
            <p:cNvPr id="35846" name="Picture 5" descr="gmix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1" y="777"/>
              <a:ext cx="2852" cy="2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47" name="Rectangle 6"/>
            <p:cNvSpPr>
              <a:spLocks noChangeArrowheads="1"/>
            </p:cNvSpPr>
            <p:nvPr/>
          </p:nvSpPr>
          <p:spPr bwMode="auto">
            <a:xfrm>
              <a:off x="2086" y="3521"/>
              <a:ext cx="454" cy="36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Fitting the Gaussian Mixture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87375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We wish to invert this process </a:t>
            </a:r>
            <a:r>
              <a:rPr lang="en-GB" altLang="en-US" dirty="0" smtClean="0">
                <a:cs typeface="Arial" pitchFamily="34" charset="0"/>
              </a:rPr>
              <a:t>–</a:t>
            </a:r>
            <a:r>
              <a:rPr lang="en-GB" altLang="en-US" dirty="0" smtClean="0"/>
              <a:t> given the data set, find the corresponding parameters:</a:t>
            </a:r>
          </a:p>
          <a:p>
            <a:pPr lvl="1" eaLnBrk="1" hangingPunct="1"/>
            <a:r>
              <a:rPr lang="en-GB" altLang="en-US" dirty="0" smtClean="0"/>
              <a:t>mixing </a:t>
            </a:r>
            <a:r>
              <a:rPr lang="en-GB" altLang="en-US" dirty="0" smtClean="0"/>
              <a:t>coefficients, means, and </a:t>
            </a:r>
            <a:r>
              <a:rPr lang="en-GB" altLang="en-US" dirty="0" err="1" smtClean="0"/>
              <a:t>covariances</a:t>
            </a:r>
            <a:endParaRPr lang="en-GB" altLang="en-US" dirty="0" smtClean="0"/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If </a:t>
            </a:r>
            <a:r>
              <a:rPr lang="en-GB" altLang="en-US" dirty="0" smtClean="0"/>
              <a:t>we knew which component generated each data point, the maximum likelihood solution would involve fitting each component to the corresponding cluster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Problem</a:t>
            </a:r>
            <a:r>
              <a:rPr lang="en-GB" altLang="en-US" dirty="0" smtClean="0"/>
              <a:t>: the data set is unlabelled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We </a:t>
            </a:r>
            <a:r>
              <a:rPr lang="en-GB" altLang="en-US" dirty="0" smtClean="0"/>
              <a:t>shall refer to the labels as </a:t>
            </a:r>
            <a:r>
              <a:rPr lang="en-GB" altLang="en-US" i="1" dirty="0" smtClean="0"/>
              <a:t>latent</a:t>
            </a:r>
            <a:r>
              <a:rPr lang="en-GB" altLang="en-US" dirty="0" smtClean="0"/>
              <a:t> (= hidden) variables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>
          <a:xfrm>
            <a:off x="371476" y="304800"/>
            <a:ext cx="7467600" cy="731838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Synthetic Data Set Without Labels</a:t>
            </a:r>
          </a:p>
        </p:txBody>
      </p:sp>
      <p:grpSp>
        <p:nvGrpSpPr>
          <p:cNvPr id="37893" name="Group 8"/>
          <p:cNvGrpSpPr>
            <a:grpSpLocks/>
          </p:cNvGrpSpPr>
          <p:nvPr/>
        </p:nvGrpSpPr>
        <p:grpSpPr bwMode="auto">
          <a:xfrm>
            <a:off x="2268538" y="1304925"/>
            <a:ext cx="4527550" cy="4932363"/>
            <a:chOff x="1451" y="890"/>
            <a:chExt cx="2852" cy="3107"/>
          </a:xfrm>
        </p:grpSpPr>
        <p:pic>
          <p:nvPicPr>
            <p:cNvPr id="37894" name="Picture 5" descr="gmix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1" y="890"/>
              <a:ext cx="2852" cy="2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5" name="Rectangle 7"/>
            <p:cNvSpPr>
              <a:spLocks noChangeArrowheads="1"/>
            </p:cNvSpPr>
            <p:nvPr/>
          </p:nvSpPr>
          <p:spPr bwMode="auto">
            <a:xfrm>
              <a:off x="2064" y="3612"/>
              <a:ext cx="544" cy="38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467600" cy="731838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Posterior Probabilities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86800" cy="487375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We can think of the mixing coefficients as prior probabilities for the components</a:t>
            </a:r>
          </a:p>
          <a:p>
            <a:pPr eaLnBrk="1" hangingPunct="1"/>
            <a:r>
              <a:rPr lang="en-GB" altLang="en-US" dirty="0" smtClean="0"/>
              <a:t>For a given value of     we can evaluate </a:t>
            </a:r>
            <a:r>
              <a:rPr lang="en-GB" altLang="en-US" dirty="0" smtClean="0"/>
              <a:t>the corresponding </a:t>
            </a:r>
            <a:r>
              <a:rPr lang="en-GB" altLang="en-US" dirty="0" smtClean="0"/>
              <a:t>posterior probabilities, called </a:t>
            </a:r>
            <a:r>
              <a:rPr lang="en-GB" altLang="en-US" i="1" dirty="0" smtClean="0"/>
              <a:t>responsibilities</a:t>
            </a:r>
            <a:endParaRPr lang="en-GB" altLang="en-US" dirty="0" smtClean="0"/>
          </a:p>
          <a:p>
            <a:pPr eaLnBrk="1" hangingPunct="1"/>
            <a:r>
              <a:rPr lang="en-GB" altLang="en-US" dirty="0" smtClean="0"/>
              <a:t>These are given from Bayes’ theorem by</a:t>
            </a:r>
          </a:p>
        </p:txBody>
      </p:sp>
      <p:pic>
        <p:nvPicPr>
          <p:cNvPr id="38918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836" y="2209800"/>
            <a:ext cx="182563" cy="16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9" name="Picture 9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96963"/>
            <a:ext cx="5592762" cy="233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731838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Posterior Probabilities (colour coded)</a:t>
            </a:r>
          </a:p>
        </p:txBody>
      </p:sp>
      <p:grpSp>
        <p:nvGrpSpPr>
          <p:cNvPr id="39941" name="Group 5"/>
          <p:cNvGrpSpPr>
            <a:grpSpLocks/>
          </p:cNvGrpSpPr>
          <p:nvPr/>
        </p:nvGrpSpPr>
        <p:grpSpPr bwMode="auto">
          <a:xfrm>
            <a:off x="2303463" y="1233488"/>
            <a:ext cx="4527550" cy="4897437"/>
            <a:chOff x="1247" y="731"/>
            <a:chExt cx="2852" cy="3085"/>
          </a:xfrm>
        </p:grpSpPr>
        <p:pic>
          <p:nvPicPr>
            <p:cNvPr id="39942" name="Picture 3" descr="gmix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" y="731"/>
              <a:ext cx="2852" cy="2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3" name="Rectangle 4"/>
            <p:cNvSpPr>
              <a:spLocks noChangeArrowheads="1"/>
            </p:cNvSpPr>
            <p:nvPr/>
          </p:nvSpPr>
          <p:spPr bwMode="auto">
            <a:xfrm>
              <a:off x="1905" y="3475"/>
              <a:ext cx="408" cy="34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467600" cy="655638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Posterior Probability Map</a:t>
            </a:r>
          </a:p>
        </p:txBody>
      </p:sp>
      <p:grpSp>
        <p:nvGrpSpPr>
          <p:cNvPr id="40965" name="Group 5"/>
          <p:cNvGrpSpPr>
            <a:grpSpLocks/>
          </p:cNvGrpSpPr>
          <p:nvPr/>
        </p:nvGrpSpPr>
        <p:grpSpPr bwMode="auto">
          <a:xfrm>
            <a:off x="2232025" y="1268413"/>
            <a:ext cx="4581525" cy="4967287"/>
            <a:chOff x="1655" y="913"/>
            <a:chExt cx="2886" cy="3129"/>
          </a:xfrm>
        </p:grpSpPr>
        <p:pic>
          <p:nvPicPr>
            <p:cNvPr id="40966" name="Picture 3" descr="gmix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913"/>
              <a:ext cx="2886" cy="2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67" name="Rectangle 4"/>
            <p:cNvSpPr>
              <a:spLocks noChangeArrowheads="1"/>
            </p:cNvSpPr>
            <p:nvPr/>
          </p:nvSpPr>
          <p:spPr bwMode="auto">
            <a:xfrm>
              <a:off x="2313" y="3634"/>
              <a:ext cx="499" cy="4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Maximum Likelihood for the GMM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10600" cy="487375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The log likelihood function takes the form</a:t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endParaRPr lang="en-GB" altLang="en-US" dirty="0" smtClean="0"/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Note</a:t>
            </a:r>
            <a:r>
              <a:rPr lang="en-GB" altLang="en-US" dirty="0" smtClean="0"/>
              <a:t>: sum over components appears </a:t>
            </a:r>
            <a:r>
              <a:rPr lang="en-GB" altLang="en-US" i="1" dirty="0" smtClean="0"/>
              <a:t>inside</a:t>
            </a:r>
            <a:r>
              <a:rPr lang="en-GB" altLang="en-US" dirty="0" smtClean="0"/>
              <a:t> the log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dirty="0" smtClean="0"/>
              <a:t>There </a:t>
            </a:r>
            <a:r>
              <a:rPr lang="en-GB" altLang="en-US" dirty="0" smtClean="0"/>
              <a:t>is no closed form solution for maximum </a:t>
            </a:r>
            <a:r>
              <a:rPr lang="en-GB" altLang="en-US" dirty="0" smtClean="0"/>
              <a:t>likelihood!</a:t>
            </a:r>
            <a:endParaRPr lang="en-GB" altLang="en-US" dirty="0" smtClean="0"/>
          </a:p>
        </p:txBody>
      </p:sp>
      <p:pic>
        <p:nvPicPr>
          <p:cNvPr id="41990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62200"/>
            <a:ext cx="6873875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Over-fitting in Gaussian Mixture Models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87375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Singularities in likelihood function when a component ‘collapses’ onto a data point:</a:t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>then consider</a:t>
            </a:r>
            <a:br>
              <a:rPr lang="en-GB" altLang="en-US" dirty="0" smtClean="0"/>
            </a:br>
            <a:endParaRPr lang="en-GB" altLang="en-US" dirty="0" smtClean="0"/>
          </a:p>
          <a:p>
            <a:pPr eaLnBrk="1" hangingPunct="1"/>
            <a:r>
              <a:rPr lang="en-GB" altLang="en-US" dirty="0" smtClean="0"/>
              <a:t>Likelihood function gets larger as we add more components (and hence parameters) to the model</a:t>
            </a:r>
          </a:p>
          <a:p>
            <a:pPr lvl="1" eaLnBrk="1" hangingPunct="1"/>
            <a:r>
              <a:rPr lang="en-GB" altLang="en-US" dirty="0" smtClean="0"/>
              <a:t>not clear how to choose the number K of components</a:t>
            </a:r>
          </a:p>
          <a:p>
            <a:pPr eaLnBrk="1" hangingPunct="1"/>
            <a:endParaRPr lang="en-GB" altLang="en-US" dirty="0" smtClean="0"/>
          </a:p>
        </p:txBody>
      </p:sp>
      <p:pic>
        <p:nvPicPr>
          <p:cNvPr id="43014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743200"/>
            <a:ext cx="4038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5" name="Picture 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955200"/>
            <a:ext cx="990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Problems and Solutions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375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How to maximize the log likelihood</a:t>
            </a:r>
          </a:p>
          <a:p>
            <a:pPr lvl="1" eaLnBrk="1" hangingPunct="1"/>
            <a:r>
              <a:rPr lang="en-GB" altLang="en-US" dirty="0" smtClean="0"/>
              <a:t>solved by expectation-maximization (EM) algorithm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How </a:t>
            </a:r>
            <a:r>
              <a:rPr lang="en-GB" altLang="en-US" dirty="0" smtClean="0"/>
              <a:t>to avoid singularities in the likelihood function</a:t>
            </a:r>
          </a:p>
          <a:p>
            <a:pPr lvl="1" eaLnBrk="1" hangingPunct="1"/>
            <a:r>
              <a:rPr lang="en-GB" altLang="en-US" dirty="0" smtClean="0"/>
              <a:t>solved by a Bayesian treatment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How </a:t>
            </a:r>
            <a:r>
              <a:rPr lang="en-GB" altLang="en-US" dirty="0" smtClean="0"/>
              <a:t>to choose number K of components</a:t>
            </a:r>
          </a:p>
          <a:p>
            <a:pPr lvl="1" eaLnBrk="1" hangingPunct="1"/>
            <a:r>
              <a:rPr lang="en-GB" altLang="en-US" dirty="0" smtClean="0"/>
              <a:t>also solved by a Bayesian treatment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xfrm>
            <a:off x="430213" y="76200"/>
            <a:ext cx="7467600" cy="731838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EM Algorithm </a:t>
            </a:r>
            <a:r>
              <a:rPr lang="en-GB" altLang="en-US" dirty="0" smtClean="0">
                <a:cs typeface="Arial" pitchFamily="34" charset="0"/>
              </a:rPr>
              <a:t>–</a:t>
            </a:r>
            <a:r>
              <a:rPr lang="en-GB" altLang="en-US" dirty="0" smtClean="0"/>
              <a:t> Informal Derivation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048248"/>
            <a:ext cx="8305800" cy="5352552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GB" altLang="en-US" dirty="0" smtClean="0"/>
              <a:t>Let us proceed by simply differentiating the log likelihood</a:t>
            </a:r>
          </a:p>
          <a:p>
            <a:pPr eaLnBrk="1" hangingPunct="1"/>
            <a:r>
              <a:rPr lang="en-GB" altLang="en-US" dirty="0" smtClean="0"/>
              <a:t>Setting derivative with respect to      equal to zero gives</a:t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>giving</a:t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endParaRPr lang="en-GB" altLang="en-US" dirty="0" smtClean="0"/>
          </a:p>
          <a:p>
            <a:pPr eaLnBrk="1" hangingPunct="1"/>
            <a:r>
              <a:rPr lang="en-GB" altLang="en-US" dirty="0" smtClean="0"/>
              <a:t>which </a:t>
            </a:r>
            <a:r>
              <a:rPr lang="en-GB" altLang="en-US" dirty="0" smtClean="0"/>
              <a:t>is simply the weighted mean of the data</a:t>
            </a:r>
            <a:endParaRPr lang="en-GB" altLang="en-US" i="1" dirty="0" smtClean="0"/>
          </a:p>
          <a:p>
            <a:pPr eaLnBrk="1" hangingPunct="1"/>
            <a:endParaRPr lang="en-GB" altLang="en-US" dirty="0" smtClean="0"/>
          </a:p>
        </p:txBody>
      </p:sp>
      <p:pic>
        <p:nvPicPr>
          <p:cNvPr id="45062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338" y="1628775"/>
            <a:ext cx="3206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3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2128838"/>
            <a:ext cx="6462713" cy="128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4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3783013"/>
            <a:ext cx="2773363" cy="184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EM Algorithm </a:t>
            </a:r>
            <a:r>
              <a:rPr lang="en-GB" altLang="en-US" smtClean="0">
                <a:cs typeface="Arial" pitchFamily="34" charset="0"/>
              </a:rPr>
              <a:t>–</a:t>
            </a:r>
            <a:r>
              <a:rPr lang="en-GB" altLang="en-US" smtClean="0"/>
              <a:t> Informal Derivation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487375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Similarly for the </a:t>
            </a:r>
            <a:r>
              <a:rPr lang="en-GB" altLang="en-US" dirty="0" smtClean="0"/>
              <a:t>co-variances</a:t>
            </a: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dirty="0" smtClean="0"/>
              <a:t/>
            </a:r>
            <a:br>
              <a:rPr lang="en-GB" altLang="en-US" dirty="0" smtClean="0"/>
            </a:br>
            <a:endParaRPr lang="en-GB" altLang="en-US" dirty="0" smtClean="0"/>
          </a:p>
          <a:p>
            <a:pPr eaLnBrk="1" hangingPunct="1"/>
            <a:r>
              <a:rPr lang="en-GB" altLang="en-US" dirty="0" smtClean="0"/>
              <a:t>For mixing coefficients use a Lagrange multiplier to give</a:t>
            </a:r>
            <a:endParaRPr lang="en-GB" altLang="en-US" i="1" dirty="0" smtClean="0"/>
          </a:p>
          <a:p>
            <a:pPr eaLnBrk="1" hangingPunct="1"/>
            <a:endParaRPr lang="en-GB" altLang="en-US" dirty="0" smtClean="0"/>
          </a:p>
        </p:txBody>
      </p:sp>
      <p:pic>
        <p:nvPicPr>
          <p:cNvPr id="46086" name="Picture 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075237"/>
            <a:ext cx="2697162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7" name="Picture 9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475" y="2333513"/>
            <a:ext cx="5454650" cy="184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EM Algorithm </a:t>
            </a:r>
            <a:r>
              <a:rPr lang="en-GB" altLang="en-US" smtClean="0">
                <a:cs typeface="Arial" pitchFamily="34" charset="0"/>
              </a:rPr>
              <a:t>–</a:t>
            </a:r>
            <a:r>
              <a:rPr lang="en-GB" altLang="en-US" smtClean="0"/>
              <a:t> Informal Derivation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10600" cy="4873752"/>
          </a:xfrm>
        </p:spPr>
        <p:txBody>
          <a:bodyPr/>
          <a:lstStyle/>
          <a:p>
            <a:pPr marL="457200" indent="-457200" eaLnBrk="1" hangingPunct="1"/>
            <a:r>
              <a:rPr lang="en-GB" altLang="en-US" dirty="0" smtClean="0"/>
              <a:t>The solutions are not closed form since they are coupled</a:t>
            </a:r>
          </a:p>
          <a:p>
            <a:pPr marL="457200" indent="-457200" eaLnBrk="1" hangingPunct="1"/>
            <a:r>
              <a:rPr lang="en-GB" altLang="en-US" dirty="0" smtClean="0"/>
              <a:t>Suggests an iterative scheme for solving them:</a:t>
            </a:r>
          </a:p>
          <a:p>
            <a:pPr marL="914400" lvl="1" indent="-457200" eaLnBrk="1" hangingPunct="1"/>
            <a:r>
              <a:rPr lang="en-GB" altLang="en-US" dirty="0" smtClean="0"/>
              <a:t>Make initial guesses for the parameters</a:t>
            </a:r>
          </a:p>
          <a:p>
            <a:pPr marL="914400" lvl="1" indent="-457200" eaLnBrk="1" hangingPunct="1"/>
            <a:r>
              <a:rPr lang="en-GB" altLang="en-US" dirty="0" smtClean="0"/>
              <a:t>Alternate between the following two stages:</a:t>
            </a:r>
          </a:p>
          <a:p>
            <a:pPr marL="1371600" lvl="2" indent="-457200" eaLnBrk="1" hangingPunct="1">
              <a:buFontTx/>
              <a:buAutoNum type="arabicPeriod"/>
            </a:pPr>
            <a:r>
              <a:rPr lang="en-GB" altLang="en-US" dirty="0" smtClean="0"/>
              <a:t>E-step: evaluate responsibilities</a:t>
            </a:r>
          </a:p>
          <a:p>
            <a:pPr marL="1371600" lvl="2" indent="-457200" eaLnBrk="1" hangingPunct="1">
              <a:buFontTx/>
              <a:buAutoNum type="arabicPeriod"/>
            </a:pPr>
            <a:r>
              <a:rPr lang="en-GB" altLang="en-US" dirty="0" smtClean="0"/>
              <a:t>M-step: update parameters using ML results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206325" y="6589713"/>
            <a:ext cx="1937675" cy="268287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100" b="0" dirty="0" smtClean="0">
                <a:latin typeface="Comic Sans MS" pitchFamily="66" charset="0"/>
              </a:rPr>
              <a:t>Slides credit: C. </a:t>
            </a:r>
            <a:r>
              <a:rPr lang="en-GB" altLang="en-US" sz="1100" b="0" dirty="0">
                <a:latin typeface="Comic Sans MS" pitchFamily="66" charset="0"/>
              </a:rPr>
              <a:t>M. Bishop</a:t>
            </a:r>
            <a:endParaRPr lang="en-GB" altLang="en-US" sz="11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400">
                <a:latin typeface="Comic Sans MS" pitchFamily="66" charset="0"/>
              </a:rPr>
              <a:t>BCS Summer School, Exeter, 2003</a:t>
            </a: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400">
                <a:latin typeface="Comic Sans MS" pitchFamily="66" charset="0"/>
              </a:rPr>
              <a:t>Christopher M. Bishop</a:t>
            </a:r>
            <a:endParaRPr lang="en-GB" altLang="en-US" sz="1400"/>
          </a:p>
        </p:txBody>
      </p:sp>
      <p:pic>
        <p:nvPicPr>
          <p:cNvPr id="48132" name="Picture 3" descr="em-faith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" r="1836" b="4550"/>
          <a:stretch>
            <a:fillRect/>
          </a:stretch>
        </p:blipFill>
        <p:spPr bwMode="auto">
          <a:xfrm>
            <a:off x="0" y="0"/>
            <a:ext cx="9040813" cy="671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400">
                <a:latin typeface="Comic Sans MS" pitchFamily="66" charset="0"/>
              </a:rPr>
              <a:t>BCS Summer School, Exeter, 2003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400">
                <a:latin typeface="Comic Sans MS" pitchFamily="66" charset="0"/>
              </a:rPr>
              <a:t>Christopher M. Bishop</a:t>
            </a:r>
            <a:endParaRPr lang="en-GB" altLang="en-US" sz="1400"/>
          </a:p>
        </p:txBody>
      </p:sp>
      <p:pic>
        <p:nvPicPr>
          <p:cNvPr id="49156" name="Picture 3" descr="em-faith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" r="1836" b="4550"/>
          <a:stretch>
            <a:fillRect/>
          </a:stretch>
        </p:blipFill>
        <p:spPr bwMode="auto">
          <a:xfrm>
            <a:off x="0" y="0"/>
            <a:ext cx="9105900" cy="676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400">
                <a:latin typeface="Comic Sans MS" pitchFamily="66" charset="0"/>
              </a:rPr>
              <a:t>BCS Summer School, Exeter, 2003</a:t>
            </a:r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400">
                <a:latin typeface="Comic Sans MS" pitchFamily="66" charset="0"/>
              </a:rPr>
              <a:t>Christopher M. Bishop</a:t>
            </a:r>
            <a:endParaRPr lang="en-GB" altLang="en-US" sz="1400"/>
          </a:p>
        </p:txBody>
      </p:sp>
      <p:pic>
        <p:nvPicPr>
          <p:cNvPr id="50180" name="Picture 3" descr="em-faith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" r="1836" b="4550"/>
          <a:stretch>
            <a:fillRect/>
          </a:stretch>
        </p:blipFill>
        <p:spPr bwMode="auto">
          <a:xfrm>
            <a:off x="0" y="0"/>
            <a:ext cx="9097963" cy="675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400">
                <a:latin typeface="Comic Sans MS" pitchFamily="66" charset="0"/>
              </a:rPr>
              <a:t>BCS Summer School, Exeter, 2003</a:t>
            </a: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400">
                <a:latin typeface="Comic Sans MS" pitchFamily="66" charset="0"/>
              </a:rPr>
              <a:t>Christopher M. Bishop</a:t>
            </a:r>
            <a:endParaRPr lang="en-GB" altLang="en-US" sz="1400"/>
          </a:p>
        </p:txBody>
      </p:sp>
      <p:pic>
        <p:nvPicPr>
          <p:cNvPr id="51204" name="Picture 4" descr="em-faith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" r="1836" b="4550"/>
          <a:stretch>
            <a:fillRect/>
          </a:stretch>
        </p:blipFill>
        <p:spPr bwMode="auto">
          <a:xfrm>
            <a:off x="0" y="0"/>
            <a:ext cx="9080500" cy="674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400">
                <a:latin typeface="Comic Sans MS" pitchFamily="66" charset="0"/>
              </a:rPr>
              <a:t>BCS Summer School, Exeter, 2003</a:t>
            </a:r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400">
                <a:latin typeface="Comic Sans MS" pitchFamily="66" charset="0"/>
              </a:rPr>
              <a:t>Christopher M. Bishop</a:t>
            </a:r>
            <a:endParaRPr lang="en-GB" altLang="en-US" sz="1400"/>
          </a:p>
        </p:txBody>
      </p:sp>
      <p:pic>
        <p:nvPicPr>
          <p:cNvPr id="52228" name="Picture 7" descr="em-faith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" r="1836" b="4550"/>
          <a:stretch>
            <a:fillRect/>
          </a:stretch>
        </p:blipFill>
        <p:spPr bwMode="auto">
          <a:xfrm>
            <a:off x="0" y="0"/>
            <a:ext cx="9159875" cy="679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400">
                <a:latin typeface="Comic Sans MS" pitchFamily="66" charset="0"/>
              </a:rPr>
              <a:t>BCS Summer School, Exeter, 2003</a:t>
            </a: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en-US" sz="1400">
                <a:latin typeface="Comic Sans MS" pitchFamily="66" charset="0"/>
              </a:rPr>
              <a:t>Christopher M. Bishop</a:t>
            </a:r>
            <a:endParaRPr lang="en-GB" altLang="en-US" sz="1400"/>
          </a:p>
        </p:txBody>
      </p:sp>
      <p:pic>
        <p:nvPicPr>
          <p:cNvPr id="53252" name="Picture 5" descr="em-faith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" r="1836" b="4550"/>
          <a:stretch>
            <a:fillRect/>
          </a:stretch>
        </p:blipFill>
        <p:spPr bwMode="auto">
          <a:xfrm>
            <a:off x="0" y="0"/>
            <a:ext cx="9159875" cy="679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supervector</a:t>
            </a:r>
            <a:r>
              <a:rPr lang="en-US" dirty="0" smtClean="0"/>
              <a:t> representation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58200" cy="2514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Given a set of features from a set of images, train a Gaussian mixture model. This is called a Universal Background Model. </a:t>
            </a:r>
          </a:p>
          <a:p>
            <a:r>
              <a:rPr lang="en-US" sz="2000" dirty="0" smtClean="0"/>
              <a:t>Given the UBM and a set of features from a single image, adapt the UBM to the image feature set by Bayesian EM (check equations in paper below).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15137" y="6293295"/>
            <a:ext cx="81002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Zhou et al, “</a:t>
            </a:r>
            <a:r>
              <a:rPr lang="en-US" sz="1200" b="1" dirty="0" smtClean="0">
                <a:hlinkClick r:id="rId2"/>
              </a:rPr>
              <a:t>A </a:t>
            </a:r>
            <a:r>
              <a:rPr lang="en-US" sz="1200" b="1" dirty="0">
                <a:hlinkClick r:id="rId2"/>
              </a:rPr>
              <a:t>novel </a:t>
            </a:r>
            <a:r>
              <a:rPr lang="en-US" sz="1200" b="1" dirty="0" err="1">
                <a:hlinkClick r:id="rId2"/>
              </a:rPr>
              <a:t>Gaussianized</a:t>
            </a:r>
            <a:r>
              <a:rPr lang="en-US" sz="1200" b="1" dirty="0">
                <a:hlinkClick r:id="rId2"/>
              </a:rPr>
              <a:t> vector representation for natural scene </a:t>
            </a:r>
            <a:r>
              <a:rPr lang="en-US" sz="1200" b="1" dirty="0" smtClean="0">
                <a:hlinkClick r:id="rId2"/>
              </a:rPr>
              <a:t>categorization</a:t>
            </a:r>
            <a:r>
              <a:rPr lang="en-US" sz="1200" b="1" dirty="0" smtClean="0"/>
              <a:t>”, ICPR2008</a:t>
            </a:r>
            <a:endParaRPr lang="en-US" sz="1200" b="1" dirty="0"/>
          </a:p>
          <a:p>
            <a:endParaRPr 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00" y="3276600"/>
            <a:ext cx="6172200" cy="273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4"/>
          <p:cNvSpPr txBox="1"/>
          <p:nvPr/>
        </p:nvSpPr>
        <p:spPr>
          <a:xfrm>
            <a:off x="2872432" y="5605963"/>
            <a:ext cx="1593484" cy="35330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1400" dirty="0"/>
              <a:t>Origin </a:t>
            </a:r>
            <a:r>
              <a:rPr lang="en-CA" sz="1400" dirty="0" smtClean="0"/>
              <a:t>distribution </a:t>
            </a:r>
            <a:endParaRPr lang="en-CA" sz="2798" dirty="0" smtClean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6407516" y="5605963"/>
            <a:ext cx="1593484" cy="41036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1400" dirty="0" smtClean="0"/>
              <a:t>New distribution </a:t>
            </a:r>
            <a:endParaRPr lang="en-CA" sz="2798" dirty="0" smtClean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02381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supervector</a:t>
            </a:r>
            <a:r>
              <a:rPr lang="en-US" dirty="0" smtClean="0"/>
              <a:t> representation (2)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600200"/>
                <a:ext cx="8458200" cy="43434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Supervector: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[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/>
                          </a:rPr>
                          <m:t>𝐦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/>
                          </a:rPr>
                          <m:t>𝐦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,…,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/>
                          </a:rPr>
                          <m:t>𝐦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𝐾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]</m:t>
                    </m:r>
                  </m:oMath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Normalized </a:t>
                </a:r>
                <a:r>
                  <a:rPr lang="en-US" dirty="0" err="1" smtClean="0"/>
                  <a:t>supervector</a:t>
                </a:r>
                <a:r>
                  <a:rPr lang="en-US" dirty="0" smtClean="0"/>
                  <a:t>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[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rad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−1/2</m:t>
                            </m:r>
                          </m:sup>
                        </m:sSubSup>
                        <m:r>
                          <a:rPr lang="en-US" b="1">
                            <a:latin typeface="Cambria Math"/>
                          </a:rPr>
                          <m:t>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rad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−1/2</m:t>
                            </m:r>
                          </m:sup>
                        </m:sSubSup>
                        <m:r>
                          <a:rPr lang="en-US" b="1">
                            <a:latin typeface="Cambria Math"/>
                          </a:rPr>
                          <m:t>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,…</a:t>
                </a:r>
                <a:r>
                  <a:rPr lang="en-US" dirty="0" smtClean="0"/>
                  <a:t>,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𝐾</m:t>
                            </m:r>
                          </m:sub>
                        </m:sSub>
                      </m:e>
                    </m:rad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𝐾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−1/2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/>
                          </a:rPr>
                          <m:t>𝐦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𝐾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]</m:t>
                    </m:r>
                  </m:oMath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Centralized and normalized </a:t>
                </a:r>
                <a:r>
                  <a:rPr lang="en-US" dirty="0" err="1" smtClean="0"/>
                  <a:t>supervector</a:t>
                </a:r>
                <a:endParaRPr lang="en-US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d>
                      <m:dPr>
                        <m:begChr m:val="[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ad>
                              <m:radPr>
                                <m:degHide m:val="on"/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rad>
                            <m:sSubSup>
                              <m:sSubSup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/>
                                  </a:rPr>
                                  <m:t>Σ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sz="1800" i="1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bSup>
                            <m:r>
                              <a:rPr lang="en-US" sz="18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1800" b="1">
                                <a:latin typeface="Cambria Math"/>
                              </a:rPr>
                              <m:t>𝐦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1" i="0" smtClean="0">
                                <a:latin typeface="Cambria Math"/>
                              </a:rPr>
                              <m:t>𝛍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m:rPr>
                        <m:nor/>
                      </m:rPr>
                      <a:rPr lang="en-US" sz="2000" dirty="0"/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ad>
                          <m:radPr>
                            <m:degHide m:val="on"/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rad>
                        <m:sSubSup>
                          <m:sSub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/>
                              </a:rPr>
                              <m:t>Σ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en-US" sz="1800" i="1">
                                <a:latin typeface="Cambria Math"/>
                              </a:rPr>
                              <m:t>−1/2</m:t>
                            </m:r>
                          </m:sup>
                        </m:sSubSup>
                        <m:r>
                          <a:rPr lang="en-US" sz="1800" b="1" i="0" smtClean="0">
                            <a:latin typeface="Cambria Math"/>
                          </a:rPr>
                          <m:t>(</m:t>
                        </m:r>
                        <m:r>
                          <a:rPr lang="en-US" sz="1800" b="1">
                            <a:latin typeface="Cambria Math"/>
                          </a:rPr>
                          <m:t>𝐦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>
                            <a:latin typeface="Cambria Math"/>
                          </a:rPr>
                          <m:t>𝛍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)</a:t>
                </a:r>
                <a:r>
                  <a:rPr lang="en-US" sz="2000" dirty="0"/>
                  <a:t>,…</a:t>
                </a:r>
                <a:r>
                  <a:rPr lang="en-US" sz="2000" dirty="0"/>
                  <a:t>,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>
                            <a:latin typeface="Cambria Math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𝐾</m:t>
                            </m:r>
                          </m:sub>
                        </m:sSub>
                      </m:e>
                    </m:rad>
                    <m:sSubSup>
                      <m:sSubSupPr>
                        <m:ctrlPr>
                          <a:rPr lang="en-US" sz="2000" i="1">
                            <a:latin typeface="Cambria Math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Σ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𝐾</m:t>
                        </m:r>
                      </m:sub>
                      <m:sup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bSup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>
                            <a:latin typeface="Cambria Math"/>
                          </a:rPr>
                          <m:t>𝐦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𝐾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−</m:t>
                    </m:r>
                    <m:r>
                      <a:rPr lang="en-US" sz="20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>
                            <a:latin typeface="Cambria Math"/>
                          </a:rPr>
                          <m:t>𝛍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𝐾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)</m:t>
                    </m:r>
                    <m:r>
                      <a:rPr lang="en-US" sz="2000" i="1">
                        <a:latin typeface="Cambria Math"/>
                      </a:rPr>
                      <m:t>]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600200"/>
                <a:ext cx="8458200" cy="4343400"/>
              </a:xfrm>
              <a:blipFill rotWithShape="1">
                <a:blip r:embed="rId2"/>
                <a:stretch>
                  <a:fillRect l="-288" t="-1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15137" y="6293295"/>
            <a:ext cx="81002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Zhou et al, “</a:t>
            </a:r>
            <a:r>
              <a:rPr lang="en-US" sz="1200" b="1" dirty="0" smtClean="0">
                <a:hlinkClick r:id="rId3"/>
              </a:rPr>
              <a:t>A </a:t>
            </a:r>
            <a:r>
              <a:rPr lang="en-US" sz="1200" b="1" dirty="0">
                <a:hlinkClick r:id="rId3"/>
              </a:rPr>
              <a:t>novel </a:t>
            </a:r>
            <a:r>
              <a:rPr lang="en-US" sz="1200" b="1" dirty="0" err="1">
                <a:hlinkClick r:id="rId3"/>
              </a:rPr>
              <a:t>Gaussianized</a:t>
            </a:r>
            <a:r>
              <a:rPr lang="en-US" sz="1200" b="1" dirty="0">
                <a:hlinkClick r:id="rId3"/>
              </a:rPr>
              <a:t> vector representation for natural scene </a:t>
            </a:r>
            <a:r>
              <a:rPr lang="en-US" sz="1200" b="1" dirty="0" smtClean="0">
                <a:hlinkClick r:id="rId3"/>
              </a:rPr>
              <a:t>categorization</a:t>
            </a:r>
            <a:r>
              <a:rPr lang="en-US" sz="1200" b="1" dirty="0" smtClean="0"/>
              <a:t>”, ICPR2008</a:t>
            </a:r>
            <a:endParaRPr lang="en-US" sz="12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319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p(\bfx) = \sum_{k=1}^K \pi_k {\cal N}(\bfx|\boldmu_k,&#10;    \boldSigma_k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5"/>
  <p:tag name="BOXHEIGHT" val="512"/>
  <p:tag name="BOXFONT" val="10"/>
  <p:tag name="BOXWRAP" val="False"/>
  <p:tag name="WORKAROUNDTRANSPARENCYBUG" val="False"/>
  <p:tag name="ALLOWFONTSUBSTITUTION" val="False"/>
  <p:tag name="BITMAPFORMAT" val="bmpmono"/>
  <p:tag name="ORIGWIDTH" val="253"/>
  <p:tag name="PICTUREFILESIZE" val="5101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{\cal N}(\bfx|\boldmu, \boldSigma) = \frac{1}{\left( 2 \pi |\boldSigma|&#10;\right)^{1/2}}  \exp \left\{ - \frac{1}{2} (\bfx - \boldmu)^\T \boldSigma^{-1} (\bfx - \boldmu) \right\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5"/>
  <p:tag name="BOXHEIGHT" val="512"/>
  <p:tag name="BOXFONT" val="10"/>
  <p:tag name="BOXWRAP" val="False"/>
  <p:tag name="WORKAROUNDTRANSPARENCYBUG" val="False"/>
  <p:tag name="ALLOWFONTSUBSTITUTION" val="False"/>
  <p:tag name="BITMAPFORMAT" val="bmpmono"/>
  <p:tag name="ORIGWIDTH" val="533"/>
  <p:tag name="PICTUREFILESIZE" val="9452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\boldLambda = \boldSigma^{-1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mono"/>
  <p:tag name="DEBUGINTERACTIVE" val="True"/>
  <p:tag name="ORIGWIDTH" val="87"/>
  <p:tag name="PICTUREFILESIZE" val="6446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\tau = \frac{1}{\sigma^2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5"/>
  <p:tag name="BOXHEIGHT" val="512"/>
  <p:tag name="BOXFONT" val="10"/>
  <p:tag name="BOXWRAP" val="False"/>
  <p:tag name="WORKAROUNDTRANSPARENCYBUG" val="False"/>
  <p:tag name="ALLOWFONTSUBSTITUTION" val="False"/>
  <p:tag name="BITMAPFORMAT" val="bmpmono"/>
  <p:tag name="ORIGWIDTH" val="68"/>
  <p:tag name="PICTUREFILESIZE" val="1056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D = \{\bfx_n \} \hspace{10mm} n=1, \ldots, N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mono"/>
  <p:tag name="DEBUGINTERACTIVE" val="True"/>
  <p:tag name="ORIGWIDTH" val="243"/>
  <p:tag name="PICTUREFILESIZE" val="17786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p(D|\boldmu, \boldSigma) = \prod_{n=1}^N {\cal N}(\bfx_n | \boldmu, \boldSigma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5"/>
  <p:tag name="BOXHEIGHT" val="512"/>
  <p:tag name="BOXFONT" val="10"/>
  <p:tag name="BOXWRAP" val="False"/>
  <p:tag name="WORKAROUNDTRANSPARENCYBUG" val="False"/>
  <p:tag name="ALLOWFONTSUBSTITUTION" val="False"/>
  <p:tag name="BITMAPFORMAT" val="bmpmono"/>
  <p:tag name="ORIGWIDTH" val="275"/>
  <p:tag name="PICTUREFILESIZE" val="54726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begin{eqnarray*}&#10;   \ln p(D|\boldmu, \boldSigma) &amp;=&amp; - \frac{N}{2} \ln |\boldSigma| - \frac{N}{2} \ln (2 \pi) \\&#10;  &amp; &amp; - \frac{1}{2} \sum_{n=1}^N (\bfx_n - \boldmu)^\T \boldSigma^{-1} (\bfx_n - \boldmu) &#10;\end{eqnarray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5"/>
  <p:tag name="BOXHEIGHT" val="512"/>
  <p:tag name="BOXFONT" val="10"/>
  <p:tag name="BOXWRAP" val="False"/>
  <p:tag name="WORKAROUNDTRANSPARENCYBUG" val="False"/>
  <p:tag name="ALLOWFONTSUBSTITUTION" val="False"/>
  <p:tag name="BITMAPFORMAT" val="bmpmono"/>
  <p:tag name="ORIGWIDTH" val="458"/>
  <p:tag name="PICTUREFILESIZE" val="168835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\boldmu_{\rm ML} = \frac{1}{N} \sum_{n=1}^N \bfx_n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mono"/>
  <p:tag name="DEBUGINTERACTIVE" val="True"/>
  <p:tag name="ORIGWIDTH" val="162"/>
  <p:tag name="PICTUREFILESIZE" val="32306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\boldSigma_{\rm ML} = \frac{1}{N}&#10;    \sum_{n=1}^N (\bfx_n - \boldmu_{\rm ML}) (\bfx_n - \boldmu_{\rm ML})^\T&#10;\]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TIMEOUT" val="(none)"/>
  <p:tag name="BOXWIDTH" val="505"/>
  <p:tag name="BOXHEIGHT" val="512"/>
  <p:tag name="BOXFONT" val="10"/>
  <p:tag name="BOXWRAP" val="False"/>
  <p:tag name="WORKAROUNDTRANSPARENCYBUG" val="False"/>
  <p:tag name="ALLOWFONTSUBSTITUTION" val="False"/>
  <p:tag name="BITMAPFORMAT" val="bmpmono"/>
  <p:tag name="ORIGWIDTH" val="375.875"/>
  <p:tag name="PICTUREFILESIZE" val="4651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setlength{\jot}{5mm}&#10;\pagestyle{empty}&#10;\begin{document}&#10;\begin{eqnarray*}&#10;  {\rm E}[ \boldmu_{\rm ML} ] &amp;=&amp; \boldmu \label{eq:ensemble-ml-normal-mu} \\&#10;  {\rm E}[ \boldSigma_{\rm ML} ] &amp;=&amp; \left( \frac{N-1}{N} \right)&#10;  \boldSigma&#10;  \label{eq:ensemble-ml-normal-sig}&#10;\end{eqnarray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mono"/>
  <p:tag name="DEBUGINTERACTIVE" val="True"/>
  <p:tag name="ORIGWIDTH" val="229"/>
  <p:tag name="PICTUREFILESIZE" val="63990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\widetilde{\boldSigma} = \frac{1}{N-1}&#10;    \sum_{n=1}^N (\bfx_n - \boldmu_{\rm ML}) (\bfx_n - \boldmu_{\rm ML})^\T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mono"/>
  <p:tag name="DEBUGINTERACTIVE" val="True"/>
  <p:tag name="ORIGWIDTH" val="386"/>
  <p:tag name="PICTUREFILESIZE" val="76766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{\rm E} \left[ \widetilde{\boldSigma} \right] =  \boldSigma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mono"/>
  <p:tag name="DEBUGINTERACTIVE" val="True"/>
  <p:tag name="ORIGWIDTH" val="97"/>
  <p:tag name="PICTUREFILESIZE" val="10532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p(\bfx) = \sum_{k=1}^K p(k) p(\bfx|k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mono"/>
  <p:tag name="DEBUGINTERACTIVE" val="True"/>
  <p:tag name="ORIGWIDTH" val="213"/>
  <p:tag name="PICTUREFILESIZE" val="42896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usepackage{amssymb}&#10;\input{utils}&#10;\pagestyle{empty}&#10;\begin{document}&#10;\[&#10;  \sum_{k=1}^K \pi_k = 1 \hspace{15mm}&#10;   0 \leqslant \pi_k \leqslant 1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mono"/>
  <p:tag name="DEBUGINTERACTIVE" val="True"/>
  <p:tag name="ORIGWIDTH" val="249"/>
  <p:tag name="PICTUREFILESIZE" val="50238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p(\bfx) = \sum_{k=1}^K \pi_k {\cal N}(\bfx|\boldmu_k,&#10;    \boldSigma_k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5"/>
  <p:tag name="BOXHEIGHT" val="512"/>
  <p:tag name="BOXFONT" val="10"/>
  <p:tag name="BOXWRAP" val="False"/>
  <p:tag name="WORKAROUNDTRANSPARENCYBUG" val="False"/>
  <p:tag name="ALLOWFONTSUBSTITUTION" val="False"/>
  <p:tag name="BITMAPFORMAT" val="bmpmono"/>
  <p:tag name="ORIGWIDTH" val="253"/>
  <p:tag name="PICTUREFILESIZE" val="51011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\pi_k&#10;\]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65.25"/>
  <p:tag name="PICTUREFILESIZE" val="75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\bfx_n&#10;\]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71.25"/>
  <p:tag name="PICTUREFILESIZE" val="66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\bfx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mono"/>
  <p:tag name="DEBUGINTERACTIVE" val="True"/>
  <p:tag name="ORIGWIDTH" val="12"/>
  <p:tag name="PICTUREFILESIZE" val="518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setlength{\jot}{5mm}&#10;\pagestyle{empty}&#10;\begin{document}&#10;\begin{eqnarray*}&#10;  \gamma_k(\bfx) \equiv p(k|\bfx) &amp;=&amp; \frac{p(k) p(\bfx|k)}{p(\bfx)} \\&#10;  &amp;=&amp; \frac{\pi_k {\cal N}(\bfx|\boldmu_k, \boldSigma_k)}&#10;    {\displaystyle \sum_{j=1}^K \pi_j&#10;    {\cal N}(\bfx|\boldmu_j, \boldSigma_j)}&#10;\end{eqnarray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5"/>
  <p:tag name="BOXHEIGHT" val="512"/>
  <p:tag name="BOXFONT" val="10"/>
  <p:tag name="BOXWRAP" val="False"/>
  <p:tag name="WORKAROUNDTRANSPARENCYBUG" val="False"/>
  <p:tag name="ALLOWFONTSUBSTITUTION" val="False"/>
  <p:tag name="BITMAPFORMAT" val="bmpmono"/>
  <p:tag name="ORIGWIDTH" val="367"/>
  <p:tag name="PICTUREFILESIZE" val="195846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 \ln p(D|\boldpi, \boldmu, \boldSigma) = \sum_{n=1}^N \ln&#10;    \left\{ \sum_{k=1}^K \pi_k {\cal N}(\bfx_n|\boldmu_k,&#10;    \boldSigma_k) \right\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5"/>
  <p:tag name="BOXHEIGHT" val="512"/>
  <p:tag name="BOXFONT" val="10"/>
  <p:tag name="BOXWRAP" val="False"/>
  <p:tag name="WORKAROUNDTRANSPARENCYBUG" val="False"/>
  <p:tag name="ALLOWFONTSUBSTITUTION" val="False"/>
  <p:tag name="BITMAPFORMAT" val="bmpmono"/>
  <p:tag name="ORIGWIDTH" val="451"/>
  <p:tag name="PICTUREFILESIZE" val="97108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{\cal N}(\bfx_n|\bfx_n, \sigma_j^2 \bfI) =&#10;    \frac{1}{(2\pi)^{1/2}} \frac{1}{\sigma_j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mono"/>
  <p:tag name="DEBUGINTERACTIVE" val="True"/>
  <p:tag name="ORIGWIDTH" val="265"/>
  <p:tag name="PICTUREFILESIZE" val="45987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\sigma_j \rightarrow 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5"/>
  <p:tag name="BOXHEIGHT" val="512"/>
  <p:tag name="BOXFONT" val="10"/>
  <p:tag name="BOXWRAP" val="False"/>
  <p:tag name="WORKAROUNDTRANSPARENCYBUG" val="False"/>
  <p:tag name="ALLOWFONTSUBSTITUTION" val="False"/>
  <p:tag name="BITMAPFORMAT" val="pngmono"/>
  <p:tag name="ORIGWIDTH" val="65"/>
  <p:tag name="PICTUREFILESIZE" val="279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\boldmu_j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mono"/>
  <p:tag name="DEBUGINTERACTIVE" val="True"/>
  <p:tag name="ORIGWIDTH" val="21"/>
  <p:tag name="PICTUREFILESIZE" val="1326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- \sum_{n=1}^N  \underbrace{ \frac{\pi_j&#10;    {\cal N}(\bfx_n|\boldmu_j, \boldSigma_j)}&#10;    {\sum_k \pi_k&#10;    {\cal N}(\bfx_n|\boldmu_k, \boldSigma_k)} }_{\gamma_j(\bfx_n)}&#10;    \boldSigma_j^{-1}(\bfx_n - \boldmu_j) = 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5"/>
  <p:tag name="BOXHEIGHT" val="512"/>
  <p:tag name="BOXFONT" val="10"/>
  <p:tag name="BOXWRAP" val="False"/>
  <p:tag name="WORKAROUNDTRANSPARENCYBUG" val="False"/>
  <p:tag name="ALLOWFONTSUBSTITUTION" val="False"/>
  <p:tag name="BITMAPFORMAT" val="bmpmono"/>
  <p:tag name="ORIGWIDTH" val="424"/>
  <p:tag name="PICTUREFILESIZE" val="123766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\boldmu_j = \frac{\displaystyle \sum_{n=1}^N \gamma_j(\bfx_n)&#10;    \bfx_n}{\displaystyle \sum_{n=1}^N \gamma_j(\bfx_n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54"/>
  <p:tag name="BOXHEIGHT" val="512"/>
  <p:tag name="BOXFONT" val="10"/>
  <p:tag name="BOXWRAP" val="False"/>
  <p:tag name="WORKAROUNDTRANSPARENCYBUG" val="False"/>
  <p:tag name="ALLOWFONTSUBSTITUTION" val="False"/>
  <p:tag name="BITMAPFORMAT" val="bmpmono"/>
  <p:tag name="ORIGWIDTH" val="182"/>
  <p:tag name="PICTUREFILESIZE" val="76614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\pi_j = \frac{1}{N} \sum_{n=1}^N \gamma_j(\bfx_n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15"/>
  <p:tag name="BITMAPFORMAT" val="bmpmono"/>
  <p:tag name="DEBUGINTERACTIVE" val="True"/>
  <p:tag name="ORIGWIDTH" val="177"/>
  <p:tag name="PICTUREFILESIZE" val="35346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&#10;\input{utils}&#10;\pagestyle{empty}&#10;\begin{document}&#10;\[&#10;  \boldSigma_j = \frac{\displaystyle \sum_{n=1}^N \gamma_j(\bfx_n)&#10;    (\bfx_n - \boldmu_j)(\bfx_n - \boldmu_j)^\T}&#10;    {\displaystyle \sum_{n=1}^N \gamma_j(\bfx_n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05"/>
  <p:tag name="BOXHEIGHT" val="512"/>
  <p:tag name="BOXFONT" val="10"/>
  <p:tag name="BOXWRAP" val="False"/>
  <p:tag name="WORKAROUNDTRANSPARENCYBUG" val="False"/>
  <p:tag name="ALLOWFONTSUBSTITUTION" val="False"/>
  <p:tag name="BITMAPFORMAT" val="bmpmono"/>
  <p:tag name="ORIGWIDTH" val="358"/>
  <p:tag name="PICTUREFILESIZE" val="150803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990</TotalTime>
  <Words>2064</Words>
  <Application>Microsoft Office PowerPoint</Application>
  <PresentationFormat>On-screen Show (4:3)</PresentationFormat>
  <Paragraphs>353</Paragraphs>
  <Slides>76</Slides>
  <Notes>28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8" baseType="lpstr">
      <vt:lpstr>Oriel</vt:lpstr>
      <vt:lpstr>Equation</vt:lpstr>
      <vt:lpstr>CS598:Visual information Retrieval</vt:lpstr>
      <vt:lpstr>Recap of Lecture III</vt:lpstr>
      <vt:lpstr>Outline</vt:lpstr>
      <vt:lpstr>Lecture IV: Part I </vt:lpstr>
      <vt:lpstr>Bag-of-features models</vt:lpstr>
      <vt:lpstr>Origin 1: Texture recognition</vt:lpstr>
      <vt:lpstr>Origin 1: Texture recognition</vt:lpstr>
      <vt:lpstr>Origin 2: Bag-of-words models</vt:lpstr>
      <vt:lpstr>Origin 2: Bag-of-words models</vt:lpstr>
      <vt:lpstr>Origin 2: Bag-of-words models</vt:lpstr>
      <vt:lpstr>Origin 2: Bag-of-words models</vt:lpstr>
      <vt:lpstr>Bag-of-features steps</vt:lpstr>
      <vt:lpstr>1. Feature extraction</vt:lpstr>
      <vt:lpstr>1. Feature extraction</vt:lpstr>
      <vt:lpstr>1. Feature extraction</vt:lpstr>
      <vt:lpstr>2. Learning the visual vocabulary</vt:lpstr>
      <vt:lpstr>2. Learning the visual vocabulary</vt:lpstr>
      <vt:lpstr>2. Learning the visual vocabulary</vt:lpstr>
      <vt:lpstr>K-means clustering</vt:lpstr>
      <vt:lpstr>Clustering and vector quantization</vt:lpstr>
      <vt:lpstr>Example codebook</vt:lpstr>
      <vt:lpstr>Another codebook</vt:lpstr>
      <vt:lpstr>PowerPoint Presentation</vt:lpstr>
      <vt:lpstr>Visual vocabularies: Issues</vt:lpstr>
      <vt:lpstr>Spatial pyramid representation</vt:lpstr>
      <vt:lpstr>Spatial pyramid representation</vt:lpstr>
      <vt:lpstr>Spatial pyramid representation</vt:lpstr>
      <vt:lpstr>Scene category dataset</vt:lpstr>
      <vt:lpstr>Caltech101 dataset</vt:lpstr>
      <vt:lpstr>Bags of features for action recognition</vt:lpstr>
      <vt:lpstr>Bags of features for action recognition</vt:lpstr>
      <vt:lpstr>Image classification</vt:lpstr>
      <vt:lpstr>Lecture IV: Part II </vt:lpstr>
      <vt:lpstr>Outline</vt:lpstr>
      <vt:lpstr>Hard quantization</vt:lpstr>
      <vt:lpstr>Soft quantization based on uncertainty</vt:lpstr>
      <vt:lpstr>Soft Quantization</vt:lpstr>
      <vt:lpstr>Some experiments on soft quantization</vt:lpstr>
      <vt:lpstr>Sparse coding</vt:lpstr>
      <vt:lpstr>Soft quantization and pooling</vt:lpstr>
      <vt:lpstr>Outline</vt:lpstr>
      <vt:lpstr>Quiz</vt:lpstr>
      <vt:lpstr>Modeling the feature distribution</vt:lpstr>
      <vt:lpstr>Quiz</vt:lpstr>
      <vt:lpstr>The Gaussian Distribution</vt:lpstr>
      <vt:lpstr>Likelihood Function</vt:lpstr>
      <vt:lpstr>Maximum Likelihood</vt:lpstr>
      <vt:lpstr>Maximum Likelihood Solution</vt:lpstr>
      <vt:lpstr>Bias of Maximum Likelihood</vt:lpstr>
      <vt:lpstr>Intuitive Explanation of Over-fitting</vt:lpstr>
      <vt:lpstr>Unbiased Variance Estimate</vt:lpstr>
      <vt:lpstr>Gaussian Mixtures</vt:lpstr>
      <vt:lpstr>Example: Mixture of 3 Gaussians</vt:lpstr>
      <vt:lpstr>Contours of Probability Distribution</vt:lpstr>
      <vt:lpstr>Surface Plot</vt:lpstr>
      <vt:lpstr>Sampling from the Gaussian</vt:lpstr>
      <vt:lpstr>Synthetic Data Set</vt:lpstr>
      <vt:lpstr>Fitting the Gaussian Mixture</vt:lpstr>
      <vt:lpstr>Synthetic Data Set Without Labels</vt:lpstr>
      <vt:lpstr>Posterior Probabilities</vt:lpstr>
      <vt:lpstr>Posterior Probabilities (colour coded)</vt:lpstr>
      <vt:lpstr>Posterior Probability Map</vt:lpstr>
      <vt:lpstr>Maximum Likelihood for the GMM</vt:lpstr>
      <vt:lpstr>Over-fitting in Gaussian Mixture Models</vt:lpstr>
      <vt:lpstr>Problems and Solutions</vt:lpstr>
      <vt:lpstr>EM Algorithm – Informal Derivation</vt:lpstr>
      <vt:lpstr>EM Algorithm – Informal Derivation</vt:lpstr>
      <vt:lpstr>EM Algorithm – Informal Derivation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supervector representation (1)</vt:lpstr>
      <vt:lpstr>The supervector representation (2)</vt:lpstr>
    </vt:vector>
  </TitlesOfParts>
  <Company>Stevens Institute of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CS598 Visual information Retrieval</dc:title>
  <dc:creator>Gang Hua</dc:creator>
  <cp:lastModifiedBy>Gang Hua</cp:lastModifiedBy>
  <cp:revision>501</cp:revision>
  <dcterms:created xsi:type="dcterms:W3CDTF">2014-01-31T22:38:36Z</dcterms:created>
  <dcterms:modified xsi:type="dcterms:W3CDTF">2014-02-24T20:13:26Z</dcterms:modified>
</cp:coreProperties>
</file>