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3.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4.xml" ContentType="application/vnd.openxmlformats-officedocument.presentationml.tags+xml"/>
  <Override PartName="/ppt/notesSlides/notesSlide37.xml" ContentType="application/vnd.openxmlformats-officedocument.presentationml.notesSlide+xml"/>
  <Override PartName="/ppt/tags/tag5.xml" ContentType="application/vnd.openxmlformats-officedocument.presentationml.tags+xml"/>
  <Override PartName="/ppt/notesSlides/notesSlide38.xml" ContentType="application/vnd.openxmlformats-officedocument.presentationml.notesSlide+xml"/>
  <Override PartName="/ppt/tags/tag6.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7.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8.xml" ContentType="application/vnd.openxmlformats-officedocument.presentationml.tags+xml"/>
  <Override PartName="/ppt/notesSlides/notesSlide46.xml" ContentType="application/vnd.openxmlformats-officedocument.presentationml.notesSlide+xml"/>
  <Override PartName="/ppt/tags/tag9.xml" ContentType="application/vnd.openxmlformats-officedocument.presentationml.tags+xml"/>
  <Override PartName="/ppt/notesSlides/notesSlide47.xml" ContentType="application/vnd.openxmlformats-officedocument.presentationml.notesSlide+xml"/>
  <Override PartName="/ppt/tags/tag10.xml" ContentType="application/vnd.openxmlformats-officedocument.presentationml.tag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11.xml" ContentType="application/vnd.openxmlformats-officedocument.presentationml.tags+xml"/>
  <Override PartName="/ppt/notesSlides/notesSlide51.xml" ContentType="application/vnd.openxmlformats-officedocument.presentationml.notesSlide+xml"/>
  <Override PartName="/ppt/tags/tag12.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13.xml" ContentType="application/vnd.openxmlformats-officedocument.presentationml.tags+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8"/>
  </p:notesMasterIdLst>
  <p:sldIdLst>
    <p:sldId id="256" r:id="rId2"/>
    <p:sldId id="324" r:id="rId3"/>
    <p:sldId id="257" r:id="rId4"/>
    <p:sldId id="325" r:id="rId5"/>
    <p:sldId id="350" r:id="rId6"/>
    <p:sldId id="351" r:id="rId7"/>
    <p:sldId id="352" r:id="rId8"/>
    <p:sldId id="353" r:id="rId9"/>
    <p:sldId id="354" r:id="rId10"/>
    <p:sldId id="355" r:id="rId11"/>
    <p:sldId id="356" r:id="rId12"/>
    <p:sldId id="357" r:id="rId13"/>
    <p:sldId id="358" r:id="rId14"/>
    <p:sldId id="359" r:id="rId15"/>
    <p:sldId id="326" r:id="rId16"/>
    <p:sldId id="327" r:id="rId17"/>
    <p:sldId id="328" r:id="rId18"/>
    <p:sldId id="329" r:id="rId19"/>
    <p:sldId id="330" r:id="rId20"/>
    <p:sldId id="331" r:id="rId21"/>
    <p:sldId id="332" r:id="rId22"/>
    <p:sldId id="333" r:id="rId23"/>
    <p:sldId id="334" r:id="rId24"/>
    <p:sldId id="335" r:id="rId25"/>
    <p:sldId id="360" r:id="rId26"/>
    <p:sldId id="337" r:id="rId27"/>
    <p:sldId id="338" r:id="rId28"/>
    <p:sldId id="339" r:id="rId29"/>
    <p:sldId id="361" r:id="rId30"/>
    <p:sldId id="341" r:id="rId31"/>
    <p:sldId id="342" r:id="rId32"/>
    <p:sldId id="343" r:id="rId33"/>
    <p:sldId id="344" r:id="rId34"/>
    <p:sldId id="345" r:id="rId35"/>
    <p:sldId id="346" r:id="rId36"/>
    <p:sldId id="347" r:id="rId37"/>
    <p:sldId id="348" r:id="rId38"/>
    <p:sldId id="349" r:id="rId39"/>
    <p:sldId id="260" r:id="rId40"/>
    <p:sldId id="363" r:id="rId41"/>
    <p:sldId id="364" r:id="rId42"/>
    <p:sldId id="365" r:id="rId43"/>
    <p:sldId id="366" r:id="rId44"/>
    <p:sldId id="367" r:id="rId45"/>
    <p:sldId id="368" r:id="rId46"/>
    <p:sldId id="369" r:id="rId47"/>
    <p:sldId id="370" r:id="rId48"/>
    <p:sldId id="371" r:id="rId49"/>
    <p:sldId id="372" r:id="rId50"/>
    <p:sldId id="373" r:id="rId51"/>
    <p:sldId id="374" r:id="rId52"/>
    <p:sldId id="375" r:id="rId53"/>
    <p:sldId id="376" r:id="rId54"/>
    <p:sldId id="377" r:id="rId55"/>
    <p:sldId id="378" r:id="rId56"/>
    <p:sldId id="379" r:id="rId57"/>
    <p:sldId id="380" r:id="rId58"/>
    <p:sldId id="381" r:id="rId59"/>
    <p:sldId id="382" r:id="rId60"/>
    <p:sldId id="383" r:id="rId61"/>
    <p:sldId id="384" r:id="rId62"/>
    <p:sldId id="385" r:id="rId63"/>
    <p:sldId id="386" r:id="rId64"/>
    <p:sldId id="387" r:id="rId65"/>
    <p:sldId id="388" r:id="rId66"/>
    <p:sldId id="389"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6" d="100"/>
          <a:sy n="126" d="100"/>
        </p:scale>
        <p:origin x="-546" y="-90"/>
      </p:cViewPr>
      <p:guideLst>
        <p:guide orient="horz" pos="2160"/>
        <p:guide pos="2880"/>
      </p:guideLst>
    </p:cSldViewPr>
  </p:slideViewPr>
  <p:notesTextViewPr>
    <p:cViewPr>
      <p:scale>
        <a:sx n="1" d="1"/>
        <a:sy n="1" d="1"/>
      </p:scale>
      <p:origin x="0" y="0"/>
    </p:cViewPr>
  </p:notesTextViewPr>
  <p:sorterViewPr>
    <p:cViewPr>
      <p:scale>
        <a:sx n="100" d="100"/>
        <a:sy n="100" d="100"/>
      </p:scale>
      <p:origin x="0" y="31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8.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7B4651-3B6B-4B8F-B205-5A6A3DB25F17}" type="datetimeFigureOut">
              <a:rPr lang="en-US" smtClean="0"/>
              <a:t>2/18/2014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F3EBF3-04FB-4A46-85B2-FBA1A220003F}" type="slidenum">
              <a:rPr lang="en-US" smtClean="0"/>
              <a:t>‹#›</a:t>
            </a:fld>
            <a:endParaRPr lang="en-US"/>
          </a:p>
        </p:txBody>
      </p:sp>
    </p:spTree>
    <p:extLst>
      <p:ext uri="{BB962C8B-B14F-4D97-AF65-F5344CB8AC3E}">
        <p14:creationId xmlns:p14="http://schemas.microsoft.com/office/powerpoint/2010/main" val="2179713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F4FADAEF-6D15-4354-A7C1-18B65215B95C}" type="slidenum">
              <a:rPr lang="en-US" smtClean="0"/>
              <a:pPr/>
              <a:t>5</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xfrm>
            <a:off x="913805" y="4343704"/>
            <a:ext cx="5030391" cy="4113892"/>
          </a:xfrm>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F4FADAEF-6D15-4354-A7C1-18B65215B95C}" type="slidenum">
              <a:rPr lang="en-US" smtClean="0"/>
              <a:pPr/>
              <a:t>6</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xfrm>
            <a:off x="913805" y="4343704"/>
            <a:ext cx="5030391" cy="4113892"/>
          </a:xfrm>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002259F2-89BA-4957-9B10-67BB50C1BA0F}" type="slidenum">
              <a:rPr lang="en-US" smtClean="0"/>
              <a:pPr/>
              <a:t>7</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06CF21AB-8AD3-47A4-804B-FCD7120227D0}" type="slidenum">
              <a:rPr lang="en-US" smtClean="0"/>
              <a:pPr/>
              <a:t>8</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7B9C4DD8-8E2E-4C3D-864E-9AE164B8A4B9}" type="slidenum">
              <a:rPr lang="en-US" smtClean="0"/>
              <a:pPr/>
              <a:t>9</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xfrm>
            <a:off x="913805" y="4343704"/>
            <a:ext cx="5030391" cy="4113892"/>
          </a:xfrm>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182FE83F-C24B-4368-BA21-8688A0944349}" type="slidenum">
              <a:rPr lang="en-US" smtClean="0"/>
              <a:pPr/>
              <a:t>10</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r>
              <a:rPr lang="en-US" smtClean="0"/>
              <a:t>Linear vs. quadratic in mask size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E4682C4-6844-4262-9115-EB8A78CAC821}" type="slidenum">
              <a:rPr lang="en-US" smtClean="0"/>
              <a:pPr/>
              <a:t>11</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xfrm>
            <a:off x="913805" y="4343704"/>
            <a:ext cx="5030391" cy="4113892"/>
          </a:xfrm>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12443694-D5C1-485C-AAAF-E58DA0353C01}" type="slidenum">
              <a:rPr lang="en-US" smtClean="0"/>
              <a:pPr/>
              <a:t>12</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AD40B747-6E68-4454-9823-732EA3E6628A}" type="slidenum">
              <a:rPr lang="en-US" smtClean="0"/>
              <a:pPr/>
              <a:t>13</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AAADCD1D-5907-4682-8D0C-FF1DFDD74C09}" type="slidenum">
              <a:rPr lang="en-US" smtClean="0"/>
              <a:pPr/>
              <a:t>15</a:t>
            </a:fld>
            <a:endParaRPr 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E4030BA3-2780-4F9D-B4D8-74773CC4D441}" type="slidenum">
              <a:rPr lang="en-US" smtClean="0"/>
              <a:pPr/>
              <a:t>16</a:t>
            </a:fld>
            <a:endParaRPr 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A2E58C0A-1049-44B4-82C4-AAB29F6ADC3D}" type="slidenum">
              <a:rPr lang="en-US" smtClean="0"/>
              <a:pPr/>
              <a:t>17</a:t>
            </a:fld>
            <a:endParaRPr 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7C44DC87-114E-40EC-8912-056E0E39B0B4}" type="slidenum">
              <a:rPr lang="en-US" smtClean="0"/>
              <a:pPr/>
              <a:t>18</a:t>
            </a:fld>
            <a:endParaRPr lang="en-US"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51F328C5-83BC-4263-B80F-985ED4B7E6F1}" type="slidenum">
              <a:rPr lang="en-US" smtClean="0"/>
              <a:pPr/>
              <a:t>19</a:t>
            </a:fld>
            <a:endParaRPr 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6BEEFC11-4B9B-48CA-AEBE-0F1C0C232B19}" type="slidenum">
              <a:rPr lang="en-US" smtClean="0"/>
              <a:pPr/>
              <a:t>20</a:t>
            </a:fld>
            <a:endParaRPr 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70997B65-D076-441D-8C47-794EDC6212C7}" type="slidenum">
              <a:rPr lang="en-US" smtClean="0"/>
              <a:pPr/>
              <a:t>21</a:t>
            </a:fld>
            <a:endParaRPr 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9A71DB8B-7C23-48FA-98B8-2D7BFC9853C7}" type="slidenum">
              <a:rPr lang="en-US" smtClean="0"/>
              <a:pPr/>
              <a:t>22</a:t>
            </a:fld>
            <a:endParaRPr 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6BEEFC11-4B9B-48CA-AEBE-0F1C0C232B19}" type="slidenum">
              <a:rPr lang="en-US" smtClean="0"/>
              <a:pPr/>
              <a:t>23</a:t>
            </a:fld>
            <a:endParaRPr 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2441168E-9206-488A-BE7E-006F3F2737DE}" type="slidenum">
              <a:rPr lang="en-US" smtClean="0"/>
              <a:pPr/>
              <a:t>24</a:t>
            </a:fld>
            <a:endParaRPr 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CBC06CDC-41DA-40F4-BCF7-293E9FB63083}" type="slidenum">
              <a:rPr lang="en-US" smtClean="0"/>
              <a:pPr/>
              <a:t>26</a:t>
            </a:fld>
            <a:endParaRPr 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xfrm>
            <a:off x="913805" y="4343704"/>
            <a:ext cx="5030391" cy="4113892"/>
          </a:xfrm>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56ED005D-BF42-4A1E-A299-C10B49C71AD6}" type="slidenum">
              <a:rPr lang="en-US" smtClean="0"/>
              <a:pPr/>
              <a:t>27</a:t>
            </a:fld>
            <a:endParaRPr lang="en-US" smtClean="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xfrm>
            <a:off x="913805" y="4343704"/>
            <a:ext cx="5030391" cy="4113892"/>
          </a:xfrm>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1AB5227C-844D-41C2-9F05-BD76D4ACA212}" type="slidenum">
              <a:rPr lang="en-US" smtClean="0"/>
              <a:pPr/>
              <a:t>28</a:t>
            </a:fld>
            <a:endParaRPr lang="en-US"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348A2ED4-D129-4C04-9751-D3039B52B2B3}" type="slidenum">
              <a:rPr lang="en-US" smtClean="0"/>
              <a:pPr/>
              <a:t>30</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0F588C60-43A5-4D25-B574-487187B258E8}" type="slidenum">
              <a:rPr lang="en-US" smtClean="0"/>
              <a:pPr/>
              <a:t>31</a:t>
            </a:fld>
            <a:endParaRPr lang="en-US" smtClean="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C93595E3-4768-469B-85A6-837FB2635AD4}" type="slidenum">
              <a:rPr lang="en-US" smtClean="0"/>
              <a:pPr/>
              <a:t>32</a:t>
            </a:fld>
            <a:endParaRPr lang="en-US" smtClean="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34D2C9FA-FC19-4E88-8FFB-CB05EFD15053}" type="slidenum">
              <a:rPr lang="en-US" smtClean="0"/>
              <a:pPr/>
              <a:t>33</a:t>
            </a:fld>
            <a:endParaRPr lang="en-US" smtClean="0"/>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F09E1CB1-140F-4079-92BB-E2422AD87009}" type="slidenum">
              <a:rPr lang="en-US" smtClean="0"/>
              <a:pPr/>
              <a:t>34</a:t>
            </a:fld>
            <a:endParaRPr lang="en-US"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3DBB6A90-1313-460A-BB2B-13B9A6B38455}" type="slidenum">
              <a:rPr lang="en-US" smtClean="0"/>
              <a:pPr/>
              <a:t>35</a:t>
            </a:fld>
            <a:endParaRPr lang="en-US" smtClean="0"/>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73E3FFC8-7606-45D1-ABE0-987028CC43A9}" type="slidenum">
              <a:rPr lang="en-US" smtClean="0"/>
              <a:pPr/>
              <a:t>36</a:t>
            </a:fld>
            <a:endParaRPr lang="en-US" smtClean="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1BE7AD72-ACFA-45EC-88C3-6AC526992108}" type="slidenum">
              <a:rPr lang="en-US" smtClean="0"/>
              <a:pPr/>
              <a:t>37</a:t>
            </a:fld>
            <a:endParaRPr lang="en-US" smtClean="0"/>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xfrm>
            <a:off x="913805" y="4343704"/>
            <a:ext cx="5030391" cy="4113892"/>
          </a:xfrm>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F41B51C6-53ED-4094-ACA9-CEED9C39151D}" type="slidenum">
              <a:rPr lang="en-US" smtClean="0"/>
              <a:pPr/>
              <a:t>38</a:t>
            </a:fld>
            <a:endParaRPr lang="en-US" smtClean="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a brief introduction, local image descriptor based matching has been widely used</a:t>
            </a:r>
            <a:r>
              <a:rPr lang="en-US" baseline="0" dirty="0" smtClean="0"/>
              <a:t> for solving various computer vision problems, such as Panoramic stitching, 3D reconstruction, Image databases for content based image retrieval, object and location recognition, robot navigation, and face recognition.</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40</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Typical local image descriptor based m</a:t>
            </a:r>
            <a:r>
              <a:rPr lang="en-US" baseline="0" dirty="0" smtClean="0"/>
              <a:t>atching process firstly summarize the image as a set of image patches. This could be achieved either by detecting salient points or regions in the image, and then extract a scale and orientation normalized image patch around the point or region, or by densely sampling image patches from the target images. </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41</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Then, each image patch will be processed by a descriptor algorithm to form a visual descriptor, which is usually a numerical vector of certain dimensions. For matching, if the distance between two descriptors are smaller than a threshold Epsilon, we declare that they are a match, otherwise, we declare that they are non-matches.</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42</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our goal is to obtain</a:t>
            </a:r>
            <a:r>
              <a:rPr lang="en-US" baseline="0" dirty="0" smtClean="0"/>
              <a:t> the most discriminative, compact, and computationally efficient local image descriptors. We formulate it as a machine learning problem where we want to learn a function of a local image patch such that a nearest neighbor classifier is optimal. </a:t>
            </a:r>
          </a:p>
          <a:p>
            <a:endParaRPr lang="en-US" baseline="0" dirty="0" smtClean="0"/>
          </a:p>
          <a:p>
            <a:r>
              <a:rPr lang="en-US" baseline="0" dirty="0" smtClean="0"/>
              <a:t>There are three questions we need to address in such a formulation. Firstly, we need to build a dataset with ground truth match and non-match labels between different local image patches. Secondly, we need to determine the specific form of the descriptor function. Thirdly, we also need to come out with a optimality criterion for evaluating the performance of descriptor under the nearest neighbor classification setting. We will address all these questions in the following slides.</a:t>
            </a:r>
            <a:endParaRPr lang="en-US" dirty="0"/>
          </a:p>
        </p:txBody>
      </p:sp>
      <p:sp>
        <p:nvSpPr>
          <p:cNvPr id="4" name="Slide Number Placeholder 3"/>
          <p:cNvSpPr>
            <a:spLocks noGrp="1"/>
          </p:cNvSpPr>
          <p:nvPr>
            <p:ph type="sldNum" sz="quarter" idx="10"/>
          </p:nvPr>
        </p:nvSpPr>
        <p:spPr/>
        <p:txBody>
          <a:bodyPr/>
          <a:lstStyle/>
          <a:p>
            <a:fld id="{97087170-9B19-4E65-88F8-6A396ACBEC23}" type="slidenum">
              <a:rPr lang="en-US" smtClean="0"/>
              <a:pPr/>
              <a:t>43</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how</a:t>
            </a:r>
            <a:r>
              <a:rPr lang="en-US" baseline="0" dirty="0" smtClean="0"/>
              <a:t> can we get ground truth data?</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44</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dataset</a:t>
            </a:r>
            <a:r>
              <a:rPr lang="en-US" baseline="0" dirty="0" smtClean="0"/>
              <a:t> is obtained from modern multi-view stereo systems. Given a photo collection of certain scenes such as the Notre Dame showing in this slide. We leverage the multi-view stereo pipeline proposed by </a:t>
            </a:r>
            <a:r>
              <a:rPr lang="en-US" baseline="0" dirty="0" err="1" smtClean="0"/>
              <a:t>Goesele</a:t>
            </a:r>
            <a:r>
              <a:rPr lang="en-US" baseline="0" dirty="0" smtClean="0"/>
              <a:t> et al to build dense stereo map for each image. The pipeline first runs a structure from motion system presented by </a:t>
            </a:r>
            <a:r>
              <a:rPr lang="en-US" baseline="0" dirty="0" err="1" smtClean="0"/>
              <a:t>Snavely</a:t>
            </a:r>
            <a:r>
              <a:rPr lang="en-US" baseline="0" dirty="0" smtClean="0"/>
              <a:t> et al to build sparse correspondences and 3D points clouds for the photo collections. A region growing matching scheme is further developed to build the dense stereo maps for each of the images. Some example stereo maps are shown in this slide.</a:t>
            </a:r>
            <a:endParaRPr lang="en-US" dirty="0"/>
          </a:p>
        </p:txBody>
      </p:sp>
      <p:sp>
        <p:nvSpPr>
          <p:cNvPr id="4" name="Slide Number Placeholder 3"/>
          <p:cNvSpPr>
            <a:spLocks noGrp="1"/>
          </p:cNvSpPr>
          <p:nvPr>
            <p:ph type="sldNum" sz="quarter" idx="10"/>
          </p:nvPr>
        </p:nvSpPr>
        <p:spPr/>
        <p:txBody>
          <a:bodyPr/>
          <a:lstStyle/>
          <a:p>
            <a:fld id="{A3EC5DDC-DC34-452B-BBA4-0CFC611123C3}" type="slidenum">
              <a:rPr lang="en-US" smtClean="0"/>
              <a:pPr/>
              <a:t>45</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 these</a:t>
            </a:r>
            <a:r>
              <a:rPr lang="en-US" baseline="0" dirty="0" smtClean="0"/>
              <a:t> dense multi-view stereo data, we detect interest or salient points from each image. For each interest point in a reference image, we transfer it to neighboring images. If the transferred point is visible, we look for interest points within specific ranges in positions, orientations, and scales. We declare those interest points to be matches. We extract rectified and normalized image patches around the matched interest points, and therefore obtain a matched image patch group. If the closest interest points are out of range, we simply skip them.  Any pairs of images from the same group are considered to be matched.</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46</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process is repeated until</a:t>
            </a:r>
            <a:r>
              <a:rPr lang="en-US" baseline="0" dirty="0" smtClean="0"/>
              <a:t> we gather enough number of local image patches and match groups we want. A pair of image patches from different groups are regarded as non-match.</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48</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generated 3</a:t>
            </a:r>
            <a:r>
              <a:rPr lang="en-US" baseline="0" dirty="0" smtClean="0"/>
              <a:t> image patch datasets with ground-truth labeling from publicly available real-world photo collections such as Statue of Liberty, Notre Dame, and Half Dome. We call them as Liberty, Notre Dame, and Yosemite, respectively. To get a copy of the dataset for your research, please refer to the </a:t>
            </a:r>
            <a:r>
              <a:rPr lang="en-US" baseline="0" dirty="0" err="1" smtClean="0"/>
              <a:t>url</a:t>
            </a:r>
            <a:r>
              <a:rPr lang="en-US" baseline="0" dirty="0" smtClean="0"/>
              <a:t> in this slide.</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49</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we have built our data set, the next question is what is the form of the descriptor function.</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50</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a:t>
            </a:r>
            <a:r>
              <a:rPr lang="en-US" baseline="0" dirty="0" smtClean="0"/>
              <a:t> algorithm for local image descriptor takes a normalized image patch as the input, and output a descriptor vector of certain dimensionality. Before we reveal the specific descriptor function we adopt, let’s briefly review what the previous descriptors look like. The first descriptor function we review is the seminal work of Prof. David Lowe, the SIFT descriptors. </a:t>
            </a:r>
          </a:p>
          <a:p>
            <a:endParaRPr lang="en-US" baseline="0" dirty="0" smtClean="0"/>
          </a:p>
          <a:p>
            <a:r>
              <a:rPr lang="en-US" baseline="0" dirty="0" smtClean="0"/>
              <a:t>The SIFT descriptor takes a image patch, extract the gradient vector for each pixel, and then bilinear quantize the gradient vector to k orientations. Then each pixel in the image patch will be corresponding to an k dimensional vector with at most 2 elements being non-zero. These vectors are aggregated separately in n local regions arranged in the image grid in a raster scan fashion. The aggregated k dimensional vector from different grid regions are concatenated and normalized to form a descriptor of k x n dimension.</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51</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second descriptor algorithm we summarize here is the GLOH descriptor,</a:t>
            </a:r>
            <a:r>
              <a:rPr lang="en-US" baseline="0" dirty="0" smtClean="0"/>
              <a:t> the difference between GLOH and SIFT descriptors is the way the summation region is arranged. The GLOH descriptor arranges the summation region in a Log-Polar coordinate as shown in the middle of this figure. Again, the summed vectors are concatenated and normalized to be a single k x n dimensional descriptor vectors with an option to perform Principle Component Analysis to reduce the dimensionality of the descriptor vector.</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52</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a:t>
            </a:r>
            <a:r>
              <a:rPr lang="en-US" baseline="0" dirty="0" smtClean="0"/>
              <a:t> we review the Shape Context descriptor, similar to GLOH, it also uses summation region arranged in the Log-</a:t>
            </a:r>
            <a:r>
              <a:rPr lang="en-US" baseline="0" dirty="0" err="1" smtClean="0"/>
              <a:t>Ploar</a:t>
            </a:r>
            <a:r>
              <a:rPr lang="en-US" baseline="0" dirty="0" smtClean="0"/>
              <a:t> </a:t>
            </a:r>
            <a:r>
              <a:rPr lang="en-US" baseline="0" dirty="0" err="1" smtClean="0"/>
              <a:t>coordniate</a:t>
            </a:r>
            <a:r>
              <a:rPr lang="en-US" baseline="0" dirty="0" smtClean="0"/>
              <a:t>, but instead of using the quantized gradient, it directly utilizes the edge map, in order to describe the shape of the target object.</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53</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spin image descriptor quantizes</a:t>
            </a:r>
            <a:r>
              <a:rPr lang="en-US" baseline="0" dirty="0" smtClean="0"/>
              <a:t> the grey pixel value into k bins, and aggregate them in n concentric circular regions, which are again, concatenated and normalized to form the final k x n dimensional descriptors.</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54</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geometric blur descriptor presents a different spatial summation region. It</a:t>
            </a:r>
            <a:r>
              <a:rPr lang="en-US" baseline="0" dirty="0" smtClean="0"/>
              <a:t> employs a set of Gaussian weighted spatial summation regions, and again arranged in a Log-Polar coordinate system. It is flexible to take any feature extracted from the image patch for spatial aggregation. In </a:t>
            </a:r>
            <a:r>
              <a:rPr lang="en-US" baseline="0" dirty="0" err="1" smtClean="0"/>
              <a:t>Tola</a:t>
            </a:r>
            <a:r>
              <a:rPr lang="en-US" baseline="0" dirty="0" smtClean="0"/>
              <a:t> et al.’s CVPR’08 paper, they called this type of aggregation region to be DAISY shape. It is manifested that there exists efficient schemes to compute this type of “DAISY” configured local image descriptors, especially when we want to extract the descriptors densely from an image.</a:t>
            </a:r>
          </a:p>
          <a:p>
            <a:endParaRPr lang="en-US" baseline="0" dirty="0" smtClean="0"/>
          </a:p>
          <a:p>
            <a:r>
              <a:rPr lang="en-US" baseline="0" dirty="0" smtClean="0"/>
              <a:t>In summary, it is obvious to see that all these descriptor algorithms incorporates three processing unit. That is, the feature extraction unit, which we call the T-Block, the spatial aggregation unit, which we call, the S-</a:t>
            </a:r>
            <a:r>
              <a:rPr lang="en-US" baseline="0" dirty="0" err="1" smtClean="0"/>
              <a:t>Bolck</a:t>
            </a:r>
            <a:r>
              <a:rPr lang="en-US" baseline="0" dirty="0" smtClean="0"/>
              <a:t>, and the N-Block, which normalize the descriptor vector.</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55</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descriptor</a:t>
            </a:r>
            <a:r>
              <a:rPr lang="en-US" baseline="0" dirty="0" smtClean="0"/>
              <a:t> function also employs a T-block,  an S-block, and an N-Block. Similar to the GLOH descriptor, we also put an optional dimensionality reduction block, which we call E-Block in our descriptor algorithm. The unique processing unit we have in our descriptor algorithm is the quantization Q-block, in which we try to research on how many bits we really need to encode each dimension of the descriptor to maintain the discriminative power. This unit is indispensible to achieve our goal of obtaining the most compact local image descriptors.</a:t>
            </a:r>
          </a:p>
        </p:txBody>
      </p:sp>
      <p:sp>
        <p:nvSpPr>
          <p:cNvPr id="4" name="Slide Number Placeholder 3"/>
          <p:cNvSpPr>
            <a:spLocks noGrp="1"/>
          </p:cNvSpPr>
          <p:nvPr>
            <p:ph type="sldNum" sz="quarter" idx="10"/>
          </p:nvPr>
        </p:nvSpPr>
        <p:spPr/>
        <p:txBody>
          <a:bodyPr/>
          <a:lstStyle/>
          <a:p>
            <a:fld id="{B8FB6DCA-959F-4ABA-9D2F-08DFA0E0A6A3}" type="slidenum">
              <a:rPr lang="en-US" smtClean="0"/>
              <a:pPr/>
              <a:t>56</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our previous study, Gaussian weighted spatial pooling generated the most discriminative descriptor, and also motivated by the efficient computational scheme presented in </a:t>
            </a:r>
            <a:r>
              <a:rPr lang="en-US" baseline="0" dirty="0" err="1" smtClean="0"/>
              <a:t>Tola</a:t>
            </a:r>
            <a:r>
              <a:rPr lang="en-US" baseline="0" dirty="0" smtClean="0"/>
              <a:t> et </a:t>
            </a:r>
            <a:r>
              <a:rPr lang="en-US" baseline="0" dirty="0" err="1" smtClean="0"/>
              <a:t>al’s</a:t>
            </a:r>
            <a:r>
              <a:rPr lang="en-US" baseline="0" dirty="0" smtClean="0"/>
              <a:t> CVPR’08 paper, in this work, we extensively studied the effects of the different DAISY configurations to the discriminative power of the final descriptors. What we have explored include the configuration of 1 ring 6 segments or in short 1r6s, 1 ring 8 segments, 2 ring 6 segments, and 2 ring 8 segments.  Parameters to learn for the S-Block include the position of the Gaussian window as well as the spatial span or variances of the window.</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57</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We have also performed extensive analysis on a couple of different non-linear transformations in T-Block. We number them as T1, T2 and T3. T1 carries out bi-linearly weighted orientation binning of the gradient magnitude. The same operation is adopted in both the SIFT and the GLOH descriptors. T2 is the rectified gradient, which produces a natural sine weighted quantization of gradient orientation into a 4 dimensional vector. With T3, we extensively study different steerable filters for obtaining the best local image descriptors. The figure shows a concrete example of T3 transformation, which convolves the image patch with 4</a:t>
            </a:r>
            <a:r>
              <a:rPr lang="en-US" baseline="30000" dirty="0" smtClean="0"/>
              <a:t>th</a:t>
            </a:r>
            <a:r>
              <a:rPr lang="en-US" baseline="0" dirty="0" smtClean="0"/>
              <a:t> order steerable filter </a:t>
            </a:r>
            <a:r>
              <a:rPr lang="en-US" baseline="0" dirty="0" err="1" smtClean="0"/>
              <a:t>quadrature</a:t>
            </a:r>
            <a:r>
              <a:rPr lang="en-US" baseline="0" dirty="0" smtClean="0"/>
              <a:t> pairs in 4 orientations and </a:t>
            </a:r>
            <a:r>
              <a:rPr lang="en-US" baseline="0" dirty="0" err="1" smtClean="0"/>
              <a:t>thresholded</a:t>
            </a:r>
            <a:r>
              <a:rPr lang="en-US" baseline="0" dirty="0" smtClean="0"/>
              <a:t> into 16 binary maps. We name it T3-4</a:t>
            </a:r>
            <a:r>
              <a:rPr lang="en-US" baseline="30000" dirty="0" smtClean="0"/>
              <a:t>th</a:t>
            </a:r>
            <a:r>
              <a:rPr lang="en-US" baseline="0" dirty="0" smtClean="0"/>
              <a:t> – 4.  The scale of the filter is a parameter we learn from the data.</a:t>
            </a:r>
          </a:p>
        </p:txBody>
      </p:sp>
      <p:sp>
        <p:nvSpPr>
          <p:cNvPr id="4" name="Slide Number Placeholder 3"/>
          <p:cNvSpPr>
            <a:spLocks noGrp="1"/>
          </p:cNvSpPr>
          <p:nvPr>
            <p:ph type="sldNum" sz="quarter" idx="10"/>
          </p:nvPr>
        </p:nvSpPr>
        <p:spPr/>
        <p:txBody>
          <a:bodyPr/>
          <a:lstStyle/>
          <a:p>
            <a:fld id="{B8FB6DCA-959F-4ABA-9D2F-08DFA0E0A6A3}" type="slidenum">
              <a:rPr lang="en-US" smtClean="0"/>
              <a:pPr/>
              <a:t>58</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 normalization block, we compare</a:t>
            </a:r>
            <a:r>
              <a:rPr lang="en-US" baseline="0" dirty="0" smtClean="0"/>
              <a:t> two options, the uniform normalization and the SIFT-like normalization, which involves a threshold clipping and re-normalization process to increase the robustness of the descriptors. In the E-Block, we just perform principle component analysis similar to that of GLOH. As an additional note, we have also extensively tested different discriminative embedding methods in this block, but found that they are not better than PCA when the parameters of T, S, and N Blocks are optimized. Q blocks performs a quantization step following the common practice of encoding transforming coefficients in image and video compression, which fits in each dimension of the descriptor into Log L bits. \beta is the scaling factor needed to be learnt from data.</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59</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Our learning pipeline takes training image pairs with match or non-match ground-truth labels. After passing the T-S-N pipeline, the pair of image patches corresponds to a pair of descriptor vectors. The distance between the descriptor vectors, such as L2 distance, is then evaluated. </a:t>
            </a:r>
          </a:p>
          <a:p>
            <a:endParaRPr lang="en-US" baseline="0" dirty="0" smtClean="0"/>
          </a:p>
          <a:p>
            <a:r>
              <a:rPr lang="en-US" baseline="0" dirty="0" smtClean="0"/>
              <a:t>If the distance is smaller than a threshold, then we predict the pair of image patches to be matched from our descriptor algorithm, otherwise we predict them to be non-match. The predicted result is then compared against the ground truth label, based on which we count the true positives and false positives from a set of training image pairs. Based on different decision threshold in the descriptor space, we can draw a ROC curve for this verification task. It is obvious that the larger the area under the ROC curve, the better the performance of the descriptor. So our learning algorithm is designed to maximize the area under the ROC curve. This is achieved by leveraging Powell minimization, which is a variation of line search gradient descent to update the parameters of the descriptors. We iterate until the parameters converge to an optimal setting. We shall clarify here that the E-Block is optimized by performing a simple Eigen value decomposition, while the Q-Block is simply optimized by exhaustive evaluation of the parameter settings. Both are performed after we fixed the parameters for the T-S-N blocks.</a:t>
            </a:r>
          </a:p>
          <a:p>
            <a:endParaRPr lang="en-US" baseline="0" dirty="0" smtClean="0"/>
          </a:p>
          <a:p>
            <a:r>
              <a:rPr lang="en-US" baseline="0" dirty="0" smtClean="0"/>
              <a:t>In our experiments, we random sample 100,000 match/non-match pairs from the Yosemite dataset for training and another 100,000 match/non-match pairs for </a:t>
            </a:r>
            <a:r>
              <a:rPr lang="en-US" baseline="0" dirty="0" err="1" smtClean="0"/>
              <a:t>reporti</a:t>
            </a:r>
            <a:r>
              <a:rPr lang="en-US" baseline="0" dirty="0" smtClean="0"/>
              <a:t> test errors. Since the area under the ROC curve is not a straightforward for interpreting the error rate, we also use another performance criterion, which is the false positive rate under 95% true positive rate.</a:t>
            </a:r>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Powell </a:t>
            </a:r>
            <a:r>
              <a:rPr lang="en-US" dirty="0" err="1" smtClean="0"/>
              <a:t>minimisation</a:t>
            </a:r>
            <a:r>
              <a:rPr lang="en-US" dirty="0" smtClean="0"/>
              <a:t>: variation on line search where the latest step is</a:t>
            </a:r>
            <a:r>
              <a:rPr lang="en-US" baseline="0" dirty="0" smtClean="0"/>
              <a:t> added to a set of direction vectors. Do line search on all the direction vectors and add the latest step to the direction set, throwing away oldest direction vector.</a:t>
            </a:r>
            <a:endParaRPr lang="en-US" dirty="0"/>
          </a:p>
        </p:txBody>
      </p:sp>
      <p:sp>
        <p:nvSpPr>
          <p:cNvPr id="4" name="Slide Number Placeholder 3"/>
          <p:cNvSpPr>
            <a:spLocks noGrp="1"/>
          </p:cNvSpPr>
          <p:nvPr>
            <p:ph type="sldNum" sz="quarter" idx="10"/>
          </p:nvPr>
        </p:nvSpPr>
        <p:spPr/>
        <p:txBody>
          <a:bodyPr/>
          <a:lstStyle/>
          <a:p>
            <a:fld id="{A3EC5DDC-DC34-452B-BBA4-0CFC611123C3}" type="slidenum">
              <a:rPr lang="en-US" smtClean="0"/>
              <a:pPr/>
              <a:t>61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have performed a lot experiments which we will not be able to present all the</a:t>
            </a:r>
            <a:r>
              <a:rPr lang="en-US" baseline="0" dirty="0" smtClean="0"/>
              <a:t> results. Therefore we will highlight some of the key results as take home message for you. The first conclusion which we want to draw is that SIFT-like normalization obviously outperforms uniform normalization, as clearly shown in the figure on the left side, where the “infinity” point represents the error rate achieved by uniform normalization. It is clear that SIFT-like normalization has a clear sweet spot which achieves significantly lower error rate than uniform normalization in all our evaluations. Another result we obtain is that PCA can usually reduce the dimension of the different descriptors to be between 30~50. This is clearly shown in the figure on the right side. It suggests that most existing high dimensional local image descriptors do not really need to be that high dimensional. </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62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we present the most discriminative descriptors</a:t>
            </a:r>
            <a:r>
              <a:rPr lang="en-US" baseline="0" dirty="0" smtClean="0"/>
              <a:t> we obtained from our learning algorithm. It runs second order steerable filters in 6 orientations, and at 2 spatial scales, the spatial summation configuration follows the setting of 2 ring 6 segments, with SIFT-like normalization. The final descriptor algorithm produces 42 dimensional descriptors with the lowest error rate of 9.5%. The figure presents the ROC curves of this descriptor with, and without PCA. As we can clearly observe, with PCA, the descriptor achieves slightly better error rate with significantly less dimensionality. Both achieve significantly lower error rate compared with the most popular SIFT descriptor baseline.</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63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we present the most compact</a:t>
            </a:r>
            <a:r>
              <a:rPr lang="en-US" baseline="0" dirty="0" smtClean="0"/>
              <a:t> local image descriptors. We have performed extensive study on the dynamic range of the descriptors, as shown in the figure. The horizontal axis represents the number of bits we allocate for each dimension of the descriptor, and the vertical axis shows the error rate on the testing dataset. As we can clearly observe, before PCA, 2 bit per dimension is sufficient to maintain the discriminative power of the descriptor, and after PCA, 4 bits are needed to </a:t>
            </a:r>
            <a:r>
              <a:rPr lang="en-US" baseline="0" dirty="0" err="1" smtClean="0"/>
              <a:t>maintian</a:t>
            </a:r>
            <a:r>
              <a:rPr lang="en-US" baseline="0" dirty="0" smtClean="0"/>
              <a:t> the discriminative power. With these conclusion, we present two very compact local image descriptors. The first is T3-2</a:t>
            </a:r>
            <a:r>
              <a:rPr lang="en-US" baseline="30000" dirty="0" smtClean="0"/>
              <a:t>nd</a:t>
            </a:r>
            <a:r>
              <a:rPr lang="en-US" baseline="0" dirty="0" smtClean="0"/>
              <a:t>-4-2r8s. It runs 2</a:t>
            </a:r>
            <a:r>
              <a:rPr lang="en-US" baseline="30000" dirty="0" smtClean="0"/>
              <a:t>nd</a:t>
            </a:r>
            <a:r>
              <a:rPr lang="en-US" baseline="0" dirty="0" smtClean="0"/>
              <a:t> order steerable filters in four orientations, and the responses are aggregated with 2 ring 8 segment. It achieves an error rate of 13.2% and only consumes 13 bytes per descriptor. While another very compact descriptor is T2-4-1r8s with post PCA for dimension reduction, which leverage 4 dimensional sine weighted rectified gradient. It achieves an error rate of 24.4% and only accounts for 7.5 bytes. Both descriptors consumes nearly 10 times less memory and achieves better matching quality than the most utilized SIFT descriptor. </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pPr/>
              <a:t>64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B8851CA5-EA9D-4C2E-8037-6F7021F63715}" type="datetimeFigureOut">
              <a:rPr lang="en-US" smtClean="0"/>
              <a:t>2/18/2014</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336DEFB2-9C59-4F59-9D82-E4A43F0954F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B8851CA5-EA9D-4C2E-8037-6F7021F63715}" type="datetimeFigureOut">
              <a:rPr lang="en-US" smtClean="0"/>
              <a:t>2/18/2014</a:t>
            </a:fld>
            <a:endParaRPr lang="en-US"/>
          </a:p>
        </p:txBody>
      </p:sp>
      <p:sp>
        <p:nvSpPr>
          <p:cNvPr id="9" name="Slide Number Placeholder 8"/>
          <p:cNvSpPr>
            <a:spLocks noGrp="1"/>
          </p:cNvSpPr>
          <p:nvPr>
            <p:ph type="sldNum" sz="quarter" idx="15"/>
          </p:nvPr>
        </p:nvSpPr>
        <p:spPr/>
        <p:txBody>
          <a:bodyPr rtlCol="0"/>
          <a:lstStyle/>
          <a:p>
            <a:fld id="{336DEFB2-9C59-4F59-9D82-E4A43F0954F8}"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B8851CA5-EA9D-4C2E-8037-6F7021F63715}" type="datetimeFigureOut">
              <a:rPr lang="en-US" smtClean="0"/>
              <a:t>2/18/2014</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336DEFB2-9C59-4F59-9D82-E4A43F0954F8}"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8851CA5-EA9D-4C2E-8037-6F7021F63715}" type="datetimeFigureOut">
              <a:rPr lang="en-US" smtClean="0"/>
              <a:t>2/18/2014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6DEFB2-9C59-4F59-9D82-E4A43F0954F8}"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B8851CA5-EA9D-4C2E-8037-6F7021F63715}" type="datetimeFigureOut">
              <a:rPr lang="en-US" smtClean="0"/>
              <a:t>2/18/2014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6DEFB2-9C59-4F59-9D82-E4A43F0954F8}"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B8851CA5-EA9D-4C2E-8037-6F7021F63715}" type="datetimeFigureOut">
              <a:rPr lang="en-US" smtClean="0"/>
              <a:t>2/18/2014</a:t>
            </a:fld>
            <a:endParaRPr lang="en-US"/>
          </a:p>
        </p:txBody>
      </p:sp>
      <p:sp>
        <p:nvSpPr>
          <p:cNvPr id="7" name="Slide Number Placeholder 6"/>
          <p:cNvSpPr>
            <a:spLocks noGrp="1"/>
          </p:cNvSpPr>
          <p:nvPr>
            <p:ph type="sldNum" sz="quarter" idx="11"/>
          </p:nvPr>
        </p:nvSpPr>
        <p:spPr/>
        <p:txBody>
          <a:bodyPr rtlCol="0"/>
          <a:lstStyle/>
          <a:p>
            <a:fld id="{336DEFB2-9C59-4F59-9D82-E4A43F0954F8}"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851CA5-EA9D-4C2E-8037-6F7021F63715}" type="datetimeFigureOut">
              <a:rPr lang="en-US" smtClean="0"/>
              <a:t>2/18/2014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6DEFB2-9C59-4F59-9D82-E4A43F0954F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B8851CA5-EA9D-4C2E-8037-6F7021F63715}" type="datetimeFigureOut">
              <a:rPr lang="en-US" smtClean="0"/>
              <a:t>2/18/2014</a:t>
            </a:fld>
            <a:endParaRPr lang="en-US"/>
          </a:p>
        </p:txBody>
      </p:sp>
      <p:sp>
        <p:nvSpPr>
          <p:cNvPr id="22" name="Slide Number Placeholder 21"/>
          <p:cNvSpPr>
            <a:spLocks noGrp="1"/>
          </p:cNvSpPr>
          <p:nvPr>
            <p:ph type="sldNum" sz="quarter" idx="15"/>
          </p:nvPr>
        </p:nvSpPr>
        <p:spPr/>
        <p:txBody>
          <a:bodyPr rtlCol="0"/>
          <a:lstStyle/>
          <a:p>
            <a:fld id="{336DEFB2-9C59-4F59-9D82-E4A43F0954F8}"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B8851CA5-EA9D-4C2E-8037-6F7021F63715}" type="datetimeFigureOut">
              <a:rPr lang="en-US" smtClean="0"/>
              <a:t>2/18/2014</a:t>
            </a:fld>
            <a:endParaRPr lang="en-US"/>
          </a:p>
        </p:txBody>
      </p:sp>
      <p:sp>
        <p:nvSpPr>
          <p:cNvPr id="18" name="Slide Number Placeholder 17"/>
          <p:cNvSpPr>
            <a:spLocks noGrp="1"/>
          </p:cNvSpPr>
          <p:nvPr>
            <p:ph type="sldNum" sz="quarter" idx="11"/>
          </p:nvPr>
        </p:nvSpPr>
        <p:spPr/>
        <p:txBody>
          <a:bodyPr rtlCol="0"/>
          <a:lstStyle/>
          <a:p>
            <a:fld id="{336DEFB2-9C59-4F59-9D82-E4A43F0954F8}"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851CA5-EA9D-4C2E-8037-6F7021F63715}" type="datetimeFigureOut">
              <a:rPr lang="en-US" smtClean="0"/>
              <a:t>2/18/2014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6DEFB2-9C59-4F59-9D82-E4A43F0954F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8851CA5-EA9D-4C2E-8037-6F7021F63715}" type="datetimeFigureOut">
              <a:rPr lang="en-US" smtClean="0"/>
              <a:t>2/18/2014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6DEFB2-9C59-4F59-9D82-E4A43F0954F8}"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914400"/>
            <a:ext cx="38100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14400"/>
            <a:ext cx="38100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1B8D1D6-2162-400A-89FD-865EAD3E04FA}" type="slidenum">
              <a:rPr lang="en-US"/>
              <a:pPr>
                <a:defRPr/>
              </a:pPr>
              <a:t>‹#›</a:t>
            </a:fld>
            <a:endParaRPr lang="en-US"/>
          </a:p>
        </p:txBody>
      </p:sp>
    </p:spTree>
    <p:extLst>
      <p:ext uri="{BB962C8B-B14F-4D97-AF65-F5344CB8AC3E}">
        <p14:creationId xmlns:p14="http://schemas.microsoft.com/office/powerpoint/2010/main" val="191971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8851CA5-EA9D-4C2E-8037-6F7021F63715}" type="datetimeFigureOut">
              <a:rPr lang="en-US" smtClean="0"/>
              <a:t>2/18/2014</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36DEFB2-9C59-4F59-9D82-E4A43F0954F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notesSlide" Target="../notesSlides/notesSlide2.xml"/><Relationship Id="rId7"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png"/><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2.w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19.pn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0.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image" Target="../media/image19.pn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2.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image" Target="../media/image21.wmf"/><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nada.kth.se/cvap/abstracts/cvap198.html"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12"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8.jpeg"/><Relationship Id="rId11" Type="http://schemas.openxmlformats.org/officeDocument/2006/relationships/image" Target="../media/image33.jpe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notesSlide" Target="../notesSlides/notesSlide20.xml"/><Relationship Id="rId7" Type="http://schemas.openxmlformats.org/officeDocument/2006/relationships/image" Target="../media/image38.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8.bin"/><Relationship Id="rId5" Type="http://schemas.openxmlformats.org/officeDocument/2006/relationships/image" Target="../media/image37.wmf"/><Relationship Id="rId4" Type="http://schemas.openxmlformats.org/officeDocument/2006/relationships/oleObject" Target="../embeddings/oleObject7.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hyperlink" Target="http://www.cs.ubc.ca/~lowe/papers/ijcv04.pdf" TargetMode="External"/><Relationship Id="rId5" Type="http://schemas.openxmlformats.org/officeDocument/2006/relationships/image" Target="../media/image40.png"/><Relationship Id="rId4" Type="http://schemas.openxmlformats.org/officeDocument/2006/relationships/oleObject" Target="../embeddings/oleObject9.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44.wmf"/><Relationship Id="rId2" Type="http://schemas.openxmlformats.org/officeDocument/2006/relationships/slideLayout" Target="../slideLayouts/slideLayout12.xml"/><Relationship Id="rId1" Type="http://schemas.openxmlformats.org/officeDocument/2006/relationships/vmlDrawing" Target="../drawings/vmlDrawing8.vml"/><Relationship Id="rId6" Type="http://schemas.openxmlformats.org/officeDocument/2006/relationships/oleObject" Target="../embeddings/oleObject11.bin"/><Relationship Id="rId5" Type="http://schemas.openxmlformats.org/officeDocument/2006/relationships/image" Target="../media/image43.wmf"/><Relationship Id="rId4" Type="http://schemas.openxmlformats.org/officeDocument/2006/relationships/oleObject" Target="../embeddings/oleObject10.bin"/></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8.wmf"/><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10" Type="http://schemas.openxmlformats.org/officeDocument/2006/relationships/image" Target="../media/image59.png"/><Relationship Id="rId4" Type="http://schemas.openxmlformats.org/officeDocument/2006/relationships/image" Target="../media/image53.jpeg"/><Relationship Id="rId9" Type="http://schemas.openxmlformats.org/officeDocument/2006/relationships/image" Target="../media/image58.png"/></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cholar.google.com/scholar?cites=10619682942437794769&amp;as_sdt=5,31&amp;sciodt=0,31&amp;hl=en" TargetMode="Externa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8" Type="http://schemas.openxmlformats.org/officeDocument/2006/relationships/image" Target="../media/image65.jpeg"/><Relationship Id="rId13" Type="http://schemas.openxmlformats.org/officeDocument/2006/relationships/image" Target="../media/image70.jpeg"/><Relationship Id="rId18" Type="http://schemas.openxmlformats.org/officeDocument/2006/relationships/image" Target="../media/image75.png"/><Relationship Id="rId26" Type="http://schemas.openxmlformats.org/officeDocument/2006/relationships/image" Target="../media/image83.jpeg"/><Relationship Id="rId3" Type="http://schemas.openxmlformats.org/officeDocument/2006/relationships/notesSlide" Target="../notesSlides/notesSlide32.xml"/><Relationship Id="rId21" Type="http://schemas.openxmlformats.org/officeDocument/2006/relationships/image" Target="../media/image78.png"/><Relationship Id="rId7" Type="http://schemas.openxmlformats.org/officeDocument/2006/relationships/image" Target="../media/image64.png"/><Relationship Id="rId12" Type="http://schemas.openxmlformats.org/officeDocument/2006/relationships/image" Target="../media/image69.png"/><Relationship Id="rId17" Type="http://schemas.openxmlformats.org/officeDocument/2006/relationships/image" Target="../media/image74.png"/><Relationship Id="rId25" Type="http://schemas.openxmlformats.org/officeDocument/2006/relationships/image" Target="../media/image82.png"/><Relationship Id="rId33" Type="http://schemas.openxmlformats.org/officeDocument/2006/relationships/image" Target="../media/image90.png"/><Relationship Id="rId2" Type="http://schemas.openxmlformats.org/officeDocument/2006/relationships/slideLayout" Target="../slideLayouts/slideLayout2.xml"/><Relationship Id="rId16" Type="http://schemas.openxmlformats.org/officeDocument/2006/relationships/image" Target="../media/image73.png"/><Relationship Id="rId20" Type="http://schemas.openxmlformats.org/officeDocument/2006/relationships/image" Target="../media/image77.jpeg"/><Relationship Id="rId29" Type="http://schemas.openxmlformats.org/officeDocument/2006/relationships/image" Target="../media/image86.png"/><Relationship Id="rId1" Type="http://schemas.openxmlformats.org/officeDocument/2006/relationships/tags" Target="../tags/tag3.xml"/><Relationship Id="rId6" Type="http://schemas.openxmlformats.org/officeDocument/2006/relationships/image" Target="../media/image63.png"/><Relationship Id="rId11" Type="http://schemas.openxmlformats.org/officeDocument/2006/relationships/image" Target="../media/image68.png"/><Relationship Id="rId24" Type="http://schemas.openxmlformats.org/officeDocument/2006/relationships/image" Target="../media/image81.png"/><Relationship Id="rId32" Type="http://schemas.openxmlformats.org/officeDocument/2006/relationships/image" Target="../media/image89.png"/><Relationship Id="rId5" Type="http://schemas.openxmlformats.org/officeDocument/2006/relationships/image" Target="../media/image62.jpeg"/><Relationship Id="rId15" Type="http://schemas.openxmlformats.org/officeDocument/2006/relationships/image" Target="../media/image72.jpeg"/><Relationship Id="rId23" Type="http://schemas.openxmlformats.org/officeDocument/2006/relationships/image" Target="../media/image80.jpeg"/><Relationship Id="rId28" Type="http://schemas.openxmlformats.org/officeDocument/2006/relationships/image" Target="../media/image85.jpeg"/><Relationship Id="rId10" Type="http://schemas.openxmlformats.org/officeDocument/2006/relationships/image" Target="../media/image67.jpeg"/><Relationship Id="rId19" Type="http://schemas.openxmlformats.org/officeDocument/2006/relationships/image" Target="../media/image76.png"/><Relationship Id="rId31" Type="http://schemas.openxmlformats.org/officeDocument/2006/relationships/image" Target="../media/image88.png"/><Relationship Id="rId4" Type="http://schemas.openxmlformats.org/officeDocument/2006/relationships/image" Target="../media/image61.jpeg"/><Relationship Id="rId9" Type="http://schemas.openxmlformats.org/officeDocument/2006/relationships/image" Target="../media/image66.png"/><Relationship Id="rId14" Type="http://schemas.openxmlformats.org/officeDocument/2006/relationships/image" Target="../media/image71.png"/><Relationship Id="rId22" Type="http://schemas.openxmlformats.org/officeDocument/2006/relationships/image" Target="../media/image79.png"/><Relationship Id="rId27" Type="http://schemas.openxmlformats.org/officeDocument/2006/relationships/image" Target="../media/image84.png"/><Relationship Id="rId30" Type="http://schemas.openxmlformats.org/officeDocument/2006/relationships/image" Target="../media/image87.jpeg"/></Relationships>
</file>

<file path=ppt/slides/_rels/slide4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42.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05.png"/><Relationship Id="rId3" Type="http://schemas.openxmlformats.org/officeDocument/2006/relationships/image" Target="../media/image95.png"/><Relationship Id="rId7" Type="http://schemas.openxmlformats.org/officeDocument/2006/relationships/image" Target="../media/image99.png"/><Relationship Id="rId12" Type="http://schemas.openxmlformats.org/officeDocument/2006/relationships/image" Target="../media/image104.png"/><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98.png"/><Relationship Id="rId11" Type="http://schemas.openxmlformats.org/officeDocument/2006/relationships/image" Target="../media/image103.png"/><Relationship Id="rId5" Type="http://schemas.openxmlformats.org/officeDocument/2006/relationships/image" Target="../media/image97.pn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png"/><Relationship Id="rId14" Type="http://schemas.openxmlformats.org/officeDocument/2006/relationships/image" Target="../media/image106.png"/></Relationships>
</file>

<file path=ppt/slides/_rels/slide4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111.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10.png"/><Relationship Id="rId5" Type="http://schemas.openxmlformats.org/officeDocument/2006/relationships/image" Target="../media/image109.jpeg"/><Relationship Id="rId4" Type="http://schemas.openxmlformats.org/officeDocument/2006/relationships/image" Target="../media/image108.jpeg"/></Relationships>
</file>

<file path=ppt/slides/_rels/slide46.xml.rels><?xml version="1.0" encoding="UTF-8" standalone="yes"?>
<Relationships xmlns="http://schemas.openxmlformats.org/package/2006/relationships"><Relationship Id="rId8" Type="http://schemas.openxmlformats.org/officeDocument/2006/relationships/image" Target="../media/image114.jpeg"/><Relationship Id="rId13" Type="http://schemas.openxmlformats.org/officeDocument/2006/relationships/image" Target="../media/image111.png"/><Relationship Id="rId3" Type="http://schemas.openxmlformats.org/officeDocument/2006/relationships/notesSlide" Target="../notesSlides/notesSlide38.xml"/><Relationship Id="rId7" Type="http://schemas.openxmlformats.org/officeDocument/2006/relationships/image" Target="../media/image113.jpeg"/><Relationship Id="rId12" Type="http://schemas.openxmlformats.org/officeDocument/2006/relationships/image" Target="../media/image110.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12.jpeg"/><Relationship Id="rId11" Type="http://schemas.openxmlformats.org/officeDocument/2006/relationships/image" Target="../media/image117.jpeg"/><Relationship Id="rId5" Type="http://schemas.openxmlformats.org/officeDocument/2006/relationships/image" Target="../media/image109.jpeg"/><Relationship Id="rId10" Type="http://schemas.openxmlformats.org/officeDocument/2006/relationships/image" Target="../media/image116.jpeg"/><Relationship Id="rId4" Type="http://schemas.openxmlformats.org/officeDocument/2006/relationships/image" Target="../media/image108.jpeg"/><Relationship Id="rId9" Type="http://schemas.openxmlformats.org/officeDocument/2006/relationships/image" Target="../media/image115.jpeg"/></Relationships>
</file>

<file path=ppt/slides/_rels/slide47.xml.rels><?xml version="1.0" encoding="UTF-8" standalone="yes"?>
<Relationships xmlns="http://schemas.openxmlformats.org/package/2006/relationships"><Relationship Id="rId8" Type="http://schemas.openxmlformats.org/officeDocument/2006/relationships/image" Target="../media/image115.jpeg"/><Relationship Id="rId13" Type="http://schemas.openxmlformats.org/officeDocument/2006/relationships/image" Target="../media/image120.jpeg"/><Relationship Id="rId3" Type="http://schemas.openxmlformats.org/officeDocument/2006/relationships/image" Target="../media/image108.jpeg"/><Relationship Id="rId7" Type="http://schemas.openxmlformats.org/officeDocument/2006/relationships/image" Target="../media/image114.jpeg"/><Relationship Id="rId12" Type="http://schemas.openxmlformats.org/officeDocument/2006/relationships/image" Target="../media/image119.jpeg"/><Relationship Id="rId17" Type="http://schemas.openxmlformats.org/officeDocument/2006/relationships/image" Target="../media/image111.png"/><Relationship Id="rId2" Type="http://schemas.openxmlformats.org/officeDocument/2006/relationships/slideLayout" Target="../slideLayouts/slideLayout2.xml"/><Relationship Id="rId16" Type="http://schemas.openxmlformats.org/officeDocument/2006/relationships/image" Target="../media/image110.png"/><Relationship Id="rId1" Type="http://schemas.openxmlformats.org/officeDocument/2006/relationships/tags" Target="../tags/tag6.xml"/><Relationship Id="rId6" Type="http://schemas.openxmlformats.org/officeDocument/2006/relationships/image" Target="../media/image113.jpeg"/><Relationship Id="rId11" Type="http://schemas.openxmlformats.org/officeDocument/2006/relationships/image" Target="../media/image118.jpeg"/><Relationship Id="rId5" Type="http://schemas.openxmlformats.org/officeDocument/2006/relationships/image" Target="../media/image112.jpeg"/><Relationship Id="rId15" Type="http://schemas.openxmlformats.org/officeDocument/2006/relationships/image" Target="../media/image122.jpeg"/><Relationship Id="rId10" Type="http://schemas.openxmlformats.org/officeDocument/2006/relationships/image" Target="../media/image117.jpeg"/><Relationship Id="rId4" Type="http://schemas.openxmlformats.org/officeDocument/2006/relationships/image" Target="../media/image109.jpeg"/><Relationship Id="rId9" Type="http://schemas.openxmlformats.org/officeDocument/2006/relationships/image" Target="../media/image116.jpeg"/><Relationship Id="rId14" Type="http://schemas.openxmlformats.org/officeDocument/2006/relationships/image" Target="../media/image121.jpeg"/></Relationships>
</file>

<file path=ppt/slides/_rels/slide48.xml.rels><?xml version="1.0" encoding="UTF-8" standalone="yes"?>
<Relationships xmlns="http://schemas.openxmlformats.org/package/2006/relationships"><Relationship Id="rId8" Type="http://schemas.openxmlformats.org/officeDocument/2006/relationships/image" Target="../media/image115.jpeg"/><Relationship Id="rId13" Type="http://schemas.openxmlformats.org/officeDocument/2006/relationships/image" Target="../media/image120.jpeg"/><Relationship Id="rId18" Type="http://schemas.openxmlformats.org/officeDocument/2006/relationships/image" Target="../media/image125.jpeg"/><Relationship Id="rId3" Type="http://schemas.openxmlformats.org/officeDocument/2006/relationships/image" Target="../media/image108.jpeg"/><Relationship Id="rId21" Type="http://schemas.openxmlformats.org/officeDocument/2006/relationships/image" Target="../media/image128.jpeg"/><Relationship Id="rId7" Type="http://schemas.openxmlformats.org/officeDocument/2006/relationships/image" Target="../media/image114.jpeg"/><Relationship Id="rId12" Type="http://schemas.openxmlformats.org/officeDocument/2006/relationships/image" Target="../media/image119.jpeg"/><Relationship Id="rId17" Type="http://schemas.openxmlformats.org/officeDocument/2006/relationships/image" Target="../media/image124.jpeg"/><Relationship Id="rId2" Type="http://schemas.openxmlformats.org/officeDocument/2006/relationships/notesSlide" Target="../notesSlides/notesSlide39.xml"/><Relationship Id="rId16" Type="http://schemas.openxmlformats.org/officeDocument/2006/relationships/image" Target="../media/image123.jpeg"/><Relationship Id="rId20" Type="http://schemas.openxmlformats.org/officeDocument/2006/relationships/image" Target="../media/image127.jpeg"/><Relationship Id="rId1" Type="http://schemas.openxmlformats.org/officeDocument/2006/relationships/slideLayout" Target="../slideLayouts/slideLayout2.xml"/><Relationship Id="rId6" Type="http://schemas.openxmlformats.org/officeDocument/2006/relationships/image" Target="../media/image113.jpeg"/><Relationship Id="rId11" Type="http://schemas.openxmlformats.org/officeDocument/2006/relationships/image" Target="../media/image118.jpeg"/><Relationship Id="rId24" Type="http://schemas.openxmlformats.org/officeDocument/2006/relationships/image" Target="../media/image111.png"/><Relationship Id="rId5" Type="http://schemas.openxmlformats.org/officeDocument/2006/relationships/image" Target="../media/image112.jpeg"/><Relationship Id="rId15" Type="http://schemas.openxmlformats.org/officeDocument/2006/relationships/image" Target="../media/image122.jpeg"/><Relationship Id="rId23" Type="http://schemas.openxmlformats.org/officeDocument/2006/relationships/image" Target="../media/image110.png"/><Relationship Id="rId10" Type="http://schemas.openxmlformats.org/officeDocument/2006/relationships/image" Target="../media/image117.jpeg"/><Relationship Id="rId19" Type="http://schemas.openxmlformats.org/officeDocument/2006/relationships/image" Target="../media/image126.jpeg"/><Relationship Id="rId4" Type="http://schemas.openxmlformats.org/officeDocument/2006/relationships/image" Target="../media/image109.jpeg"/><Relationship Id="rId9" Type="http://schemas.openxmlformats.org/officeDocument/2006/relationships/image" Target="../media/image116.jpeg"/><Relationship Id="rId14" Type="http://schemas.openxmlformats.org/officeDocument/2006/relationships/image" Target="../media/image121.jpeg"/><Relationship Id="rId22" Type="http://schemas.openxmlformats.org/officeDocument/2006/relationships/image" Target="../media/image129.jpeg"/></Relationships>
</file>

<file path=ppt/slides/_rels/slide4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31.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97.png"/></Relationships>
</file>

<file path=ppt/slides/_rels/slide5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97.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97.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97.png"/></Relationships>
</file>

<file path=ppt/slides/_rels/slide5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image" Target="../media/image133.jpeg"/><Relationship Id="rId4" Type="http://schemas.openxmlformats.org/officeDocument/2006/relationships/image" Target="../media/image132.png"/></Relationships>
</file>

<file path=ppt/slides/_rels/slide5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notesSlide" Target="../notesSlides/notesSlide51.xml"/><Relationship Id="rId7" Type="http://schemas.openxmlformats.org/officeDocument/2006/relationships/image" Target="../media/image106.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98.png"/><Relationship Id="rId5" Type="http://schemas.openxmlformats.org/officeDocument/2006/relationships/image" Target="../media/image99.png"/><Relationship Id="rId4" Type="http://schemas.openxmlformats.org/officeDocument/2006/relationships/image" Target="../media/image97.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136.png"/><Relationship Id="rId4" Type="http://schemas.openxmlformats.org/officeDocument/2006/relationships/image" Target="../media/image135.png"/></Relationships>
</file>

<file path=ppt/slides/_rels/slide63.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image" Target="../media/image138.png"/></Relationships>
</file>

<file path=ppt/slides/_rels/slide65.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0112" y="4191000"/>
            <a:ext cx="7848600" cy="675162"/>
          </a:xfrm>
        </p:spPr>
        <p:txBody>
          <a:bodyPr/>
          <a:lstStyle/>
          <a:p>
            <a:r>
              <a:rPr lang="en-US" dirty="0" smtClean="0"/>
              <a:t>CS598:Visual information Retrieval</a:t>
            </a:r>
            <a:endParaRPr lang="en-US" dirty="0"/>
          </a:p>
        </p:txBody>
      </p:sp>
      <p:sp>
        <p:nvSpPr>
          <p:cNvPr id="3" name="Subtitle 2"/>
          <p:cNvSpPr>
            <a:spLocks noGrp="1"/>
          </p:cNvSpPr>
          <p:nvPr>
            <p:ph type="subTitle" idx="1"/>
          </p:nvPr>
        </p:nvSpPr>
        <p:spPr>
          <a:xfrm>
            <a:off x="1219200" y="5003322"/>
            <a:ext cx="7239000" cy="1371600"/>
          </a:xfrm>
        </p:spPr>
        <p:txBody>
          <a:bodyPr/>
          <a:lstStyle/>
          <a:p>
            <a:r>
              <a:rPr lang="en-US" dirty="0" smtClean="0"/>
              <a:t>Lecture III: Image Representation: </a:t>
            </a:r>
          </a:p>
          <a:p>
            <a:r>
              <a:rPr lang="en-US" dirty="0" smtClean="0"/>
              <a:t>Invariant Local Image Descriptors</a:t>
            </a:r>
            <a:endParaRPr lang="en-US" dirty="0"/>
          </a:p>
        </p:txBody>
      </p:sp>
    </p:spTree>
    <p:extLst>
      <p:ext uri="{BB962C8B-B14F-4D97-AF65-F5344CB8AC3E}">
        <p14:creationId xmlns:p14="http://schemas.microsoft.com/office/powerpoint/2010/main" val="14853814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Lecture II</a:t>
            </a:r>
            <a:endParaRPr lang="en-US" dirty="0"/>
          </a:p>
        </p:txBody>
      </p:sp>
      <p:sp>
        <p:nvSpPr>
          <p:cNvPr id="3" name="Content Placeholder 2"/>
          <p:cNvSpPr>
            <a:spLocks noGrp="1"/>
          </p:cNvSpPr>
          <p:nvPr>
            <p:ph sz="quarter" idx="1"/>
          </p:nvPr>
        </p:nvSpPr>
        <p:spPr/>
        <p:txBody>
          <a:bodyPr/>
          <a:lstStyle/>
          <a:p>
            <a:r>
              <a:rPr lang="en-US" dirty="0" smtClean="0"/>
              <a:t>Color, texture, descriptors</a:t>
            </a:r>
          </a:p>
          <a:p>
            <a:pPr lvl="1"/>
            <a:r>
              <a:rPr lang="en-US" dirty="0" smtClean="0"/>
              <a:t>Color histogram</a:t>
            </a:r>
          </a:p>
          <a:p>
            <a:pPr lvl="1"/>
            <a:r>
              <a:rPr lang="en-US" dirty="0" smtClean="0"/>
              <a:t>Color </a:t>
            </a:r>
            <a:r>
              <a:rPr lang="en-US" dirty="0" err="1" smtClean="0"/>
              <a:t>correlogram</a:t>
            </a:r>
            <a:endParaRPr lang="en-US" dirty="0" smtClean="0"/>
          </a:p>
          <a:p>
            <a:pPr lvl="1"/>
            <a:r>
              <a:rPr lang="en-US" dirty="0" smtClean="0"/>
              <a:t>LBP descriptors</a:t>
            </a:r>
          </a:p>
          <a:p>
            <a:pPr lvl="1"/>
            <a:r>
              <a:rPr lang="en-US" dirty="0" smtClean="0"/>
              <a:t>Histogram of oriented gradient</a:t>
            </a:r>
          </a:p>
          <a:p>
            <a:pPr lvl="1"/>
            <a:r>
              <a:rPr lang="en-US" dirty="0" smtClean="0"/>
              <a:t>Spatial pyramid matching</a:t>
            </a:r>
          </a:p>
          <a:p>
            <a:r>
              <a:rPr lang="en-US" dirty="0" smtClean="0"/>
              <a:t>Distance &amp; Similarity measure</a:t>
            </a:r>
          </a:p>
          <a:p>
            <a:pPr lvl="1"/>
            <a:r>
              <a:rPr lang="en-US" dirty="0" err="1" smtClean="0"/>
              <a:t>L</a:t>
            </a:r>
            <a:r>
              <a:rPr lang="en-US" baseline="-25000" dirty="0" err="1" smtClean="0"/>
              <a:t>p</a:t>
            </a:r>
            <a:r>
              <a:rPr lang="en-US" dirty="0" smtClean="0"/>
              <a:t> distances</a:t>
            </a:r>
          </a:p>
          <a:p>
            <a:pPr lvl="1"/>
            <a:r>
              <a:rPr lang="en-US" dirty="0" smtClean="0"/>
              <a:t>Chi-Square distances</a:t>
            </a:r>
          </a:p>
          <a:p>
            <a:pPr lvl="1"/>
            <a:r>
              <a:rPr lang="en-US" dirty="0" smtClean="0"/>
              <a:t>KL distances</a:t>
            </a:r>
          </a:p>
          <a:p>
            <a:pPr lvl="1"/>
            <a:r>
              <a:rPr lang="en-US" dirty="0" smtClean="0"/>
              <a:t>EMD distances</a:t>
            </a:r>
          </a:p>
          <a:p>
            <a:pPr lvl="1"/>
            <a:r>
              <a:rPr lang="en-US" dirty="0" smtClean="0"/>
              <a:t>Histogram intersection</a:t>
            </a:r>
            <a:endParaRPr lang="en-US" dirty="0"/>
          </a:p>
        </p:txBody>
      </p:sp>
    </p:spTree>
    <p:extLst>
      <p:ext uri="{BB962C8B-B14F-4D97-AF65-F5344CB8AC3E}">
        <p14:creationId xmlns:p14="http://schemas.microsoft.com/office/powerpoint/2010/main" val="25048774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III: Part I	</a:t>
            </a:r>
            <a:endParaRPr lang="en-US" dirty="0"/>
          </a:p>
        </p:txBody>
      </p:sp>
      <p:sp>
        <p:nvSpPr>
          <p:cNvPr id="3" name="Text Placeholder 2"/>
          <p:cNvSpPr>
            <a:spLocks noGrp="1"/>
          </p:cNvSpPr>
          <p:nvPr>
            <p:ph type="body" idx="1"/>
          </p:nvPr>
        </p:nvSpPr>
        <p:spPr/>
        <p:txBody>
          <a:bodyPr/>
          <a:lstStyle/>
          <a:p>
            <a:r>
              <a:rPr lang="en-US" dirty="0" smtClean="0"/>
              <a:t>Local Feature Detector</a:t>
            </a:r>
            <a:endParaRPr lang="en-US" dirty="0"/>
          </a:p>
        </p:txBody>
      </p:sp>
    </p:spTree>
    <p:extLst>
      <p:ext uri="{BB962C8B-B14F-4D97-AF65-F5344CB8AC3E}">
        <p14:creationId xmlns:p14="http://schemas.microsoft.com/office/powerpoint/2010/main" val="32553371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lstStyle/>
          <a:p>
            <a:r>
              <a:rPr lang="en-US" dirty="0" smtClean="0"/>
              <a:t>Blob detection</a:t>
            </a:r>
          </a:p>
          <a:p>
            <a:pPr lvl="1"/>
            <a:r>
              <a:rPr lang="en-US" u="sng" dirty="0" smtClean="0"/>
              <a:t>Brief of Gaussian filter</a:t>
            </a:r>
          </a:p>
          <a:p>
            <a:pPr lvl="1"/>
            <a:r>
              <a:rPr lang="en-US" dirty="0" smtClean="0"/>
              <a:t>Scale selection</a:t>
            </a:r>
          </a:p>
          <a:p>
            <a:pPr lvl="1"/>
            <a:r>
              <a:rPr lang="en-US" dirty="0" err="1" smtClean="0"/>
              <a:t>Lapacian</a:t>
            </a:r>
            <a:r>
              <a:rPr lang="en-US" dirty="0" smtClean="0"/>
              <a:t> of Gaussian (</a:t>
            </a:r>
            <a:r>
              <a:rPr lang="en-US" dirty="0" err="1" smtClean="0"/>
              <a:t>LoG</a:t>
            </a:r>
            <a:r>
              <a:rPr lang="en-US" dirty="0" smtClean="0"/>
              <a:t>) detector</a:t>
            </a:r>
          </a:p>
          <a:p>
            <a:pPr lvl="1"/>
            <a:r>
              <a:rPr lang="en-US" dirty="0" smtClean="0"/>
              <a:t>Difference of Gaussian (</a:t>
            </a:r>
            <a:r>
              <a:rPr lang="en-US" dirty="0" err="1" smtClean="0"/>
              <a:t>DoG</a:t>
            </a:r>
            <a:r>
              <a:rPr lang="en-US" dirty="0" smtClean="0"/>
              <a:t>) detector</a:t>
            </a:r>
          </a:p>
          <a:p>
            <a:pPr lvl="1"/>
            <a:r>
              <a:rPr lang="en-US" dirty="0" smtClean="0"/>
              <a:t>Affine co-variant region</a:t>
            </a:r>
            <a:endParaRPr lang="en-US" dirty="0"/>
          </a:p>
        </p:txBody>
      </p:sp>
    </p:spTree>
    <p:extLst>
      <p:ext uri="{BB962C8B-B14F-4D97-AF65-F5344CB8AC3E}">
        <p14:creationId xmlns:p14="http://schemas.microsoft.com/office/powerpoint/2010/main" val="3256397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228600"/>
            <a:ext cx="7772400" cy="609600"/>
          </a:xfrm>
        </p:spPr>
        <p:txBody>
          <a:bodyPr/>
          <a:lstStyle/>
          <a:p>
            <a:r>
              <a:rPr lang="en-US" smtClean="0"/>
              <a:t>Gaussian Kernel</a:t>
            </a:r>
          </a:p>
        </p:txBody>
      </p:sp>
      <p:sp>
        <p:nvSpPr>
          <p:cNvPr id="27651" name="Rectangle 3"/>
          <p:cNvSpPr>
            <a:spLocks noGrp="1" noChangeArrowheads="1"/>
          </p:cNvSpPr>
          <p:nvPr>
            <p:ph sz="quarter" idx="1"/>
          </p:nvPr>
        </p:nvSpPr>
        <p:spPr>
          <a:xfrm>
            <a:off x="152400" y="5181600"/>
            <a:ext cx="8839200" cy="1219200"/>
          </a:xfrm>
        </p:spPr>
        <p:txBody>
          <a:bodyPr/>
          <a:lstStyle/>
          <a:p>
            <a:pPr>
              <a:buFontTx/>
              <a:buChar char="•"/>
            </a:pPr>
            <a:r>
              <a:rPr lang="en-US" sz="2400" dirty="0" smtClean="0"/>
              <a:t>Constant factor at front makes volume sum to 1 (can be ignored when computing the filter values, as we should renormalize weights to sum to 1 in any case)</a:t>
            </a:r>
            <a:endParaRPr lang="en-US" sz="2400" dirty="0" smtClean="0">
              <a:latin typeface="Courier New" pitchFamily="49" charset="0"/>
            </a:endParaRPr>
          </a:p>
        </p:txBody>
      </p:sp>
      <p:pic>
        <p:nvPicPr>
          <p:cNvPr id="27652" name="Picture 4" descr="realgaussian"/>
          <p:cNvPicPr>
            <a:picLocks noChangeAspect="1" noChangeArrowheads="1"/>
          </p:cNvPicPr>
          <p:nvPr/>
        </p:nvPicPr>
        <p:blipFill>
          <a:blip r:embed="rId4" cstate="print"/>
          <a:srcRect l="3360" t="15573" b="4480"/>
          <a:stretch>
            <a:fillRect/>
          </a:stretch>
        </p:blipFill>
        <p:spPr bwMode="auto">
          <a:xfrm>
            <a:off x="152400" y="2973388"/>
            <a:ext cx="2943225" cy="1827212"/>
          </a:xfrm>
          <a:prstGeom prst="rect">
            <a:avLst/>
          </a:prstGeom>
          <a:noFill/>
          <a:ln w="9525">
            <a:noFill/>
            <a:miter lim="800000"/>
            <a:headEnd/>
            <a:tailEnd/>
          </a:ln>
        </p:spPr>
      </p:pic>
      <p:pic>
        <p:nvPicPr>
          <p:cNvPr id="27653" name="Picture 5"/>
          <p:cNvPicPr>
            <a:picLocks noChangeAspect="1" noChangeArrowheads="1"/>
          </p:cNvPicPr>
          <p:nvPr/>
        </p:nvPicPr>
        <p:blipFill>
          <a:blip r:embed="rId5" cstate="print"/>
          <a:srcRect/>
          <a:stretch>
            <a:fillRect/>
          </a:stretch>
        </p:blipFill>
        <p:spPr bwMode="auto">
          <a:xfrm>
            <a:off x="3276600" y="2819400"/>
            <a:ext cx="1828800" cy="1828800"/>
          </a:xfrm>
          <a:prstGeom prst="rect">
            <a:avLst/>
          </a:prstGeom>
          <a:noFill/>
          <a:ln w="9525">
            <a:noFill/>
            <a:miter lim="800000"/>
            <a:headEnd/>
            <a:tailEnd/>
          </a:ln>
        </p:spPr>
      </p:pic>
      <p:pic>
        <p:nvPicPr>
          <p:cNvPr id="27654" name="Picture 6" descr="txp_fig"/>
          <p:cNvPicPr>
            <a:picLocks noChangeAspect="1" noChangeArrowheads="1"/>
          </p:cNvPicPr>
          <p:nvPr>
            <p:custDataLst>
              <p:tags r:id="rId1"/>
            </p:custDataLst>
          </p:nvPr>
        </p:nvPicPr>
        <p:blipFill>
          <a:blip r:embed="rId6" cstate="print">
            <a:clrChange>
              <a:clrFrom>
                <a:srgbClr val="FFFFFF"/>
              </a:clrFrom>
              <a:clrTo>
                <a:srgbClr val="FFFFFF">
                  <a:alpha val="0"/>
                </a:srgbClr>
              </a:clrTo>
            </a:clrChange>
          </a:blip>
          <a:srcRect/>
          <a:stretch>
            <a:fillRect/>
          </a:stretch>
        </p:blipFill>
        <p:spPr bwMode="auto">
          <a:xfrm>
            <a:off x="2590800" y="1143000"/>
            <a:ext cx="4114800" cy="1052513"/>
          </a:xfrm>
          <a:prstGeom prst="rect">
            <a:avLst/>
          </a:prstGeom>
          <a:noFill/>
          <a:ln w="9525">
            <a:noFill/>
            <a:miter lim="800000"/>
            <a:headEnd/>
            <a:tailEnd/>
          </a:ln>
        </p:spPr>
      </p:pic>
      <p:sp>
        <p:nvSpPr>
          <p:cNvPr id="27655" name="Text Box 7"/>
          <p:cNvSpPr txBox="1">
            <a:spLocks noChangeArrowheads="1"/>
          </p:cNvSpPr>
          <p:nvPr/>
        </p:nvSpPr>
        <p:spPr bwMode="auto">
          <a:xfrm>
            <a:off x="5360988" y="3105150"/>
            <a:ext cx="3478212" cy="1314450"/>
          </a:xfrm>
          <a:prstGeom prst="rect">
            <a:avLst/>
          </a:prstGeom>
          <a:noFill/>
          <a:ln w="9525">
            <a:noFill/>
            <a:miter lim="800000"/>
            <a:headEnd/>
            <a:tailEnd/>
          </a:ln>
        </p:spPr>
        <p:txBody>
          <a:bodyPr wrap="none">
            <a:spAutoFit/>
          </a:bodyPr>
          <a:lstStyle/>
          <a:p>
            <a:pPr eaLnBrk="1" hangingPunct="1"/>
            <a:r>
              <a:rPr lang="en-US" sz="1600" dirty="0">
                <a:latin typeface="Tahoma" pitchFamily="34" charset="0"/>
              </a:rPr>
              <a:t>0.003   0.013   0.022   0.013   0.003</a:t>
            </a:r>
          </a:p>
          <a:p>
            <a:pPr eaLnBrk="1" hangingPunct="1"/>
            <a:r>
              <a:rPr lang="en-US" sz="1600" dirty="0">
                <a:latin typeface="Tahoma" pitchFamily="34" charset="0"/>
              </a:rPr>
              <a:t>0.013   0.059   0.097   0.059   0.013</a:t>
            </a:r>
          </a:p>
          <a:p>
            <a:pPr eaLnBrk="1" hangingPunct="1"/>
            <a:r>
              <a:rPr lang="en-US" sz="1600" dirty="0">
                <a:latin typeface="Tahoma" pitchFamily="34" charset="0"/>
              </a:rPr>
              <a:t>0.022   0.097   0.159   0.097   0.022</a:t>
            </a:r>
          </a:p>
          <a:p>
            <a:pPr eaLnBrk="1" hangingPunct="1"/>
            <a:r>
              <a:rPr lang="en-US" sz="1600" dirty="0">
                <a:latin typeface="Tahoma" pitchFamily="34" charset="0"/>
              </a:rPr>
              <a:t>0.013   0.059   0.097   0.059   0.013</a:t>
            </a:r>
          </a:p>
          <a:p>
            <a:pPr eaLnBrk="1" hangingPunct="1"/>
            <a:r>
              <a:rPr lang="en-US" sz="1600" dirty="0">
                <a:latin typeface="Tahoma" pitchFamily="34" charset="0"/>
              </a:rPr>
              <a:t>0.003   0.013   0.022   0.013   0.003</a:t>
            </a:r>
          </a:p>
        </p:txBody>
      </p:sp>
      <p:sp>
        <p:nvSpPr>
          <p:cNvPr id="27656" name="Text Box 8"/>
          <p:cNvSpPr txBox="1">
            <a:spLocks noChangeArrowheads="1"/>
          </p:cNvSpPr>
          <p:nvPr/>
        </p:nvSpPr>
        <p:spPr bwMode="auto">
          <a:xfrm>
            <a:off x="6515100" y="4662488"/>
            <a:ext cx="1404938" cy="366712"/>
          </a:xfrm>
          <a:prstGeom prst="rect">
            <a:avLst/>
          </a:prstGeom>
          <a:noFill/>
          <a:ln w="9525">
            <a:noFill/>
            <a:miter lim="800000"/>
            <a:headEnd/>
            <a:tailEnd/>
          </a:ln>
        </p:spPr>
        <p:txBody>
          <a:bodyPr wrap="none">
            <a:spAutoFit/>
          </a:bodyPr>
          <a:lstStyle/>
          <a:p>
            <a:pPr eaLnBrk="1" hangingPunct="1"/>
            <a:r>
              <a:rPr lang="en-US" sz="1800">
                <a:latin typeface="Tahoma" pitchFamily="34" charset="0"/>
                <a:sym typeface="Symbol" pitchFamily="18" charset="2"/>
              </a:rPr>
              <a:t>5 x 5,  = 1</a:t>
            </a:r>
            <a:endParaRPr lang="en-US" sz="1800">
              <a:latin typeface="Tahoma" pitchFamily="34" charset="0"/>
            </a:endParaRPr>
          </a:p>
        </p:txBody>
      </p:sp>
      <p:sp>
        <p:nvSpPr>
          <p:cNvPr id="27657" name="Rectangle 9"/>
          <p:cNvSpPr>
            <a:spLocks noChangeArrowheads="1"/>
          </p:cNvSpPr>
          <p:nvPr/>
        </p:nvSpPr>
        <p:spPr bwMode="auto">
          <a:xfrm>
            <a:off x="5334000" y="2819400"/>
            <a:ext cx="3505200" cy="1828800"/>
          </a:xfrm>
          <a:prstGeom prst="rect">
            <a:avLst/>
          </a:prstGeom>
          <a:noFill/>
          <a:ln w="9525">
            <a:solidFill>
              <a:schemeClr val="tx1"/>
            </a:solidFill>
            <a:miter lim="800000"/>
            <a:headEnd/>
            <a:tailEnd/>
          </a:ln>
        </p:spPr>
        <p:txBody>
          <a:bodyPr wrap="none" anchor="ctr"/>
          <a:lstStyle/>
          <a:p>
            <a:endParaRPr lang="en-US"/>
          </a:p>
        </p:txBody>
      </p:sp>
      <p:sp>
        <p:nvSpPr>
          <p:cNvPr id="27658" name="Text Box 10"/>
          <p:cNvSpPr txBox="1">
            <a:spLocks noChangeArrowheads="1"/>
          </p:cNvSpPr>
          <p:nvPr/>
        </p:nvSpPr>
        <p:spPr bwMode="auto">
          <a:xfrm>
            <a:off x="7010400" y="6397625"/>
            <a:ext cx="2092325" cy="457200"/>
          </a:xfrm>
          <a:prstGeom prst="rect">
            <a:avLst/>
          </a:prstGeom>
          <a:noFill/>
          <a:ln w="9525">
            <a:noFill/>
            <a:miter lim="800000"/>
            <a:headEnd/>
            <a:tailEnd/>
          </a:ln>
        </p:spPr>
        <p:txBody>
          <a:bodyPr wrap="none">
            <a:spAutoFit/>
          </a:bodyPr>
          <a:lstStyle/>
          <a:p>
            <a:r>
              <a:rPr lang="en-US" sz="1400"/>
              <a:t>Source: C. Rasmussen</a:t>
            </a:r>
            <a:r>
              <a:rPr lang="en-US"/>
              <a:t> </a:t>
            </a:r>
          </a:p>
        </p:txBody>
      </p:sp>
    </p:spTree>
    <p:extLst>
      <p:ext uri="{BB962C8B-B14F-4D97-AF65-F5344CB8AC3E}">
        <p14:creationId xmlns:p14="http://schemas.microsoft.com/office/powerpoint/2010/main" val="1240253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09600" y="228600"/>
            <a:ext cx="7772400" cy="609600"/>
          </a:xfrm>
        </p:spPr>
        <p:txBody>
          <a:bodyPr/>
          <a:lstStyle/>
          <a:p>
            <a:r>
              <a:rPr lang="en-US" dirty="0" smtClean="0"/>
              <a:t>Gaussian Kernel</a:t>
            </a:r>
          </a:p>
        </p:txBody>
      </p:sp>
      <p:sp>
        <p:nvSpPr>
          <p:cNvPr id="27651" name="Rectangle 3"/>
          <p:cNvSpPr>
            <a:spLocks noGrp="1" noChangeArrowheads="1"/>
          </p:cNvSpPr>
          <p:nvPr>
            <p:ph sz="quarter" idx="1"/>
          </p:nvPr>
        </p:nvSpPr>
        <p:spPr>
          <a:xfrm>
            <a:off x="152400" y="5715000"/>
            <a:ext cx="8839200" cy="914400"/>
          </a:xfrm>
        </p:spPr>
        <p:txBody>
          <a:bodyPr/>
          <a:lstStyle/>
          <a:p>
            <a:pPr>
              <a:buFontTx/>
              <a:buChar char="•"/>
            </a:pPr>
            <a:r>
              <a:rPr lang="en-US" sz="2400" dirty="0" smtClean="0"/>
              <a:t>Standard deviation </a:t>
            </a:r>
            <a:r>
              <a:rPr lang="en-US" sz="2400" dirty="0" smtClean="0">
                <a:sym typeface="Symbol"/>
              </a:rPr>
              <a:t>: determines extent of smoothing</a:t>
            </a:r>
            <a:endParaRPr lang="en-US" sz="2400" dirty="0" smtClean="0">
              <a:latin typeface="Courier New" pitchFamily="49" charset="0"/>
            </a:endParaRPr>
          </a:p>
        </p:txBody>
      </p:sp>
      <p:pic>
        <p:nvPicPr>
          <p:cNvPr id="27654" name="Picture 6" descr="txp_fig"/>
          <p:cNvPicPr>
            <a:picLocks noChangeAspect="1" noChangeArrowheads="1"/>
          </p:cNvPicPr>
          <p:nvPr>
            <p:custDataLst>
              <p:tags r:id="rId1"/>
            </p:custDataLst>
          </p:nvPr>
        </p:nvPicPr>
        <p:blipFill>
          <a:blip r:embed="rId4" cstate="print">
            <a:clrChange>
              <a:clrFrom>
                <a:srgbClr val="FFFFFF"/>
              </a:clrFrom>
              <a:clrTo>
                <a:srgbClr val="FFFFFF">
                  <a:alpha val="0"/>
                </a:srgbClr>
              </a:clrTo>
            </a:clrChange>
          </a:blip>
          <a:srcRect/>
          <a:stretch>
            <a:fillRect/>
          </a:stretch>
        </p:blipFill>
        <p:spPr bwMode="auto">
          <a:xfrm>
            <a:off x="2590800" y="1143000"/>
            <a:ext cx="4114800" cy="1052513"/>
          </a:xfrm>
          <a:prstGeom prst="rect">
            <a:avLst/>
          </a:prstGeom>
          <a:noFill/>
          <a:ln w="9525">
            <a:noFill/>
            <a:miter lim="800000"/>
            <a:headEnd/>
            <a:tailEnd/>
          </a:ln>
        </p:spPr>
      </p:pic>
      <p:sp>
        <p:nvSpPr>
          <p:cNvPr id="27658" name="Text Box 10"/>
          <p:cNvSpPr txBox="1">
            <a:spLocks noChangeArrowheads="1"/>
          </p:cNvSpPr>
          <p:nvPr/>
        </p:nvSpPr>
        <p:spPr bwMode="auto">
          <a:xfrm>
            <a:off x="7251277" y="6477000"/>
            <a:ext cx="1816523" cy="307777"/>
          </a:xfrm>
          <a:prstGeom prst="rect">
            <a:avLst/>
          </a:prstGeom>
          <a:noFill/>
          <a:ln w="9525">
            <a:noFill/>
            <a:miter lim="800000"/>
            <a:headEnd/>
            <a:tailEnd/>
          </a:ln>
        </p:spPr>
        <p:txBody>
          <a:bodyPr wrap="none">
            <a:spAutoFit/>
          </a:bodyPr>
          <a:lstStyle/>
          <a:p>
            <a:r>
              <a:rPr lang="en-US" sz="1400" dirty="0"/>
              <a:t>Source: </a:t>
            </a:r>
            <a:r>
              <a:rPr lang="en-US" sz="1400" dirty="0" smtClean="0"/>
              <a:t>K. </a:t>
            </a:r>
            <a:r>
              <a:rPr lang="en-US" sz="1400" dirty="0" err="1" smtClean="0"/>
              <a:t>Grauman</a:t>
            </a:r>
            <a:endParaRPr lang="en-US" dirty="0"/>
          </a:p>
        </p:txBody>
      </p:sp>
      <p:pic>
        <p:nvPicPr>
          <p:cNvPr id="11" name="Picture 11" descr="gauss_sigma2_hsize30.jpg"/>
          <p:cNvPicPr>
            <a:picLocks noChangeAspect="1"/>
          </p:cNvPicPr>
          <p:nvPr/>
        </p:nvPicPr>
        <p:blipFill>
          <a:blip r:embed="rId5" cstate="print"/>
          <a:srcRect/>
          <a:stretch>
            <a:fillRect/>
          </a:stretch>
        </p:blipFill>
        <p:spPr bwMode="auto">
          <a:xfrm>
            <a:off x="884238" y="2522537"/>
            <a:ext cx="3843337" cy="2376488"/>
          </a:xfrm>
          <a:prstGeom prst="rect">
            <a:avLst/>
          </a:prstGeom>
          <a:noFill/>
          <a:ln w="9525">
            <a:noFill/>
            <a:miter lim="800000"/>
            <a:headEnd/>
            <a:tailEnd/>
          </a:ln>
        </p:spPr>
      </p:pic>
      <p:sp>
        <p:nvSpPr>
          <p:cNvPr id="12" name="Text Box 3349"/>
          <p:cNvSpPr txBox="1">
            <a:spLocks noChangeArrowheads="1"/>
          </p:cNvSpPr>
          <p:nvPr/>
        </p:nvSpPr>
        <p:spPr bwMode="auto">
          <a:xfrm>
            <a:off x="2095500" y="4867275"/>
            <a:ext cx="3425825" cy="479425"/>
          </a:xfrm>
          <a:prstGeom prst="rect">
            <a:avLst/>
          </a:prstGeom>
          <a:noFill/>
          <a:ln w="9525">
            <a:noFill/>
            <a:miter lim="800000"/>
            <a:headEnd/>
            <a:tailEnd/>
          </a:ln>
        </p:spPr>
        <p:txBody>
          <a:bodyPr>
            <a:spAutoFit/>
          </a:bodyPr>
          <a:lstStyle/>
          <a:p>
            <a:pPr algn="ctr" eaLnBrk="0" hangingPunct="0">
              <a:lnSpc>
                <a:spcPct val="90000"/>
              </a:lnSpc>
              <a:spcBef>
                <a:spcPct val="20000"/>
              </a:spcBef>
              <a:buClr>
                <a:srgbClr val="333399"/>
              </a:buClr>
              <a:buSzPct val="75000"/>
              <a:buFont typeface="Monotype Sorts"/>
              <a:buNone/>
            </a:pPr>
            <a:endParaRPr lang="en-US" sz="2800">
              <a:solidFill>
                <a:srgbClr val="000000"/>
              </a:solidFill>
              <a:latin typeface="Tahoma" pitchFamily="34" charset="0"/>
            </a:endParaRPr>
          </a:p>
        </p:txBody>
      </p:sp>
      <p:sp>
        <p:nvSpPr>
          <p:cNvPr id="13" name="TextBox 12"/>
          <p:cNvSpPr txBox="1">
            <a:spLocks noChangeArrowheads="1"/>
          </p:cNvSpPr>
          <p:nvPr/>
        </p:nvSpPr>
        <p:spPr bwMode="auto">
          <a:xfrm>
            <a:off x="1870075" y="4752975"/>
            <a:ext cx="2154238" cy="584775"/>
          </a:xfrm>
          <a:prstGeom prst="rect">
            <a:avLst/>
          </a:prstGeom>
          <a:noFill/>
          <a:ln w="9525">
            <a:noFill/>
            <a:miter lim="800000"/>
            <a:headEnd/>
            <a:tailEnd/>
          </a:ln>
        </p:spPr>
        <p:txBody>
          <a:bodyPr>
            <a:spAutoFit/>
          </a:bodyPr>
          <a:lstStyle/>
          <a:p>
            <a:pPr algn="ctr"/>
            <a:r>
              <a:rPr lang="el-GR" sz="1600" b="0" dirty="0"/>
              <a:t>σ</a:t>
            </a:r>
            <a:r>
              <a:rPr lang="en-US" sz="1600" b="0" dirty="0"/>
              <a:t> = 2 with 30 x 30 kernel</a:t>
            </a:r>
          </a:p>
        </p:txBody>
      </p:sp>
      <p:pic>
        <p:nvPicPr>
          <p:cNvPr id="14" name="Picture 14" descr="gauss_sigma5_hsize30.jpg"/>
          <p:cNvPicPr>
            <a:picLocks noChangeAspect="1"/>
          </p:cNvPicPr>
          <p:nvPr/>
        </p:nvPicPr>
        <p:blipFill>
          <a:blip r:embed="rId6" cstate="print"/>
          <a:srcRect/>
          <a:stretch>
            <a:fillRect/>
          </a:stretch>
        </p:blipFill>
        <p:spPr bwMode="auto">
          <a:xfrm>
            <a:off x="4498975" y="2559050"/>
            <a:ext cx="3843338" cy="2376487"/>
          </a:xfrm>
          <a:prstGeom prst="rect">
            <a:avLst/>
          </a:prstGeom>
          <a:noFill/>
          <a:ln w="9525">
            <a:noFill/>
            <a:miter lim="800000"/>
            <a:headEnd/>
            <a:tailEnd/>
          </a:ln>
        </p:spPr>
      </p:pic>
      <p:pic>
        <p:nvPicPr>
          <p:cNvPr id="15" name="Picture 15" descr="gauss_sigma5_hsize30_2d.jpg"/>
          <p:cNvPicPr>
            <a:picLocks noChangeAspect="1"/>
          </p:cNvPicPr>
          <p:nvPr/>
        </p:nvPicPr>
        <p:blipFill>
          <a:blip r:embed="rId7" cstate="print"/>
          <a:srcRect l="26300" t="5916" r="22746" b="10709"/>
          <a:stretch>
            <a:fillRect/>
          </a:stretch>
        </p:blipFill>
        <p:spPr bwMode="auto">
          <a:xfrm>
            <a:off x="7237413" y="2514600"/>
            <a:ext cx="912812" cy="923925"/>
          </a:xfrm>
          <a:prstGeom prst="rect">
            <a:avLst/>
          </a:prstGeom>
          <a:noFill/>
          <a:ln w="9525">
            <a:noFill/>
            <a:miter lim="800000"/>
            <a:headEnd/>
            <a:tailEnd/>
          </a:ln>
        </p:spPr>
      </p:pic>
      <p:pic>
        <p:nvPicPr>
          <p:cNvPr id="16" name="Picture 16" descr="gauss_sigma2_hsize30_2d.jpg"/>
          <p:cNvPicPr>
            <a:picLocks noChangeAspect="1"/>
          </p:cNvPicPr>
          <p:nvPr/>
        </p:nvPicPr>
        <p:blipFill>
          <a:blip r:embed="rId8" cstate="print"/>
          <a:srcRect l="26237" t="6770" r="22217" b="9853"/>
          <a:stretch>
            <a:fillRect/>
          </a:stretch>
        </p:blipFill>
        <p:spPr bwMode="auto">
          <a:xfrm>
            <a:off x="811213" y="2525712"/>
            <a:ext cx="912812" cy="912813"/>
          </a:xfrm>
          <a:prstGeom prst="rect">
            <a:avLst/>
          </a:prstGeom>
          <a:noFill/>
          <a:ln w="9525">
            <a:noFill/>
            <a:miter lim="800000"/>
            <a:headEnd/>
            <a:tailEnd/>
          </a:ln>
        </p:spPr>
      </p:pic>
      <p:sp>
        <p:nvSpPr>
          <p:cNvPr id="17" name="TextBox 16"/>
          <p:cNvSpPr txBox="1">
            <a:spLocks noChangeArrowheads="1"/>
          </p:cNvSpPr>
          <p:nvPr/>
        </p:nvSpPr>
        <p:spPr bwMode="auto">
          <a:xfrm>
            <a:off x="5338763" y="4756150"/>
            <a:ext cx="2117725" cy="584775"/>
          </a:xfrm>
          <a:prstGeom prst="rect">
            <a:avLst/>
          </a:prstGeom>
          <a:noFill/>
          <a:ln w="9525">
            <a:noFill/>
            <a:miter lim="800000"/>
            <a:headEnd/>
            <a:tailEnd/>
          </a:ln>
        </p:spPr>
        <p:txBody>
          <a:bodyPr>
            <a:spAutoFit/>
          </a:bodyPr>
          <a:lstStyle/>
          <a:p>
            <a:pPr algn="ctr"/>
            <a:r>
              <a:rPr lang="el-GR" sz="1600" b="0"/>
              <a:t>σ</a:t>
            </a:r>
            <a:r>
              <a:rPr lang="en-US" sz="1600" b="0"/>
              <a:t> = 5 with 30 x 30 kernel</a:t>
            </a:r>
          </a:p>
        </p:txBody>
      </p:sp>
    </p:spTree>
    <p:extLst>
      <p:ext uri="{BB962C8B-B14F-4D97-AF65-F5344CB8AC3E}">
        <p14:creationId xmlns:p14="http://schemas.microsoft.com/office/powerpoint/2010/main" val="20029130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mtClean="0"/>
              <a:t>Choosing kernel width</a:t>
            </a:r>
          </a:p>
        </p:txBody>
      </p:sp>
      <p:sp>
        <p:nvSpPr>
          <p:cNvPr id="28675" name="Rectangle 3"/>
          <p:cNvSpPr>
            <a:spLocks noGrp="1" noChangeArrowheads="1"/>
          </p:cNvSpPr>
          <p:nvPr>
            <p:ph sz="quarter" idx="1"/>
          </p:nvPr>
        </p:nvSpPr>
        <p:spPr/>
        <p:txBody>
          <a:bodyPr/>
          <a:lstStyle/>
          <a:p>
            <a:pPr>
              <a:buFontTx/>
              <a:buChar char="•"/>
            </a:pPr>
            <a:r>
              <a:rPr lang="en-US" dirty="0" smtClean="0"/>
              <a:t>The Gaussian function has infinite support, but discrete filters use finite kernels</a:t>
            </a:r>
          </a:p>
        </p:txBody>
      </p:sp>
      <p:pic>
        <p:nvPicPr>
          <p:cNvPr id="28676" name="Picture 4"/>
          <p:cNvPicPr>
            <a:picLocks noChangeAspect="1" noChangeArrowheads="1"/>
          </p:cNvPicPr>
          <p:nvPr/>
        </p:nvPicPr>
        <p:blipFill>
          <a:blip r:embed="rId3" cstate="print"/>
          <a:srcRect/>
          <a:stretch>
            <a:fillRect/>
          </a:stretch>
        </p:blipFill>
        <p:spPr bwMode="auto">
          <a:xfrm>
            <a:off x="609600" y="2590800"/>
            <a:ext cx="7896225" cy="3367088"/>
          </a:xfrm>
          <a:prstGeom prst="rect">
            <a:avLst/>
          </a:prstGeom>
          <a:noFill/>
          <a:ln w="9525">
            <a:noFill/>
            <a:miter lim="800000"/>
            <a:headEnd/>
            <a:tailEnd/>
          </a:ln>
        </p:spPr>
      </p:pic>
      <p:sp>
        <p:nvSpPr>
          <p:cNvPr id="28677" name="Text Box 7"/>
          <p:cNvSpPr txBox="1">
            <a:spLocks noChangeArrowheads="1"/>
          </p:cNvSpPr>
          <p:nvPr/>
        </p:nvSpPr>
        <p:spPr bwMode="auto">
          <a:xfrm>
            <a:off x="7315200" y="6553200"/>
            <a:ext cx="1800225" cy="304800"/>
          </a:xfrm>
          <a:prstGeom prst="rect">
            <a:avLst/>
          </a:prstGeom>
          <a:noFill/>
          <a:ln w="9525">
            <a:noFill/>
            <a:miter lim="800000"/>
            <a:headEnd/>
            <a:tailEnd/>
          </a:ln>
        </p:spPr>
        <p:txBody>
          <a:bodyPr wrap="none">
            <a:spAutoFit/>
          </a:bodyPr>
          <a:lstStyle/>
          <a:p>
            <a:r>
              <a:rPr lang="en-US" sz="1400"/>
              <a:t>Source: K. Grauman</a:t>
            </a:r>
          </a:p>
        </p:txBody>
      </p:sp>
    </p:spTree>
    <p:extLst>
      <p:ext uri="{BB962C8B-B14F-4D97-AF65-F5344CB8AC3E}">
        <p14:creationId xmlns:p14="http://schemas.microsoft.com/office/powerpoint/2010/main" val="11883965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304800"/>
            <a:ext cx="7467600" cy="1143000"/>
          </a:xfrm>
        </p:spPr>
        <p:txBody>
          <a:bodyPr/>
          <a:lstStyle/>
          <a:p>
            <a:r>
              <a:rPr lang="en-US" dirty="0" smtClean="0"/>
              <a:t>Choosing kernel width</a:t>
            </a:r>
          </a:p>
        </p:txBody>
      </p:sp>
      <p:sp>
        <p:nvSpPr>
          <p:cNvPr id="29699" name="Rectangle 3"/>
          <p:cNvSpPr>
            <a:spLocks noGrp="1" noChangeArrowheads="1"/>
          </p:cNvSpPr>
          <p:nvPr>
            <p:ph sz="quarter" idx="1"/>
          </p:nvPr>
        </p:nvSpPr>
        <p:spPr>
          <a:xfrm>
            <a:off x="609600" y="914400"/>
            <a:ext cx="8077200" cy="5257800"/>
          </a:xfrm>
        </p:spPr>
        <p:txBody>
          <a:bodyPr/>
          <a:lstStyle/>
          <a:p>
            <a:pPr>
              <a:buFontTx/>
              <a:buChar char="•"/>
            </a:pPr>
            <a:r>
              <a:rPr lang="en-US" dirty="0" smtClean="0"/>
              <a:t>Rule of thumb: set filter half-width to about </a:t>
            </a:r>
            <a:r>
              <a:rPr lang="en-US" dirty="0" smtClean="0">
                <a:solidFill>
                  <a:srgbClr val="0000FF"/>
                </a:solidFill>
              </a:rPr>
              <a:t>3</a:t>
            </a:r>
            <a:r>
              <a:rPr lang="en-US" i="1" dirty="0" smtClean="0">
                <a:solidFill>
                  <a:srgbClr val="0000FF"/>
                </a:solidFill>
              </a:rPr>
              <a:t>σ</a:t>
            </a:r>
            <a:endParaRPr lang="en-US" dirty="0" smtClean="0">
              <a:solidFill>
                <a:srgbClr val="0000FF"/>
              </a:solidFill>
            </a:endParaRPr>
          </a:p>
          <a:p>
            <a:endParaRPr lang="en-US" dirty="0" smtClean="0"/>
          </a:p>
        </p:txBody>
      </p:sp>
      <p:pic>
        <p:nvPicPr>
          <p:cNvPr id="29700" name="Picture 4"/>
          <p:cNvPicPr>
            <a:picLocks noChangeAspect="1" noChangeArrowheads="1"/>
          </p:cNvPicPr>
          <p:nvPr/>
        </p:nvPicPr>
        <p:blipFill>
          <a:blip r:embed="rId3" cstate="print"/>
          <a:srcRect/>
          <a:stretch>
            <a:fillRect/>
          </a:stretch>
        </p:blipFill>
        <p:spPr bwMode="auto">
          <a:xfrm>
            <a:off x="2133600" y="1600200"/>
            <a:ext cx="4721225" cy="4075113"/>
          </a:xfrm>
          <a:prstGeom prst="rect">
            <a:avLst/>
          </a:prstGeom>
          <a:noFill/>
          <a:ln w="9525">
            <a:noFill/>
            <a:miter lim="800000"/>
            <a:headEnd/>
            <a:tailEnd/>
          </a:ln>
        </p:spPr>
      </p:pic>
    </p:spTree>
    <p:extLst>
      <p:ext uri="{BB962C8B-B14F-4D97-AF65-F5344CB8AC3E}">
        <p14:creationId xmlns:p14="http://schemas.microsoft.com/office/powerpoint/2010/main" val="498064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457200" y="30162"/>
            <a:ext cx="7467600" cy="731838"/>
          </a:xfrm>
        </p:spPr>
        <p:txBody>
          <a:bodyPr/>
          <a:lstStyle/>
          <a:p>
            <a:r>
              <a:rPr lang="en-US" dirty="0" smtClean="0"/>
              <a:t>Gaussian vs. box filtering</a:t>
            </a:r>
          </a:p>
        </p:txBody>
      </p:sp>
      <p:graphicFrame>
        <p:nvGraphicFramePr>
          <p:cNvPr id="3074" name="Object 3"/>
          <p:cNvGraphicFramePr>
            <a:graphicFrameLocks noChangeAspect="1"/>
          </p:cNvGraphicFramePr>
          <p:nvPr/>
        </p:nvGraphicFramePr>
        <p:xfrm>
          <a:off x="1295400" y="914400"/>
          <a:ext cx="6324600" cy="5867400"/>
        </p:xfrm>
        <a:graphic>
          <a:graphicData uri="http://schemas.openxmlformats.org/presentationml/2006/ole">
            <mc:AlternateContent xmlns:mc="http://schemas.openxmlformats.org/markup-compatibility/2006">
              <mc:Choice xmlns:v="urn:schemas-microsoft-com:vml" Requires="v">
                <p:oleObj spid="_x0000_s23626" name="Photo Editor Photo" r:id="rId4" imgW="3828571" imgH="3572374" progId="">
                  <p:embed/>
                </p:oleObj>
              </mc:Choice>
              <mc:Fallback>
                <p:oleObj name="Photo Editor Photo" r:id="rId4" imgW="3828571" imgH="357237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914400"/>
                        <a:ext cx="63246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5662199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Gaussian filters</a:t>
            </a:r>
          </a:p>
        </p:txBody>
      </p:sp>
      <p:sp>
        <p:nvSpPr>
          <p:cNvPr id="1035267" name="Rectangle 3"/>
          <p:cNvSpPr>
            <a:spLocks noGrp="1" noChangeArrowheads="1"/>
          </p:cNvSpPr>
          <p:nvPr>
            <p:ph sz="quarter" idx="1"/>
          </p:nvPr>
        </p:nvSpPr>
        <p:spPr>
          <a:xfrm>
            <a:off x="457200" y="1600200"/>
            <a:ext cx="7467600" cy="4495800"/>
          </a:xfrm>
        </p:spPr>
        <p:txBody>
          <a:bodyPr/>
          <a:lstStyle/>
          <a:p>
            <a:pPr>
              <a:buFontTx/>
              <a:buChar char="•"/>
            </a:pPr>
            <a:r>
              <a:rPr lang="en-US" dirty="0" smtClean="0"/>
              <a:t>Remove “high-frequency” components from the image (low-pass filter)</a:t>
            </a:r>
          </a:p>
          <a:p>
            <a:pPr>
              <a:buFontTx/>
              <a:buChar char="•"/>
            </a:pPr>
            <a:r>
              <a:rPr lang="en-US" dirty="0" smtClean="0"/>
              <a:t>Convolution with self is another Gaussian</a:t>
            </a:r>
          </a:p>
          <a:p>
            <a:pPr lvl="1"/>
            <a:r>
              <a:rPr lang="en-US" dirty="0" smtClean="0"/>
              <a:t>So can smooth with small-</a:t>
            </a:r>
            <a:r>
              <a:rPr lang="en-US" dirty="0" smtClean="0">
                <a:sym typeface="Symbol"/>
              </a:rPr>
              <a:t></a:t>
            </a:r>
            <a:r>
              <a:rPr lang="en-US" dirty="0" smtClean="0"/>
              <a:t> kernel, repeat, and get same result as larger</a:t>
            </a:r>
            <a:r>
              <a:rPr lang="en-US" dirty="0" smtClean="0">
                <a:sym typeface="Symbol"/>
              </a:rPr>
              <a:t>-</a:t>
            </a:r>
            <a:r>
              <a:rPr lang="en-US" dirty="0" smtClean="0"/>
              <a:t> kernel would have</a:t>
            </a:r>
          </a:p>
          <a:p>
            <a:pPr lvl="1"/>
            <a:r>
              <a:rPr lang="en-US" dirty="0" smtClean="0"/>
              <a:t>Convolving two times with Gaussian kernel with std. dev. </a:t>
            </a:r>
            <a:r>
              <a:rPr lang="en-US" i="1" dirty="0" smtClean="0"/>
              <a:t>σ</a:t>
            </a:r>
            <a:r>
              <a:rPr lang="en-US" dirty="0" smtClean="0"/>
              <a:t> </a:t>
            </a:r>
            <a:br>
              <a:rPr lang="en-US" dirty="0" smtClean="0"/>
            </a:br>
            <a:r>
              <a:rPr lang="en-US" dirty="0" smtClean="0"/>
              <a:t>is same as convolving once with kernel with std. dev. </a:t>
            </a:r>
            <a:endParaRPr lang="en-US" i="1" dirty="0" smtClean="0"/>
          </a:p>
          <a:p>
            <a:pPr>
              <a:buFontTx/>
              <a:buChar char="•"/>
            </a:pPr>
            <a:r>
              <a:rPr lang="en-US" i="1" dirty="0" smtClean="0"/>
              <a:t>Separable </a:t>
            </a:r>
            <a:r>
              <a:rPr lang="en-US" dirty="0" smtClean="0"/>
              <a:t>kernel</a:t>
            </a:r>
          </a:p>
          <a:p>
            <a:pPr lvl="1"/>
            <a:r>
              <a:rPr lang="en-US" dirty="0" smtClean="0"/>
              <a:t>Factors into product of two 1D Gaussians</a:t>
            </a:r>
          </a:p>
        </p:txBody>
      </p:sp>
      <p:sp>
        <p:nvSpPr>
          <p:cNvPr id="31748" name="Text Box 5"/>
          <p:cNvSpPr txBox="1">
            <a:spLocks noChangeArrowheads="1"/>
          </p:cNvSpPr>
          <p:nvPr/>
        </p:nvSpPr>
        <p:spPr bwMode="auto">
          <a:xfrm>
            <a:off x="7315200" y="6553200"/>
            <a:ext cx="1800225" cy="304800"/>
          </a:xfrm>
          <a:prstGeom prst="rect">
            <a:avLst/>
          </a:prstGeom>
          <a:noFill/>
          <a:ln w="9525">
            <a:noFill/>
            <a:miter lim="800000"/>
            <a:headEnd/>
            <a:tailEnd/>
          </a:ln>
        </p:spPr>
        <p:txBody>
          <a:bodyPr wrap="none">
            <a:spAutoFit/>
          </a:bodyPr>
          <a:lstStyle/>
          <a:p>
            <a:r>
              <a:rPr lang="en-US" sz="1400"/>
              <a:t>Source: K. Grauman</a:t>
            </a:r>
          </a:p>
        </p:txBody>
      </p:sp>
      <p:graphicFrame>
        <p:nvGraphicFramePr>
          <p:cNvPr id="5" name="Object 4"/>
          <p:cNvGraphicFramePr>
            <a:graphicFrameLocks noChangeAspect="1"/>
          </p:cNvGraphicFramePr>
          <p:nvPr/>
        </p:nvGraphicFramePr>
        <p:xfrm>
          <a:off x="7472082" y="3276600"/>
          <a:ext cx="605118" cy="381000"/>
        </p:xfrm>
        <a:graphic>
          <a:graphicData uri="http://schemas.openxmlformats.org/presentationml/2006/ole">
            <mc:AlternateContent xmlns:mc="http://schemas.openxmlformats.org/markup-compatibility/2006">
              <mc:Choice xmlns:v="urn:schemas-microsoft-com:vml" Requires="v">
                <p:oleObj spid="_x0000_s24650" name="Equation" r:id="rId4" imgW="342720" imgH="215640" progId="Equation.3">
                  <p:embed/>
                </p:oleObj>
              </mc:Choice>
              <mc:Fallback>
                <p:oleObj name="Equation" r:id="rId4" imgW="342720" imgH="215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2082" y="3276600"/>
                        <a:ext cx="605118"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7987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5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526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3526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3526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3526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352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26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533400" y="76200"/>
            <a:ext cx="7772400" cy="762000"/>
          </a:xfrm>
        </p:spPr>
        <p:txBody>
          <a:bodyPr/>
          <a:lstStyle/>
          <a:p>
            <a:r>
              <a:rPr lang="en-US" dirty="0" err="1" smtClean="0"/>
              <a:t>Separability</a:t>
            </a:r>
            <a:r>
              <a:rPr lang="en-US" dirty="0" smtClean="0"/>
              <a:t> of the Gaussian filter</a:t>
            </a:r>
          </a:p>
        </p:txBody>
      </p:sp>
      <p:pic>
        <p:nvPicPr>
          <p:cNvPr id="32772" name="Picture 4"/>
          <p:cNvPicPr>
            <a:picLocks noChangeAspect="1" noChangeArrowheads="1"/>
          </p:cNvPicPr>
          <p:nvPr/>
        </p:nvPicPr>
        <p:blipFill>
          <a:blip r:embed="rId3" cstate="print"/>
          <a:srcRect t="9268"/>
          <a:stretch>
            <a:fillRect/>
          </a:stretch>
        </p:blipFill>
        <p:spPr bwMode="auto">
          <a:xfrm>
            <a:off x="762000" y="1143000"/>
            <a:ext cx="7542213" cy="4262438"/>
          </a:xfrm>
          <a:prstGeom prst="rect">
            <a:avLst/>
          </a:prstGeom>
          <a:noFill/>
          <a:ln w="9525">
            <a:noFill/>
            <a:miter lim="800000"/>
            <a:headEnd/>
            <a:tailEnd/>
          </a:ln>
        </p:spPr>
      </p:pic>
      <p:sp>
        <p:nvSpPr>
          <p:cNvPr id="32773" name="Text Box 5"/>
          <p:cNvSpPr txBox="1">
            <a:spLocks noChangeArrowheads="1"/>
          </p:cNvSpPr>
          <p:nvPr/>
        </p:nvSpPr>
        <p:spPr bwMode="auto">
          <a:xfrm>
            <a:off x="7467600" y="6553200"/>
            <a:ext cx="1495425" cy="304800"/>
          </a:xfrm>
          <a:prstGeom prst="rect">
            <a:avLst/>
          </a:prstGeom>
          <a:noFill/>
          <a:ln w="9525">
            <a:noFill/>
            <a:miter lim="800000"/>
            <a:headEnd/>
            <a:tailEnd/>
          </a:ln>
        </p:spPr>
        <p:txBody>
          <a:bodyPr wrap="none">
            <a:spAutoFit/>
          </a:bodyPr>
          <a:lstStyle/>
          <a:p>
            <a:r>
              <a:rPr lang="en-US" sz="1400"/>
              <a:t>Source: D. Lowe</a:t>
            </a:r>
          </a:p>
        </p:txBody>
      </p:sp>
    </p:spTree>
    <p:extLst>
      <p:ext uri="{BB962C8B-B14F-4D97-AF65-F5344CB8AC3E}">
        <p14:creationId xmlns:p14="http://schemas.microsoft.com/office/powerpoint/2010/main" val="5751357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152400"/>
            <a:ext cx="7467600" cy="731838"/>
          </a:xfrm>
        </p:spPr>
        <p:txBody>
          <a:bodyPr/>
          <a:lstStyle/>
          <a:p>
            <a:r>
              <a:rPr lang="en-US" dirty="0" err="1" smtClean="0"/>
              <a:t>Separability</a:t>
            </a:r>
            <a:r>
              <a:rPr lang="en-US" dirty="0" smtClean="0"/>
              <a:t> example</a:t>
            </a:r>
          </a:p>
        </p:txBody>
      </p:sp>
      <p:pic>
        <p:nvPicPr>
          <p:cNvPr id="33795" name="Picture 6" descr="sep1"/>
          <p:cNvPicPr>
            <a:picLocks noChangeAspect="1" noChangeArrowheads="1"/>
          </p:cNvPicPr>
          <p:nvPr/>
        </p:nvPicPr>
        <p:blipFill>
          <a:blip r:embed="rId3" cstate="print"/>
          <a:srcRect/>
          <a:stretch>
            <a:fillRect/>
          </a:stretch>
        </p:blipFill>
        <p:spPr bwMode="auto">
          <a:xfrm>
            <a:off x="3505200" y="931863"/>
            <a:ext cx="4824413" cy="1735137"/>
          </a:xfrm>
          <a:prstGeom prst="rect">
            <a:avLst/>
          </a:prstGeom>
          <a:noFill/>
          <a:ln w="9525">
            <a:noFill/>
            <a:miter lim="800000"/>
            <a:headEnd/>
            <a:tailEnd/>
          </a:ln>
        </p:spPr>
      </p:pic>
      <p:grpSp>
        <p:nvGrpSpPr>
          <p:cNvPr id="2" name="Group 12"/>
          <p:cNvGrpSpPr>
            <a:grpSpLocks/>
          </p:cNvGrpSpPr>
          <p:nvPr/>
        </p:nvGrpSpPr>
        <p:grpSpPr bwMode="auto">
          <a:xfrm>
            <a:off x="3530600" y="3876675"/>
            <a:ext cx="4241800" cy="2590800"/>
            <a:chOff x="1216" y="2442"/>
            <a:chExt cx="2672" cy="1632"/>
          </a:xfrm>
        </p:grpSpPr>
        <p:pic>
          <p:nvPicPr>
            <p:cNvPr id="33805" name="Picture 8" descr="sep3"/>
            <p:cNvPicPr>
              <a:picLocks noChangeAspect="1" noChangeArrowheads="1"/>
            </p:cNvPicPr>
            <p:nvPr/>
          </p:nvPicPr>
          <p:blipFill>
            <a:blip r:embed="rId4" cstate="print"/>
            <a:srcRect/>
            <a:stretch>
              <a:fillRect/>
            </a:stretch>
          </p:blipFill>
          <p:spPr bwMode="auto">
            <a:xfrm>
              <a:off x="1216" y="2442"/>
              <a:ext cx="2672" cy="1632"/>
            </a:xfrm>
            <a:prstGeom prst="rect">
              <a:avLst/>
            </a:prstGeom>
            <a:noFill/>
            <a:ln w="9525">
              <a:noFill/>
              <a:miter lim="800000"/>
              <a:headEnd/>
              <a:tailEnd/>
            </a:ln>
          </p:spPr>
        </p:pic>
        <p:sp>
          <p:nvSpPr>
            <p:cNvPr id="33806" name="Text Box 5"/>
            <p:cNvSpPr txBox="1">
              <a:spLocks noChangeArrowheads="1"/>
            </p:cNvSpPr>
            <p:nvPr/>
          </p:nvSpPr>
          <p:spPr bwMode="auto">
            <a:xfrm>
              <a:off x="2016" y="2688"/>
              <a:ext cx="203" cy="327"/>
            </a:xfrm>
            <a:prstGeom prst="rect">
              <a:avLst/>
            </a:prstGeom>
            <a:noFill/>
            <a:ln w="9525">
              <a:noFill/>
              <a:miter lim="800000"/>
              <a:headEnd/>
              <a:tailEnd/>
            </a:ln>
          </p:spPr>
          <p:txBody>
            <a:bodyPr wrap="none">
              <a:spAutoFit/>
            </a:bodyPr>
            <a:lstStyle/>
            <a:p>
              <a:r>
                <a:rPr lang="en-US" sz="2800" b="1"/>
                <a:t>*</a:t>
              </a:r>
            </a:p>
          </p:txBody>
        </p:sp>
        <p:sp>
          <p:nvSpPr>
            <p:cNvPr id="33807" name="Text Box 9"/>
            <p:cNvSpPr txBox="1">
              <a:spLocks noChangeArrowheads="1"/>
            </p:cNvSpPr>
            <p:nvPr/>
          </p:nvSpPr>
          <p:spPr bwMode="auto">
            <a:xfrm>
              <a:off x="2016" y="3504"/>
              <a:ext cx="203" cy="327"/>
            </a:xfrm>
            <a:prstGeom prst="rect">
              <a:avLst/>
            </a:prstGeom>
            <a:noFill/>
            <a:ln w="9525">
              <a:noFill/>
              <a:miter lim="800000"/>
              <a:headEnd/>
              <a:tailEnd/>
            </a:ln>
          </p:spPr>
          <p:txBody>
            <a:bodyPr wrap="none">
              <a:spAutoFit/>
            </a:bodyPr>
            <a:lstStyle/>
            <a:p>
              <a:r>
                <a:rPr lang="en-US" sz="2800" b="1"/>
                <a:t>*</a:t>
              </a:r>
            </a:p>
          </p:txBody>
        </p:sp>
        <p:sp>
          <p:nvSpPr>
            <p:cNvPr id="33808" name="Text Box 10"/>
            <p:cNvSpPr txBox="1">
              <a:spLocks noChangeArrowheads="1"/>
            </p:cNvSpPr>
            <p:nvPr/>
          </p:nvSpPr>
          <p:spPr bwMode="auto">
            <a:xfrm>
              <a:off x="2892" y="2688"/>
              <a:ext cx="228" cy="288"/>
            </a:xfrm>
            <a:prstGeom prst="rect">
              <a:avLst/>
            </a:prstGeom>
            <a:noFill/>
            <a:ln w="9525">
              <a:noFill/>
              <a:miter lim="800000"/>
              <a:headEnd/>
              <a:tailEnd/>
            </a:ln>
          </p:spPr>
          <p:txBody>
            <a:bodyPr wrap="none">
              <a:spAutoFit/>
            </a:bodyPr>
            <a:lstStyle/>
            <a:p>
              <a:r>
                <a:rPr lang="en-US" b="1"/>
                <a:t>=</a:t>
              </a:r>
            </a:p>
          </p:txBody>
        </p:sp>
        <p:sp>
          <p:nvSpPr>
            <p:cNvPr id="33809" name="Text Box 11"/>
            <p:cNvSpPr txBox="1">
              <a:spLocks noChangeArrowheads="1"/>
            </p:cNvSpPr>
            <p:nvPr/>
          </p:nvSpPr>
          <p:spPr bwMode="auto">
            <a:xfrm>
              <a:off x="2892" y="3456"/>
              <a:ext cx="228" cy="288"/>
            </a:xfrm>
            <a:prstGeom prst="rect">
              <a:avLst/>
            </a:prstGeom>
            <a:noFill/>
            <a:ln w="9525">
              <a:noFill/>
              <a:miter lim="800000"/>
              <a:headEnd/>
              <a:tailEnd/>
            </a:ln>
          </p:spPr>
          <p:txBody>
            <a:bodyPr wrap="none">
              <a:spAutoFit/>
            </a:bodyPr>
            <a:lstStyle/>
            <a:p>
              <a:r>
                <a:rPr lang="en-US" b="1"/>
                <a:t>=</a:t>
              </a:r>
            </a:p>
          </p:txBody>
        </p:sp>
      </p:grpSp>
      <p:sp>
        <p:nvSpPr>
          <p:cNvPr id="1037325" name="Rectangle 13"/>
          <p:cNvSpPr>
            <a:spLocks noChangeArrowheads="1"/>
          </p:cNvSpPr>
          <p:nvPr/>
        </p:nvSpPr>
        <p:spPr bwMode="auto">
          <a:xfrm>
            <a:off x="6324600" y="990600"/>
            <a:ext cx="2057400" cy="1676400"/>
          </a:xfrm>
          <a:prstGeom prst="rect">
            <a:avLst/>
          </a:prstGeom>
          <a:solidFill>
            <a:schemeClr val="bg1"/>
          </a:solidFill>
          <a:ln w="9525">
            <a:noFill/>
            <a:miter lim="800000"/>
            <a:headEnd/>
            <a:tailEnd/>
          </a:ln>
        </p:spPr>
        <p:txBody>
          <a:bodyPr wrap="none" anchor="ctr"/>
          <a:lstStyle/>
          <a:p>
            <a:endParaRPr lang="en-US"/>
          </a:p>
        </p:txBody>
      </p:sp>
      <p:pic>
        <p:nvPicPr>
          <p:cNvPr id="1037319" name="Picture 7" descr="sep2"/>
          <p:cNvPicPr>
            <a:picLocks noChangeAspect="1" noChangeArrowheads="1"/>
          </p:cNvPicPr>
          <p:nvPr/>
        </p:nvPicPr>
        <p:blipFill>
          <a:blip r:embed="rId5" cstate="print"/>
          <a:srcRect/>
          <a:stretch>
            <a:fillRect/>
          </a:stretch>
        </p:blipFill>
        <p:spPr bwMode="auto">
          <a:xfrm>
            <a:off x="3505200" y="2438400"/>
            <a:ext cx="3705225" cy="1398588"/>
          </a:xfrm>
          <a:prstGeom prst="rect">
            <a:avLst/>
          </a:prstGeom>
          <a:noFill/>
          <a:ln w="9525">
            <a:noFill/>
            <a:miter lim="800000"/>
            <a:headEnd/>
            <a:tailEnd/>
          </a:ln>
        </p:spPr>
      </p:pic>
      <p:sp>
        <p:nvSpPr>
          <p:cNvPr id="33799" name="Text Box 14"/>
          <p:cNvSpPr txBox="1">
            <a:spLocks noChangeArrowheads="1"/>
          </p:cNvSpPr>
          <p:nvPr/>
        </p:nvSpPr>
        <p:spPr bwMode="auto">
          <a:xfrm>
            <a:off x="1123950" y="1408113"/>
            <a:ext cx="2305050" cy="641350"/>
          </a:xfrm>
          <a:prstGeom prst="rect">
            <a:avLst/>
          </a:prstGeom>
          <a:noFill/>
          <a:ln w="9525">
            <a:noFill/>
            <a:miter lim="800000"/>
            <a:headEnd/>
            <a:tailEnd/>
          </a:ln>
        </p:spPr>
        <p:txBody>
          <a:bodyPr wrap="none">
            <a:spAutoFit/>
          </a:bodyPr>
          <a:lstStyle/>
          <a:p>
            <a:pPr algn="ctr"/>
            <a:r>
              <a:rPr lang="en-US" sz="1800"/>
              <a:t>2D convolution</a:t>
            </a:r>
            <a:br>
              <a:rPr lang="en-US" sz="1800"/>
            </a:br>
            <a:r>
              <a:rPr lang="en-US" sz="1800"/>
              <a:t>(center location only)</a:t>
            </a:r>
          </a:p>
        </p:txBody>
      </p:sp>
      <p:sp>
        <p:nvSpPr>
          <p:cNvPr id="33800" name="Text Box 16"/>
          <p:cNvSpPr txBox="1">
            <a:spLocks noChangeArrowheads="1"/>
          </p:cNvSpPr>
          <p:nvPr/>
        </p:nvSpPr>
        <p:spPr bwMode="auto">
          <a:xfrm>
            <a:off x="7239000" y="6553200"/>
            <a:ext cx="1800225" cy="304800"/>
          </a:xfrm>
          <a:prstGeom prst="rect">
            <a:avLst/>
          </a:prstGeom>
          <a:noFill/>
          <a:ln w="9525">
            <a:noFill/>
            <a:miter lim="800000"/>
            <a:headEnd/>
            <a:tailEnd/>
          </a:ln>
        </p:spPr>
        <p:txBody>
          <a:bodyPr wrap="none">
            <a:spAutoFit/>
          </a:bodyPr>
          <a:lstStyle/>
          <a:p>
            <a:r>
              <a:rPr lang="en-US" sz="1400"/>
              <a:t>Source: K. Grauman</a:t>
            </a:r>
          </a:p>
        </p:txBody>
      </p:sp>
      <p:sp>
        <p:nvSpPr>
          <p:cNvPr id="1037329" name="Text Box 17"/>
          <p:cNvSpPr txBox="1">
            <a:spLocks noChangeArrowheads="1"/>
          </p:cNvSpPr>
          <p:nvPr/>
        </p:nvSpPr>
        <p:spPr bwMode="auto">
          <a:xfrm>
            <a:off x="1187450" y="2667000"/>
            <a:ext cx="2178050" cy="915988"/>
          </a:xfrm>
          <a:prstGeom prst="rect">
            <a:avLst/>
          </a:prstGeom>
          <a:noFill/>
          <a:ln w="9525">
            <a:noFill/>
            <a:miter lim="800000"/>
            <a:headEnd/>
            <a:tailEnd/>
          </a:ln>
        </p:spPr>
        <p:txBody>
          <a:bodyPr wrap="none">
            <a:spAutoFit/>
          </a:bodyPr>
          <a:lstStyle/>
          <a:p>
            <a:pPr algn="ctr"/>
            <a:r>
              <a:rPr lang="en-US" sz="1800"/>
              <a:t>The filter factors</a:t>
            </a:r>
            <a:br>
              <a:rPr lang="en-US" sz="1800"/>
            </a:br>
            <a:r>
              <a:rPr lang="en-US" sz="1800"/>
              <a:t>into a product of 1D</a:t>
            </a:r>
            <a:br>
              <a:rPr lang="en-US" sz="1800"/>
            </a:br>
            <a:r>
              <a:rPr lang="en-US" sz="1800"/>
              <a:t>filters:</a:t>
            </a:r>
          </a:p>
        </p:txBody>
      </p:sp>
      <p:sp>
        <p:nvSpPr>
          <p:cNvPr id="1037330" name="Text Box 18"/>
          <p:cNvSpPr txBox="1">
            <a:spLocks noChangeArrowheads="1"/>
          </p:cNvSpPr>
          <p:nvPr/>
        </p:nvSpPr>
        <p:spPr bwMode="auto">
          <a:xfrm>
            <a:off x="1155700" y="4159250"/>
            <a:ext cx="2216150" cy="641350"/>
          </a:xfrm>
          <a:prstGeom prst="rect">
            <a:avLst/>
          </a:prstGeom>
          <a:noFill/>
          <a:ln w="9525">
            <a:noFill/>
            <a:miter lim="800000"/>
            <a:headEnd/>
            <a:tailEnd/>
          </a:ln>
        </p:spPr>
        <p:txBody>
          <a:bodyPr wrap="none">
            <a:spAutoFit/>
          </a:bodyPr>
          <a:lstStyle/>
          <a:p>
            <a:pPr algn="ctr"/>
            <a:r>
              <a:rPr lang="en-US" sz="1800"/>
              <a:t>Perform convolution</a:t>
            </a:r>
            <a:br>
              <a:rPr lang="en-US" sz="1800"/>
            </a:br>
            <a:r>
              <a:rPr lang="en-US" sz="1800"/>
              <a:t>along rows:</a:t>
            </a:r>
          </a:p>
        </p:txBody>
      </p:sp>
      <p:sp>
        <p:nvSpPr>
          <p:cNvPr id="1037331" name="Text Box 19"/>
          <p:cNvSpPr txBox="1">
            <a:spLocks noChangeArrowheads="1"/>
          </p:cNvSpPr>
          <p:nvPr/>
        </p:nvSpPr>
        <p:spPr bwMode="auto">
          <a:xfrm>
            <a:off x="755650" y="5454650"/>
            <a:ext cx="3054350" cy="641350"/>
          </a:xfrm>
          <a:prstGeom prst="rect">
            <a:avLst/>
          </a:prstGeom>
          <a:noFill/>
          <a:ln w="9525">
            <a:noFill/>
            <a:miter lim="800000"/>
            <a:headEnd/>
            <a:tailEnd/>
          </a:ln>
        </p:spPr>
        <p:txBody>
          <a:bodyPr wrap="none">
            <a:spAutoFit/>
          </a:bodyPr>
          <a:lstStyle/>
          <a:p>
            <a:pPr algn="ctr"/>
            <a:r>
              <a:rPr lang="en-US" sz="1800"/>
              <a:t>Followed by convolution</a:t>
            </a:r>
            <a:br>
              <a:rPr lang="en-US" sz="1800"/>
            </a:br>
            <a:r>
              <a:rPr lang="en-US" sz="1800"/>
              <a:t>along the remaining column:</a:t>
            </a:r>
          </a:p>
        </p:txBody>
      </p:sp>
      <p:sp>
        <p:nvSpPr>
          <p:cNvPr id="1037332" name="Rectangle 20"/>
          <p:cNvSpPr>
            <a:spLocks noChangeArrowheads="1"/>
          </p:cNvSpPr>
          <p:nvPr/>
        </p:nvSpPr>
        <p:spPr bwMode="auto">
          <a:xfrm>
            <a:off x="4038600" y="5181600"/>
            <a:ext cx="3657600" cy="1371600"/>
          </a:xfrm>
          <a:prstGeom prst="rect">
            <a:avLst/>
          </a:prstGeom>
          <a:solidFill>
            <a:schemeClr val="bg1"/>
          </a:solidFill>
          <a:ln w="9525">
            <a:noFill/>
            <a:miter lim="800000"/>
            <a:headEnd/>
            <a:tailEnd/>
          </a:ln>
        </p:spPr>
        <p:txBody>
          <a:bodyPr wrap="none" anchor="ctr"/>
          <a:lstStyle/>
          <a:p>
            <a:endParaRPr lang="en-US"/>
          </a:p>
        </p:txBody>
      </p:sp>
    </p:spTree>
    <p:extLst>
      <p:ext uri="{BB962C8B-B14F-4D97-AF65-F5344CB8AC3E}">
        <p14:creationId xmlns:p14="http://schemas.microsoft.com/office/powerpoint/2010/main" val="2025815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3732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73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73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73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373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0373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7325" grpId="0" animBg="1"/>
      <p:bldP spid="1037329" grpId="0"/>
      <p:bldP spid="1037330" grpId="0"/>
      <p:bldP spid="1037331" grpId="0"/>
      <p:bldP spid="10373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381000"/>
            <a:ext cx="7467600" cy="884238"/>
          </a:xfrm>
        </p:spPr>
        <p:txBody>
          <a:bodyPr/>
          <a:lstStyle/>
          <a:p>
            <a:r>
              <a:rPr lang="en-US" dirty="0" smtClean="0"/>
              <a:t>Why is </a:t>
            </a:r>
            <a:r>
              <a:rPr lang="en-US" dirty="0" err="1" smtClean="0"/>
              <a:t>separability</a:t>
            </a:r>
            <a:r>
              <a:rPr lang="en-US" dirty="0" smtClean="0"/>
              <a:t> useful?</a:t>
            </a:r>
          </a:p>
        </p:txBody>
      </p:sp>
      <p:sp>
        <p:nvSpPr>
          <p:cNvPr id="34819" name="Content Placeholder 17"/>
          <p:cNvSpPr>
            <a:spLocks noGrp="1"/>
          </p:cNvSpPr>
          <p:nvPr>
            <p:ph sz="quarter" idx="1"/>
          </p:nvPr>
        </p:nvSpPr>
        <p:spPr/>
        <p:txBody>
          <a:bodyPr/>
          <a:lstStyle/>
          <a:p>
            <a:pPr>
              <a:buFontTx/>
              <a:buChar char="•"/>
            </a:pPr>
            <a:r>
              <a:rPr lang="en-US" dirty="0" smtClean="0"/>
              <a:t>What is the complexity of filtering an </a:t>
            </a:r>
            <a:r>
              <a:rPr lang="en-US" dirty="0" err="1" smtClean="0">
                <a:solidFill>
                  <a:srgbClr val="0000FF"/>
                </a:solidFill>
              </a:rPr>
              <a:t>n</a:t>
            </a:r>
            <a:r>
              <a:rPr lang="en-US" dirty="0" err="1" smtClean="0">
                <a:solidFill>
                  <a:srgbClr val="0000FF"/>
                </a:solidFill>
                <a:latin typeface="Times New Roman"/>
                <a:cs typeface="Times New Roman"/>
              </a:rPr>
              <a:t>×</a:t>
            </a:r>
            <a:r>
              <a:rPr lang="en-US" dirty="0" err="1" smtClean="0">
                <a:solidFill>
                  <a:srgbClr val="0000FF"/>
                </a:solidFill>
              </a:rPr>
              <a:t>n</a:t>
            </a:r>
            <a:r>
              <a:rPr lang="en-US" dirty="0" smtClean="0"/>
              <a:t> image with an </a:t>
            </a:r>
            <a:r>
              <a:rPr lang="en-US" dirty="0" err="1" smtClean="0">
                <a:solidFill>
                  <a:srgbClr val="0000FF"/>
                </a:solidFill>
              </a:rPr>
              <a:t>m</a:t>
            </a:r>
            <a:r>
              <a:rPr lang="en-US" dirty="0" err="1" smtClean="0">
                <a:solidFill>
                  <a:srgbClr val="0000FF"/>
                </a:solidFill>
                <a:latin typeface="Times New Roman"/>
                <a:cs typeface="Times New Roman"/>
              </a:rPr>
              <a:t>×</a:t>
            </a:r>
            <a:r>
              <a:rPr lang="en-US" dirty="0" err="1" smtClean="0">
                <a:solidFill>
                  <a:srgbClr val="0000FF"/>
                </a:solidFill>
              </a:rPr>
              <a:t>m</a:t>
            </a:r>
            <a:r>
              <a:rPr lang="en-US" dirty="0" smtClean="0">
                <a:solidFill>
                  <a:srgbClr val="0000FF"/>
                </a:solidFill>
              </a:rPr>
              <a:t> </a:t>
            </a:r>
            <a:r>
              <a:rPr lang="en-US" dirty="0" smtClean="0"/>
              <a:t>kernel? </a:t>
            </a:r>
          </a:p>
          <a:p>
            <a:pPr lvl="1"/>
            <a:r>
              <a:rPr lang="en-US" sz="2800" dirty="0" smtClean="0">
                <a:solidFill>
                  <a:srgbClr val="0000FF"/>
                </a:solidFill>
              </a:rPr>
              <a:t>O(n</a:t>
            </a:r>
            <a:r>
              <a:rPr lang="en-US" sz="2800" baseline="30000" dirty="0" smtClean="0">
                <a:solidFill>
                  <a:srgbClr val="0000FF"/>
                </a:solidFill>
              </a:rPr>
              <a:t>2 </a:t>
            </a:r>
            <a:r>
              <a:rPr lang="en-US" sz="2800" dirty="0" smtClean="0">
                <a:solidFill>
                  <a:srgbClr val="0000FF"/>
                </a:solidFill>
              </a:rPr>
              <a:t>m</a:t>
            </a:r>
            <a:r>
              <a:rPr lang="en-US" sz="2800" baseline="30000" dirty="0" smtClean="0">
                <a:solidFill>
                  <a:srgbClr val="0000FF"/>
                </a:solidFill>
              </a:rPr>
              <a:t>2</a:t>
            </a:r>
            <a:r>
              <a:rPr lang="en-US" sz="2800" dirty="0" smtClean="0">
                <a:solidFill>
                  <a:srgbClr val="0000FF"/>
                </a:solidFill>
              </a:rPr>
              <a:t>)</a:t>
            </a:r>
          </a:p>
          <a:p>
            <a:pPr>
              <a:buFontTx/>
              <a:buChar char="•"/>
            </a:pPr>
            <a:r>
              <a:rPr lang="en-US" dirty="0" smtClean="0"/>
              <a:t>What if the kernel is separable?</a:t>
            </a:r>
          </a:p>
          <a:p>
            <a:pPr lvl="1"/>
            <a:r>
              <a:rPr lang="en-US" sz="2800" dirty="0" smtClean="0">
                <a:solidFill>
                  <a:srgbClr val="0000FF"/>
                </a:solidFill>
              </a:rPr>
              <a:t>O(n</a:t>
            </a:r>
            <a:r>
              <a:rPr lang="en-US" sz="2800" baseline="30000" dirty="0" smtClean="0">
                <a:solidFill>
                  <a:srgbClr val="0000FF"/>
                </a:solidFill>
              </a:rPr>
              <a:t>2 </a:t>
            </a:r>
            <a:r>
              <a:rPr lang="en-US" sz="2800" dirty="0" smtClean="0">
                <a:solidFill>
                  <a:srgbClr val="0000FF"/>
                </a:solidFill>
              </a:rPr>
              <a:t>m)</a:t>
            </a:r>
          </a:p>
          <a:p>
            <a:pPr lvl="1"/>
            <a:endParaRPr lang="en-US" sz="2800" dirty="0" smtClean="0"/>
          </a:p>
        </p:txBody>
      </p:sp>
    </p:spTree>
    <p:extLst>
      <p:ext uri="{BB962C8B-B14F-4D97-AF65-F5344CB8AC3E}">
        <p14:creationId xmlns:p14="http://schemas.microsoft.com/office/powerpoint/2010/main" val="426452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8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8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lstStyle/>
          <a:p>
            <a:r>
              <a:rPr lang="en-US" dirty="0" smtClean="0"/>
              <a:t>Blob detection</a:t>
            </a:r>
          </a:p>
          <a:p>
            <a:pPr lvl="1"/>
            <a:r>
              <a:rPr lang="en-US" dirty="0" smtClean="0"/>
              <a:t>Brief of Gaussian filter</a:t>
            </a:r>
          </a:p>
          <a:p>
            <a:pPr lvl="1"/>
            <a:r>
              <a:rPr lang="en-US" u="sng" dirty="0" smtClean="0"/>
              <a:t>Scale selection</a:t>
            </a:r>
          </a:p>
          <a:p>
            <a:pPr lvl="1"/>
            <a:r>
              <a:rPr lang="en-US" dirty="0" err="1" smtClean="0"/>
              <a:t>Lapacian</a:t>
            </a:r>
            <a:r>
              <a:rPr lang="en-US" dirty="0" smtClean="0"/>
              <a:t> of Gaussian (</a:t>
            </a:r>
            <a:r>
              <a:rPr lang="en-US" dirty="0" err="1" smtClean="0"/>
              <a:t>LoG</a:t>
            </a:r>
            <a:r>
              <a:rPr lang="en-US" dirty="0" smtClean="0"/>
              <a:t>) detector</a:t>
            </a:r>
          </a:p>
          <a:p>
            <a:pPr lvl="1"/>
            <a:r>
              <a:rPr lang="en-US" dirty="0" smtClean="0"/>
              <a:t>Difference of Gaussian (</a:t>
            </a:r>
            <a:r>
              <a:rPr lang="en-US" dirty="0" err="1" smtClean="0"/>
              <a:t>DoG</a:t>
            </a:r>
            <a:r>
              <a:rPr lang="en-US" dirty="0" smtClean="0"/>
              <a:t>) detector</a:t>
            </a:r>
          </a:p>
          <a:p>
            <a:pPr lvl="1"/>
            <a:r>
              <a:rPr lang="en-US" dirty="0" smtClean="0"/>
              <a:t>Affine co-variant region</a:t>
            </a:r>
            <a:endParaRPr lang="en-US" dirty="0"/>
          </a:p>
        </p:txBody>
      </p:sp>
    </p:spTree>
    <p:extLst>
      <p:ext uri="{BB962C8B-B14F-4D97-AF65-F5344CB8AC3E}">
        <p14:creationId xmlns:p14="http://schemas.microsoft.com/office/powerpoint/2010/main" val="30765233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457200" y="79248"/>
            <a:ext cx="7467600" cy="655638"/>
          </a:xfrm>
        </p:spPr>
        <p:txBody>
          <a:bodyPr/>
          <a:lstStyle/>
          <a:p>
            <a:r>
              <a:rPr lang="en-US" dirty="0" smtClean="0"/>
              <a:t>Blob detection in 2D</a:t>
            </a:r>
          </a:p>
        </p:txBody>
      </p:sp>
      <p:sp>
        <p:nvSpPr>
          <p:cNvPr id="19460" name="Rectangle 9"/>
          <p:cNvSpPr>
            <a:spLocks noGrp="1" noChangeArrowheads="1"/>
          </p:cNvSpPr>
          <p:nvPr>
            <p:ph type="body" idx="1"/>
          </p:nvPr>
        </p:nvSpPr>
        <p:spPr>
          <a:xfrm>
            <a:off x="457200" y="917448"/>
            <a:ext cx="7467600" cy="4873752"/>
          </a:xfrm>
        </p:spPr>
        <p:txBody>
          <a:bodyPr/>
          <a:lstStyle/>
          <a:p>
            <a:r>
              <a:rPr lang="en-US" smtClean="0"/>
              <a:t>Laplacian of Gaussian: Circularly symmetric operator for blob detection in 2D</a:t>
            </a:r>
          </a:p>
        </p:txBody>
      </p:sp>
      <p:pic>
        <p:nvPicPr>
          <p:cNvPr id="19461" name="Picture 5" descr="log_color"/>
          <p:cNvPicPr>
            <a:picLocks noChangeAspect="1" noChangeArrowheads="1"/>
          </p:cNvPicPr>
          <p:nvPr/>
        </p:nvPicPr>
        <p:blipFill>
          <a:blip r:embed="rId4" cstate="print"/>
          <a:srcRect/>
          <a:stretch>
            <a:fillRect/>
          </a:stretch>
        </p:blipFill>
        <p:spPr bwMode="auto">
          <a:xfrm>
            <a:off x="1143000" y="1828800"/>
            <a:ext cx="4114800" cy="3086100"/>
          </a:xfrm>
          <a:prstGeom prst="rect">
            <a:avLst/>
          </a:prstGeom>
          <a:noFill/>
          <a:ln w="9525">
            <a:noFill/>
            <a:miter lim="800000"/>
            <a:headEnd/>
            <a:tailEnd/>
          </a:ln>
        </p:spPr>
      </p:pic>
      <p:pic>
        <p:nvPicPr>
          <p:cNvPr id="19462" name="Picture 6" descr="log"/>
          <p:cNvPicPr>
            <a:picLocks noChangeAspect="1" noChangeArrowheads="1"/>
          </p:cNvPicPr>
          <p:nvPr/>
        </p:nvPicPr>
        <p:blipFill>
          <a:blip r:embed="rId5" cstate="print"/>
          <a:srcRect/>
          <a:stretch>
            <a:fillRect/>
          </a:stretch>
        </p:blipFill>
        <p:spPr bwMode="auto">
          <a:xfrm>
            <a:off x="6019800" y="2293938"/>
            <a:ext cx="2057400" cy="2057400"/>
          </a:xfrm>
          <a:prstGeom prst="rect">
            <a:avLst/>
          </a:prstGeom>
          <a:noFill/>
          <a:ln w="9525">
            <a:noFill/>
            <a:miter lim="800000"/>
            <a:headEnd/>
            <a:tailEnd/>
          </a:ln>
        </p:spPr>
      </p:pic>
      <p:graphicFrame>
        <p:nvGraphicFramePr>
          <p:cNvPr id="19458" name="Object 7"/>
          <p:cNvGraphicFramePr>
            <a:graphicFrameLocks noGrp="1" noChangeAspect="1"/>
          </p:cNvGraphicFramePr>
          <p:nvPr>
            <p:ph idx="4294967295"/>
          </p:nvPr>
        </p:nvGraphicFramePr>
        <p:xfrm>
          <a:off x="2820988" y="4953000"/>
          <a:ext cx="3579812" cy="1439863"/>
        </p:xfrm>
        <a:graphic>
          <a:graphicData uri="http://schemas.openxmlformats.org/presentationml/2006/ole">
            <mc:AlternateContent xmlns:mc="http://schemas.openxmlformats.org/markup-compatibility/2006">
              <mc:Choice xmlns:v="urn:schemas-microsoft-com:vml" Requires="v">
                <p:oleObj spid="_x0000_s17488" name="Equation" r:id="rId6" imgW="1104840" imgH="444240" progId="Equation.3">
                  <p:embed/>
                </p:oleObj>
              </mc:Choice>
              <mc:Fallback>
                <p:oleObj name="Equation" r:id="rId6" imgW="1104840" imgH="4442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20988" y="4953000"/>
                        <a:ext cx="3579812" cy="1439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715527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457200" y="76200"/>
            <a:ext cx="7467600" cy="655638"/>
          </a:xfrm>
        </p:spPr>
        <p:txBody>
          <a:bodyPr/>
          <a:lstStyle/>
          <a:p>
            <a:r>
              <a:rPr lang="en-US" dirty="0" smtClean="0"/>
              <a:t>Blob detection in 2D</a:t>
            </a:r>
          </a:p>
        </p:txBody>
      </p:sp>
      <p:sp>
        <p:nvSpPr>
          <p:cNvPr id="20484" name="Rectangle 3"/>
          <p:cNvSpPr>
            <a:spLocks noGrp="1" noChangeArrowheads="1"/>
          </p:cNvSpPr>
          <p:nvPr>
            <p:ph type="body" idx="1"/>
          </p:nvPr>
        </p:nvSpPr>
        <p:spPr>
          <a:xfrm>
            <a:off x="457200" y="914400"/>
            <a:ext cx="7467600" cy="4873752"/>
          </a:xfrm>
        </p:spPr>
        <p:txBody>
          <a:bodyPr/>
          <a:lstStyle/>
          <a:p>
            <a:r>
              <a:rPr lang="en-US" smtClean="0"/>
              <a:t>Laplacian of Gaussian: Circularly symmetric operator for blob detection in 2D</a:t>
            </a:r>
          </a:p>
        </p:txBody>
      </p:sp>
      <p:pic>
        <p:nvPicPr>
          <p:cNvPr id="20485" name="Picture 4" descr="log_color"/>
          <p:cNvPicPr>
            <a:picLocks noChangeAspect="1" noChangeArrowheads="1"/>
          </p:cNvPicPr>
          <p:nvPr/>
        </p:nvPicPr>
        <p:blipFill>
          <a:blip r:embed="rId4" cstate="print"/>
          <a:srcRect/>
          <a:stretch>
            <a:fillRect/>
          </a:stretch>
        </p:blipFill>
        <p:spPr bwMode="auto">
          <a:xfrm>
            <a:off x="1143000" y="1828800"/>
            <a:ext cx="4114800" cy="3086100"/>
          </a:xfrm>
          <a:prstGeom prst="rect">
            <a:avLst/>
          </a:prstGeom>
          <a:noFill/>
          <a:ln w="9525">
            <a:noFill/>
            <a:miter lim="800000"/>
            <a:headEnd/>
            <a:tailEnd/>
          </a:ln>
        </p:spPr>
      </p:pic>
      <p:pic>
        <p:nvPicPr>
          <p:cNvPr id="20486" name="Picture 5" descr="log"/>
          <p:cNvPicPr>
            <a:picLocks noChangeAspect="1" noChangeArrowheads="1"/>
          </p:cNvPicPr>
          <p:nvPr/>
        </p:nvPicPr>
        <p:blipFill>
          <a:blip r:embed="rId5" cstate="print"/>
          <a:srcRect/>
          <a:stretch>
            <a:fillRect/>
          </a:stretch>
        </p:blipFill>
        <p:spPr bwMode="auto">
          <a:xfrm>
            <a:off x="6019800" y="2293938"/>
            <a:ext cx="2057400" cy="2057400"/>
          </a:xfrm>
          <a:prstGeom prst="rect">
            <a:avLst/>
          </a:prstGeom>
          <a:noFill/>
          <a:ln w="9525">
            <a:noFill/>
            <a:miter lim="800000"/>
            <a:headEnd/>
            <a:tailEnd/>
          </a:ln>
        </p:spPr>
      </p:pic>
      <p:graphicFrame>
        <p:nvGraphicFramePr>
          <p:cNvPr id="20482" name="Object 6"/>
          <p:cNvGraphicFramePr>
            <a:graphicFrameLocks noGrp="1" noChangeAspect="1"/>
          </p:cNvGraphicFramePr>
          <p:nvPr>
            <p:ph idx="4294967295"/>
            <p:extLst>
              <p:ext uri="{D42A27DB-BD31-4B8C-83A1-F6EECF244321}">
                <p14:modId xmlns:p14="http://schemas.microsoft.com/office/powerpoint/2010/main" val="4023370712"/>
              </p:ext>
            </p:extLst>
          </p:nvPr>
        </p:nvGraphicFramePr>
        <p:xfrm>
          <a:off x="2514600" y="4987925"/>
          <a:ext cx="5180012" cy="1589088"/>
        </p:xfrm>
        <a:graphic>
          <a:graphicData uri="http://schemas.openxmlformats.org/presentationml/2006/ole">
            <mc:AlternateContent xmlns:mc="http://schemas.openxmlformats.org/markup-compatibility/2006">
              <mc:Choice xmlns:v="urn:schemas-microsoft-com:vml" Requires="v">
                <p:oleObj spid="_x0000_s18512" name="Equation" r:id="rId6" imgW="1574640" imgH="482400" progId="Equation.3">
                  <p:embed/>
                </p:oleObj>
              </mc:Choice>
              <mc:Fallback>
                <p:oleObj name="Equation" r:id="rId6" imgW="1574640" imgH="4824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4600" y="4987925"/>
                        <a:ext cx="5180012" cy="1589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7" name="Text Box 7"/>
          <p:cNvSpPr txBox="1">
            <a:spLocks noChangeArrowheads="1"/>
          </p:cNvSpPr>
          <p:nvPr/>
        </p:nvSpPr>
        <p:spPr bwMode="auto">
          <a:xfrm>
            <a:off x="315913" y="5500688"/>
            <a:ext cx="3036887" cy="519112"/>
          </a:xfrm>
          <a:prstGeom prst="rect">
            <a:avLst/>
          </a:prstGeom>
          <a:noFill/>
          <a:ln w="9525">
            <a:noFill/>
            <a:miter lim="800000"/>
            <a:headEnd/>
            <a:tailEnd/>
          </a:ln>
        </p:spPr>
        <p:txBody>
          <a:bodyPr wrap="none">
            <a:spAutoFit/>
          </a:bodyPr>
          <a:lstStyle/>
          <a:p>
            <a:r>
              <a:rPr lang="en-US"/>
              <a:t>Scale-normalized:</a:t>
            </a:r>
          </a:p>
        </p:txBody>
      </p:sp>
    </p:spTree>
    <p:extLst>
      <p:ext uri="{BB962C8B-B14F-4D97-AF65-F5344CB8AC3E}">
        <p14:creationId xmlns:p14="http://schemas.microsoft.com/office/powerpoint/2010/main" val="8093869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type="body" idx="1"/>
          </p:nvPr>
        </p:nvSpPr>
        <p:spPr>
          <a:xfrm>
            <a:off x="533400" y="1600200"/>
            <a:ext cx="7924800" cy="5257800"/>
          </a:xfrm>
        </p:spPr>
        <p:txBody>
          <a:bodyPr/>
          <a:lstStyle/>
          <a:p>
            <a:pPr>
              <a:buFontTx/>
              <a:buChar char="•"/>
            </a:pPr>
            <a:r>
              <a:rPr lang="en-US" sz="2400" dirty="0" smtClean="0"/>
              <a:t>At what scale does the </a:t>
            </a:r>
            <a:r>
              <a:rPr lang="en-US" sz="2400" dirty="0" err="1" smtClean="0"/>
              <a:t>Laplacian</a:t>
            </a:r>
            <a:r>
              <a:rPr lang="en-US" sz="2400" dirty="0" smtClean="0"/>
              <a:t> achieve a maximum response to a binary circle of radius r?</a:t>
            </a:r>
          </a:p>
        </p:txBody>
      </p:sp>
      <p:sp>
        <p:nvSpPr>
          <p:cNvPr id="53250" name="Rectangle 2"/>
          <p:cNvSpPr>
            <a:spLocks noGrp="1" noChangeArrowheads="1"/>
          </p:cNvSpPr>
          <p:nvPr>
            <p:ph type="title"/>
          </p:nvPr>
        </p:nvSpPr>
        <p:spPr/>
        <p:txBody>
          <a:bodyPr/>
          <a:lstStyle/>
          <a:p>
            <a:r>
              <a:rPr lang="en-US" smtClean="0"/>
              <a:t>Scale selection</a:t>
            </a:r>
          </a:p>
        </p:txBody>
      </p:sp>
      <p:sp>
        <p:nvSpPr>
          <p:cNvPr id="53252" name="Rectangle 7"/>
          <p:cNvSpPr>
            <a:spLocks noChangeArrowheads="1"/>
          </p:cNvSpPr>
          <p:nvPr/>
        </p:nvSpPr>
        <p:spPr bwMode="auto">
          <a:xfrm>
            <a:off x="533400" y="2906713"/>
            <a:ext cx="2362200" cy="22098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53253" name="Oval 8"/>
          <p:cNvSpPr>
            <a:spLocks noChangeArrowheads="1"/>
          </p:cNvSpPr>
          <p:nvPr/>
        </p:nvSpPr>
        <p:spPr bwMode="auto">
          <a:xfrm>
            <a:off x="1066800" y="3363913"/>
            <a:ext cx="1295400" cy="1295400"/>
          </a:xfrm>
          <a:prstGeom prst="ellipse">
            <a:avLst/>
          </a:prstGeom>
          <a:solidFill>
            <a:schemeClr val="tx1"/>
          </a:solidFill>
          <a:ln w="9525">
            <a:solidFill>
              <a:schemeClr val="tx1"/>
            </a:solidFill>
            <a:round/>
            <a:headEnd/>
            <a:tailEnd/>
          </a:ln>
        </p:spPr>
        <p:txBody>
          <a:bodyPr wrap="none" anchor="ctr"/>
          <a:lstStyle/>
          <a:p>
            <a:endParaRPr lang="en-US"/>
          </a:p>
        </p:txBody>
      </p:sp>
      <p:sp>
        <p:nvSpPr>
          <p:cNvPr id="53254" name="Line 13"/>
          <p:cNvSpPr>
            <a:spLocks noChangeShapeType="1"/>
          </p:cNvSpPr>
          <p:nvPr/>
        </p:nvSpPr>
        <p:spPr bwMode="auto">
          <a:xfrm>
            <a:off x="1752600" y="3973513"/>
            <a:ext cx="609600" cy="0"/>
          </a:xfrm>
          <a:prstGeom prst="line">
            <a:avLst/>
          </a:prstGeom>
          <a:noFill/>
          <a:ln w="25400">
            <a:solidFill>
              <a:srgbClr val="FFFF00"/>
            </a:solidFill>
            <a:round/>
            <a:headEnd/>
            <a:tailEnd/>
          </a:ln>
        </p:spPr>
        <p:txBody>
          <a:bodyPr/>
          <a:lstStyle/>
          <a:p>
            <a:endParaRPr lang="en-US"/>
          </a:p>
        </p:txBody>
      </p:sp>
      <p:sp>
        <p:nvSpPr>
          <p:cNvPr id="53255" name="Text Box 14"/>
          <p:cNvSpPr txBox="1">
            <a:spLocks noChangeArrowheads="1"/>
          </p:cNvSpPr>
          <p:nvPr/>
        </p:nvSpPr>
        <p:spPr bwMode="auto">
          <a:xfrm>
            <a:off x="1828800" y="3897313"/>
            <a:ext cx="303213" cy="519112"/>
          </a:xfrm>
          <a:prstGeom prst="rect">
            <a:avLst/>
          </a:prstGeom>
          <a:noFill/>
          <a:ln w="9525">
            <a:noFill/>
            <a:miter lim="800000"/>
            <a:headEnd/>
            <a:tailEnd/>
          </a:ln>
        </p:spPr>
        <p:txBody>
          <a:bodyPr wrap="none">
            <a:spAutoFit/>
          </a:bodyPr>
          <a:lstStyle/>
          <a:p>
            <a:r>
              <a:rPr lang="en-US" i="1">
                <a:solidFill>
                  <a:srgbClr val="FFFF00"/>
                </a:solidFill>
              </a:rPr>
              <a:t>r</a:t>
            </a:r>
          </a:p>
        </p:txBody>
      </p:sp>
      <p:sp>
        <p:nvSpPr>
          <p:cNvPr id="53256" name="Text Box 19"/>
          <p:cNvSpPr txBox="1">
            <a:spLocks noChangeArrowheads="1"/>
          </p:cNvSpPr>
          <p:nvPr/>
        </p:nvSpPr>
        <p:spPr bwMode="auto">
          <a:xfrm>
            <a:off x="1371600" y="5192713"/>
            <a:ext cx="806450" cy="366712"/>
          </a:xfrm>
          <a:prstGeom prst="rect">
            <a:avLst/>
          </a:prstGeom>
          <a:noFill/>
          <a:ln w="9525">
            <a:noFill/>
            <a:miter lim="800000"/>
            <a:headEnd/>
            <a:tailEnd/>
          </a:ln>
        </p:spPr>
        <p:txBody>
          <a:bodyPr wrap="none">
            <a:spAutoFit/>
          </a:bodyPr>
          <a:lstStyle/>
          <a:p>
            <a:r>
              <a:rPr lang="en-US" sz="1800"/>
              <a:t>image</a:t>
            </a:r>
          </a:p>
        </p:txBody>
      </p:sp>
      <p:pic>
        <p:nvPicPr>
          <p:cNvPr id="53257" name="Picture 4" descr="log_color"/>
          <p:cNvPicPr>
            <a:picLocks noChangeAspect="1" noChangeArrowheads="1"/>
          </p:cNvPicPr>
          <p:nvPr/>
        </p:nvPicPr>
        <p:blipFill>
          <a:blip r:embed="rId3" cstate="print"/>
          <a:srcRect/>
          <a:stretch>
            <a:fillRect/>
          </a:stretch>
        </p:blipFill>
        <p:spPr bwMode="auto">
          <a:xfrm>
            <a:off x="5486400" y="2754313"/>
            <a:ext cx="3276600" cy="2457450"/>
          </a:xfrm>
          <a:prstGeom prst="rect">
            <a:avLst/>
          </a:prstGeom>
          <a:noFill/>
          <a:ln w="9525">
            <a:noFill/>
            <a:miter lim="800000"/>
            <a:headEnd/>
            <a:tailEnd/>
          </a:ln>
        </p:spPr>
      </p:pic>
      <p:pic>
        <p:nvPicPr>
          <p:cNvPr id="53258" name="Picture 5" descr="log"/>
          <p:cNvPicPr>
            <a:picLocks noChangeAspect="1" noChangeArrowheads="1"/>
          </p:cNvPicPr>
          <p:nvPr/>
        </p:nvPicPr>
        <p:blipFill>
          <a:blip r:embed="rId4" cstate="print"/>
          <a:srcRect/>
          <a:stretch>
            <a:fillRect/>
          </a:stretch>
        </p:blipFill>
        <p:spPr bwMode="auto">
          <a:xfrm>
            <a:off x="3505200" y="2982913"/>
            <a:ext cx="2057400" cy="2057400"/>
          </a:xfrm>
          <a:prstGeom prst="rect">
            <a:avLst/>
          </a:prstGeom>
          <a:noFill/>
          <a:ln w="9525">
            <a:noFill/>
            <a:miter lim="800000"/>
            <a:headEnd/>
            <a:tailEnd/>
          </a:ln>
        </p:spPr>
      </p:pic>
      <p:sp>
        <p:nvSpPr>
          <p:cNvPr id="53259" name="Text Box 19"/>
          <p:cNvSpPr txBox="1">
            <a:spLocks noChangeArrowheads="1"/>
          </p:cNvSpPr>
          <p:nvPr/>
        </p:nvSpPr>
        <p:spPr bwMode="auto">
          <a:xfrm>
            <a:off x="5257800" y="5192713"/>
            <a:ext cx="1171575" cy="369887"/>
          </a:xfrm>
          <a:prstGeom prst="rect">
            <a:avLst/>
          </a:prstGeom>
          <a:noFill/>
          <a:ln w="9525">
            <a:noFill/>
            <a:miter lim="800000"/>
            <a:headEnd/>
            <a:tailEnd/>
          </a:ln>
        </p:spPr>
        <p:txBody>
          <a:bodyPr wrap="none">
            <a:spAutoFit/>
          </a:bodyPr>
          <a:lstStyle/>
          <a:p>
            <a:r>
              <a:rPr lang="en-US" sz="1800"/>
              <a:t>Laplacian</a:t>
            </a:r>
          </a:p>
        </p:txBody>
      </p:sp>
    </p:spTree>
    <p:extLst>
      <p:ext uri="{BB962C8B-B14F-4D97-AF65-F5344CB8AC3E}">
        <p14:creationId xmlns:p14="http://schemas.microsoft.com/office/powerpoint/2010/main" val="12721748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type="body" idx="1"/>
          </p:nvPr>
        </p:nvSpPr>
        <p:spPr>
          <a:xfrm>
            <a:off x="533400" y="914400"/>
            <a:ext cx="7924800" cy="5257800"/>
          </a:xfrm>
        </p:spPr>
        <p:txBody>
          <a:bodyPr/>
          <a:lstStyle/>
          <a:p>
            <a:pPr>
              <a:buFontTx/>
              <a:buChar char="•"/>
            </a:pPr>
            <a:r>
              <a:rPr lang="en-US" sz="2400" dirty="0" smtClean="0"/>
              <a:t>At what scale does the </a:t>
            </a:r>
            <a:r>
              <a:rPr lang="en-US" sz="2400" dirty="0" err="1" smtClean="0"/>
              <a:t>Laplacian</a:t>
            </a:r>
            <a:r>
              <a:rPr lang="en-US" sz="2400" dirty="0" smtClean="0"/>
              <a:t> achieve a maximum response to a binary circle of radius r?</a:t>
            </a:r>
          </a:p>
          <a:p>
            <a:pPr>
              <a:buFontTx/>
              <a:buChar char="•"/>
            </a:pPr>
            <a:r>
              <a:rPr lang="en-US" sz="2400" dirty="0" smtClean="0"/>
              <a:t>To get maximum response, the zeros of the </a:t>
            </a:r>
            <a:r>
              <a:rPr lang="en-US" sz="2400" dirty="0" err="1" smtClean="0"/>
              <a:t>Laplacian</a:t>
            </a:r>
            <a:r>
              <a:rPr lang="en-US" sz="2400" dirty="0" smtClean="0"/>
              <a:t> have to be aligned with the circle</a:t>
            </a:r>
          </a:p>
          <a:p>
            <a:pPr>
              <a:buFontTx/>
              <a:buChar char="•"/>
            </a:pPr>
            <a:r>
              <a:rPr lang="en-US" sz="2400" dirty="0" smtClean="0"/>
              <a:t>The </a:t>
            </a:r>
            <a:r>
              <a:rPr lang="en-US" sz="2400" dirty="0" err="1" smtClean="0"/>
              <a:t>Laplacian</a:t>
            </a:r>
            <a:r>
              <a:rPr lang="en-US" sz="2400" dirty="0" smtClean="0"/>
              <a:t> is given by:</a:t>
            </a:r>
            <a:br>
              <a:rPr lang="en-US" sz="2400" dirty="0" smtClean="0"/>
            </a:br>
            <a:r>
              <a:rPr lang="en-US" sz="1600" dirty="0" smtClean="0"/>
              <a:t/>
            </a:r>
            <a:br>
              <a:rPr lang="en-US" sz="1600" dirty="0" smtClean="0"/>
            </a:br>
            <a:endParaRPr lang="en-US" sz="1600" dirty="0" smtClean="0"/>
          </a:p>
          <a:p>
            <a:pPr>
              <a:buFontTx/>
              <a:buChar char="•"/>
            </a:pPr>
            <a:r>
              <a:rPr lang="en-US" sz="2400" dirty="0" smtClean="0"/>
              <a:t>Therefore, the maximum response occurs at </a:t>
            </a:r>
          </a:p>
          <a:p>
            <a:pPr>
              <a:buFontTx/>
              <a:buChar char="•"/>
            </a:pPr>
            <a:endParaRPr lang="en-US" sz="2400" dirty="0" smtClean="0"/>
          </a:p>
          <a:p>
            <a:pPr>
              <a:buFontTx/>
              <a:buChar char="•"/>
            </a:pPr>
            <a:endParaRPr lang="en-US" sz="2400" dirty="0" smtClean="0"/>
          </a:p>
        </p:txBody>
      </p:sp>
      <p:sp>
        <p:nvSpPr>
          <p:cNvPr id="21508" name="Rectangle 2"/>
          <p:cNvSpPr>
            <a:spLocks noGrp="1" noChangeArrowheads="1"/>
          </p:cNvSpPr>
          <p:nvPr>
            <p:ph type="title"/>
          </p:nvPr>
        </p:nvSpPr>
        <p:spPr>
          <a:xfrm>
            <a:off x="457200" y="0"/>
            <a:ext cx="7467600" cy="731838"/>
          </a:xfrm>
        </p:spPr>
        <p:txBody>
          <a:bodyPr/>
          <a:lstStyle/>
          <a:p>
            <a:r>
              <a:rPr lang="en-US" dirty="0" smtClean="0"/>
              <a:t>Scale selection</a:t>
            </a:r>
          </a:p>
        </p:txBody>
      </p:sp>
      <p:sp>
        <p:nvSpPr>
          <p:cNvPr id="21510" name="Rectangle 7"/>
          <p:cNvSpPr>
            <a:spLocks noChangeArrowheads="1"/>
          </p:cNvSpPr>
          <p:nvPr/>
        </p:nvSpPr>
        <p:spPr bwMode="auto">
          <a:xfrm>
            <a:off x="533400" y="4049713"/>
            <a:ext cx="2362200" cy="22098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21511" name="Oval 8"/>
          <p:cNvSpPr>
            <a:spLocks noChangeArrowheads="1"/>
          </p:cNvSpPr>
          <p:nvPr/>
        </p:nvSpPr>
        <p:spPr bwMode="auto">
          <a:xfrm>
            <a:off x="1066800" y="4506913"/>
            <a:ext cx="1295400" cy="1295400"/>
          </a:xfrm>
          <a:prstGeom prst="ellipse">
            <a:avLst/>
          </a:prstGeom>
          <a:solidFill>
            <a:schemeClr val="tx1"/>
          </a:solidFill>
          <a:ln w="9525">
            <a:solidFill>
              <a:schemeClr val="tx1"/>
            </a:solidFill>
            <a:round/>
            <a:headEnd/>
            <a:tailEnd/>
          </a:ln>
        </p:spPr>
        <p:txBody>
          <a:bodyPr wrap="none" anchor="ctr"/>
          <a:lstStyle/>
          <a:p>
            <a:endParaRPr lang="en-US"/>
          </a:p>
        </p:txBody>
      </p:sp>
      <p:sp>
        <p:nvSpPr>
          <p:cNvPr id="21512" name="Line 13"/>
          <p:cNvSpPr>
            <a:spLocks noChangeShapeType="1"/>
          </p:cNvSpPr>
          <p:nvPr/>
        </p:nvSpPr>
        <p:spPr bwMode="auto">
          <a:xfrm>
            <a:off x="1752600" y="5116513"/>
            <a:ext cx="609600" cy="0"/>
          </a:xfrm>
          <a:prstGeom prst="line">
            <a:avLst/>
          </a:prstGeom>
          <a:noFill/>
          <a:ln w="25400">
            <a:solidFill>
              <a:srgbClr val="FFFF00"/>
            </a:solidFill>
            <a:round/>
            <a:headEnd/>
            <a:tailEnd/>
          </a:ln>
        </p:spPr>
        <p:txBody>
          <a:bodyPr/>
          <a:lstStyle/>
          <a:p>
            <a:endParaRPr lang="en-US"/>
          </a:p>
        </p:txBody>
      </p:sp>
      <p:sp>
        <p:nvSpPr>
          <p:cNvPr id="21513" name="Text Box 14"/>
          <p:cNvSpPr txBox="1">
            <a:spLocks noChangeArrowheads="1"/>
          </p:cNvSpPr>
          <p:nvPr/>
        </p:nvSpPr>
        <p:spPr bwMode="auto">
          <a:xfrm>
            <a:off x="1828800" y="5040313"/>
            <a:ext cx="303213" cy="519112"/>
          </a:xfrm>
          <a:prstGeom prst="rect">
            <a:avLst/>
          </a:prstGeom>
          <a:noFill/>
          <a:ln w="9525">
            <a:noFill/>
            <a:miter lim="800000"/>
            <a:headEnd/>
            <a:tailEnd/>
          </a:ln>
        </p:spPr>
        <p:txBody>
          <a:bodyPr wrap="none">
            <a:spAutoFit/>
          </a:bodyPr>
          <a:lstStyle/>
          <a:p>
            <a:r>
              <a:rPr lang="en-US" i="1">
                <a:solidFill>
                  <a:srgbClr val="FFFF00"/>
                </a:solidFill>
              </a:rPr>
              <a:t>r</a:t>
            </a:r>
          </a:p>
        </p:txBody>
      </p:sp>
      <p:sp>
        <p:nvSpPr>
          <p:cNvPr id="21514" name="Text Box 19"/>
          <p:cNvSpPr txBox="1">
            <a:spLocks noChangeArrowheads="1"/>
          </p:cNvSpPr>
          <p:nvPr/>
        </p:nvSpPr>
        <p:spPr bwMode="auto">
          <a:xfrm>
            <a:off x="1371600" y="6335713"/>
            <a:ext cx="806450" cy="366712"/>
          </a:xfrm>
          <a:prstGeom prst="rect">
            <a:avLst/>
          </a:prstGeom>
          <a:noFill/>
          <a:ln w="9525">
            <a:noFill/>
            <a:miter lim="800000"/>
            <a:headEnd/>
            <a:tailEnd/>
          </a:ln>
        </p:spPr>
        <p:txBody>
          <a:bodyPr wrap="none">
            <a:spAutoFit/>
          </a:bodyPr>
          <a:lstStyle/>
          <a:p>
            <a:r>
              <a:rPr lang="en-US" sz="1800"/>
              <a:t>image</a:t>
            </a:r>
          </a:p>
        </p:txBody>
      </p:sp>
      <p:graphicFrame>
        <p:nvGraphicFramePr>
          <p:cNvPr id="150530" name="Object 22"/>
          <p:cNvGraphicFramePr>
            <a:graphicFrameLocks noChangeAspect="1"/>
          </p:cNvGraphicFramePr>
          <p:nvPr/>
        </p:nvGraphicFramePr>
        <p:xfrm>
          <a:off x="1776413" y="2895600"/>
          <a:ext cx="5056187" cy="615950"/>
        </p:xfrm>
        <a:graphic>
          <a:graphicData uri="http://schemas.openxmlformats.org/presentationml/2006/ole">
            <mc:AlternateContent xmlns:mc="http://schemas.openxmlformats.org/markup-compatibility/2006">
              <mc:Choice xmlns:v="urn:schemas-microsoft-com:vml" Requires="v">
                <p:oleObj spid="_x0000_s19614" name="Equation" r:id="rId4" imgW="2082600" imgH="253800" progId="Equation.3">
                  <p:embed/>
                </p:oleObj>
              </mc:Choice>
              <mc:Fallback>
                <p:oleObj name="Equation" r:id="rId4" imgW="2082600" imgH="253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6413" y="2895600"/>
                        <a:ext cx="5056187" cy="615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3603" name="Object 4"/>
          <p:cNvGraphicFramePr>
            <a:graphicFrameLocks noChangeAspect="1"/>
          </p:cNvGraphicFramePr>
          <p:nvPr/>
        </p:nvGraphicFramePr>
        <p:xfrm>
          <a:off x="7467600" y="3493236"/>
          <a:ext cx="1249363" cy="392964"/>
        </p:xfrm>
        <a:graphic>
          <a:graphicData uri="http://schemas.openxmlformats.org/presentationml/2006/ole">
            <mc:AlternateContent xmlns:mc="http://schemas.openxmlformats.org/markup-compatibility/2006">
              <mc:Choice xmlns:v="urn:schemas-microsoft-com:vml" Requires="v">
                <p:oleObj spid="_x0000_s19615" name="Equation" r:id="rId6" imgW="685800" imgH="215640" progId="Equation.3">
                  <p:embed/>
                </p:oleObj>
              </mc:Choice>
              <mc:Fallback>
                <p:oleObj name="Equation" r:id="rId6" imgW="685800" imgH="2156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3493236"/>
                        <a:ext cx="1249363" cy="3929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19"/>
          <p:cNvGrpSpPr>
            <a:grpSpLocks/>
          </p:cNvGrpSpPr>
          <p:nvPr/>
        </p:nvGrpSpPr>
        <p:grpSpPr bwMode="auto">
          <a:xfrm>
            <a:off x="4419600" y="3962400"/>
            <a:ext cx="3382963" cy="2743200"/>
            <a:chOff x="4419600" y="3740117"/>
            <a:chExt cx="3657600" cy="2965483"/>
          </a:xfrm>
        </p:grpSpPr>
        <p:sp>
          <p:nvSpPr>
            <p:cNvPr id="21516" name="Freeform 13"/>
            <p:cNvSpPr>
              <a:spLocks/>
            </p:cNvSpPr>
            <p:nvPr/>
          </p:nvSpPr>
          <p:spPr bwMode="auto">
            <a:xfrm>
              <a:off x="4996303" y="3740117"/>
              <a:ext cx="2636355" cy="1456840"/>
            </a:xfrm>
            <a:custGeom>
              <a:avLst/>
              <a:gdLst>
                <a:gd name="T0" fmla="*/ 0 w 3146156"/>
                <a:gd name="T1" fmla="*/ 0 h 1456840"/>
                <a:gd name="T2" fmla="*/ 818179 w 3146156"/>
                <a:gd name="T3" fmla="*/ 0 h 1456840"/>
                <a:gd name="T4" fmla="*/ 818179 w 3146156"/>
                <a:gd name="T5" fmla="*/ 1456840 h 1456840"/>
                <a:gd name="T6" fmla="*/ 1792202 w 3146156"/>
                <a:gd name="T7" fmla="*/ 1456840 h 1456840"/>
                <a:gd name="T8" fmla="*/ 1792202 w 3146156"/>
                <a:gd name="T9" fmla="*/ 0 h 1456840"/>
                <a:gd name="T10" fmla="*/ 2636355 w 3146156"/>
                <a:gd name="T11" fmla="*/ 0 h 1456840"/>
                <a:gd name="T12" fmla="*/ 0 60000 65536"/>
                <a:gd name="T13" fmla="*/ 0 60000 65536"/>
                <a:gd name="T14" fmla="*/ 0 60000 65536"/>
                <a:gd name="T15" fmla="*/ 0 60000 65536"/>
                <a:gd name="T16" fmla="*/ 0 60000 65536"/>
                <a:gd name="T17" fmla="*/ 0 60000 65536"/>
                <a:gd name="T18" fmla="*/ 0 w 3146156"/>
                <a:gd name="T19" fmla="*/ 0 h 1456840"/>
                <a:gd name="T20" fmla="*/ 3146156 w 3146156"/>
                <a:gd name="T21" fmla="*/ 1456840 h 1456840"/>
              </a:gdLst>
              <a:ahLst/>
              <a:cxnLst>
                <a:cxn ang="T12">
                  <a:pos x="T0" y="T1"/>
                </a:cxn>
                <a:cxn ang="T13">
                  <a:pos x="T2" y="T3"/>
                </a:cxn>
                <a:cxn ang="T14">
                  <a:pos x="T4" y="T5"/>
                </a:cxn>
                <a:cxn ang="T15">
                  <a:pos x="T6" y="T7"/>
                </a:cxn>
                <a:cxn ang="T16">
                  <a:pos x="T8" y="T9"/>
                </a:cxn>
                <a:cxn ang="T17">
                  <a:pos x="T10" y="T11"/>
                </a:cxn>
              </a:cxnLst>
              <a:rect l="T18" t="T19" r="T20" b="T21"/>
              <a:pathLst>
                <a:path w="3146156" h="1456840">
                  <a:moveTo>
                    <a:pt x="0" y="0"/>
                  </a:moveTo>
                  <a:lnTo>
                    <a:pt x="976393" y="0"/>
                  </a:lnTo>
                  <a:lnTo>
                    <a:pt x="976393" y="1456840"/>
                  </a:lnTo>
                  <a:lnTo>
                    <a:pt x="2138766" y="1456840"/>
                  </a:lnTo>
                  <a:lnTo>
                    <a:pt x="2138766" y="0"/>
                  </a:lnTo>
                  <a:lnTo>
                    <a:pt x="3146156" y="0"/>
                  </a:lnTo>
                </a:path>
              </a:pathLst>
            </a:custGeom>
            <a:noFill/>
            <a:ln w="25400" cap="flat" cmpd="sng" algn="ctr">
              <a:solidFill>
                <a:schemeClr val="tx1"/>
              </a:solidFill>
              <a:prstDash val="solid"/>
              <a:round/>
              <a:headEnd type="none" w="med" len="med"/>
              <a:tailEnd type="none" w="med" len="med"/>
            </a:ln>
          </p:spPr>
          <p:txBody>
            <a:bodyPr/>
            <a:lstStyle/>
            <a:p>
              <a:endParaRPr lang="en-US"/>
            </a:p>
          </p:txBody>
        </p:sp>
        <p:sp>
          <p:nvSpPr>
            <p:cNvPr id="21517" name="Freeform 14"/>
            <p:cNvSpPr>
              <a:spLocks/>
            </p:cNvSpPr>
            <p:nvPr/>
          </p:nvSpPr>
          <p:spPr bwMode="auto">
            <a:xfrm>
              <a:off x="4525505" y="4234365"/>
              <a:ext cx="3551695" cy="2395035"/>
            </a:xfrm>
            <a:custGeom>
              <a:avLst/>
              <a:gdLst>
                <a:gd name="T0" fmla="*/ 0 w 3551695"/>
                <a:gd name="T1" fmla="*/ 560190 h 2806917"/>
                <a:gd name="T2" fmla="*/ 402956 w 3551695"/>
                <a:gd name="T3" fmla="*/ 375053 h 2806917"/>
                <a:gd name="T4" fmla="*/ 884695 w 3551695"/>
                <a:gd name="T5" fmla="*/ 54367 h 2806917"/>
                <a:gd name="T6" fmla="*/ 1189498 w 3551695"/>
                <a:gd name="T7" fmla="*/ 574515 h 2806917"/>
                <a:gd name="T8" fmla="*/ 1494298 w 3551695"/>
                <a:gd name="T9" fmla="*/ 1939905 h 2806917"/>
                <a:gd name="T10" fmla="*/ 1799098 w 3551695"/>
                <a:gd name="T11" fmla="*/ 2395035 h 2806917"/>
                <a:gd name="T12" fmla="*/ 2103895 w 3551695"/>
                <a:gd name="T13" fmla="*/ 1939905 h 2806917"/>
                <a:gd name="T14" fmla="*/ 2355743 w 3551695"/>
                <a:gd name="T15" fmla="*/ 705656 h 2806917"/>
                <a:gd name="T16" fmla="*/ 2713495 w 3551695"/>
                <a:gd name="T17" fmla="*/ 54366 h 2806917"/>
                <a:gd name="T18" fmla="*/ 3170695 w 3551695"/>
                <a:gd name="T19" fmla="*/ 379459 h 2806917"/>
                <a:gd name="T20" fmla="*/ 3551695 w 3551695"/>
                <a:gd name="T21" fmla="*/ 574515 h 28069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51695"/>
                <a:gd name="T34" fmla="*/ 0 h 2806917"/>
                <a:gd name="T35" fmla="*/ 3551695 w 3551695"/>
                <a:gd name="T36" fmla="*/ 2806917 h 28069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51695" h="2806917">
                  <a:moveTo>
                    <a:pt x="0" y="656528"/>
                  </a:moveTo>
                  <a:cubicBezTo>
                    <a:pt x="134319" y="584203"/>
                    <a:pt x="255507" y="538354"/>
                    <a:pt x="402956" y="439552"/>
                  </a:cubicBezTo>
                  <a:cubicBezTo>
                    <a:pt x="550405" y="340750"/>
                    <a:pt x="753605" y="24756"/>
                    <a:pt x="884695" y="63717"/>
                  </a:cubicBezTo>
                  <a:cubicBezTo>
                    <a:pt x="1015785" y="102678"/>
                    <a:pt x="1087895" y="305016"/>
                    <a:pt x="1189495" y="673316"/>
                  </a:cubicBezTo>
                  <a:cubicBezTo>
                    <a:pt x="1291095" y="1041616"/>
                    <a:pt x="1392695" y="1917916"/>
                    <a:pt x="1494295" y="2273516"/>
                  </a:cubicBezTo>
                  <a:cubicBezTo>
                    <a:pt x="1595895" y="2629116"/>
                    <a:pt x="1697495" y="2806917"/>
                    <a:pt x="1799095" y="2806917"/>
                  </a:cubicBezTo>
                  <a:cubicBezTo>
                    <a:pt x="1900695" y="2806917"/>
                    <a:pt x="2011121" y="2603500"/>
                    <a:pt x="2103895" y="2273516"/>
                  </a:cubicBezTo>
                  <a:cubicBezTo>
                    <a:pt x="2196669" y="1943532"/>
                    <a:pt x="2255003" y="1242881"/>
                    <a:pt x="2355742" y="827010"/>
                  </a:cubicBezTo>
                  <a:cubicBezTo>
                    <a:pt x="2451315" y="418242"/>
                    <a:pt x="2577670" y="127432"/>
                    <a:pt x="2713495" y="63716"/>
                  </a:cubicBezTo>
                  <a:cubicBezTo>
                    <a:pt x="2849320" y="0"/>
                    <a:pt x="3030995" y="343116"/>
                    <a:pt x="3170695" y="444716"/>
                  </a:cubicBezTo>
                  <a:cubicBezTo>
                    <a:pt x="3310395" y="546316"/>
                    <a:pt x="3474204" y="626821"/>
                    <a:pt x="3551695" y="673316"/>
                  </a:cubicBezTo>
                </a:path>
              </a:pathLst>
            </a:custGeom>
            <a:noFill/>
            <a:ln w="38100" cap="flat" cmpd="sng" algn="ctr">
              <a:solidFill>
                <a:srgbClr val="C00000"/>
              </a:solidFill>
              <a:prstDash val="solid"/>
              <a:round/>
              <a:headEnd type="none" w="med" len="med"/>
              <a:tailEnd type="none" w="med" len="med"/>
            </a:ln>
          </p:spPr>
          <p:txBody>
            <a:bodyPr/>
            <a:lstStyle/>
            <a:p>
              <a:endParaRPr lang="en-US"/>
            </a:p>
          </p:txBody>
        </p:sp>
        <p:sp>
          <p:nvSpPr>
            <p:cNvPr id="21518" name="Text Box 19"/>
            <p:cNvSpPr txBox="1">
              <a:spLocks noChangeArrowheads="1"/>
            </p:cNvSpPr>
            <p:nvPr/>
          </p:nvSpPr>
          <p:spPr bwMode="auto">
            <a:xfrm>
              <a:off x="4419600" y="5791200"/>
              <a:ext cx="723275" cy="369332"/>
            </a:xfrm>
            <a:prstGeom prst="rect">
              <a:avLst/>
            </a:prstGeom>
            <a:noFill/>
            <a:ln w="9525">
              <a:noFill/>
              <a:miter lim="800000"/>
              <a:headEnd/>
              <a:tailEnd/>
            </a:ln>
          </p:spPr>
          <p:txBody>
            <a:bodyPr wrap="none">
              <a:spAutoFit/>
            </a:bodyPr>
            <a:lstStyle/>
            <a:p>
              <a:r>
                <a:rPr lang="en-US" sz="1800" dirty="0"/>
                <a:t>circle</a:t>
              </a:r>
            </a:p>
          </p:txBody>
        </p:sp>
        <p:sp>
          <p:nvSpPr>
            <p:cNvPr id="21519" name="Text Box 19"/>
            <p:cNvSpPr txBox="1">
              <a:spLocks noChangeArrowheads="1"/>
            </p:cNvSpPr>
            <p:nvPr/>
          </p:nvSpPr>
          <p:spPr bwMode="auto">
            <a:xfrm>
              <a:off x="4466684" y="6336268"/>
              <a:ext cx="1172116" cy="369332"/>
            </a:xfrm>
            <a:prstGeom prst="rect">
              <a:avLst/>
            </a:prstGeom>
            <a:noFill/>
            <a:ln w="9525">
              <a:noFill/>
              <a:miter lim="800000"/>
              <a:headEnd/>
              <a:tailEnd/>
            </a:ln>
          </p:spPr>
          <p:txBody>
            <a:bodyPr wrap="none">
              <a:spAutoFit/>
            </a:bodyPr>
            <a:lstStyle/>
            <a:p>
              <a:r>
                <a:rPr lang="en-US" sz="1800"/>
                <a:t>Laplacian</a:t>
              </a:r>
            </a:p>
          </p:txBody>
        </p:sp>
        <p:cxnSp>
          <p:nvCxnSpPr>
            <p:cNvPr id="21520" name="Straight Arrow Connector 17"/>
            <p:cNvCxnSpPr>
              <a:cxnSpLocks noChangeShapeType="1"/>
              <a:stCxn id="21518" idx="0"/>
            </p:cNvCxnSpPr>
            <p:nvPr/>
          </p:nvCxnSpPr>
          <p:spPr bwMode="auto">
            <a:xfrm rot="5400000" flipH="1" flipV="1">
              <a:off x="4371819" y="5057619"/>
              <a:ext cx="1143000" cy="324162"/>
            </a:xfrm>
            <a:prstGeom prst="straightConnector1">
              <a:avLst/>
            </a:prstGeom>
            <a:noFill/>
            <a:ln w="9525" algn="ctr">
              <a:solidFill>
                <a:schemeClr val="tx1"/>
              </a:solidFill>
              <a:round/>
              <a:headEnd/>
              <a:tailEnd type="arrow" w="med" len="med"/>
            </a:ln>
          </p:spPr>
        </p:cxnSp>
        <p:cxnSp>
          <p:nvCxnSpPr>
            <p:cNvPr id="21521" name="Straight Arrow Connector 18"/>
            <p:cNvCxnSpPr>
              <a:cxnSpLocks noChangeShapeType="1"/>
              <a:stCxn id="21519" idx="3"/>
            </p:cNvCxnSpPr>
            <p:nvPr/>
          </p:nvCxnSpPr>
          <p:spPr bwMode="auto">
            <a:xfrm flipV="1">
              <a:off x="5638800" y="6400800"/>
              <a:ext cx="457200" cy="120134"/>
            </a:xfrm>
            <a:prstGeom prst="straightConnector1">
              <a:avLst/>
            </a:prstGeom>
            <a:noFill/>
            <a:ln w="9525" algn="ctr">
              <a:solidFill>
                <a:schemeClr val="tx1"/>
              </a:solidFill>
              <a:round/>
              <a:headEnd/>
              <a:tailEnd type="arrow" w="med" len="med"/>
            </a:ln>
          </p:spPr>
        </p:cxnSp>
      </p:grpSp>
      <p:cxnSp>
        <p:nvCxnSpPr>
          <p:cNvPr id="21" name="Straight Connector 20"/>
          <p:cNvCxnSpPr/>
          <p:nvPr/>
        </p:nvCxnSpPr>
        <p:spPr bwMode="auto">
          <a:xfrm>
            <a:off x="5181600" y="5303520"/>
            <a:ext cx="1981200" cy="0"/>
          </a:xfrm>
          <a:prstGeom prst="line">
            <a:avLst/>
          </a:prstGeom>
          <a:solidFill>
            <a:schemeClr val="accent1"/>
          </a:solidFill>
          <a:ln w="9525" cap="flat" cmpd="sng" algn="ctr">
            <a:solidFill>
              <a:schemeClr val="accent2"/>
            </a:solidFill>
            <a:prstDash val="dash"/>
            <a:round/>
            <a:headEnd type="none" w="med" len="med"/>
            <a:tailEnd type="none" w="med" len="med"/>
          </a:ln>
          <a:effectLst/>
        </p:spPr>
      </p:cxnSp>
      <p:sp>
        <p:nvSpPr>
          <p:cNvPr id="22" name="Text Box 19"/>
          <p:cNvSpPr txBox="1">
            <a:spLocks noChangeArrowheads="1"/>
          </p:cNvSpPr>
          <p:nvPr/>
        </p:nvSpPr>
        <p:spPr bwMode="auto">
          <a:xfrm>
            <a:off x="7103433" y="5068552"/>
            <a:ext cx="312906" cy="369332"/>
          </a:xfrm>
          <a:prstGeom prst="rect">
            <a:avLst/>
          </a:prstGeom>
          <a:noFill/>
          <a:ln w="9525">
            <a:noFill/>
            <a:miter lim="800000"/>
            <a:headEnd/>
            <a:tailEnd/>
          </a:ln>
        </p:spPr>
        <p:txBody>
          <a:bodyPr wrap="none">
            <a:spAutoFit/>
          </a:bodyPr>
          <a:lstStyle/>
          <a:p>
            <a:r>
              <a:rPr lang="en-US" sz="1800" dirty="0" smtClean="0"/>
              <a:t>0</a:t>
            </a:r>
            <a:endParaRPr lang="en-US" sz="1800" dirty="0"/>
          </a:p>
        </p:txBody>
      </p:sp>
    </p:spTree>
    <p:extLst>
      <p:ext uri="{BB962C8B-B14F-4D97-AF65-F5344CB8AC3E}">
        <p14:creationId xmlns:p14="http://schemas.microsoft.com/office/powerpoint/2010/main" val="84743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13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8131">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05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131">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36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152400"/>
            <a:ext cx="7467600" cy="655638"/>
          </a:xfrm>
        </p:spPr>
        <p:txBody>
          <a:bodyPr/>
          <a:lstStyle/>
          <a:p>
            <a:r>
              <a:rPr lang="en-US" dirty="0" smtClean="0"/>
              <a:t>Characteristic scale</a:t>
            </a:r>
          </a:p>
        </p:txBody>
      </p:sp>
      <p:sp>
        <p:nvSpPr>
          <p:cNvPr id="54275" name="Rectangle 3"/>
          <p:cNvSpPr>
            <a:spLocks noGrp="1" noChangeArrowheads="1"/>
          </p:cNvSpPr>
          <p:nvPr>
            <p:ph type="body" idx="1"/>
          </p:nvPr>
        </p:nvSpPr>
        <p:spPr>
          <a:xfrm>
            <a:off x="457200" y="990600"/>
            <a:ext cx="7467600" cy="4873752"/>
          </a:xfrm>
        </p:spPr>
        <p:txBody>
          <a:bodyPr/>
          <a:lstStyle/>
          <a:p>
            <a:pPr>
              <a:buFontTx/>
              <a:buChar char="•"/>
            </a:pPr>
            <a:r>
              <a:rPr lang="en-US" smtClean="0"/>
              <a:t>We define the characteristic scale of a blob as the scale that produces peak of Laplacian response in the blob center</a:t>
            </a:r>
          </a:p>
        </p:txBody>
      </p:sp>
      <p:grpSp>
        <p:nvGrpSpPr>
          <p:cNvPr id="2" name="Group 16"/>
          <p:cNvGrpSpPr>
            <a:grpSpLocks/>
          </p:cNvGrpSpPr>
          <p:nvPr/>
        </p:nvGrpSpPr>
        <p:grpSpPr bwMode="auto">
          <a:xfrm>
            <a:off x="1905000" y="2413000"/>
            <a:ext cx="5486400" cy="2768600"/>
            <a:chOff x="576" y="1184"/>
            <a:chExt cx="4464" cy="2252"/>
          </a:xfrm>
        </p:grpSpPr>
        <p:pic>
          <p:nvPicPr>
            <p:cNvPr id="54281" name="Picture 15" descr="scale_selection"/>
            <p:cNvPicPr>
              <a:picLocks noChangeAspect="1" noChangeArrowheads="1"/>
            </p:cNvPicPr>
            <p:nvPr/>
          </p:nvPicPr>
          <p:blipFill>
            <a:blip r:embed="rId3" cstate="print"/>
            <a:srcRect/>
            <a:stretch>
              <a:fillRect/>
            </a:stretch>
          </p:blipFill>
          <p:spPr bwMode="auto">
            <a:xfrm>
              <a:off x="576" y="1184"/>
              <a:ext cx="4464" cy="2252"/>
            </a:xfrm>
            <a:prstGeom prst="rect">
              <a:avLst/>
            </a:prstGeom>
            <a:noFill/>
            <a:ln w="9525">
              <a:noFill/>
              <a:miter lim="800000"/>
              <a:headEnd/>
              <a:tailEnd/>
            </a:ln>
          </p:spPr>
        </p:pic>
        <p:sp>
          <p:nvSpPr>
            <p:cNvPr id="54282" name="Oval 8"/>
            <p:cNvSpPr>
              <a:spLocks noChangeArrowheads="1"/>
            </p:cNvSpPr>
            <p:nvPr/>
          </p:nvSpPr>
          <p:spPr bwMode="auto">
            <a:xfrm>
              <a:off x="1349" y="1863"/>
              <a:ext cx="706" cy="685"/>
            </a:xfrm>
            <a:prstGeom prst="ellipse">
              <a:avLst/>
            </a:prstGeom>
            <a:noFill/>
            <a:ln w="38100">
              <a:solidFill>
                <a:srgbClr val="FFFF00"/>
              </a:solidFill>
              <a:round/>
              <a:headEnd/>
              <a:tailEnd/>
            </a:ln>
          </p:spPr>
          <p:txBody>
            <a:bodyPr wrap="none" anchor="ctr"/>
            <a:lstStyle/>
            <a:p>
              <a:endParaRPr lang="en-US"/>
            </a:p>
          </p:txBody>
        </p:sp>
      </p:grpSp>
      <p:sp>
        <p:nvSpPr>
          <p:cNvPr id="54277" name="Line 10"/>
          <p:cNvSpPr>
            <a:spLocks noChangeShapeType="1"/>
          </p:cNvSpPr>
          <p:nvPr/>
        </p:nvSpPr>
        <p:spPr bwMode="auto">
          <a:xfrm flipH="1" flipV="1">
            <a:off x="3352800" y="4129088"/>
            <a:ext cx="381000" cy="1509712"/>
          </a:xfrm>
          <a:prstGeom prst="line">
            <a:avLst/>
          </a:prstGeom>
          <a:noFill/>
          <a:ln w="38100">
            <a:solidFill>
              <a:srgbClr val="FF00FF"/>
            </a:solidFill>
            <a:round/>
            <a:headEnd/>
            <a:tailEnd type="triangle" w="med" len="med"/>
          </a:ln>
        </p:spPr>
        <p:txBody>
          <a:bodyPr/>
          <a:lstStyle/>
          <a:p>
            <a:endParaRPr lang="en-US"/>
          </a:p>
        </p:txBody>
      </p:sp>
      <p:sp>
        <p:nvSpPr>
          <p:cNvPr id="54278" name="Line 11"/>
          <p:cNvSpPr>
            <a:spLocks noChangeShapeType="1"/>
          </p:cNvSpPr>
          <p:nvPr/>
        </p:nvSpPr>
        <p:spPr bwMode="auto">
          <a:xfrm flipV="1">
            <a:off x="6248400" y="5029200"/>
            <a:ext cx="228600" cy="685800"/>
          </a:xfrm>
          <a:prstGeom prst="line">
            <a:avLst/>
          </a:prstGeom>
          <a:noFill/>
          <a:ln w="38100">
            <a:solidFill>
              <a:srgbClr val="FF00FF"/>
            </a:solidFill>
            <a:round/>
            <a:headEnd/>
            <a:tailEnd type="triangle" w="med" len="med"/>
          </a:ln>
        </p:spPr>
        <p:txBody>
          <a:bodyPr/>
          <a:lstStyle/>
          <a:p>
            <a:endParaRPr lang="en-US"/>
          </a:p>
        </p:txBody>
      </p:sp>
      <p:sp>
        <p:nvSpPr>
          <p:cNvPr id="54279" name="Text Box 12"/>
          <p:cNvSpPr txBox="1">
            <a:spLocks noChangeArrowheads="1"/>
          </p:cNvSpPr>
          <p:nvPr/>
        </p:nvSpPr>
        <p:spPr bwMode="auto">
          <a:xfrm>
            <a:off x="3111500" y="5500688"/>
            <a:ext cx="3213100" cy="519112"/>
          </a:xfrm>
          <a:prstGeom prst="rect">
            <a:avLst/>
          </a:prstGeom>
          <a:noFill/>
          <a:ln w="9525">
            <a:noFill/>
            <a:miter lim="800000"/>
            <a:headEnd/>
            <a:tailEnd/>
          </a:ln>
        </p:spPr>
        <p:txBody>
          <a:bodyPr wrap="none">
            <a:spAutoFit/>
          </a:bodyPr>
          <a:lstStyle/>
          <a:p>
            <a:r>
              <a:rPr lang="en-US"/>
              <a:t>characteristic scale</a:t>
            </a:r>
          </a:p>
        </p:txBody>
      </p:sp>
      <p:sp>
        <p:nvSpPr>
          <p:cNvPr id="54280" name="Rectangle 17"/>
          <p:cNvSpPr>
            <a:spLocks noChangeArrowheads="1"/>
          </p:cNvSpPr>
          <p:nvPr/>
        </p:nvSpPr>
        <p:spPr bwMode="auto">
          <a:xfrm>
            <a:off x="228600" y="6153219"/>
            <a:ext cx="8686800" cy="707886"/>
          </a:xfrm>
          <a:prstGeom prst="rect">
            <a:avLst/>
          </a:prstGeom>
          <a:noFill/>
          <a:ln w="9525">
            <a:noFill/>
            <a:miter lim="800000"/>
            <a:headEnd/>
            <a:tailEnd/>
          </a:ln>
        </p:spPr>
        <p:txBody>
          <a:bodyPr wrap="square" anchor="ctr">
            <a:spAutoFit/>
          </a:bodyPr>
          <a:lstStyle/>
          <a:p>
            <a:pPr eaLnBrk="1" hangingPunct="1"/>
            <a:r>
              <a:rPr lang="en-US" sz="2000" dirty="0"/>
              <a:t>T. </a:t>
            </a:r>
            <a:r>
              <a:rPr lang="en-US" sz="2000" dirty="0" err="1"/>
              <a:t>Lindeberg</a:t>
            </a:r>
            <a:r>
              <a:rPr lang="en-US" sz="2000" dirty="0"/>
              <a:t> (1998). </a:t>
            </a:r>
            <a:r>
              <a:rPr lang="en-US" sz="2000" dirty="0">
                <a:hlinkClick r:id="rId4" tooltip="http://www.nada.kth.se/cvap/abstracts/cvap198.html"/>
              </a:rPr>
              <a:t>"Feature detection with automatic scale selection."</a:t>
            </a:r>
            <a:r>
              <a:rPr lang="en-US" sz="2000" dirty="0"/>
              <a:t> </a:t>
            </a:r>
            <a:r>
              <a:rPr lang="en-US" sz="2000" i="1" dirty="0"/>
              <a:t>International Journal of Computer Vision</a:t>
            </a:r>
            <a:r>
              <a:rPr lang="en-US" sz="2000" dirty="0"/>
              <a:t> </a:t>
            </a:r>
            <a:r>
              <a:rPr lang="en-US" sz="2000" b="1" dirty="0"/>
              <a:t>30</a:t>
            </a:r>
            <a:r>
              <a:rPr lang="en-US" sz="2000" dirty="0"/>
              <a:t> (2): pp 77--116. </a:t>
            </a:r>
          </a:p>
        </p:txBody>
      </p:sp>
    </p:spTree>
    <p:extLst>
      <p:ext uri="{BB962C8B-B14F-4D97-AF65-F5344CB8AC3E}">
        <p14:creationId xmlns:p14="http://schemas.microsoft.com/office/powerpoint/2010/main" val="37261597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mtClean="0"/>
              <a:t>Scale-space blob detector</a:t>
            </a:r>
          </a:p>
        </p:txBody>
      </p:sp>
      <p:sp>
        <p:nvSpPr>
          <p:cNvPr id="55299" name="Rectangle 3"/>
          <p:cNvSpPr>
            <a:spLocks noGrp="1" noChangeArrowheads="1"/>
          </p:cNvSpPr>
          <p:nvPr>
            <p:ph type="body" idx="1"/>
          </p:nvPr>
        </p:nvSpPr>
        <p:spPr/>
        <p:txBody>
          <a:bodyPr/>
          <a:lstStyle/>
          <a:p>
            <a:pPr marL="533400" indent="-533400">
              <a:buFontTx/>
              <a:buAutoNum type="arabicPeriod"/>
            </a:pPr>
            <a:r>
              <a:rPr lang="en-US" dirty="0" smtClean="0"/>
              <a:t>Convolve image with scale-normalized </a:t>
            </a:r>
            <a:r>
              <a:rPr lang="en-US" dirty="0" err="1" smtClean="0"/>
              <a:t>Laplacian</a:t>
            </a:r>
            <a:r>
              <a:rPr lang="en-US" dirty="0" smtClean="0"/>
              <a:t> at several scales</a:t>
            </a:r>
          </a:p>
        </p:txBody>
      </p:sp>
    </p:spTree>
    <p:extLst>
      <p:ext uri="{BB962C8B-B14F-4D97-AF65-F5344CB8AC3E}">
        <p14:creationId xmlns:p14="http://schemas.microsoft.com/office/powerpoint/2010/main" val="14597917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smtClean="0"/>
              <a:t>Scale-space blob detector: Example</a:t>
            </a:r>
          </a:p>
        </p:txBody>
      </p:sp>
      <p:pic>
        <p:nvPicPr>
          <p:cNvPr id="56323" name="Picture 4" descr="butterfly"/>
          <p:cNvPicPr>
            <a:picLocks noChangeAspect="1" noChangeArrowheads="1"/>
          </p:cNvPicPr>
          <p:nvPr/>
        </p:nvPicPr>
        <p:blipFill>
          <a:blip r:embed="rId3" cstate="print"/>
          <a:srcRect/>
          <a:stretch>
            <a:fillRect/>
          </a:stretch>
        </p:blipFill>
        <p:spPr bwMode="auto">
          <a:xfrm>
            <a:off x="2057400" y="1752600"/>
            <a:ext cx="5181600" cy="3741738"/>
          </a:xfrm>
          <a:prstGeom prst="rect">
            <a:avLst/>
          </a:prstGeom>
          <a:noFill/>
          <a:ln w="9525">
            <a:noFill/>
            <a:miter lim="800000"/>
            <a:headEnd/>
            <a:tailEnd/>
          </a:ln>
        </p:spPr>
      </p:pic>
    </p:spTree>
    <p:extLst>
      <p:ext uri="{BB962C8B-B14F-4D97-AF65-F5344CB8AC3E}">
        <p14:creationId xmlns:p14="http://schemas.microsoft.com/office/powerpoint/2010/main" val="14590914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152400"/>
            <a:ext cx="7467600" cy="808038"/>
          </a:xfrm>
        </p:spPr>
        <p:txBody>
          <a:bodyPr/>
          <a:lstStyle/>
          <a:p>
            <a:r>
              <a:rPr lang="en-US" dirty="0" smtClean="0"/>
              <a:t>Scale-space blob detector: Example</a:t>
            </a:r>
          </a:p>
        </p:txBody>
      </p:sp>
      <p:pic>
        <p:nvPicPr>
          <p:cNvPr id="1262596" name="Picture 4" descr="pyramid_10"/>
          <p:cNvPicPr>
            <a:picLocks noChangeAspect="1" noChangeArrowheads="1"/>
          </p:cNvPicPr>
          <p:nvPr/>
        </p:nvPicPr>
        <p:blipFill>
          <a:blip r:embed="rId3" cstate="print"/>
          <a:srcRect/>
          <a:stretch>
            <a:fillRect/>
          </a:stretch>
        </p:blipFill>
        <p:spPr bwMode="auto">
          <a:xfrm>
            <a:off x="1214438" y="1214438"/>
            <a:ext cx="6864350" cy="5148262"/>
          </a:xfrm>
          <a:prstGeom prst="rect">
            <a:avLst/>
          </a:prstGeom>
          <a:noFill/>
          <a:ln w="9525">
            <a:noFill/>
            <a:miter lim="800000"/>
            <a:headEnd/>
            <a:tailEnd/>
          </a:ln>
        </p:spPr>
      </p:pic>
      <p:pic>
        <p:nvPicPr>
          <p:cNvPr id="1262597" name="Picture 5" descr="pyramid_1"/>
          <p:cNvPicPr>
            <a:picLocks noChangeAspect="1" noChangeArrowheads="1"/>
          </p:cNvPicPr>
          <p:nvPr/>
        </p:nvPicPr>
        <p:blipFill>
          <a:blip r:embed="rId4" cstate="print"/>
          <a:srcRect/>
          <a:stretch>
            <a:fillRect/>
          </a:stretch>
        </p:blipFill>
        <p:spPr bwMode="auto">
          <a:xfrm>
            <a:off x="1214438" y="1214438"/>
            <a:ext cx="6864350" cy="5148262"/>
          </a:xfrm>
          <a:prstGeom prst="rect">
            <a:avLst/>
          </a:prstGeom>
          <a:noFill/>
          <a:ln w="9525">
            <a:noFill/>
            <a:miter lim="800000"/>
            <a:headEnd/>
            <a:tailEnd/>
          </a:ln>
        </p:spPr>
      </p:pic>
      <p:pic>
        <p:nvPicPr>
          <p:cNvPr id="1262598" name="Picture 6" descr="pyramid_2"/>
          <p:cNvPicPr>
            <a:picLocks noChangeAspect="1" noChangeArrowheads="1"/>
          </p:cNvPicPr>
          <p:nvPr/>
        </p:nvPicPr>
        <p:blipFill>
          <a:blip r:embed="rId5" cstate="print"/>
          <a:srcRect/>
          <a:stretch>
            <a:fillRect/>
          </a:stretch>
        </p:blipFill>
        <p:spPr bwMode="auto">
          <a:xfrm>
            <a:off x="1214438" y="1214438"/>
            <a:ext cx="6864350" cy="5148262"/>
          </a:xfrm>
          <a:prstGeom prst="rect">
            <a:avLst/>
          </a:prstGeom>
          <a:noFill/>
          <a:ln w="9525">
            <a:noFill/>
            <a:miter lim="800000"/>
            <a:headEnd/>
            <a:tailEnd/>
          </a:ln>
        </p:spPr>
      </p:pic>
      <p:pic>
        <p:nvPicPr>
          <p:cNvPr id="1262599" name="Picture 7" descr="pyramid_3"/>
          <p:cNvPicPr>
            <a:picLocks noChangeAspect="1" noChangeArrowheads="1"/>
          </p:cNvPicPr>
          <p:nvPr/>
        </p:nvPicPr>
        <p:blipFill>
          <a:blip r:embed="rId6" cstate="print"/>
          <a:srcRect/>
          <a:stretch>
            <a:fillRect/>
          </a:stretch>
        </p:blipFill>
        <p:spPr bwMode="auto">
          <a:xfrm>
            <a:off x="1214438" y="1214438"/>
            <a:ext cx="6864350" cy="5148262"/>
          </a:xfrm>
          <a:prstGeom prst="rect">
            <a:avLst/>
          </a:prstGeom>
          <a:noFill/>
          <a:ln w="9525">
            <a:noFill/>
            <a:miter lim="800000"/>
            <a:headEnd/>
            <a:tailEnd/>
          </a:ln>
        </p:spPr>
      </p:pic>
      <p:pic>
        <p:nvPicPr>
          <p:cNvPr id="1262600" name="Picture 8" descr="pyramid_4"/>
          <p:cNvPicPr>
            <a:picLocks noChangeAspect="1" noChangeArrowheads="1"/>
          </p:cNvPicPr>
          <p:nvPr/>
        </p:nvPicPr>
        <p:blipFill>
          <a:blip r:embed="rId7" cstate="print"/>
          <a:srcRect/>
          <a:stretch>
            <a:fillRect/>
          </a:stretch>
        </p:blipFill>
        <p:spPr bwMode="auto">
          <a:xfrm>
            <a:off x="1214438" y="1214438"/>
            <a:ext cx="6864350" cy="5148262"/>
          </a:xfrm>
          <a:prstGeom prst="rect">
            <a:avLst/>
          </a:prstGeom>
          <a:noFill/>
          <a:ln w="9525">
            <a:noFill/>
            <a:miter lim="800000"/>
            <a:headEnd/>
            <a:tailEnd/>
          </a:ln>
        </p:spPr>
      </p:pic>
      <p:pic>
        <p:nvPicPr>
          <p:cNvPr id="1262601" name="Picture 9" descr="pyramid_5"/>
          <p:cNvPicPr>
            <a:picLocks noChangeAspect="1" noChangeArrowheads="1"/>
          </p:cNvPicPr>
          <p:nvPr/>
        </p:nvPicPr>
        <p:blipFill>
          <a:blip r:embed="rId8" cstate="print"/>
          <a:srcRect/>
          <a:stretch>
            <a:fillRect/>
          </a:stretch>
        </p:blipFill>
        <p:spPr bwMode="auto">
          <a:xfrm>
            <a:off x="1214438" y="1214438"/>
            <a:ext cx="6864350" cy="5148262"/>
          </a:xfrm>
          <a:prstGeom prst="rect">
            <a:avLst/>
          </a:prstGeom>
          <a:noFill/>
          <a:ln w="9525">
            <a:noFill/>
            <a:miter lim="800000"/>
            <a:headEnd/>
            <a:tailEnd/>
          </a:ln>
        </p:spPr>
      </p:pic>
      <p:pic>
        <p:nvPicPr>
          <p:cNvPr id="1262602" name="Picture 10" descr="pyramid_6"/>
          <p:cNvPicPr>
            <a:picLocks noChangeAspect="1" noChangeArrowheads="1"/>
          </p:cNvPicPr>
          <p:nvPr/>
        </p:nvPicPr>
        <p:blipFill>
          <a:blip r:embed="rId9" cstate="print"/>
          <a:srcRect/>
          <a:stretch>
            <a:fillRect/>
          </a:stretch>
        </p:blipFill>
        <p:spPr bwMode="auto">
          <a:xfrm>
            <a:off x="1214438" y="1214438"/>
            <a:ext cx="6864350" cy="5148262"/>
          </a:xfrm>
          <a:prstGeom prst="rect">
            <a:avLst/>
          </a:prstGeom>
          <a:noFill/>
          <a:ln w="9525">
            <a:noFill/>
            <a:miter lim="800000"/>
            <a:headEnd/>
            <a:tailEnd/>
          </a:ln>
        </p:spPr>
      </p:pic>
      <p:pic>
        <p:nvPicPr>
          <p:cNvPr id="1262603" name="Picture 11" descr="pyramid_7"/>
          <p:cNvPicPr>
            <a:picLocks noChangeAspect="1" noChangeArrowheads="1"/>
          </p:cNvPicPr>
          <p:nvPr/>
        </p:nvPicPr>
        <p:blipFill>
          <a:blip r:embed="rId10" cstate="print"/>
          <a:srcRect/>
          <a:stretch>
            <a:fillRect/>
          </a:stretch>
        </p:blipFill>
        <p:spPr bwMode="auto">
          <a:xfrm>
            <a:off x="1214438" y="1214438"/>
            <a:ext cx="6864350" cy="5148262"/>
          </a:xfrm>
          <a:prstGeom prst="rect">
            <a:avLst/>
          </a:prstGeom>
          <a:noFill/>
          <a:ln w="9525">
            <a:noFill/>
            <a:miter lim="800000"/>
            <a:headEnd/>
            <a:tailEnd/>
          </a:ln>
        </p:spPr>
      </p:pic>
      <p:pic>
        <p:nvPicPr>
          <p:cNvPr id="1262604" name="Picture 12" descr="pyramid_8"/>
          <p:cNvPicPr>
            <a:picLocks noChangeAspect="1" noChangeArrowheads="1"/>
          </p:cNvPicPr>
          <p:nvPr/>
        </p:nvPicPr>
        <p:blipFill>
          <a:blip r:embed="rId11" cstate="print"/>
          <a:srcRect/>
          <a:stretch>
            <a:fillRect/>
          </a:stretch>
        </p:blipFill>
        <p:spPr bwMode="auto">
          <a:xfrm>
            <a:off x="1214438" y="1214438"/>
            <a:ext cx="6864350" cy="5148262"/>
          </a:xfrm>
          <a:prstGeom prst="rect">
            <a:avLst/>
          </a:prstGeom>
          <a:noFill/>
          <a:ln w="9525">
            <a:noFill/>
            <a:miter lim="800000"/>
            <a:headEnd/>
            <a:tailEnd/>
          </a:ln>
        </p:spPr>
      </p:pic>
      <p:pic>
        <p:nvPicPr>
          <p:cNvPr id="1262605" name="Picture 13" descr="pyramid_9"/>
          <p:cNvPicPr>
            <a:picLocks noChangeAspect="1" noChangeArrowheads="1"/>
          </p:cNvPicPr>
          <p:nvPr/>
        </p:nvPicPr>
        <p:blipFill>
          <a:blip r:embed="rId12" cstate="print"/>
          <a:srcRect/>
          <a:stretch>
            <a:fillRect/>
          </a:stretch>
        </p:blipFill>
        <p:spPr bwMode="auto">
          <a:xfrm>
            <a:off x="1214438" y="1214438"/>
            <a:ext cx="6864350" cy="5148262"/>
          </a:xfrm>
          <a:prstGeom prst="rect">
            <a:avLst/>
          </a:prstGeom>
          <a:noFill/>
          <a:ln w="9525">
            <a:noFill/>
            <a:miter lim="800000"/>
            <a:headEnd/>
            <a:tailEnd/>
          </a:ln>
        </p:spPr>
      </p:pic>
    </p:spTree>
    <p:extLst>
      <p:ext uri="{BB962C8B-B14F-4D97-AF65-F5344CB8AC3E}">
        <p14:creationId xmlns:p14="http://schemas.microsoft.com/office/powerpoint/2010/main" val="4281785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625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625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625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626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6260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6260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6260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6260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6260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625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mtClean="0"/>
              <a:t>Scale-space blob detector</a:t>
            </a:r>
          </a:p>
        </p:txBody>
      </p:sp>
      <p:sp>
        <p:nvSpPr>
          <p:cNvPr id="55299" name="Rectangle 3"/>
          <p:cNvSpPr>
            <a:spLocks noGrp="1" noChangeArrowheads="1"/>
          </p:cNvSpPr>
          <p:nvPr>
            <p:ph type="body" idx="1"/>
          </p:nvPr>
        </p:nvSpPr>
        <p:spPr/>
        <p:txBody>
          <a:bodyPr/>
          <a:lstStyle/>
          <a:p>
            <a:pPr marL="533400" indent="-533400">
              <a:buFontTx/>
              <a:buAutoNum type="arabicPeriod"/>
            </a:pPr>
            <a:r>
              <a:rPr lang="en-US" smtClean="0"/>
              <a:t>Convolve image with scale-normalized Laplacian at several scales</a:t>
            </a:r>
          </a:p>
          <a:p>
            <a:pPr marL="533400" indent="-533400">
              <a:buFontTx/>
              <a:buAutoNum type="arabicPeriod"/>
            </a:pPr>
            <a:r>
              <a:rPr lang="en-US" smtClean="0"/>
              <a:t>Find maxima of squared Laplacian response in scale-space</a:t>
            </a:r>
          </a:p>
        </p:txBody>
      </p:sp>
      <p:pic>
        <p:nvPicPr>
          <p:cNvPr id="55300" name="Picture 5"/>
          <p:cNvPicPr>
            <a:picLocks noChangeAspect="1" noChangeArrowheads="1"/>
          </p:cNvPicPr>
          <p:nvPr/>
        </p:nvPicPr>
        <p:blipFill>
          <a:blip r:embed="rId3" cstate="print"/>
          <a:srcRect/>
          <a:stretch>
            <a:fillRect/>
          </a:stretch>
        </p:blipFill>
        <p:spPr bwMode="auto">
          <a:xfrm>
            <a:off x="3276600" y="2819400"/>
            <a:ext cx="2857500" cy="2609850"/>
          </a:xfrm>
          <a:prstGeom prst="rect">
            <a:avLst/>
          </a:prstGeom>
          <a:noFill/>
          <a:ln w="9525">
            <a:noFill/>
            <a:miter lim="800000"/>
            <a:headEnd/>
            <a:tailEnd/>
          </a:ln>
        </p:spPr>
      </p:pic>
    </p:spTree>
    <p:extLst>
      <p:ext uri="{BB962C8B-B14F-4D97-AF65-F5344CB8AC3E}">
        <p14:creationId xmlns:p14="http://schemas.microsoft.com/office/powerpoint/2010/main" val="19261663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smtClean="0"/>
              <a:t>Scale-space blob detector: Example</a:t>
            </a:r>
          </a:p>
        </p:txBody>
      </p:sp>
      <p:pic>
        <p:nvPicPr>
          <p:cNvPr id="58371" name="Picture 4" descr="butterfly_circles"/>
          <p:cNvPicPr>
            <a:picLocks noChangeAspect="1" noChangeArrowheads="1"/>
          </p:cNvPicPr>
          <p:nvPr/>
        </p:nvPicPr>
        <p:blipFill>
          <a:blip r:embed="rId3" cstate="print"/>
          <a:srcRect/>
          <a:stretch>
            <a:fillRect/>
          </a:stretch>
        </p:blipFill>
        <p:spPr bwMode="auto">
          <a:xfrm>
            <a:off x="2090738" y="1771650"/>
            <a:ext cx="5148262" cy="3714750"/>
          </a:xfrm>
          <a:prstGeom prst="rect">
            <a:avLst/>
          </a:prstGeom>
          <a:noFill/>
          <a:ln w="9525">
            <a:noFill/>
            <a:miter lim="800000"/>
            <a:headEnd/>
            <a:tailEnd/>
          </a:ln>
        </p:spPr>
      </p:pic>
    </p:spTree>
    <p:extLst>
      <p:ext uri="{BB962C8B-B14F-4D97-AF65-F5344CB8AC3E}">
        <p14:creationId xmlns:p14="http://schemas.microsoft.com/office/powerpoint/2010/main" val="996914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lstStyle/>
          <a:p>
            <a:r>
              <a:rPr lang="en-US" dirty="0" smtClean="0"/>
              <a:t>Blob detection</a:t>
            </a:r>
          </a:p>
          <a:p>
            <a:pPr lvl="1"/>
            <a:r>
              <a:rPr lang="en-US" dirty="0" smtClean="0"/>
              <a:t>Brief of Gaussian filter</a:t>
            </a:r>
          </a:p>
          <a:p>
            <a:pPr lvl="1"/>
            <a:r>
              <a:rPr lang="en-US" dirty="0" smtClean="0"/>
              <a:t>Scale selection</a:t>
            </a:r>
          </a:p>
          <a:p>
            <a:pPr lvl="1"/>
            <a:r>
              <a:rPr lang="en-US" dirty="0" err="1" smtClean="0"/>
              <a:t>Lapacian</a:t>
            </a:r>
            <a:r>
              <a:rPr lang="en-US" dirty="0" smtClean="0"/>
              <a:t> of Gaussian (</a:t>
            </a:r>
            <a:r>
              <a:rPr lang="en-US" dirty="0" err="1" smtClean="0"/>
              <a:t>LoG</a:t>
            </a:r>
            <a:r>
              <a:rPr lang="en-US" dirty="0" smtClean="0"/>
              <a:t>) detector</a:t>
            </a:r>
          </a:p>
          <a:p>
            <a:pPr lvl="1"/>
            <a:r>
              <a:rPr lang="en-US" u="sng" dirty="0" smtClean="0"/>
              <a:t>Difference of Gaussian (</a:t>
            </a:r>
            <a:r>
              <a:rPr lang="en-US" u="sng" dirty="0" err="1" smtClean="0"/>
              <a:t>DoG</a:t>
            </a:r>
            <a:r>
              <a:rPr lang="en-US" u="sng" dirty="0" smtClean="0"/>
              <a:t>) detector</a:t>
            </a:r>
          </a:p>
          <a:p>
            <a:pPr lvl="1"/>
            <a:r>
              <a:rPr lang="en-US" dirty="0" smtClean="0"/>
              <a:t>Affine co-variant region</a:t>
            </a:r>
            <a:endParaRPr lang="en-US" dirty="0"/>
          </a:p>
        </p:txBody>
      </p:sp>
    </p:spTree>
    <p:extLst>
      <p:ext uri="{BB962C8B-B14F-4D97-AF65-F5344CB8AC3E}">
        <p14:creationId xmlns:p14="http://schemas.microsoft.com/office/powerpoint/2010/main" val="40637589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15"/>
          <p:cNvSpPr>
            <a:spLocks noGrp="1" noChangeArrowheads="1"/>
          </p:cNvSpPr>
          <p:nvPr>
            <p:ph type="body" idx="1"/>
          </p:nvPr>
        </p:nvSpPr>
        <p:spPr/>
        <p:txBody>
          <a:bodyPr/>
          <a:lstStyle/>
          <a:p>
            <a:r>
              <a:rPr lang="en-US" smtClean="0"/>
              <a:t>Approximating the Laplacian with a difference of Gaussians:</a:t>
            </a:r>
          </a:p>
        </p:txBody>
      </p:sp>
      <p:graphicFrame>
        <p:nvGraphicFramePr>
          <p:cNvPr id="22530" name="Object 5"/>
          <p:cNvGraphicFramePr>
            <a:graphicFrameLocks noChangeAspect="1"/>
          </p:cNvGraphicFramePr>
          <p:nvPr/>
        </p:nvGraphicFramePr>
        <p:xfrm>
          <a:off x="457200" y="2590800"/>
          <a:ext cx="4311650" cy="569913"/>
        </p:xfrm>
        <a:graphic>
          <a:graphicData uri="http://schemas.openxmlformats.org/presentationml/2006/ole">
            <mc:AlternateContent xmlns:mc="http://schemas.openxmlformats.org/markup-compatibility/2006">
              <mc:Choice xmlns:v="urn:schemas-microsoft-com:vml" Requires="v">
                <p:oleObj spid="_x0000_s20638" name="Equation" r:id="rId4" imgW="2120760" imgH="279360" progId="">
                  <p:embed/>
                </p:oleObj>
              </mc:Choice>
              <mc:Fallback>
                <p:oleObj name="Equation" r:id="rId4" imgW="2120760" imgH="279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590800"/>
                        <a:ext cx="4311650" cy="569913"/>
                      </a:xfrm>
                      <a:prstGeom prst="rect">
                        <a:avLst/>
                      </a:prstGeom>
                      <a:solidFill>
                        <a:srgbClr val="67D967"/>
                      </a:solidFill>
                    </p:spPr>
                  </p:pic>
                </p:oleObj>
              </mc:Fallback>
            </mc:AlternateContent>
          </a:graphicData>
        </a:graphic>
      </p:graphicFrame>
      <p:graphicFrame>
        <p:nvGraphicFramePr>
          <p:cNvPr id="22531" name="Object 6"/>
          <p:cNvGraphicFramePr>
            <a:graphicFrameLocks noChangeAspect="1"/>
          </p:cNvGraphicFramePr>
          <p:nvPr/>
        </p:nvGraphicFramePr>
        <p:xfrm>
          <a:off x="457200" y="3794125"/>
          <a:ext cx="3886200" cy="411163"/>
        </p:xfrm>
        <a:graphic>
          <a:graphicData uri="http://schemas.openxmlformats.org/presentationml/2006/ole">
            <mc:AlternateContent xmlns:mc="http://schemas.openxmlformats.org/markup-compatibility/2006">
              <mc:Choice xmlns:v="urn:schemas-microsoft-com:vml" Requires="v">
                <p:oleObj spid="_x0000_s20639" name="Equation" r:id="rId6" imgW="1917360" imgH="203040" progId="">
                  <p:embed/>
                </p:oleObj>
              </mc:Choice>
              <mc:Fallback>
                <p:oleObj name="Equation" r:id="rId6" imgW="1917360" imgH="20304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3794125"/>
                        <a:ext cx="3886200" cy="411163"/>
                      </a:xfrm>
                      <a:prstGeom prst="rect">
                        <a:avLst/>
                      </a:prstGeom>
                      <a:solidFill>
                        <a:srgbClr val="67D967"/>
                      </a:solidFill>
                    </p:spPr>
                  </p:pic>
                </p:oleObj>
              </mc:Fallback>
            </mc:AlternateContent>
          </a:graphicData>
        </a:graphic>
      </p:graphicFrame>
      <p:pic>
        <p:nvPicPr>
          <p:cNvPr id="22533" name="Picture 10"/>
          <p:cNvPicPr>
            <a:picLocks noChangeAspect="1" noChangeArrowheads="1"/>
          </p:cNvPicPr>
          <p:nvPr/>
        </p:nvPicPr>
        <p:blipFill>
          <a:blip r:embed="rId8" cstate="print"/>
          <a:srcRect/>
          <a:stretch>
            <a:fillRect/>
          </a:stretch>
        </p:blipFill>
        <p:spPr bwMode="auto">
          <a:xfrm>
            <a:off x="4953000" y="2286000"/>
            <a:ext cx="3810000" cy="3014663"/>
          </a:xfrm>
          <a:prstGeom prst="rect">
            <a:avLst/>
          </a:prstGeom>
          <a:noFill/>
          <a:ln w="9525">
            <a:noFill/>
            <a:miter lim="800000"/>
            <a:headEnd/>
            <a:tailEnd/>
          </a:ln>
        </p:spPr>
      </p:pic>
      <p:sp>
        <p:nvSpPr>
          <p:cNvPr id="22534" name="Text Box 12"/>
          <p:cNvSpPr txBox="1">
            <a:spLocks noChangeArrowheads="1"/>
          </p:cNvSpPr>
          <p:nvPr/>
        </p:nvSpPr>
        <p:spPr bwMode="auto">
          <a:xfrm>
            <a:off x="609600" y="3124200"/>
            <a:ext cx="1352550" cy="396875"/>
          </a:xfrm>
          <a:prstGeom prst="rect">
            <a:avLst/>
          </a:prstGeom>
          <a:noFill/>
          <a:ln w="9525">
            <a:noFill/>
            <a:miter lim="800000"/>
            <a:headEnd/>
            <a:tailEnd/>
          </a:ln>
        </p:spPr>
        <p:txBody>
          <a:bodyPr wrap="none">
            <a:spAutoFit/>
          </a:bodyPr>
          <a:lstStyle/>
          <a:p>
            <a:pPr algn="ctr" eaLnBrk="1" hangingPunct="1"/>
            <a:r>
              <a:rPr lang="en-US" sz="2000">
                <a:solidFill>
                  <a:srgbClr val="0033CC"/>
                </a:solidFill>
                <a:latin typeface="Times New Roman" pitchFamily="18" charset="0"/>
                <a:cs typeface="Times New Roman" pitchFamily="18" charset="0"/>
              </a:rPr>
              <a:t>(Laplacian)</a:t>
            </a:r>
            <a:endParaRPr lang="ru-RU" sz="2000">
              <a:solidFill>
                <a:srgbClr val="0033CC"/>
              </a:solidFill>
              <a:latin typeface="Times New Roman" pitchFamily="18" charset="0"/>
              <a:cs typeface="Times New Roman" pitchFamily="18" charset="0"/>
            </a:endParaRPr>
          </a:p>
        </p:txBody>
      </p:sp>
      <p:sp>
        <p:nvSpPr>
          <p:cNvPr id="22535" name="Text Box 13"/>
          <p:cNvSpPr txBox="1">
            <a:spLocks noChangeArrowheads="1"/>
          </p:cNvSpPr>
          <p:nvPr/>
        </p:nvSpPr>
        <p:spPr bwMode="auto">
          <a:xfrm>
            <a:off x="549275" y="4175125"/>
            <a:ext cx="2803525" cy="396875"/>
          </a:xfrm>
          <a:prstGeom prst="rect">
            <a:avLst/>
          </a:prstGeom>
          <a:noFill/>
          <a:ln w="9525">
            <a:noFill/>
            <a:miter lim="800000"/>
            <a:headEnd/>
            <a:tailEnd/>
          </a:ln>
        </p:spPr>
        <p:txBody>
          <a:bodyPr wrap="none">
            <a:spAutoFit/>
          </a:bodyPr>
          <a:lstStyle/>
          <a:p>
            <a:pPr algn="ctr" eaLnBrk="1" hangingPunct="1"/>
            <a:r>
              <a:rPr lang="en-US" sz="2000">
                <a:solidFill>
                  <a:srgbClr val="0033CC"/>
                </a:solidFill>
                <a:latin typeface="Times New Roman" pitchFamily="18" charset="0"/>
                <a:cs typeface="Times New Roman" pitchFamily="18" charset="0"/>
              </a:rPr>
              <a:t>(Difference of Gaussians)</a:t>
            </a:r>
            <a:endParaRPr lang="ru-RU" sz="2000">
              <a:solidFill>
                <a:srgbClr val="0033CC"/>
              </a:solidFill>
              <a:latin typeface="Times New Roman" pitchFamily="18" charset="0"/>
              <a:cs typeface="Times New Roman" pitchFamily="18" charset="0"/>
            </a:endParaRPr>
          </a:p>
        </p:txBody>
      </p:sp>
      <p:sp>
        <p:nvSpPr>
          <p:cNvPr id="22536" name="Rectangle 14"/>
          <p:cNvSpPr>
            <a:spLocks noGrp="1" noChangeArrowheads="1"/>
          </p:cNvSpPr>
          <p:nvPr>
            <p:ph type="title"/>
          </p:nvPr>
        </p:nvSpPr>
        <p:spPr/>
        <p:txBody>
          <a:bodyPr/>
          <a:lstStyle/>
          <a:p>
            <a:r>
              <a:rPr lang="en-US" smtClean="0"/>
              <a:t>Efficient implementation</a:t>
            </a:r>
          </a:p>
        </p:txBody>
      </p:sp>
    </p:spTree>
    <p:extLst>
      <p:ext uri="{BB962C8B-B14F-4D97-AF65-F5344CB8AC3E}">
        <p14:creationId xmlns:p14="http://schemas.microsoft.com/office/powerpoint/2010/main" val="14755180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3"/>
          <p:cNvGraphicFramePr>
            <a:graphicFrameLocks noGrp="1" noChangeAspect="1"/>
          </p:cNvGraphicFramePr>
          <p:nvPr>
            <p:ph idx="1"/>
          </p:nvPr>
        </p:nvGraphicFramePr>
        <p:xfrm>
          <a:off x="1752600" y="1143000"/>
          <a:ext cx="5784850" cy="4252913"/>
        </p:xfrm>
        <a:graphic>
          <a:graphicData uri="http://schemas.openxmlformats.org/presentationml/2006/ole">
            <mc:AlternateContent xmlns:mc="http://schemas.openxmlformats.org/markup-compatibility/2006">
              <mc:Choice xmlns:v="urn:schemas-microsoft-com:vml" Requires="v">
                <p:oleObj spid="_x0000_s21584" name="Bitmap Image" r:id="rId4" imgW="8032176" imgH="5906012" progId="PBrush">
                  <p:embed/>
                </p:oleObj>
              </mc:Choice>
              <mc:Fallback>
                <p:oleObj name="Bitmap Image" r:id="rId4" imgW="8032176" imgH="5906012"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143000"/>
                        <a:ext cx="5784850" cy="4252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555" name="Rectangle 4"/>
          <p:cNvSpPr>
            <a:spLocks noGrp="1" noChangeArrowheads="1"/>
          </p:cNvSpPr>
          <p:nvPr>
            <p:ph type="title"/>
          </p:nvPr>
        </p:nvSpPr>
        <p:spPr/>
        <p:txBody>
          <a:bodyPr/>
          <a:lstStyle/>
          <a:p>
            <a:r>
              <a:rPr lang="en-US" smtClean="0"/>
              <a:t>Efficient implementation</a:t>
            </a:r>
          </a:p>
        </p:txBody>
      </p:sp>
      <p:sp>
        <p:nvSpPr>
          <p:cNvPr id="23556" name="Rectangle 5"/>
          <p:cNvSpPr>
            <a:spLocks noChangeArrowheads="1"/>
          </p:cNvSpPr>
          <p:nvPr/>
        </p:nvSpPr>
        <p:spPr bwMode="auto">
          <a:xfrm>
            <a:off x="228600" y="5791200"/>
            <a:ext cx="8686800" cy="701675"/>
          </a:xfrm>
          <a:prstGeom prst="rect">
            <a:avLst/>
          </a:prstGeom>
          <a:noFill/>
          <a:ln w="9525">
            <a:noFill/>
            <a:miter lim="800000"/>
            <a:headEnd/>
            <a:tailEnd/>
          </a:ln>
        </p:spPr>
        <p:txBody>
          <a:bodyPr anchor="ctr">
            <a:spAutoFit/>
          </a:bodyPr>
          <a:lstStyle/>
          <a:p>
            <a:pPr eaLnBrk="1" hangingPunct="1"/>
            <a:r>
              <a:rPr lang="en-US" sz="2000"/>
              <a:t>David G. Lowe. </a:t>
            </a:r>
            <a:r>
              <a:rPr lang="en-US" sz="2000" b="1">
                <a:hlinkClick r:id="rId6"/>
              </a:rPr>
              <a:t>"Distinctive image features from scale-invariant keypoints.”</a:t>
            </a:r>
            <a:r>
              <a:rPr lang="en-US" sz="2000" b="1"/>
              <a:t> </a:t>
            </a:r>
            <a:r>
              <a:rPr lang="en-US" sz="2000" i="1"/>
              <a:t>IJCV</a:t>
            </a:r>
            <a:r>
              <a:rPr lang="en-US" sz="2000"/>
              <a:t> 60 (2), pp. 91-110, 2004. </a:t>
            </a:r>
          </a:p>
        </p:txBody>
      </p:sp>
    </p:spTree>
    <p:extLst>
      <p:ext uri="{BB962C8B-B14F-4D97-AF65-F5344CB8AC3E}">
        <p14:creationId xmlns:p14="http://schemas.microsoft.com/office/powerpoint/2010/main" val="41375148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mtClean="0"/>
              <a:t>Invariance and covariance properties</a:t>
            </a:r>
          </a:p>
        </p:txBody>
      </p:sp>
      <p:sp>
        <p:nvSpPr>
          <p:cNvPr id="4" name="Content Placeholder 3"/>
          <p:cNvSpPr>
            <a:spLocks noGrp="1"/>
          </p:cNvSpPr>
          <p:nvPr>
            <p:ph idx="1"/>
          </p:nvPr>
        </p:nvSpPr>
        <p:spPr/>
        <p:txBody>
          <a:bodyPr/>
          <a:lstStyle/>
          <a:p>
            <a:pPr>
              <a:buFontTx/>
              <a:buChar char="•"/>
            </a:pPr>
            <a:r>
              <a:rPr lang="en-US" dirty="0" err="1" smtClean="0"/>
              <a:t>Laplacian</a:t>
            </a:r>
            <a:r>
              <a:rPr lang="en-US" dirty="0" smtClean="0"/>
              <a:t> (blob) response is </a:t>
            </a:r>
            <a:r>
              <a:rPr lang="en-US" i="1" dirty="0" smtClean="0"/>
              <a:t>invariant</a:t>
            </a:r>
            <a:r>
              <a:rPr lang="en-US" dirty="0" smtClean="0"/>
              <a:t> </a:t>
            </a:r>
            <a:r>
              <a:rPr lang="en-US" dirty="0" err="1" smtClean="0"/>
              <a:t>w.r.t</a:t>
            </a:r>
            <a:r>
              <a:rPr lang="en-US" dirty="0" smtClean="0"/>
              <a:t>. rotation and scaling</a:t>
            </a:r>
          </a:p>
          <a:p>
            <a:pPr>
              <a:buFontTx/>
              <a:buChar char="•"/>
            </a:pPr>
            <a:r>
              <a:rPr lang="en-US" dirty="0" smtClean="0"/>
              <a:t>Blob location and scale is </a:t>
            </a:r>
            <a:r>
              <a:rPr lang="en-US" i="1" dirty="0" smtClean="0"/>
              <a:t>covariant</a:t>
            </a:r>
            <a:r>
              <a:rPr lang="en-US" dirty="0" smtClean="0"/>
              <a:t> </a:t>
            </a:r>
            <a:r>
              <a:rPr lang="en-US" dirty="0" err="1" smtClean="0"/>
              <a:t>w.r.t</a:t>
            </a:r>
            <a:r>
              <a:rPr lang="en-US" dirty="0" smtClean="0"/>
              <a:t>. rotation and scaling</a:t>
            </a:r>
          </a:p>
          <a:p>
            <a:pPr>
              <a:buFontTx/>
              <a:buChar char="•"/>
            </a:pPr>
            <a:r>
              <a:rPr lang="en-US" dirty="0" smtClean="0"/>
              <a:t>What about intensity change?</a:t>
            </a:r>
          </a:p>
        </p:txBody>
      </p:sp>
    </p:spTree>
    <p:extLst>
      <p:ext uri="{BB962C8B-B14F-4D97-AF65-F5344CB8AC3E}">
        <p14:creationId xmlns:p14="http://schemas.microsoft.com/office/powerpoint/2010/main" val="4761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lstStyle/>
          <a:p>
            <a:r>
              <a:rPr lang="en-US" dirty="0" smtClean="0"/>
              <a:t>Blob detection</a:t>
            </a:r>
          </a:p>
          <a:p>
            <a:pPr lvl="1"/>
            <a:r>
              <a:rPr lang="en-US" dirty="0" smtClean="0"/>
              <a:t>Brief of Gaussian filter</a:t>
            </a:r>
          </a:p>
          <a:p>
            <a:pPr lvl="1"/>
            <a:r>
              <a:rPr lang="en-US" dirty="0" smtClean="0"/>
              <a:t>Scale selection</a:t>
            </a:r>
          </a:p>
          <a:p>
            <a:pPr lvl="1"/>
            <a:r>
              <a:rPr lang="en-US" dirty="0" err="1" smtClean="0"/>
              <a:t>Lapacian</a:t>
            </a:r>
            <a:r>
              <a:rPr lang="en-US" dirty="0" smtClean="0"/>
              <a:t> of Gaussian (</a:t>
            </a:r>
            <a:r>
              <a:rPr lang="en-US" dirty="0" err="1" smtClean="0"/>
              <a:t>LoG</a:t>
            </a:r>
            <a:r>
              <a:rPr lang="en-US" dirty="0" smtClean="0"/>
              <a:t>) detector</a:t>
            </a:r>
          </a:p>
          <a:p>
            <a:pPr lvl="1"/>
            <a:r>
              <a:rPr lang="en-US" dirty="0" smtClean="0"/>
              <a:t>Difference of Gaussian (</a:t>
            </a:r>
            <a:r>
              <a:rPr lang="en-US" dirty="0" err="1" smtClean="0"/>
              <a:t>DoG</a:t>
            </a:r>
            <a:r>
              <a:rPr lang="en-US" dirty="0" smtClean="0"/>
              <a:t>) detector</a:t>
            </a:r>
          </a:p>
          <a:p>
            <a:pPr lvl="1"/>
            <a:r>
              <a:rPr lang="en-US" u="sng" dirty="0" smtClean="0"/>
              <a:t>Affine co-variant region</a:t>
            </a:r>
            <a:endParaRPr lang="en-US" u="sng" dirty="0"/>
          </a:p>
        </p:txBody>
      </p:sp>
    </p:spTree>
    <p:extLst>
      <p:ext uri="{BB962C8B-B14F-4D97-AF65-F5344CB8AC3E}">
        <p14:creationId xmlns:p14="http://schemas.microsoft.com/office/powerpoint/2010/main" val="10029613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p:txBody>
          <a:bodyPr/>
          <a:lstStyle/>
          <a:p>
            <a:r>
              <a:rPr lang="en-US" dirty="0" smtClean="0"/>
              <a:t>Achieving affine covariance</a:t>
            </a:r>
          </a:p>
        </p:txBody>
      </p:sp>
      <p:sp>
        <p:nvSpPr>
          <p:cNvPr id="5125" name="Rectangle 3"/>
          <p:cNvSpPr>
            <a:spLocks noGrp="1" noChangeArrowheads="1"/>
          </p:cNvSpPr>
          <p:nvPr>
            <p:ph type="body" idx="1"/>
          </p:nvPr>
        </p:nvSpPr>
        <p:spPr/>
        <p:txBody>
          <a:bodyPr/>
          <a:lstStyle/>
          <a:p>
            <a:pPr>
              <a:buFontTx/>
              <a:buChar char="•"/>
            </a:pPr>
            <a:r>
              <a:rPr lang="en-US" dirty="0" smtClean="0"/>
              <a:t>Affine transformation approximates viewpoint changes for roughly planar objects and roughly orthographic cameras</a:t>
            </a:r>
          </a:p>
        </p:txBody>
      </p:sp>
      <p:pic>
        <p:nvPicPr>
          <p:cNvPr id="74759" name="Picture 7"/>
          <p:cNvPicPr>
            <a:picLocks noChangeAspect="1" noChangeArrowheads="1"/>
          </p:cNvPicPr>
          <p:nvPr/>
        </p:nvPicPr>
        <p:blipFill>
          <a:blip r:embed="rId3" cstate="print"/>
          <a:srcRect/>
          <a:stretch>
            <a:fillRect/>
          </a:stretch>
        </p:blipFill>
        <p:spPr bwMode="auto">
          <a:xfrm>
            <a:off x="4800600" y="2724150"/>
            <a:ext cx="3200400" cy="3143250"/>
          </a:xfrm>
          <a:prstGeom prst="rect">
            <a:avLst/>
          </a:prstGeom>
          <a:noFill/>
          <a:ln w="9525">
            <a:noFill/>
            <a:miter lim="800000"/>
            <a:headEnd/>
            <a:tailEnd/>
          </a:ln>
        </p:spPr>
      </p:pic>
      <p:pic>
        <p:nvPicPr>
          <p:cNvPr id="74760" name="Picture 8"/>
          <p:cNvPicPr>
            <a:picLocks noChangeAspect="1" noChangeArrowheads="1"/>
          </p:cNvPicPr>
          <p:nvPr/>
        </p:nvPicPr>
        <p:blipFill>
          <a:blip r:embed="rId4" cstate="print"/>
          <a:srcRect/>
          <a:stretch>
            <a:fillRect/>
          </a:stretch>
        </p:blipFill>
        <p:spPr bwMode="auto">
          <a:xfrm>
            <a:off x="1126402" y="2724150"/>
            <a:ext cx="3216998" cy="3124200"/>
          </a:xfrm>
          <a:prstGeom prst="rect">
            <a:avLst/>
          </a:prstGeom>
          <a:noFill/>
          <a:ln w="9525">
            <a:noFill/>
            <a:miter lim="800000"/>
            <a:headEnd/>
            <a:tailEnd/>
          </a:ln>
        </p:spPr>
      </p:pic>
      <p:sp>
        <p:nvSpPr>
          <p:cNvPr id="15" name="Oval 14"/>
          <p:cNvSpPr/>
          <p:nvPr/>
        </p:nvSpPr>
        <p:spPr bwMode="auto">
          <a:xfrm>
            <a:off x="1572774" y="2971800"/>
            <a:ext cx="1246626" cy="1219200"/>
          </a:xfrm>
          <a:prstGeom prst="ellipse">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cs typeface="Arial" pitchFamily="34" charset="0"/>
            </a:endParaRPr>
          </a:p>
        </p:txBody>
      </p:sp>
      <p:sp>
        <p:nvSpPr>
          <p:cNvPr id="16" name="Oval 15"/>
          <p:cNvSpPr/>
          <p:nvPr/>
        </p:nvSpPr>
        <p:spPr bwMode="auto">
          <a:xfrm>
            <a:off x="5410200" y="2819400"/>
            <a:ext cx="1246626" cy="1219200"/>
          </a:xfrm>
          <a:prstGeom prst="ellipse">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cs typeface="Arial" pitchFamily="34" charset="0"/>
            </a:endParaRPr>
          </a:p>
        </p:txBody>
      </p:sp>
      <p:sp>
        <p:nvSpPr>
          <p:cNvPr id="17" name="Oval 16"/>
          <p:cNvSpPr/>
          <p:nvPr/>
        </p:nvSpPr>
        <p:spPr bwMode="auto">
          <a:xfrm rot="2130338">
            <a:off x="1553179" y="3186766"/>
            <a:ext cx="1246626" cy="762000"/>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cs typeface="Arial" pitchFamily="34" charset="0"/>
            </a:endParaRPr>
          </a:p>
        </p:txBody>
      </p:sp>
      <p:sp>
        <p:nvSpPr>
          <p:cNvPr id="18" name="Oval 17"/>
          <p:cNvSpPr/>
          <p:nvPr/>
        </p:nvSpPr>
        <p:spPr bwMode="auto">
          <a:xfrm rot="4153335">
            <a:off x="5358880" y="3172777"/>
            <a:ext cx="1512089" cy="607770"/>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519182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5"/>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6"/>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2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build="p"/>
      <p:bldP spid="15" grpId="0" animBg="1"/>
      <p:bldP spid="15" grpId="1" animBg="1"/>
      <p:bldP spid="16" grpId="0" animBg="1"/>
      <p:bldP spid="16" grpId="1" animBg="1"/>
      <p:bldP spid="17" grpId="0" animBg="1"/>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r>
              <a:rPr lang="en-US" smtClean="0"/>
              <a:t>Achieving affine covariance</a:t>
            </a:r>
          </a:p>
        </p:txBody>
      </p:sp>
      <p:graphicFrame>
        <p:nvGraphicFramePr>
          <p:cNvPr id="24578" name="Object 11"/>
          <p:cNvGraphicFramePr>
            <a:graphicFrameLocks noGrp="1" noChangeAspect="1"/>
          </p:cNvGraphicFramePr>
          <p:nvPr>
            <p:ph sz="half" idx="2"/>
          </p:nvPr>
        </p:nvGraphicFramePr>
        <p:xfrm>
          <a:off x="1219200" y="1720850"/>
          <a:ext cx="6400800" cy="1174750"/>
        </p:xfrm>
        <a:graphic>
          <a:graphicData uri="http://schemas.openxmlformats.org/presentationml/2006/ole">
            <mc:AlternateContent xmlns:mc="http://schemas.openxmlformats.org/markup-compatibility/2006">
              <mc:Choice xmlns:v="urn:schemas-microsoft-com:vml" Requires="v">
                <p:oleObj spid="_x0000_s22686" name="Equation" r:id="rId4" imgW="2768400" imgH="507960" progId="Equation.3">
                  <p:embed/>
                </p:oleObj>
              </mc:Choice>
              <mc:Fallback>
                <p:oleObj name="Equation" r:id="rId4" imgW="2768400" imgH="507960" progId="Equation.3">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720850"/>
                        <a:ext cx="6400800" cy="1174750"/>
                      </a:xfrm>
                      <a:prstGeom prst="rect">
                        <a:avLst/>
                      </a:prstGeom>
                      <a:noFill/>
                      <a:extLst>
                        <a:ext uri="{909E8E84-426E-40DD-AFC4-6F175D3DCCD1}">
                          <a14:hiddenFill xmlns:a14="http://schemas.microsoft.com/office/drawing/2010/main">
                            <a:solidFill>
                              <a:schemeClr val="tx1"/>
                            </a:solidFill>
                          </a14:hiddenFill>
                        </a:ext>
                      </a:extLst>
                    </p:spPr>
                  </p:pic>
                </p:oleObj>
              </mc:Fallback>
            </mc:AlternateContent>
          </a:graphicData>
        </a:graphic>
      </p:graphicFrame>
      <p:grpSp>
        <p:nvGrpSpPr>
          <p:cNvPr id="2" name="Group 12"/>
          <p:cNvGrpSpPr>
            <a:grpSpLocks/>
          </p:cNvGrpSpPr>
          <p:nvPr/>
        </p:nvGrpSpPr>
        <p:grpSpPr bwMode="auto">
          <a:xfrm>
            <a:off x="3829050" y="3124200"/>
            <a:ext cx="4968875" cy="2743200"/>
            <a:chOff x="2254" y="2300"/>
            <a:chExt cx="3378" cy="1865"/>
          </a:xfrm>
        </p:grpSpPr>
        <p:sp>
          <p:nvSpPr>
            <p:cNvPr id="24585" name="Text Box 13"/>
            <p:cNvSpPr txBox="1">
              <a:spLocks noChangeArrowheads="1"/>
            </p:cNvSpPr>
            <p:nvPr/>
          </p:nvSpPr>
          <p:spPr bwMode="auto">
            <a:xfrm>
              <a:off x="4624" y="2766"/>
              <a:ext cx="1008" cy="366"/>
            </a:xfrm>
            <a:prstGeom prst="rect">
              <a:avLst/>
            </a:prstGeom>
            <a:noFill/>
            <a:ln w="9525">
              <a:noFill/>
              <a:miter lim="800000"/>
              <a:headEnd/>
              <a:tailEnd/>
            </a:ln>
          </p:spPr>
          <p:txBody>
            <a:bodyPr>
              <a:spAutoFit/>
            </a:bodyPr>
            <a:lstStyle/>
            <a:p>
              <a:pPr algn="ctr" eaLnBrk="1" hangingPunct="1"/>
              <a:r>
                <a:rPr lang="en-US" sz="1600">
                  <a:solidFill>
                    <a:srgbClr val="FF3300"/>
                  </a:solidFill>
                  <a:cs typeface="Times New Roman" pitchFamily="18" charset="0"/>
                </a:rPr>
                <a:t>direction of the slowest change</a:t>
              </a:r>
              <a:endParaRPr lang="ru-RU" sz="1600">
                <a:solidFill>
                  <a:srgbClr val="FF3300"/>
                </a:solidFill>
                <a:cs typeface="Times New Roman" pitchFamily="18" charset="0"/>
              </a:endParaRPr>
            </a:p>
          </p:txBody>
        </p:sp>
        <p:sp>
          <p:nvSpPr>
            <p:cNvPr id="24586" name="Text Box 14"/>
            <p:cNvSpPr txBox="1">
              <a:spLocks noChangeArrowheads="1"/>
            </p:cNvSpPr>
            <p:nvPr/>
          </p:nvSpPr>
          <p:spPr bwMode="auto">
            <a:xfrm>
              <a:off x="2656" y="2300"/>
              <a:ext cx="1056" cy="366"/>
            </a:xfrm>
            <a:prstGeom prst="rect">
              <a:avLst/>
            </a:prstGeom>
            <a:noFill/>
            <a:ln w="9525">
              <a:noFill/>
              <a:miter lim="800000"/>
              <a:headEnd/>
              <a:tailEnd/>
            </a:ln>
          </p:spPr>
          <p:txBody>
            <a:bodyPr>
              <a:spAutoFit/>
            </a:bodyPr>
            <a:lstStyle/>
            <a:p>
              <a:pPr algn="ctr" eaLnBrk="1" hangingPunct="1"/>
              <a:r>
                <a:rPr lang="en-US" sz="1600">
                  <a:solidFill>
                    <a:srgbClr val="0033CC"/>
                  </a:solidFill>
                  <a:cs typeface="Times New Roman" pitchFamily="18" charset="0"/>
                </a:rPr>
                <a:t>direction of the fastest change</a:t>
              </a:r>
              <a:endParaRPr lang="ru-RU" sz="1600">
                <a:solidFill>
                  <a:srgbClr val="0033CC"/>
                </a:solidFill>
                <a:cs typeface="Times New Roman" pitchFamily="18" charset="0"/>
              </a:endParaRPr>
            </a:p>
          </p:txBody>
        </p:sp>
        <p:sp>
          <p:nvSpPr>
            <p:cNvPr id="24587" name="Oval 15"/>
            <p:cNvSpPr>
              <a:spLocks noChangeArrowheads="1"/>
            </p:cNvSpPr>
            <p:nvPr/>
          </p:nvSpPr>
          <p:spPr bwMode="auto">
            <a:xfrm rot="-1106879">
              <a:off x="2254" y="2771"/>
              <a:ext cx="2448" cy="1217"/>
            </a:xfrm>
            <a:prstGeom prst="ellipse">
              <a:avLst/>
            </a:prstGeom>
            <a:solidFill>
              <a:srgbClr val="7CF6D3"/>
            </a:solidFill>
            <a:ln w="19050">
              <a:solidFill>
                <a:schemeClr val="tx1"/>
              </a:solidFill>
              <a:round/>
              <a:headEnd/>
              <a:tailEnd/>
            </a:ln>
          </p:spPr>
          <p:txBody>
            <a:bodyPr wrap="none" anchor="ctr"/>
            <a:lstStyle/>
            <a:p>
              <a:endParaRPr lang="en-US"/>
            </a:p>
          </p:txBody>
        </p:sp>
        <p:sp>
          <p:nvSpPr>
            <p:cNvPr id="24588" name="Line 16"/>
            <p:cNvSpPr>
              <a:spLocks noChangeShapeType="1"/>
            </p:cNvSpPr>
            <p:nvPr/>
          </p:nvSpPr>
          <p:spPr bwMode="auto">
            <a:xfrm rot="1280297" flipV="1">
              <a:off x="2555" y="2597"/>
              <a:ext cx="1875" cy="1568"/>
            </a:xfrm>
            <a:prstGeom prst="line">
              <a:avLst/>
            </a:prstGeom>
            <a:noFill/>
            <a:ln w="19050">
              <a:solidFill>
                <a:srgbClr val="FF3300"/>
              </a:solidFill>
              <a:round/>
              <a:headEnd/>
              <a:tailEnd type="stealth" w="med" len="lg"/>
            </a:ln>
          </p:spPr>
          <p:txBody>
            <a:bodyPr/>
            <a:lstStyle/>
            <a:p>
              <a:endParaRPr lang="en-US"/>
            </a:p>
          </p:txBody>
        </p:sp>
        <p:sp>
          <p:nvSpPr>
            <p:cNvPr id="24589" name="Line 17"/>
            <p:cNvSpPr>
              <a:spLocks noChangeShapeType="1"/>
            </p:cNvSpPr>
            <p:nvPr/>
          </p:nvSpPr>
          <p:spPr bwMode="auto">
            <a:xfrm rot="1280297" flipH="1" flipV="1">
              <a:off x="3094" y="2904"/>
              <a:ext cx="798" cy="940"/>
            </a:xfrm>
            <a:prstGeom prst="line">
              <a:avLst/>
            </a:prstGeom>
            <a:noFill/>
            <a:ln w="19050">
              <a:solidFill>
                <a:schemeClr val="accent2"/>
              </a:solidFill>
              <a:round/>
              <a:headEnd/>
              <a:tailEnd type="stealth" w="med" len="lg"/>
            </a:ln>
          </p:spPr>
          <p:txBody>
            <a:bodyPr/>
            <a:lstStyle/>
            <a:p>
              <a:endParaRPr lang="en-US"/>
            </a:p>
          </p:txBody>
        </p:sp>
        <p:sp>
          <p:nvSpPr>
            <p:cNvPr id="24590" name="AutoShape 18"/>
            <p:cNvSpPr>
              <a:spLocks/>
            </p:cNvSpPr>
            <p:nvPr/>
          </p:nvSpPr>
          <p:spPr bwMode="auto">
            <a:xfrm rot="-6496486">
              <a:off x="4037" y="2756"/>
              <a:ext cx="116" cy="1095"/>
            </a:xfrm>
            <a:prstGeom prst="leftBrace">
              <a:avLst>
                <a:gd name="adj1" fmla="val 78664"/>
                <a:gd name="adj2" fmla="val 49065"/>
              </a:avLst>
            </a:prstGeom>
            <a:noFill/>
            <a:ln w="9525">
              <a:solidFill>
                <a:srgbClr val="FF3300"/>
              </a:solidFill>
              <a:round/>
              <a:headEnd/>
              <a:tailEnd/>
            </a:ln>
          </p:spPr>
          <p:txBody>
            <a:bodyPr wrap="none" anchor="ctr"/>
            <a:lstStyle/>
            <a:p>
              <a:endParaRPr lang="en-US"/>
            </a:p>
          </p:txBody>
        </p:sp>
        <p:sp>
          <p:nvSpPr>
            <p:cNvPr id="24591" name="AutoShape 19"/>
            <p:cNvSpPr>
              <a:spLocks/>
            </p:cNvSpPr>
            <p:nvPr/>
          </p:nvSpPr>
          <p:spPr bwMode="auto">
            <a:xfrm rot="-1178674">
              <a:off x="3212" y="2864"/>
              <a:ext cx="140" cy="513"/>
            </a:xfrm>
            <a:prstGeom prst="leftBrace">
              <a:avLst>
                <a:gd name="adj1" fmla="val 30536"/>
                <a:gd name="adj2" fmla="val 49065"/>
              </a:avLst>
            </a:prstGeom>
            <a:noFill/>
            <a:ln w="9525">
              <a:solidFill>
                <a:schemeClr val="accent2"/>
              </a:solidFill>
              <a:round/>
              <a:headEnd/>
              <a:tailEnd/>
            </a:ln>
          </p:spPr>
          <p:txBody>
            <a:bodyPr wrap="none" anchor="ctr"/>
            <a:lstStyle/>
            <a:p>
              <a:endParaRPr lang="en-US"/>
            </a:p>
          </p:txBody>
        </p:sp>
        <p:sp>
          <p:nvSpPr>
            <p:cNvPr id="24592" name="Rectangle 20"/>
            <p:cNvSpPr>
              <a:spLocks noChangeArrowheads="1"/>
            </p:cNvSpPr>
            <p:nvPr/>
          </p:nvSpPr>
          <p:spPr bwMode="auto">
            <a:xfrm>
              <a:off x="2400" y="3168"/>
              <a:ext cx="1104" cy="288"/>
            </a:xfrm>
            <a:prstGeom prst="rect">
              <a:avLst/>
            </a:prstGeom>
            <a:noFill/>
            <a:ln w="9525">
              <a:noFill/>
              <a:miter lim="800000"/>
              <a:headEnd/>
              <a:tailEnd/>
            </a:ln>
          </p:spPr>
          <p:txBody>
            <a:bodyPr>
              <a:spAutoFit/>
            </a:bodyPr>
            <a:lstStyle/>
            <a:p>
              <a:pPr algn="ctr" eaLnBrk="1" hangingPunct="1"/>
              <a:r>
                <a:rPr lang="en-US" sz="2400">
                  <a:solidFill>
                    <a:srgbClr val="0033CC"/>
                  </a:solidFill>
                  <a:latin typeface="Times New Roman" pitchFamily="18" charset="0"/>
                  <a:cs typeface="Times New Roman" pitchFamily="18" charset="0"/>
                  <a:sym typeface="Symbol" pitchFamily="18" charset="2"/>
                </a:rPr>
                <a:t>(</a:t>
              </a:r>
              <a:r>
                <a:rPr lang="ru-RU" sz="2400">
                  <a:solidFill>
                    <a:srgbClr val="0033CC"/>
                  </a:solidFill>
                  <a:latin typeface="Times New Roman" pitchFamily="18" charset="0"/>
                  <a:cs typeface="Times New Roman" pitchFamily="18" charset="0"/>
                  <a:sym typeface="Symbol" pitchFamily="18" charset="2"/>
                </a:rPr>
                <a:t></a:t>
              </a:r>
              <a:r>
                <a:rPr lang="en-US" sz="2400" baseline="-25000">
                  <a:solidFill>
                    <a:srgbClr val="0033CC"/>
                  </a:solidFill>
                  <a:latin typeface="Times New Roman" pitchFamily="18" charset="0"/>
                  <a:cs typeface="Times New Roman" pitchFamily="18" charset="0"/>
                  <a:sym typeface="Symbol" pitchFamily="18" charset="2"/>
                </a:rPr>
                <a:t>max</a:t>
              </a:r>
              <a:r>
                <a:rPr lang="en-US" sz="2400">
                  <a:solidFill>
                    <a:srgbClr val="0033CC"/>
                  </a:solidFill>
                  <a:latin typeface="Times New Roman" pitchFamily="18" charset="0"/>
                  <a:cs typeface="Times New Roman" pitchFamily="18" charset="0"/>
                  <a:sym typeface="Symbol" pitchFamily="18" charset="2"/>
                </a:rPr>
                <a:t>)</a:t>
              </a:r>
              <a:r>
                <a:rPr lang="en-US" sz="2400" baseline="30000">
                  <a:solidFill>
                    <a:srgbClr val="0033CC"/>
                  </a:solidFill>
                  <a:latin typeface="Times New Roman" pitchFamily="18" charset="0"/>
                  <a:cs typeface="Times New Roman" pitchFamily="18" charset="0"/>
                  <a:sym typeface="Symbol" pitchFamily="18" charset="2"/>
                </a:rPr>
                <a:t>-1/2</a:t>
              </a:r>
              <a:endParaRPr lang="ru-RU" sz="2400" baseline="30000">
                <a:solidFill>
                  <a:srgbClr val="0033CC"/>
                </a:solidFill>
                <a:latin typeface="Times New Roman" pitchFamily="18" charset="0"/>
                <a:cs typeface="Times New Roman" pitchFamily="18" charset="0"/>
                <a:sym typeface="Symbol" pitchFamily="18" charset="2"/>
              </a:endParaRPr>
            </a:p>
          </p:txBody>
        </p:sp>
        <p:sp>
          <p:nvSpPr>
            <p:cNvPr id="24593" name="Rectangle 21"/>
            <p:cNvSpPr>
              <a:spLocks noChangeArrowheads="1"/>
            </p:cNvSpPr>
            <p:nvPr/>
          </p:nvSpPr>
          <p:spPr bwMode="auto">
            <a:xfrm>
              <a:off x="3552" y="3360"/>
              <a:ext cx="1104" cy="288"/>
            </a:xfrm>
            <a:prstGeom prst="rect">
              <a:avLst/>
            </a:prstGeom>
            <a:noFill/>
            <a:ln w="9525">
              <a:noFill/>
              <a:miter lim="800000"/>
              <a:headEnd/>
              <a:tailEnd/>
            </a:ln>
          </p:spPr>
          <p:txBody>
            <a:bodyPr>
              <a:spAutoFit/>
            </a:bodyPr>
            <a:lstStyle/>
            <a:p>
              <a:pPr algn="ctr" eaLnBrk="1" hangingPunct="1"/>
              <a:r>
                <a:rPr lang="en-US" sz="2400">
                  <a:solidFill>
                    <a:srgbClr val="FF3300"/>
                  </a:solidFill>
                  <a:latin typeface="Times New Roman" pitchFamily="18" charset="0"/>
                  <a:cs typeface="Times New Roman" pitchFamily="18" charset="0"/>
                  <a:sym typeface="Symbol" pitchFamily="18" charset="2"/>
                </a:rPr>
                <a:t>(</a:t>
              </a:r>
              <a:r>
                <a:rPr lang="ru-RU" sz="2400">
                  <a:solidFill>
                    <a:srgbClr val="FF3300"/>
                  </a:solidFill>
                  <a:latin typeface="Times New Roman" pitchFamily="18" charset="0"/>
                  <a:cs typeface="Times New Roman" pitchFamily="18" charset="0"/>
                  <a:sym typeface="Symbol" pitchFamily="18" charset="2"/>
                </a:rPr>
                <a:t></a:t>
              </a:r>
              <a:r>
                <a:rPr lang="en-US" sz="2400" baseline="-25000">
                  <a:solidFill>
                    <a:srgbClr val="FF3300"/>
                  </a:solidFill>
                  <a:latin typeface="Times New Roman" pitchFamily="18" charset="0"/>
                  <a:cs typeface="Times New Roman" pitchFamily="18" charset="0"/>
                  <a:sym typeface="Symbol" pitchFamily="18" charset="2"/>
                </a:rPr>
                <a:t>min</a:t>
              </a:r>
              <a:r>
                <a:rPr lang="en-US" sz="2400">
                  <a:solidFill>
                    <a:srgbClr val="FF3300"/>
                  </a:solidFill>
                  <a:latin typeface="Times New Roman" pitchFamily="18" charset="0"/>
                  <a:cs typeface="Times New Roman" pitchFamily="18" charset="0"/>
                  <a:sym typeface="Symbol" pitchFamily="18" charset="2"/>
                </a:rPr>
                <a:t>)</a:t>
              </a:r>
              <a:r>
                <a:rPr lang="en-US" sz="2400" baseline="30000">
                  <a:solidFill>
                    <a:srgbClr val="FF3300"/>
                  </a:solidFill>
                  <a:latin typeface="Times New Roman" pitchFamily="18" charset="0"/>
                  <a:cs typeface="Times New Roman" pitchFamily="18" charset="0"/>
                  <a:sym typeface="Symbol" pitchFamily="18" charset="2"/>
                </a:rPr>
                <a:t>-1/2</a:t>
              </a:r>
              <a:endParaRPr lang="ru-RU" sz="2400" baseline="30000">
                <a:solidFill>
                  <a:srgbClr val="FF3300"/>
                </a:solidFill>
                <a:latin typeface="Times New Roman" pitchFamily="18" charset="0"/>
                <a:cs typeface="Times New Roman" pitchFamily="18" charset="0"/>
                <a:sym typeface="Symbol" pitchFamily="18" charset="2"/>
              </a:endParaRPr>
            </a:p>
          </p:txBody>
        </p:sp>
      </p:grpSp>
      <p:sp>
        <p:nvSpPr>
          <p:cNvPr id="24582" name="Text Box 22"/>
          <p:cNvSpPr txBox="1">
            <a:spLocks noChangeArrowheads="1"/>
          </p:cNvSpPr>
          <p:nvPr/>
        </p:nvSpPr>
        <p:spPr bwMode="auto">
          <a:xfrm>
            <a:off x="685800" y="914400"/>
            <a:ext cx="7772400" cy="1477963"/>
          </a:xfrm>
          <a:prstGeom prst="rect">
            <a:avLst/>
          </a:prstGeom>
          <a:noFill/>
          <a:ln w="9525">
            <a:noFill/>
            <a:miter lim="800000"/>
            <a:headEnd/>
            <a:tailEnd/>
          </a:ln>
        </p:spPr>
        <p:txBody>
          <a:bodyPr>
            <a:spAutoFit/>
          </a:bodyPr>
          <a:lstStyle/>
          <a:p>
            <a:pPr eaLnBrk="1" hangingPunct="1">
              <a:spcBef>
                <a:spcPct val="50000"/>
              </a:spcBef>
            </a:pPr>
            <a:r>
              <a:rPr lang="en-US" sz="2400"/>
              <a:t>Consider the second moment matrix of the window containing the blob:</a:t>
            </a:r>
            <a:endParaRPr lang="en-US" sz="2400" i="1"/>
          </a:p>
          <a:p>
            <a:pPr eaLnBrk="1" hangingPunct="1">
              <a:spcBef>
                <a:spcPct val="50000"/>
              </a:spcBef>
            </a:pPr>
            <a:endParaRPr lang="en-US"/>
          </a:p>
        </p:txBody>
      </p:sp>
      <p:graphicFrame>
        <p:nvGraphicFramePr>
          <p:cNvPr id="21507" name="Object 23"/>
          <p:cNvGraphicFramePr>
            <a:graphicFrameLocks noChangeAspect="1"/>
          </p:cNvGraphicFramePr>
          <p:nvPr/>
        </p:nvGraphicFramePr>
        <p:xfrm>
          <a:off x="914400" y="4264025"/>
          <a:ext cx="2743200" cy="922338"/>
        </p:xfrm>
        <a:graphic>
          <a:graphicData uri="http://schemas.openxmlformats.org/presentationml/2006/ole">
            <mc:AlternateContent xmlns:mc="http://schemas.openxmlformats.org/markup-compatibility/2006">
              <mc:Choice xmlns:v="urn:schemas-microsoft-com:vml" Requires="v">
                <p:oleObj spid="_x0000_s22687" name="Equation" r:id="rId6" imgW="1358640" imgH="457200" progId="Equation.3">
                  <p:embed/>
                </p:oleObj>
              </mc:Choice>
              <mc:Fallback>
                <p:oleObj name="Equation" r:id="rId6" imgW="1358640" imgH="457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4264025"/>
                        <a:ext cx="2743200" cy="922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512" name="Text Box 24"/>
          <p:cNvSpPr txBox="1">
            <a:spLocks noChangeArrowheads="1"/>
          </p:cNvSpPr>
          <p:nvPr/>
        </p:nvSpPr>
        <p:spPr bwMode="auto">
          <a:xfrm>
            <a:off x="838200" y="3657600"/>
            <a:ext cx="1127125" cy="461963"/>
          </a:xfrm>
          <a:prstGeom prst="rect">
            <a:avLst/>
          </a:prstGeom>
          <a:noFill/>
          <a:ln w="9525">
            <a:noFill/>
            <a:miter lim="800000"/>
            <a:headEnd/>
            <a:tailEnd/>
          </a:ln>
        </p:spPr>
        <p:txBody>
          <a:bodyPr wrap="none">
            <a:spAutoFit/>
          </a:bodyPr>
          <a:lstStyle/>
          <a:p>
            <a:r>
              <a:rPr lang="en-US" sz="2400"/>
              <a:t>Recall:</a:t>
            </a:r>
          </a:p>
        </p:txBody>
      </p:sp>
      <p:sp>
        <p:nvSpPr>
          <p:cNvPr id="19" name="Text Box 22"/>
          <p:cNvSpPr txBox="1">
            <a:spLocks noChangeArrowheads="1"/>
          </p:cNvSpPr>
          <p:nvPr/>
        </p:nvSpPr>
        <p:spPr bwMode="auto">
          <a:xfrm>
            <a:off x="685800" y="5989638"/>
            <a:ext cx="7772400" cy="831850"/>
          </a:xfrm>
          <a:prstGeom prst="rect">
            <a:avLst/>
          </a:prstGeom>
          <a:noFill/>
          <a:ln w="9525">
            <a:noFill/>
            <a:miter lim="800000"/>
            <a:headEnd/>
            <a:tailEnd/>
          </a:ln>
        </p:spPr>
        <p:txBody>
          <a:bodyPr>
            <a:spAutoFit/>
          </a:bodyPr>
          <a:lstStyle/>
          <a:p>
            <a:pPr eaLnBrk="1" hangingPunct="1">
              <a:spcBef>
                <a:spcPct val="50000"/>
              </a:spcBef>
            </a:pPr>
            <a:r>
              <a:rPr lang="en-US" sz="2400"/>
              <a:t>This ellipse visualizes the “characteristic shape” of the window</a:t>
            </a:r>
          </a:p>
        </p:txBody>
      </p:sp>
    </p:spTree>
    <p:extLst>
      <p:ext uri="{BB962C8B-B14F-4D97-AF65-F5344CB8AC3E}">
        <p14:creationId xmlns:p14="http://schemas.microsoft.com/office/powerpoint/2010/main" val="736543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2" grpId="0"/>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descr="butterfly_circles"/>
          <p:cNvPicPr>
            <a:picLocks noChangeAspect="1" noChangeArrowheads="1"/>
          </p:cNvPicPr>
          <p:nvPr/>
        </p:nvPicPr>
        <p:blipFill>
          <a:blip r:embed="rId3" cstate="print"/>
          <a:srcRect/>
          <a:stretch>
            <a:fillRect/>
          </a:stretch>
        </p:blipFill>
        <p:spPr bwMode="auto">
          <a:xfrm>
            <a:off x="1709738" y="1524000"/>
            <a:ext cx="5757862" cy="4154488"/>
          </a:xfrm>
          <a:prstGeom prst="rect">
            <a:avLst/>
          </a:prstGeom>
          <a:noFill/>
          <a:ln w="9525">
            <a:noFill/>
            <a:miter lim="800000"/>
            <a:headEnd/>
            <a:tailEnd/>
          </a:ln>
        </p:spPr>
      </p:pic>
      <p:sp>
        <p:nvSpPr>
          <p:cNvPr id="60419" name="Rectangle 2"/>
          <p:cNvSpPr>
            <a:spLocks noGrp="1" noChangeArrowheads="1"/>
          </p:cNvSpPr>
          <p:nvPr>
            <p:ph type="title"/>
          </p:nvPr>
        </p:nvSpPr>
        <p:spPr/>
        <p:txBody>
          <a:bodyPr/>
          <a:lstStyle/>
          <a:p>
            <a:r>
              <a:rPr lang="en-US" smtClean="0"/>
              <a:t>Affine adaptation example</a:t>
            </a:r>
          </a:p>
        </p:txBody>
      </p:sp>
      <p:sp>
        <p:nvSpPr>
          <p:cNvPr id="60420" name="Text Box 6"/>
          <p:cNvSpPr txBox="1">
            <a:spLocks noChangeArrowheads="1"/>
          </p:cNvSpPr>
          <p:nvPr/>
        </p:nvSpPr>
        <p:spPr bwMode="auto">
          <a:xfrm>
            <a:off x="2459038" y="5830888"/>
            <a:ext cx="4306887" cy="457200"/>
          </a:xfrm>
          <a:prstGeom prst="rect">
            <a:avLst/>
          </a:prstGeom>
          <a:noFill/>
          <a:ln w="9525">
            <a:noFill/>
            <a:miter lim="800000"/>
            <a:headEnd/>
            <a:tailEnd/>
          </a:ln>
        </p:spPr>
        <p:txBody>
          <a:bodyPr wrap="none">
            <a:spAutoFit/>
          </a:bodyPr>
          <a:lstStyle/>
          <a:p>
            <a:r>
              <a:rPr lang="en-US" sz="2400"/>
              <a:t>Scale-invariant regions (blobs)</a:t>
            </a:r>
          </a:p>
        </p:txBody>
      </p:sp>
    </p:spTree>
    <p:extLst>
      <p:ext uri="{BB962C8B-B14F-4D97-AF65-F5344CB8AC3E}">
        <p14:creationId xmlns:p14="http://schemas.microsoft.com/office/powerpoint/2010/main" val="8408352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mtClean="0"/>
              <a:t>Affine adaptation example</a:t>
            </a:r>
          </a:p>
        </p:txBody>
      </p:sp>
      <p:sp>
        <p:nvSpPr>
          <p:cNvPr id="61443" name="Rectangle 3"/>
          <p:cNvSpPr>
            <a:spLocks noGrp="1" noChangeArrowheads="1"/>
          </p:cNvSpPr>
          <p:nvPr>
            <p:ph type="body" idx="1"/>
          </p:nvPr>
        </p:nvSpPr>
        <p:spPr/>
        <p:txBody>
          <a:bodyPr/>
          <a:lstStyle/>
          <a:p>
            <a:endParaRPr lang="en-US" smtClean="0"/>
          </a:p>
        </p:txBody>
      </p:sp>
      <p:pic>
        <p:nvPicPr>
          <p:cNvPr id="61444" name="Picture 4" descr="butterfly_ellipses"/>
          <p:cNvPicPr>
            <a:picLocks noChangeAspect="1" noChangeArrowheads="1"/>
          </p:cNvPicPr>
          <p:nvPr/>
        </p:nvPicPr>
        <p:blipFill>
          <a:blip r:embed="rId3" cstate="print"/>
          <a:srcRect/>
          <a:stretch>
            <a:fillRect/>
          </a:stretch>
        </p:blipFill>
        <p:spPr bwMode="auto">
          <a:xfrm>
            <a:off x="1709738" y="1524000"/>
            <a:ext cx="5757862" cy="4154488"/>
          </a:xfrm>
          <a:prstGeom prst="rect">
            <a:avLst/>
          </a:prstGeom>
          <a:noFill/>
          <a:ln w="9525">
            <a:noFill/>
            <a:miter lim="800000"/>
            <a:headEnd/>
            <a:tailEnd/>
          </a:ln>
        </p:spPr>
      </p:pic>
      <p:sp>
        <p:nvSpPr>
          <p:cNvPr id="61445" name="Text Box 6"/>
          <p:cNvSpPr txBox="1">
            <a:spLocks noChangeArrowheads="1"/>
          </p:cNvSpPr>
          <p:nvPr/>
        </p:nvSpPr>
        <p:spPr bwMode="auto">
          <a:xfrm>
            <a:off x="3124200" y="5830888"/>
            <a:ext cx="2982913" cy="457200"/>
          </a:xfrm>
          <a:prstGeom prst="rect">
            <a:avLst/>
          </a:prstGeom>
          <a:noFill/>
          <a:ln w="9525">
            <a:noFill/>
            <a:miter lim="800000"/>
            <a:headEnd/>
            <a:tailEnd/>
          </a:ln>
        </p:spPr>
        <p:txBody>
          <a:bodyPr wrap="none">
            <a:spAutoFit/>
          </a:bodyPr>
          <a:lstStyle/>
          <a:p>
            <a:r>
              <a:rPr lang="en-US" sz="2400"/>
              <a:t>Affine-adapted blobs</a:t>
            </a:r>
          </a:p>
        </p:txBody>
      </p:sp>
    </p:spTree>
    <p:extLst>
      <p:ext uri="{BB962C8B-B14F-4D97-AF65-F5344CB8AC3E}">
        <p14:creationId xmlns:p14="http://schemas.microsoft.com/office/powerpoint/2010/main" val="1868071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0" y="76200"/>
            <a:ext cx="9448800" cy="838200"/>
          </a:xfrm>
        </p:spPr>
        <p:txBody>
          <a:bodyPr>
            <a:normAutofit fontScale="90000"/>
          </a:bodyPr>
          <a:lstStyle/>
          <a:p>
            <a:r>
              <a:rPr lang="en-US" altLang="ko-KR" sz="3300" dirty="0" smtClean="0">
                <a:ea typeface="굴림" pitchFamily="34" charset="-127"/>
              </a:rPr>
              <a:t>From covariant detection to invariant description</a:t>
            </a:r>
            <a:endParaRPr lang="en-US" sz="3300" dirty="0" smtClean="0"/>
          </a:p>
        </p:txBody>
      </p:sp>
      <p:sp>
        <p:nvSpPr>
          <p:cNvPr id="58371" name="Rectangle 3"/>
          <p:cNvSpPr>
            <a:spLocks noGrp="1" noChangeArrowheads="1"/>
          </p:cNvSpPr>
          <p:nvPr>
            <p:ph type="body" idx="1"/>
          </p:nvPr>
        </p:nvSpPr>
        <p:spPr>
          <a:xfrm>
            <a:off x="457200" y="914400"/>
            <a:ext cx="8077200" cy="2133600"/>
          </a:xfrm>
        </p:spPr>
        <p:txBody>
          <a:bodyPr>
            <a:normAutofit fontScale="92500" lnSpcReduction="20000"/>
          </a:bodyPr>
          <a:lstStyle/>
          <a:p>
            <a:pPr marL="609600" indent="-609600">
              <a:buFontTx/>
              <a:buChar char="•"/>
            </a:pPr>
            <a:r>
              <a:rPr lang="en-US" sz="2400" dirty="0" smtClean="0"/>
              <a:t>Geometrically transformed versions of the same neighborhood will give rise to regions that are related by the same transformation</a:t>
            </a:r>
          </a:p>
          <a:p>
            <a:pPr marL="609600" indent="-609600">
              <a:buFontTx/>
              <a:buChar char="•"/>
            </a:pPr>
            <a:r>
              <a:rPr lang="en-US" sz="2400" dirty="0" smtClean="0"/>
              <a:t>What to do if we want to compare the appearance of these image regions?</a:t>
            </a:r>
          </a:p>
          <a:p>
            <a:pPr marL="1009650" lvl="1" indent="-609600"/>
            <a:r>
              <a:rPr lang="en-US" sz="2400" i="1" dirty="0" smtClean="0"/>
              <a:t>Normalization</a:t>
            </a:r>
            <a:r>
              <a:rPr lang="en-US" sz="2400" dirty="0" smtClean="0"/>
              <a:t>: transform these regions into same-size circles</a:t>
            </a:r>
          </a:p>
        </p:txBody>
      </p:sp>
      <p:pic>
        <p:nvPicPr>
          <p:cNvPr id="64516" name="Picture 7" descr="patch1_ellipse"/>
          <p:cNvPicPr>
            <a:picLocks noChangeAspect="1" noChangeArrowheads="1"/>
          </p:cNvPicPr>
          <p:nvPr/>
        </p:nvPicPr>
        <p:blipFill>
          <a:blip r:embed="rId3" cstate="print"/>
          <a:srcRect/>
          <a:stretch>
            <a:fillRect/>
          </a:stretch>
        </p:blipFill>
        <p:spPr bwMode="auto">
          <a:xfrm>
            <a:off x="5791200" y="4419599"/>
            <a:ext cx="1543195" cy="1523003"/>
          </a:xfrm>
          <a:prstGeom prst="rect">
            <a:avLst/>
          </a:prstGeom>
          <a:noFill/>
          <a:ln w="9525">
            <a:noFill/>
            <a:miter lim="800000"/>
            <a:headEnd/>
            <a:tailEnd/>
          </a:ln>
        </p:spPr>
      </p:pic>
      <p:pic>
        <p:nvPicPr>
          <p:cNvPr id="64517" name="Picture 8" descr="patch2_ellipse"/>
          <p:cNvPicPr>
            <a:picLocks noChangeAspect="1" noChangeArrowheads="1"/>
          </p:cNvPicPr>
          <p:nvPr/>
        </p:nvPicPr>
        <p:blipFill>
          <a:blip r:embed="rId4" cstate="print"/>
          <a:srcRect/>
          <a:stretch>
            <a:fillRect/>
          </a:stretch>
        </p:blipFill>
        <p:spPr bwMode="auto">
          <a:xfrm>
            <a:off x="7448406" y="4419599"/>
            <a:ext cx="1543194" cy="1523003"/>
          </a:xfrm>
          <a:prstGeom prst="rect">
            <a:avLst/>
          </a:prstGeom>
          <a:noFill/>
          <a:ln w="9525">
            <a:noFill/>
            <a:miter lim="800000"/>
            <a:headEnd/>
            <a:tailEnd/>
          </a:ln>
        </p:spPr>
      </p:pic>
      <p:pic>
        <p:nvPicPr>
          <p:cNvPr id="6" name="Picture 4"/>
          <p:cNvPicPr>
            <a:picLocks noChangeAspect="1" noChangeArrowheads="1"/>
          </p:cNvPicPr>
          <p:nvPr/>
        </p:nvPicPr>
        <p:blipFill>
          <a:blip r:embed="rId5" cstate="print"/>
          <a:srcRect b="51050"/>
          <a:stretch>
            <a:fillRect/>
          </a:stretch>
        </p:blipFill>
        <p:spPr bwMode="auto">
          <a:xfrm>
            <a:off x="152400" y="4419599"/>
            <a:ext cx="5436183" cy="1524001"/>
          </a:xfrm>
          <a:prstGeom prst="rect">
            <a:avLst/>
          </a:prstGeom>
          <a:noFill/>
          <a:ln w="9525">
            <a:noFill/>
            <a:miter lim="800000"/>
            <a:headEnd/>
            <a:tailEnd/>
          </a:ln>
        </p:spPr>
      </p:pic>
      <p:sp>
        <p:nvSpPr>
          <p:cNvPr id="7" name="Oval 6"/>
          <p:cNvSpPr/>
          <p:nvPr/>
        </p:nvSpPr>
        <p:spPr bwMode="auto">
          <a:xfrm>
            <a:off x="932688" y="4419600"/>
            <a:ext cx="1524000" cy="1490472"/>
          </a:xfrm>
          <a:prstGeom prst="ellipse">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cs typeface="Arial" pitchFamily="34" charset="0"/>
            </a:endParaRPr>
          </a:p>
        </p:txBody>
      </p:sp>
      <p:sp>
        <p:nvSpPr>
          <p:cNvPr id="8" name="Oval 7"/>
          <p:cNvSpPr/>
          <p:nvPr/>
        </p:nvSpPr>
        <p:spPr bwMode="auto">
          <a:xfrm>
            <a:off x="4352544" y="5093208"/>
            <a:ext cx="457200" cy="447142"/>
          </a:xfrm>
          <a:prstGeom prst="ellipse">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78775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idx="1"/>
          </p:nvPr>
        </p:nvSpPr>
        <p:spPr>
          <a:xfrm>
            <a:off x="457200" y="914400"/>
            <a:ext cx="8077200" cy="2133600"/>
          </a:xfrm>
        </p:spPr>
        <p:txBody>
          <a:bodyPr>
            <a:normAutofit lnSpcReduction="10000"/>
          </a:bodyPr>
          <a:lstStyle/>
          <a:p>
            <a:pPr marL="609600" indent="-609600">
              <a:buFontTx/>
              <a:buChar char="•"/>
            </a:pPr>
            <a:r>
              <a:rPr lang="en-US" sz="2400" dirty="0" smtClean="0"/>
              <a:t>Problem: There is no unique transformation from an ellipse to a unit circle</a:t>
            </a:r>
          </a:p>
          <a:p>
            <a:pPr marL="990600" lvl="1" indent="-533400"/>
            <a:r>
              <a:rPr lang="en-US" dirty="0" smtClean="0"/>
              <a:t>We can rotate or flip a unit circle, and it still stays a unit circle</a:t>
            </a:r>
            <a:br>
              <a:rPr lang="en-US" dirty="0" smtClean="0"/>
            </a:br>
            <a:r>
              <a:rPr lang="en-US" dirty="0" smtClean="0"/>
              <a:t/>
            </a:r>
            <a:br>
              <a:rPr lang="en-US" dirty="0" smtClean="0"/>
            </a:br>
            <a:endParaRPr lang="en-US" dirty="0" smtClean="0"/>
          </a:p>
        </p:txBody>
      </p:sp>
      <p:sp>
        <p:nvSpPr>
          <p:cNvPr id="65538" name="Rectangle 2"/>
          <p:cNvSpPr>
            <a:spLocks noGrp="1" noChangeArrowheads="1"/>
          </p:cNvSpPr>
          <p:nvPr>
            <p:ph type="title"/>
          </p:nvPr>
        </p:nvSpPr>
        <p:spPr>
          <a:xfrm>
            <a:off x="457200" y="0"/>
            <a:ext cx="7467600" cy="731838"/>
          </a:xfrm>
        </p:spPr>
        <p:txBody>
          <a:bodyPr/>
          <a:lstStyle/>
          <a:p>
            <a:r>
              <a:rPr lang="en-US" altLang="ko-KR" dirty="0" smtClean="0">
                <a:ea typeface="굴림" pitchFamily="34" charset="-127"/>
              </a:rPr>
              <a:t>Affine normalization</a:t>
            </a:r>
            <a:endParaRPr lang="en-US" dirty="0" smtClean="0"/>
          </a:p>
        </p:txBody>
      </p:sp>
      <p:grpSp>
        <p:nvGrpSpPr>
          <p:cNvPr id="2" name="Group 78"/>
          <p:cNvGrpSpPr>
            <a:grpSpLocks/>
          </p:cNvGrpSpPr>
          <p:nvPr/>
        </p:nvGrpSpPr>
        <p:grpSpPr bwMode="auto">
          <a:xfrm>
            <a:off x="2133600" y="2286000"/>
            <a:ext cx="4779963" cy="4267200"/>
            <a:chOff x="912" y="1440"/>
            <a:chExt cx="1824" cy="1678"/>
          </a:xfrm>
        </p:grpSpPr>
        <p:pic>
          <p:nvPicPr>
            <p:cNvPr id="65541" name="Picture 7" descr="patch1_ellipse"/>
            <p:cNvPicPr>
              <a:picLocks noChangeAspect="1" noChangeArrowheads="1"/>
            </p:cNvPicPr>
            <p:nvPr/>
          </p:nvPicPr>
          <p:blipFill>
            <a:blip r:embed="rId3" cstate="print"/>
            <a:srcRect/>
            <a:stretch>
              <a:fillRect/>
            </a:stretch>
          </p:blipFill>
          <p:spPr bwMode="auto">
            <a:xfrm>
              <a:off x="916" y="1440"/>
              <a:ext cx="706" cy="718"/>
            </a:xfrm>
            <a:prstGeom prst="rect">
              <a:avLst/>
            </a:prstGeom>
            <a:noFill/>
            <a:ln w="9525">
              <a:noFill/>
              <a:miter lim="800000"/>
              <a:headEnd/>
              <a:tailEnd/>
            </a:ln>
          </p:spPr>
        </p:pic>
        <p:pic>
          <p:nvPicPr>
            <p:cNvPr id="65542" name="Picture 8" descr="patch2_ellipse"/>
            <p:cNvPicPr>
              <a:picLocks noChangeAspect="1" noChangeArrowheads="1"/>
            </p:cNvPicPr>
            <p:nvPr/>
          </p:nvPicPr>
          <p:blipFill>
            <a:blip r:embed="rId4" cstate="print"/>
            <a:srcRect/>
            <a:stretch>
              <a:fillRect/>
            </a:stretch>
          </p:blipFill>
          <p:spPr bwMode="auto">
            <a:xfrm>
              <a:off x="912" y="2400"/>
              <a:ext cx="706" cy="718"/>
            </a:xfrm>
            <a:prstGeom prst="rect">
              <a:avLst/>
            </a:prstGeom>
            <a:noFill/>
            <a:ln w="9525">
              <a:noFill/>
              <a:miter lim="800000"/>
              <a:headEnd/>
              <a:tailEnd/>
            </a:ln>
          </p:spPr>
        </p:pic>
        <p:pic>
          <p:nvPicPr>
            <p:cNvPr id="65543" name="Picture 9" descr="patch1_circle_amb1"/>
            <p:cNvPicPr>
              <a:picLocks noChangeAspect="1" noChangeArrowheads="1"/>
            </p:cNvPicPr>
            <p:nvPr/>
          </p:nvPicPr>
          <p:blipFill>
            <a:blip r:embed="rId5" cstate="print"/>
            <a:srcRect/>
            <a:stretch>
              <a:fillRect/>
            </a:stretch>
          </p:blipFill>
          <p:spPr bwMode="auto">
            <a:xfrm>
              <a:off x="2030" y="1440"/>
              <a:ext cx="706" cy="718"/>
            </a:xfrm>
            <a:prstGeom prst="rect">
              <a:avLst/>
            </a:prstGeom>
            <a:noFill/>
            <a:ln w="9525">
              <a:noFill/>
              <a:miter lim="800000"/>
              <a:headEnd/>
              <a:tailEnd/>
            </a:ln>
          </p:spPr>
        </p:pic>
        <p:pic>
          <p:nvPicPr>
            <p:cNvPr id="65544" name="Picture 10" descr="patch2_circle_amb1"/>
            <p:cNvPicPr>
              <a:picLocks noChangeAspect="1" noChangeArrowheads="1"/>
            </p:cNvPicPr>
            <p:nvPr/>
          </p:nvPicPr>
          <p:blipFill>
            <a:blip r:embed="rId6" cstate="print"/>
            <a:srcRect/>
            <a:stretch>
              <a:fillRect/>
            </a:stretch>
          </p:blipFill>
          <p:spPr bwMode="auto">
            <a:xfrm>
              <a:off x="2030" y="2400"/>
              <a:ext cx="706" cy="718"/>
            </a:xfrm>
            <a:prstGeom prst="rect">
              <a:avLst/>
            </a:prstGeom>
            <a:noFill/>
            <a:ln w="9525">
              <a:noFill/>
              <a:miter lim="800000"/>
              <a:headEnd/>
              <a:tailEnd/>
            </a:ln>
          </p:spPr>
        </p:pic>
        <p:sp>
          <p:nvSpPr>
            <p:cNvPr id="65545" name="AutoShape 11"/>
            <p:cNvSpPr>
              <a:spLocks noChangeArrowheads="1"/>
            </p:cNvSpPr>
            <p:nvPr/>
          </p:nvSpPr>
          <p:spPr bwMode="auto">
            <a:xfrm>
              <a:off x="1753" y="1742"/>
              <a:ext cx="166" cy="151"/>
            </a:xfrm>
            <a:prstGeom prst="rightArrow">
              <a:avLst>
                <a:gd name="adj1" fmla="val 50000"/>
                <a:gd name="adj2" fmla="val 27483"/>
              </a:avLst>
            </a:prstGeom>
            <a:solidFill>
              <a:srgbClr val="FF9900"/>
            </a:solidFill>
            <a:ln w="19050">
              <a:solidFill>
                <a:srgbClr val="FF0000"/>
              </a:solidFill>
              <a:miter lim="800000"/>
              <a:headEnd/>
              <a:tailEnd/>
            </a:ln>
          </p:spPr>
          <p:txBody>
            <a:bodyPr wrap="none" anchor="ctr"/>
            <a:lstStyle/>
            <a:p>
              <a:endParaRPr lang="en-US"/>
            </a:p>
          </p:txBody>
        </p:sp>
        <p:sp>
          <p:nvSpPr>
            <p:cNvPr id="65546" name="AutoShape 12"/>
            <p:cNvSpPr>
              <a:spLocks noChangeArrowheads="1"/>
            </p:cNvSpPr>
            <p:nvPr/>
          </p:nvSpPr>
          <p:spPr bwMode="auto">
            <a:xfrm>
              <a:off x="1754" y="2688"/>
              <a:ext cx="166" cy="152"/>
            </a:xfrm>
            <a:prstGeom prst="rightArrow">
              <a:avLst>
                <a:gd name="adj1" fmla="val 50000"/>
                <a:gd name="adj2" fmla="val 27303"/>
              </a:avLst>
            </a:prstGeom>
            <a:solidFill>
              <a:srgbClr val="FF9900"/>
            </a:solidFill>
            <a:ln w="19050">
              <a:solidFill>
                <a:srgbClr val="FF0000"/>
              </a:solidFill>
              <a:miter lim="800000"/>
              <a:headEnd/>
              <a:tailEnd/>
            </a:ln>
          </p:spPr>
          <p:txBody>
            <a:bodyPr wrap="none" anchor="ctr"/>
            <a:lstStyle/>
            <a:p>
              <a:endParaRPr lang="en-US"/>
            </a:p>
          </p:txBody>
        </p:sp>
      </p:grpSp>
    </p:spTree>
    <p:extLst>
      <p:ext uri="{BB962C8B-B14F-4D97-AF65-F5344CB8AC3E}">
        <p14:creationId xmlns:p14="http://schemas.microsoft.com/office/powerpoint/2010/main" val="173070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837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type="body" idx="1"/>
          </p:nvPr>
        </p:nvSpPr>
        <p:spPr>
          <a:xfrm>
            <a:off x="457200" y="914400"/>
            <a:ext cx="8229600" cy="5257800"/>
          </a:xfrm>
        </p:spPr>
        <p:txBody>
          <a:bodyPr/>
          <a:lstStyle/>
          <a:p>
            <a:pPr marL="609600" indent="-609600">
              <a:buFontTx/>
              <a:buChar char="•"/>
            </a:pPr>
            <a:r>
              <a:rPr lang="en-US" dirty="0" smtClean="0"/>
              <a:t>To assign a unique orientation to circular image windows:</a:t>
            </a:r>
          </a:p>
          <a:p>
            <a:pPr marL="990600" lvl="1" indent="-533400"/>
            <a:r>
              <a:rPr lang="en-US" dirty="0" smtClean="0"/>
              <a:t>Create histogram of local gradient directions in the patch</a:t>
            </a:r>
          </a:p>
          <a:p>
            <a:pPr marL="990600" lvl="1" indent="-533400"/>
            <a:r>
              <a:rPr lang="en-US" dirty="0" smtClean="0"/>
              <a:t>Assign canonical orientation at peak of smoothed histogram</a:t>
            </a:r>
          </a:p>
        </p:txBody>
      </p:sp>
      <p:sp>
        <p:nvSpPr>
          <p:cNvPr id="66562" name="Rectangle 2"/>
          <p:cNvSpPr>
            <a:spLocks noGrp="1" noChangeArrowheads="1"/>
          </p:cNvSpPr>
          <p:nvPr>
            <p:ph type="title"/>
          </p:nvPr>
        </p:nvSpPr>
        <p:spPr>
          <a:xfrm>
            <a:off x="457200" y="0"/>
            <a:ext cx="7467600" cy="655638"/>
          </a:xfrm>
        </p:spPr>
        <p:txBody>
          <a:bodyPr/>
          <a:lstStyle/>
          <a:p>
            <a:r>
              <a:rPr lang="en-US" altLang="ko-KR" dirty="0" smtClean="0">
                <a:ea typeface="굴림" pitchFamily="34" charset="-127"/>
              </a:rPr>
              <a:t>Eliminating rotation ambiguity</a:t>
            </a:r>
            <a:endParaRPr lang="en-US" dirty="0" smtClean="0"/>
          </a:p>
        </p:txBody>
      </p:sp>
      <p:pic>
        <p:nvPicPr>
          <p:cNvPr id="66564" name="Picture 55" descr="descrip"/>
          <p:cNvPicPr>
            <a:picLocks noChangeAspect="1" noChangeArrowheads="1"/>
          </p:cNvPicPr>
          <p:nvPr/>
        </p:nvPicPr>
        <p:blipFill>
          <a:blip r:embed="rId3" cstate="print"/>
          <a:srcRect r="56557" b="8105"/>
          <a:stretch>
            <a:fillRect/>
          </a:stretch>
        </p:blipFill>
        <p:spPr bwMode="auto">
          <a:xfrm>
            <a:off x="1295400" y="3048000"/>
            <a:ext cx="2389188" cy="2405063"/>
          </a:xfrm>
          <a:prstGeom prst="rect">
            <a:avLst/>
          </a:prstGeom>
          <a:noFill/>
          <a:ln w="9525">
            <a:noFill/>
            <a:miter lim="800000"/>
            <a:headEnd/>
            <a:tailEnd/>
          </a:ln>
        </p:spPr>
      </p:pic>
      <p:sp>
        <p:nvSpPr>
          <p:cNvPr id="1347640" name="Line 56"/>
          <p:cNvSpPr>
            <a:spLocks noChangeShapeType="1"/>
          </p:cNvSpPr>
          <p:nvPr/>
        </p:nvSpPr>
        <p:spPr bwMode="auto">
          <a:xfrm flipV="1">
            <a:off x="2362200" y="3276600"/>
            <a:ext cx="1371600" cy="1041400"/>
          </a:xfrm>
          <a:prstGeom prst="line">
            <a:avLst/>
          </a:prstGeom>
          <a:noFill/>
          <a:ln w="63500">
            <a:solidFill>
              <a:schemeClr val="tx1"/>
            </a:solidFill>
            <a:round/>
            <a:headEnd/>
            <a:tailEnd type="stealth" w="lg" len="lg"/>
          </a:ln>
        </p:spPr>
        <p:txBody>
          <a:bodyPr/>
          <a:lstStyle/>
          <a:p>
            <a:endParaRPr lang="en-US"/>
          </a:p>
        </p:txBody>
      </p:sp>
      <p:grpSp>
        <p:nvGrpSpPr>
          <p:cNvPr id="2" name="Group 58"/>
          <p:cNvGrpSpPr>
            <a:grpSpLocks/>
          </p:cNvGrpSpPr>
          <p:nvPr/>
        </p:nvGrpSpPr>
        <p:grpSpPr bwMode="auto">
          <a:xfrm>
            <a:off x="3944938" y="3425825"/>
            <a:ext cx="3827462" cy="2212975"/>
            <a:chOff x="2725" y="2782"/>
            <a:chExt cx="2411" cy="1394"/>
          </a:xfrm>
        </p:grpSpPr>
        <p:grpSp>
          <p:nvGrpSpPr>
            <p:cNvPr id="3" name="Group 10"/>
            <p:cNvGrpSpPr>
              <a:grpSpLocks/>
            </p:cNvGrpSpPr>
            <p:nvPr/>
          </p:nvGrpSpPr>
          <p:grpSpPr bwMode="auto">
            <a:xfrm>
              <a:off x="3455" y="2782"/>
              <a:ext cx="1681" cy="1394"/>
              <a:chOff x="4080" y="3573"/>
              <a:chExt cx="1066" cy="699"/>
            </a:xfrm>
          </p:grpSpPr>
          <p:sp>
            <p:nvSpPr>
              <p:cNvPr id="66569" name="Freeform 11"/>
              <p:cNvSpPr>
                <a:spLocks/>
              </p:cNvSpPr>
              <p:nvPr/>
            </p:nvSpPr>
            <p:spPr bwMode="auto">
              <a:xfrm>
                <a:off x="4129" y="3573"/>
                <a:ext cx="958" cy="11"/>
              </a:xfrm>
              <a:custGeom>
                <a:avLst/>
                <a:gdLst>
                  <a:gd name="T0" fmla="*/ 0 w 8621"/>
                  <a:gd name="T1" fmla="*/ 0 h 101"/>
                  <a:gd name="T2" fmla="*/ 0 w 8621"/>
                  <a:gd name="T3" fmla="*/ 0 h 101"/>
                  <a:gd name="T4" fmla="*/ 0 w 8621"/>
                  <a:gd name="T5" fmla="*/ 0 h 101"/>
                  <a:gd name="T6" fmla="*/ 0 w 8621"/>
                  <a:gd name="T7" fmla="*/ 0 h 101"/>
                  <a:gd name="T8" fmla="*/ 0 w 8621"/>
                  <a:gd name="T9" fmla="*/ 0 h 101"/>
                  <a:gd name="T10" fmla="*/ 0 w 8621"/>
                  <a:gd name="T11" fmla="*/ 0 h 101"/>
                  <a:gd name="T12" fmla="*/ 0 w 8621"/>
                  <a:gd name="T13" fmla="*/ 0 h 101"/>
                  <a:gd name="T14" fmla="*/ 0 w 8621"/>
                  <a:gd name="T15" fmla="*/ 0 h 101"/>
                  <a:gd name="T16" fmla="*/ 0 w 8621"/>
                  <a:gd name="T17" fmla="*/ 0 h 101"/>
                  <a:gd name="T18" fmla="*/ 0 w 8621"/>
                  <a:gd name="T19" fmla="*/ 0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21"/>
                  <a:gd name="T31" fmla="*/ 0 h 101"/>
                  <a:gd name="T32" fmla="*/ 8621 w 8621"/>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21" h="101">
                    <a:moveTo>
                      <a:pt x="8621" y="51"/>
                    </a:moveTo>
                    <a:lnTo>
                      <a:pt x="8576" y="0"/>
                    </a:lnTo>
                    <a:lnTo>
                      <a:pt x="0" y="0"/>
                    </a:lnTo>
                    <a:lnTo>
                      <a:pt x="0" y="101"/>
                    </a:lnTo>
                    <a:lnTo>
                      <a:pt x="8576" y="101"/>
                    </a:lnTo>
                    <a:lnTo>
                      <a:pt x="8530" y="51"/>
                    </a:lnTo>
                    <a:lnTo>
                      <a:pt x="8621" y="51"/>
                    </a:lnTo>
                    <a:lnTo>
                      <a:pt x="8621" y="0"/>
                    </a:lnTo>
                    <a:lnTo>
                      <a:pt x="8576" y="0"/>
                    </a:lnTo>
                    <a:lnTo>
                      <a:pt x="8621" y="51"/>
                    </a:lnTo>
                    <a:close/>
                  </a:path>
                </a:pathLst>
              </a:custGeom>
              <a:solidFill>
                <a:srgbClr val="1F1A17"/>
              </a:solidFill>
              <a:ln w="9525">
                <a:noFill/>
                <a:round/>
                <a:headEnd/>
                <a:tailEnd/>
              </a:ln>
            </p:spPr>
            <p:txBody>
              <a:bodyPr/>
              <a:lstStyle/>
              <a:p>
                <a:endParaRPr lang="en-US"/>
              </a:p>
            </p:txBody>
          </p:sp>
          <p:sp>
            <p:nvSpPr>
              <p:cNvPr id="66570" name="Freeform 12"/>
              <p:cNvSpPr>
                <a:spLocks/>
              </p:cNvSpPr>
              <p:nvPr/>
            </p:nvSpPr>
            <p:spPr bwMode="auto">
              <a:xfrm>
                <a:off x="5076" y="3579"/>
                <a:ext cx="11" cy="545"/>
              </a:xfrm>
              <a:custGeom>
                <a:avLst/>
                <a:gdLst>
                  <a:gd name="T0" fmla="*/ 0 w 91"/>
                  <a:gd name="T1" fmla="*/ 0 h 5457"/>
                  <a:gd name="T2" fmla="*/ 0 w 91"/>
                  <a:gd name="T3" fmla="*/ 0 h 5457"/>
                  <a:gd name="T4" fmla="*/ 0 w 91"/>
                  <a:gd name="T5" fmla="*/ 0 h 5457"/>
                  <a:gd name="T6" fmla="*/ 0 w 91"/>
                  <a:gd name="T7" fmla="*/ 0 h 5457"/>
                  <a:gd name="T8" fmla="*/ 0 w 91"/>
                  <a:gd name="T9" fmla="*/ 0 h 5457"/>
                  <a:gd name="T10" fmla="*/ 0 w 91"/>
                  <a:gd name="T11" fmla="*/ 0 h 5457"/>
                  <a:gd name="T12" fmla="*/ 0 w 91"/>
                  <a:gd name="T13" fmla="*/ 0 h 5457"/>
                  <a:gd name="T14" fmla="*/ 0 w 91"/>
                  <a:gd name="T15" fmla="*/ 0 h 5457"/>
                  <a:gd name="T16" fmla="*/ 0 w 91"/>
                  <a:gd name="T17" fmla="*/ 0 h 5457"/>
                  <a:gd name="T18" fmla="*/ 0 w 91"/>
                  <a:gd name="T19" fmla="*/ 0 h 54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457"/>
                  <a:gd name="T32" fmla="*/ 91 w 91"/>
                  <a:gd name="T33" fmla="*/ 5457 h 54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457">
                    <a:moveTo>
                      <a:pt x="46" y="5457"/>
                    </a:moveTo>
                    <a:lnTo>
                      <a:pt x="91" y="5407"/>
                    </a:lnTo>
                    <a:lnTo>
                      <a:pt x="91" y="0"/>
                    </a:lnTo>
                    <a:lnTo>
                      <a:pt x="0" y="0"/>
                    </a:lnTo>
                    <a:lnTo>
                      <a:pt x="0" y="5407"/>
                    </a:lnTo>
                    <a:lnTo>
                      <a:pt x="46" y="5357"/>
                    </a:lnTo>
                    <a:lnTo>
                      <a:pt x="46" y="5457"/>
                    </a:lnTo>
                    <a:lnTo>
                      <a:pt x="91" y="5457"/>
                    </a:lnTo>
                    <a:lnTo>
                      <a:pt x="91" y="5407"/>
                    </a:lnTo>
                    <a:lnTo>
                      <a:pt x="46" y="5457"/>
                    </a:lnTo>
                    <a:close/>
                  </a:path>
                </a:pathLst>
              </a:custGeom>
              <a:solidFill>
                <a:srgbClr val="1F1A17"/>
              </a:solidFill>
              <a:ln w="9525">
                <a:noFill/>
                <a:round/>
                <a:headEnd/>
                <a:tailEnd/>
              </a:ln>
            </p:spPr>
            <p:txBody>
              <a:bodyPr/>
              <a:lstStyle/>
              <a:p>
                <a:endParaRPr lang="en-US"/>
              </a:p>
            </p:txBody>
          </p:sp>
          <p:sp>
            <p:nvSpPr>
              <p:cNvPr id="66571" name="Freeform 13"/>
              <p:cNvSpPr>
                <a:spLocks/>
              </p:cNvSpPr>
              <p:nvPr/>
            </p:nvSpPr>
            <p:spPr bwMode="auto">
              <a:xfrm>
                <a:off x="4124" y="4114"/>
                <a:ext cx="958" cy="10"/>
              </a:xfrm>
              <a:custGeom>
                <a:avLst/>
                <a:gdLst>
                  <a:gd name="T0" fmla="*/ 0 w 8622"/>
                  <a:gd name="T1" fmla="*/ 0 h 100"/>
                  <a:gd name="T2" fmla="*/ 0 w 8622"/>
                  <a:gd name="T3" fmla="*/ 0 h 100"/>
                  <a:gd name="T4" fmla="*/ 0 w 8622"/>
                  <a:gd name="T5" fmla="*/ 0 h 100"/>
                  <a:gd name="T6" fmla="*/ 0 w 8622"/>
                  <a:gd name="T7" fmla="*/ 0 h 100"/>
                  <a:gd name="T8" fmla="*/ 0 w 8622"/>
                  <a:gd name="T9" fmla="*/ 0 h 100"/>
                  <a:gd name="T10" fmla="*/ 0 w 8622"/>
                  <a:gd name="T11" fmla="*/ 0 h 100"/>
                  <a:gd name="T12" fmla="*/ 0 w 8622"/>
                  <a:gd name="T13" fmla="*/ 0 h 100"/>
                  <a:gd name="T14" fmla="*/ 0 w 8622"/>
                  <a:gd name="T15" fmla="*/ 0 h 100"/>
                  <a:gd name="T16" fmla="*/ 0 w 8622"/>
                  <a:gd name="T17" fmla="*/ 0 h 100"/>
                  <a:gd name="T18" fmla="*/ 0 w 8622"/>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622"/>
                  <a:gd name="T31" fmla="*/ 0 h 100"/>
                  <a:gd name="T32" fmla="*/ 8622 w 8622"/>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622" h="100">
                    <a:moveTo>
                      <a:pt x="0" y="50"/>
                    </a:moveTo>
                    <a:lnTo>
                      <a:pt x="46" y="100"/>
                    </a:lnTo>
                    <a:lnTo>
                      <a:pt x="8622" y="100"/>
                    </a:lnTo>
                    <a:lnTo>
                      <a:pt x="8622" y="0"/>
                    </a:lnTo>
                    <a:lnTo>
                      <a:pt x="46" y="0"/>
                    </a:lnTo>
                    <a:lnTo>
                      <a:pt x="91" y="50"/>
                    </a:lnTo>
                    <a:lnTo>
                      <a:pt x="0" y="50"/>
                    </a:lnTo>
                    <a:lnTo>
                      <a:pt x="0" y="100"/>
                    </a:lnTo>
                    <a:lnTo>
                      <a:pt x="46" y="100"/>
                    </a:lnTo>
                    <a:lnTo>
                      <a:pt x="0" y="50"/>
                    </a:lnTo>
                    <a:close/>
                  </a:path>
                </a:pathLst>
              </a:custGeom>
              <a:solidFill>
                <a:srgbClr val="1F1A17"/>
              </a:solidFill>
              <a:ln w="9525">
                <a:noFill/>
                <a:round/>
                <a:headEnd/>
                <a:tailEnd/>
              </a:ln>
            </p:spPr>
            <p:txBody>
              <a:bodyPr/>
              <a:lstStyle/>
              <a:p>
                <a:endParaRPr lang="en-US"/>
              </a:p>
            </p:txBody>
          </p:sp>
          <p:sp>
            <p:nvSpPr>
              <p:cNvPr id="66572" name="Freeform 14"/>
              <p:cNvSpPr>
                <a:spLocks/>
              </p:cNvSpPr>
              <p:nvPr/>
            </p:nvSpPr>
            <p:spPr bwMode="auto">
              <a:xfrm>
                <a:off x="4124" y="3573"/>
                <a:ext cx="10" cy="546"/>
              </a:xfrm>
              <a:custGeom>
                <a:avLst/>
                <a:gdLst>
                  <a:gd name="T0" fmla="*/ 0 w 91"/>
                  <a:gd name="T1" fmla="*/ 0 h 5458"/>
                  <a:gd name="T2" fmla="*/ 0 w 91"/>
                  <a:gd name="T3" fmla="*/ 0 h 5458"/>
                  <a:gd name="T4" fmla="*/ 0 w 91"/>
                  <a:gd name="T5" fmla="*/ 0 h 5458"/>
                  <a:gd name="T6" fmla="*/ 0 w 91"/>
                  <a:gd name="T7" fmla="*/ 0 h 5458"/>
                  <a:gd name="T8" fmla="*/ 0 w 91"/>
                  <a:gd name="T9" fmla="*/ 0 h 5458"/>
                  <a:gd name="T10" fmla="*/ 0 w 91"/>
                  <a:gd name="T11" fmla="*/ 0 h 5458"/>
                  <a:gd name="T12" fmla="*/ 0 w 91"/>
                  <a:gd name="T13" fmla="*/ 0 h 5458"/>
                  <a:gd name="T14" fmla="*/ 0 w 91"/>
                  <a:gd name="T15" fmla="*/ 0 h 5458"/>
                  <a:gd name="T16" fmla="*/ 0 w 91"/>
                  <a:gd name="T17" fmla="*/ 0 h 5458"/>
                  <a:gd name="T18" fmla="*/ 0 w 91"/>
                  <a:gd name="T19" fmla="*/ 0 h 54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458"/>
                  <a:gd name="T32" fmla="*/ 91 w 91"/>
                  <a:gd name="T33" fmla="*/ 5458 h 545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458">
                    <a:moveTo>
                      <a:pt x="46" y="0"/>
                    </a:moveTo>
                    <a:lnTo>
                      <a:pt x="0" y="51"/>
                    </a:lnTo>
                    <a:lnTo>
                      <a:pt x="0" y="5458"/>
                    </a:lnTo>
                    <a:lnTo>
                      <a:pt x="91" y="5458"/>
                    </a:lnTo>
                    <a:lnTo>
                      <a:pt x="91" y="51"/>
                    </a:lnTo>
                    <a:lnTo>
                      <a:pt x="46" y="101"/>
                    </a:lnTo>
                    <a:lnTo>
                      <a:pt x="46" y="0"/>
                    </a:lnTo>
                    <a:lnTo>
                      <a:pt x="0" y="0"/>
                    </a:lnTo>
                    <a:lnTo>
                      <a:pt x="0" y="51"/>
                    </a:lnTo>
                    <a:lnTo>
                      <a:pt x="46" y="0"/>
                    </a:lnTo>
                    <a:close/>
                  </a:path>
                </a:pathLst>
              </a:custGeom>
              <a:solidFill>
                <a:srgbClr val="1F1A17"/>
              </a:solidFill>
              <a:ln w="9525">
                <a:noFill/>
                <a:round/>
                <a:headEnd/>
                <a:tailEnd/>
              </a:ln>
            </p:spPr>
            <p:txBody>
              <a:bodyPr/>
              <a:lstStyle/>
              <a:p>
                <a:endParaRPr lang="en-US"/>
              </a:p>
            </p:txBody>
          </p:sp>
          <p:sp>
            <p:nvSpPr>
              <p:cNvPr id="66573" name="Rectangle 15"/>
              <p:cNvSpPr>
                <a:spLocks noChangeArrowheads="1"/>
              </p:cNvSpPr>
              <p:nvPr/>
            </p:nvSpPr>
            <p:spPr bwMode="auto">
              <a:xfrm>
                <a:off x="4129" y="3984"/>
                <a:ext cx="136" cy="135"/>
              </a:xfrm>
              <a:prstGeom prst="rect">
                <a:avLst/>
              </a:prstGeom>
              <a:solidFill>
                <a:srgbClr val="DC2B19"/>
              </a:solidFill>
              <a:ln w="9525">
                <a:noFill/>
                <a:miter lim="800000"/>
                <a:headEnd/>
                <a:tailEnd/>
              </a:ln>
            </p:spPr>
            <p:txBody>
              <a:bodyPr/>
              <a:lstStyle/>
              <a:p>
                <a:endParaRPr lang="en-US"/>
              </a:p>
            </p:txBody>
          </p:sp>
          <p:sp>
            <p:nvSpPr>
              <p:cNvPr id="66574" name="Freeform 16"/>
              <p:cNvSpPr>
                <a:spLocks/>
              </p:cNvSpPr>
              <p:nvPr/>
            </p:nvSpPr>
            <p:spPr bwMode="auto">
              <a:xfrm>
                <a:off x="4129" y="3979"/>
                <a:ext cx="141" cy="10"/>
              </a:xfrm>
              <a:custGeom>
                <a:avLst/>
                <a:gdLst>
                  <a:gd name="T0" fmla="*/ 0 w 1270"/>
                  <a:gd name="T1" fmla="*/ 0 h 100"/>
                  <a:gd name="T2" fmla="*/ 0 w 1270"/>
                  <a:gd name="T3" fmla="*/ 0 h 100"/>
                  <a:gd name="T4" fmla="*/ 0 w 1270"/>
                  <a:gd name="T5" fmla="*/ 0 h 100"/>
                  <a:gd name="T6" fmla="*/ 0 w 1270"/>
                  <a:gd name="T7" fmla="*/ 0 h 100"/>
                  <a:gd name="T8" fmla="*/ 0 w 1270"/>
                  <a:gd name="T9" fmla="*/ 0 h 100"/>
                  <a:gd name="T10" fmla="*/ 0 w 1270"/>
                  <a:gd name="T11" fmla="*/ 0 h 100"/>
                  <a:gd name="T12" fmla="*/ 0 w 1270"/>
                  <a:gd name="T13" fmla="*/ 0 h 100"/>
                  <a:gd name="T14" fmla="*/ 0 w 1270"/>
                  <a:gd name="T15" fmla="*/ 0 h 100"/>
                  <a:gd name="T16" fmla="*/ 0 w 1270"/>
                  <a:gd name="T17" fmla="*/ 0 h 100"/>
                  <a:gd name="T18" fmla="*/ 0 w 1270"/>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0"/>
                  <a:gd name="T31" fmla="*/ 0 h 100"/>
                  <a:gd name="T32" fmla="*/ 1270 w 1270"/>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0" h="100">
                    <a:moveTo>
                      <a:pt x="1270" y="50"/>
                    </a:moveTo>
                    <a:lnTo>
                      <a:pt x="1225" y="0"/>
                    </a:lnTo>
                    <a:lnTo>
                      <a:pt x="0" y="0"/>
                    </a:lnTo>
                    <a:lnTo>
                      <a:pt x="0" y="100"/>
                    </a:lnTo>
                    <a:lnTo>
                      <a:pt x="1225" y="100"/>
                    </a:lnTo>
                    <a:lnTo>
                      <a:pt x="1180" y="50"/>
                    </a:lnTo>
                    <a:lnTo>
                      <a:pt x="1270" y="50"/>
                    </a:lnTo>
                    <a:lnTo>
                      <a:pt x="1270" y="0"/>
                    </a:lnTo>
                    <a:lnTo>
                      <a:pt x="1225" y="0"/>
                    </a:lnTo>
                    <a:lnTo>
                      <a:pt x="1270" y="50"/>
                    </a:lnTo>
                    <a:close/>
                  </a:path>
                </a:pathLst>
              </a:custGeom>
              <a:solidFill>
                <a:srgbClr val="1F1A17"/>
              </a:solidFill>
              <a:ln w="9525">
                <a:noFill/>
                <a:round/>
                <a:headEnd/>
                <a:tailEnd/>
              </a:ln>
            </p:spPr>
            <p:txBody>
              <a:bodyPr/>
              <a:lstStyle/>
              <a:p>
                <a:endParaRPr lang="en-US"/>
              </a:p>
            </p:txBody>
          </p:sp>
          <p:sp>
            <p:nvSpPr>
              <p:cNvPr id="66575" name="Freeform 17"/>
              <p:cNvSpPr>
                <a:spLocks/>
              </p:cNvSpPr>
              <p:nvPr/>
            </p:nvSpPr>
            <p:spPr bwMode="auto">
              <a:xfrm>
                <a:off x="4260" y="3984"/>
                <a:ext cx="10" cy="140"/>
              </a:xfrm>
              <a:custGeom>
                <a:avLst/>
                <a:gdLst>
                  <a:gd name="T0" fmla="*/ 0 w 90"/>
                  <a:gd name="T1" fmla="*/ 0 h 1402"/>
                  <a:gd name="T2" fmla="*/ 0 w 90"/>
                  <a:gd name="T3" fmla="*/ 0 h 1402"/>
                  <a:gd name="T4" fmla="*/ 0 w 90"/>
                  <a:gd name="T5" fmla="*/ 0 h 1402"/>
                  <a:gd name="T6" fmla="*/ 0 w 90"/>
                  <a:gd name="T7" fmla="*/ 0 h 1402"/>
                  <a:gd name="T8" fmla="*/ 0 w 90"/>
                  <a:gd name="T9" fmla="*/ 0 h 1402"/>
                  <a:gd name="T10" fmla="*/ 0 w 90"/>
                  <a:gd name="T11" fmla="*/ 0 h 1402"/>
                  <a:gd name="T12" fmla="*/ 0 w 90"/>
                  <a:gd name="T13" fmla="*/ 0 h 1402"/>
                  <a:gd name="T14" fmla="*/ 0 w 90"/>
                  <a:gd name="T15" fmla="*/ 0 h 1402"/>
                  <a:gd name="T16" fmla="*/ 0 w 90"/>
                  <a:gd name="T17" fmla="*/ 0 h 1402"/>
                  <a:gd name="T18" fmla="*/ 0 w 90"/>
                  <a:gd name="T19" fmla="*/ 0 h 14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402"/>
                  <a:gd name="T32" fmla="*/ 90 w 90"/>
                  <a:gd name="T33" fmla="*/ 1402 h 14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402">
                    <a:moveTo>
                      <a:pt x="45" y="1402"/>
                    </a:moveTo>
                    <a:lnTo>
                      <a:pt x="90" y="1352"/>
                    </a:lnTo>
                    <a:lnTo>
                      <a:pt x="90" y="0"/>
                    </a:lnTo>
                    <a:lnTo>
                      <a:pt x="0" y="0"/>
                    </a:lnTo>
                    <a:lnTo>
                      <a:pt x="0" y="1352"/>
                    </a:lnTo>
                    <a:lnTo>
                      <a:pt x="45" y="1302"/>
                    </a:lnTo>
                    <a:lnTo>
                      <a:pt x="45" y="1402"/>
                    </a:lnTo>
                    <a:lnTo>
                      <a:pt x="90" y="1402"/>
                    </a:lnTo>
                    <a:lnTo>
                      <a:pt x="90" y="1352"/>
                    </a:lnTo>
                    <a:lnTo>
                      <a:pt x="45" y="1402"/>
                    </a:lnTo>
                    <a:close/>
                  </a:path>
                </a:pathLst>
              </a:custGeom>
              <a:solidFill>
                <a:srgbClr val="1F1A17"/>
              </a:solidFill>
              <a:ln w="9525">
                <a:noFill/>
                <a:round/>
                <a:headEnd/>
                <a:tailEnd/>
              </a:ln>
            </p:spPr>
            <p:txBody>
              <a:bodyPr/>
              <a:lstStyle/>
              <a:p>
                <a:endParaRPr lang="en-US"/>
              </a:p>
            </p:txBody>
          </p:sp>
          <p:sp>
            <p:nvSpPr>
              <p:cNvPr id="66576" name="Freeform 18"/>
              <p:cNvSpPr>
                <a:spLocks/>
              </p:cNvSpPr>
              <p:nvPr/>
            </p:nvSpPr>
            <p:spPr bwMode="auto">
              <a:xfrm>
                <a:off x="4124" y="4114"/>
                <a:ext cx="141"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0" y="50"/>
                    </a:moveTo>
                    <a:lnTo>
                      <a:pt x="46" y="100"/>
                    </a:lnTo>
                    <a:lnTo>
                      <a:pt x="1271" y="100"/>
                    </a:lnTo>
                    <a:lnTo>
                      <a:pt x="1271" y="0"/>
                    </a:lnTo>
                    <a:lnTo>
                      <a:pt x="46" y="0"/>
                    </a:lnTo>
                    <a:lnTo>
                      <a:pt x="91" y="50"/>
                    </a:lnTo>
                    <a:lnTo>
                      <a:pt x="0" y="50"/>
                    </a:lnTo>
                    <a:lnTo>
                      <a:pt x="0" y="100"/>
                    </a:lnTo>
                    <a:lnTo>
                      <a:pt x="46" y="100"/>
                    </a:lnTo>
                    <a:lnTo>
                      <a:pt x="0" y="50"/>
                    </a:lnTo>
                    <a:close/>
                  </a:path>
                </a:pathLst>
              </a:custGeom>
              <a:solidFill>
                <a:srgbClr val="1F1A17"/>
              </a:solidFill>
              <a:ln w="9525">
                <a:noFill/>
                <a:round/>
                <a:headEnd/>
                <a:tailEnd/>
              </a:ln>
            </p:spPr>
            <p:txBody>
              <a:bodyPr/>
              <a:lstStyle/>
              <a:p>
                <a:endParaRPr lang="en-US"/>
              </a:p>
            </p:txBody>
          </p:sp>
          <p:sp>
            <p:nvSpPr>
              <p:cNvPr id="66577" name="Freeform 19"/>
              <p:cNvSpPr>
                <a:spLocks/>
              </p:cNvSpPr>
              <p:nvPr/>
            </p:nvSpPr>
            <p:spPr bwMode="auto">
              <a:xfrm>
                <a:off x="4124" y="3979"/>
                <a:ext cx="10" cy="140"/>
              </a:xfrm>
              <a:custGeom>
                <a:avLst/>
                <a:gdLst>
                  <a:gd name="T0" fmla="*/ 0 w 91"/>
                  <a:gd name="T1" fmla="*/ 0 h 1402"/>
                  <a:gd name="T2" fmla="*/ 0 w 91"/>
                  <a:gd name="T3" fmla="*/ 0 h 1402"/>
                  <a:gd name="T4" fmla="*/ 0 w 91"/>
                  <a:gd name="T5" fmla="*/ 0 h 1402"/>
                  <a:gd name="T6" fmla="*/ 0 w 91"/>
                  <a:gd name="T7" fmla="*/ 0 h 1402"/>
                  <a:gd name="T8" fmla="*/ 0 w 91"/>
                  <a:gd name="T9" fmla="*/ 0 h 1402"/>
                  <a:gd name="T10" fmla="*/ 0 w 91"/>
                  <a:gd name="T11" fmla="*/ 0 h 1402"/>
                  <a:gd name="T12" fmla="*/ 0 w 91"/>
                  <a:gd name="T13" fmla="*/ 0 h 1402"/>
                  <a:gd name="T14" fmla="*/ 0 w 91"/>
                  <a:gd name="T15" fmla="*/ 0 h 1402"/>
                  <a:gd name="T16" fmla="*/ 0 w 91"/>
                  <a:gd name="T17" fmla="*/ 0 h 1402"/>
                  <a:gd name="T18" fmla="*/ 0 w 91"/>
                  <a:gd name="T19" fmla="*/ 0 h 14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02"/>
                  <a:gd name="T32" fmla="*/ 91 w 91"/>
                  <a:gd name="T33" fmla="*/ 1402 h 14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02">
                    <a:moveTo>
                      <a:pt x="46" y="0"/>
                    </a:moveTo>
                    <a:lnTo>
                      <a:pt x="0" y="50"/>
                    </a:lnTo>
                    <a:lnTo>
                      <a:pt x="0" y="1402"/>
                    </a:lnTo>
                    <a:lnTo>
                      <a:pt x="91" y="1402"/>
                    </a:lnTo>
                    <a:lnTo>
                      <a:pt x="91" y="50"/>
                    </a:lnTo>
                    <a:lnTo>
                      <a:pt x="46" y="100"/>
                    </a:lnTo>
                    <a:lnTo>
                      <a:pt x="46" y="0"/>
                    </a:lnTo>
                    <a:lnTo>
                      <a:pt x="0" y="0"/>
                    </a:lnTo>
                    <a:lnTo>
                      <a:pt x="0" y="50"/>
                    </a:lnTo>
                    <a:lnTo>
                      <a:pt x="46" y="0"/>
                    </a:lnTo>
                    <a:close/>
                  </a:path>
                </a:pathLst>
              </a:custGeom>
              <a:solidFill>
                <a:srgbClr val="1F1A17"/>
              </a:solidFill>
              <a:ln w="9525">
                <a:noFill/>
                <a:round/>
                <a:headEnd/>
                <a:tailEnd/>
              </a:ln>
            </p:spPr>
            <p:txBody>
              <a:bodyPr/>
              <a:lstStyle/>
              <a:p>
                <a:endParaRPr lang="en-US"/>
              </a:p>
            </p:txBody>
          </p:sp>
          <p:sp>
            <p:nvSpPr>
              <p:cNvPr id="66578" name="Rectangle 20"/>
              <p:cNvSpPr>
                <a:spLocks noChangeArrowheads="1"/>
              </p:cNvSpPr>
              <p:nvPr/>
            </p:nvSpPr>
            <p:spPr bwMode="auto">
              <a:xfrm>
                <a:off x="4265" y="3714"/>
                <a:ext cx="136" cy="405"/>
              </a:xfrm>
              <a:prstGeom prst="rect">
                <a:avLst/>
              </a:prstGeom>
              <a:solidFill>
                <a:srgbClr val="DC2B19"/>
              </a:solidFill>
              <a:ln w="9525">
                <a:noFill/>
                <a:miter lim="800000"/>
                <a:headEnd/>
                <a:tailEnd/>
              </a:ln>
            </p:spPr>
            <p:txBody>
              <a:bodyPr/>
              <a:lstStyle/>
              <a:p>
                <a:endParaRPr lang="en-US"/>
              </a:p>
            </p:txBody>
          </p:sp>
          <p:sp>
            <p:nvSpPr>
              <p:cNvPr id="66579" name="Freeform 21"/>
              <p:cNvSpPr>
                <a:spLocks/>
              </p:cNvSpPr>
              <p:nvPr/>
            </p:nvSpPr>
            <p:spPr bwMode="auto">
              <a:xfrm>
                <a:off x="4265" y="3709"/>
                <a:ext cx="141"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1271" y="50"/>
                    </a:moveTo>
                    <a:lnTo>
                      <a:pt x="1225" y="0"/>
                    </a:lnTo>
                    <a:lnTo>
                      <a:pt x="0" y="0"/>
                    </a:lnTo>
                    <a:lnTo>
                      <a:pt x="0" y="100"/>
                    </a:lnTo>
                    <a:lnTo>
                      <a:pt x="1225" y="100"/>
                    </a:lnTo>
                    <a:lnTo>
                      <a:pt x="1179" y="50"/>
                    </a:lnTo>
                    <a:lnTo>
                      <a:pt x="1271" y="50"/>
                    </a:lnTo>
                    <a:lnTo>
                      <a:pt x="1271" y="0"/>
                    </a:lnTo>
                    <a:lnTo>
                      <a:pt x="1225" y="0"/>
                    </a:lnTo>
                    <a:lnTo>
                      <a:pt x="1271" y="50"/>
                    </a:lnTo>
                    <a:close/>
                  </a:path>
                </a:pathLst>
              </a:custGeom>
              <a:solidFill>
                <a:srgbClr val="1F1A17"/>
              </a:solidFill>
              <a:ln w="9525">
                <a:noFill/>
                <a:round/>
                <a:headEnd/>
                <a:tailEnd/>
              </a:ln>
            </p:spPr>
            <p:txBody>
              <a:bodyPr/>
              <a:lstStyle/>
              <a:p>
                <a:endParaRPr lang="en-US"/>
              </a:p>
            </p:txBody>
          </p:sp>
          <p:sp>
            <p:nvSpPr>
              <p:cNvPr id="66580" name="Freeform 22"/>
              <p:cNvSpPr>
                <a:spLocks/>
              </p:cNvSpPr>
              <p:nvPr/>
            </p:nvSpPr>
            <p:spPr bwMode="auto">
              <a:xfrm>
                <a:off x="4396" y="3714"/>
                <a:ext cx="10" cy="410"/>
              </a:xfrm>
              <a:custGeom>
                <a:avLst/>
                <a:gdLst>
                  <a:gd name="T0" fmla="*/ 0 w 92"/>
                  <a:gd name="T1" fmla="*/ 0 h 4106"/>
                  <a:gd name="T2" fmla="*/ 0 w 92"/>
                  <a:gd name="T3" fmla="*/ 0 h 4106"/>
                  <a:gd name="T4" fmla="*/ 0 w 92"/>
                  <a:gd name="T5" fmla="*/ 0 h 4106"/>
                  <a:gd name="T6" fmla="*/ 0 w 92"/>
                  <a:gd name="T7" fmla="*/ 0 h 4106"/>
                  <a:gd name="T8" fmla="*/ 0 w 92"/>
                  <a:gd name="T9" fmla="*/ 0 h 4106"/>
                  <a:gd name="T10" fmla="*/ 0 w 92"/>
                  <a:gd name="T11" fmla="*/ 0 h 4106"/>
                  <a:gd name="T12" fmla="*/ 0 w 92"/>
                  <a:gd name="T13" fmla="*/ 0 h 4106"/>
                  <a:gd name="T14" fmla="*/ 0 w 92"/>
                  <a:gd name="T15" fmla="*/ 0 h 4106"/>
                  <a:gd name="T16" fmla="*/ 0 w 92"/>
                  <a:gd name="T17" fmla="*/ 0 h 4106"/>
                  <a:gd name="T18" fmla="*/ 0 w 92"/>
                  <a:gd name="T19" fmla="*/ 0 h 41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4106"/>
                  <a:gd name="T32" fmla="*/ 92 w 92"/>
                  <a:gd name="T33" fmla="*/ 4106 h 41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4106">
                    <a:moveTo>
                      <a:pt x="46" y="4106"/>
                    </a:moveTo>
                    <a:lnTo>
                      <a:pt x="92" y="4056"/>
                    </a:lnTo>
                    <a:lnTo>
                      <a:pt x="92" y="0"/>
                    </a:lnTo>
                    <a:lnTo>
                      <a:pt x="0" y="0"/>
                    </a:lnTo>
                    <a:lnTo>
                      <a:pt x="0" y="4056"/>
                    </a:lnTo>
                    <a:lnTo>
                      <a:pt x="46" y="4006"/>
                    </a:lnTo>
                    <a:lnTo>
                      <a:pt x="46" y="4106"/>
                    </a:lnTo>
                    <a:lnTo>
                      <a:pt x="92" y="4106"/>
                    </a:lnTo>
                    <a:lnTo>
                      <a:pt x="92" y="4056"/>
                    </a:lnTo>
                    <a:lnTo>
                      <a:pt x="46" y="4106"/>
                    </a:lnTo>
                    <a:close/>
                  </a:path>
                </a:pathLst>
              </a:custGeom>
              <a:solidFill>
                <a:srgbClr val="1F1A17"/>
              </a:solidFill>
              <a:ln w="9525">
                <a:noFill/>
                <a:round/>
                <a:headEnd/>
                <a:tailEnd/>
              </a:ln>
            </p:spPr>
            <p:txBody>
              <a:bodyPr/>
              <a:lstStyle/>
              <a:p>
                <a:endParaRPr lang="en-US"/>
              </a:p>
            </p:txBody>
          </p:sp>
          <p:sp>
            <p:nvSpPr>
              <p:cNvPr id="66581" name="Freeform 23"/>
              <p:cNvSpPr>
                <a:spLocks/>
              </p:cNvSpPr>
              <p:nvPr/>
            </p:nvSpPr>
            <p:spPr bwMode="auto">
              <a:xfrm>
                <a:off x="4260" y="4114"/>
                <a:ext cx="141" cy="10"/>
              </a:xfrm>
              <a:custGeom>
                <a:avLst/>
                <a:gdLst>
                  <a:gd name="T0" fmla="*/ 0 w 1270"/>
                  <a:gd name="T1" fmla="*/ 0 h 100"/>
                  <a:gd name="T2" fmla="*/ 0 w 1270"/>
                  <a:gd name="T3" fmla="*/ 0 h 100"/>
                  <a:gd name="T4" fmla="*/ 0 w 1270"/>
                  <a:gd name="T5" fmla="*/ 0 h 100"/>
                  <a:gd name="T6" fmla="*/ 0 w 1270"/>
                  <a:gd name="T7" fmla="*/ 0 h 100"/>
                  <a:gd name="T8" fmla="*/ 0 w 1270"/>
                  <a:gd name="T9" fmla="*/ 0 h 100"/>
                  <a:gd name="T10" fmla="*/ 0 w 1270"/>
                  <a:gd name="T11" fmla="*/ 0 h 100"/>
                  <a:gd name="T12" fmla="*/ 0 w 1270"/>
                  <a:gd name="T13" fmla="*/ 0 h 100"/>
                  <a:gd name="T14" fmla="*/ 0 w 1270"/>
                  <a:gd name="T15" fmla="*/ 0 h 100"/>
                  <a:gd name="T16" fmla="*/ 0 w 1270"/>
                  <a:gd name="T17" fmla="*/ 0 h 100"/>
                  <a:gd name="T18" fmla="*/ 0 w 1270"/>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0"/>
                  <a:gd name="T31" fmla="*/ 0 h 100"/>
                  <a:gd name="T32" fmla="*/ 1270 w 1270"/>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0" h="100">
                    <a:moveTo>
                      <a:pt x="0" y="50"/>
                    </a:moveTo>
                    <a:lnTo>
                      <a:pt x="45" y="100"/>
                    </a:lnTo>
                    <a:lnTo>
                      <a:pt x="1270" y="100"/>
                    </a:lnTo>
                    <a:lnTo>
                      <a:pt x="1270" y="0"/>
                    </a:lnTo>
                    <a:lnTo>
                      <a:pt x="45" y="0"/>
                    </a:lnTo>
                    <a:lnTo>
                      <a:pt x="90" y="50"/>
                    </a:lnTo>
                    <a:lnTo>
                      <a:pt x="0" y="50"/>
                    </a:lnTo>
                    <a:lnTo>
                      <a:pt x="0" y="100"/>
                    </a:lnTo>
                    <a:lnTo>
                      <a:pt x="45" y="100"/>
                    </a:lnTo>
                    <a:lnTo>
                      <a:pt x="0" y="50"/>
                    </a:lnTo>
                    <a:close/>
                  </a:path>
                </a:pathLst>
              </a:custGeom>
              <a:solidFill>
                <a:srgbClr val="1F1A17"/>
              </a:solidFill>
              <a:ln w="9525">
                <a:noFill/>
                <a:round/>
                <a:headEnd/>
                <a:tailEnd/>
              </a:ln>
            </p:spPr>
            <p:txBody>
              <a:bodyPr/>
              <a:lstStyle/>
              <a:p>
                <a:endParaRPr lang="en-US"/>
              </a:p>
            </p:txBody>
          </p:sp>
          <p:sp>
            <p:nvSpPr>
              <p:cNvPr id="66582" name="Freeform 24"/>
              <p:cNvSpPr>
                <a:spLocks/>
              </p:cNvSpPr>
              <p:nvPr/>
            </p:nvSpPr>
            <p:spPr bwMode="auto">
              <a:xfrm>
                <a:off x="4260" y="3709"/>
                <a:ext cx="10" cy="410"/>
              </a:xfrm>
              <a:custGeom>
                <a:avLst/>
                <a:gdLst>
                  <a:gd name="T0" fmla="*/ 0 w 90"/>
                  <a:gd name="T1" fmla="*/ 0 h 4106"/>
                  <a:gd name="T2" fmla="*/ 0 w 90"/>
                  <a:gd name="T3" fmla="*/ 0 h 4106"/>
                  <a:gd name="T4" fmla="*/ 0 w 90"/>
                  <a:gd name="T5" fmla="*/ 0 h 4106"/>
                  <a:gd name="T6" fmla="*/ 0 w 90"/>
                  <a:gd name="T7" fmla="*/ 0 h 4106"/>
                  <a:gd name="T8" fmla="*/ 0 w 90"/>
                  <a:gd name="T9" fmla="*/ 0 h 4106"/>
                  <a:gd name="T10" fmla="*/ 0 w 90"/>
                  <a:gd name="T11" fmla="*/ 0 h 4106"/>
                  <a:gd name="T12" fmla="*/ 0 w 90"/>
                  <a:gd name="T13" fmla="*/ 0 h 4106"/>
                  <a:gd name="T14" fmla="*/ 0 w 90"/>
                  <a:gd name="T15" fmla="*/ 0 h 4106"/>
                  <a:gd name="T16" fmla="*/ 0 w 90"/>
                  <a:gd name="T17" fmla="*/ 0 h 4106"/>
                  <a:gd name="T18" fmla="*/ 0 w 90"/>
                  <a:gd name="T19" fmla="*/ 0 h 41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4106"/>
                  <a:gd name="T32" fmla="*/ 90 w 90"/>
                  <a:gd name="T33" fmla="*/ 4106 h 41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4106">
                    <a:moveTo>
                      <a:pt x="45" y="0"/>
                    </a:moveTo>
                    <a:lnTo>
                      <a:pt x="0" y="50"/>
                    </a:lnTo>
                    <a:lnTo>
                      <a:pt x="0" y="4106"/>
                    </a:lnTo>
                    <a:lnTo>
                      <a:pt x="90" y="4106"/>
                    </a:lnTo>
                    <a:lnTo>
                      <a:pt x="90" y="50"/>
                    </a:lnTo>
                    <a:lnTo>
                      <a:pt x="45" y="100"/>
                    </a:lnTo>
                    <a:lnTo>
                      <a:pt x="45" y="0"/>
                    </a:lnTo>
                    <a:lnTo>
                      <a:pt x="0" y="0"/>
                    </a:lnTo>
                    <a:lnTo>
                      <a:pt x="0" y="50"/>
                    </a:lnTo>
                    <a:lnTo>
                      <a:pt x="45" y="0"/>
                    </a:lnTo>
                    <a:close/>
                  </a:path>
                </a:pathLst>
              </a:custGeom>
              <a:solidFill>
                <a:srgbClr val="1F1A17"/>
              </a:solidFill>
              <a:ln w="9525">
                <a:noFill/>
                <a:round/>
                <a:headEnd/>
                <a:tailEnd/>
              </a:ln>
            </p:spPr>
            <p:txBody>
              <a:bodyPr/>
              <a:lstStyle/>
              <a:p>
                <a:endParaRPr lang="en-US"/>
              </a:p>
            </p:txBody>
          </p:sp>
          <p:sp>
            <p:nvSpPr>
              <p:cNvPr id="66583" name="Rectangle 25"/>
              <p:cNvSpPr>
                <a:spLocks noChangeArrowheads="1"/>
              </p:cNvSpPr>
              <p:nvPr/>
            </p:nvSpPr>
            <p:spPr bwMode="auto">
              <a:xfrm>
                <a:off x="4401" y="3849"/>
                <a:ext cx="136" cy="270"/>
              </a:xfrm>
              <a:prstGeom prst="rect">
                <a:avLst/>
              </a:prstGeom>
              <a:solidFill>
                <a:srgbClr val="DC2B19"/>
              </a:solidFill>
              <a:ln w="9525">
                <a:noFill/>
                <a:miter lim="800000"/>
                <a:headEnd/>
                <a:tailEnd/>
              </a:ln>
            </p:spPr>
            <p:txBody>
              <a:bodyPr/>
              <a:lstStyle/>
              <a:p>
                <a:endParaRPr lang="en-US"/>
              </a:p>
            </p:txBody>
          </p:sp>
          <p:sp>
            <p:nvSpPr>
              <p:cNvPr id="66584" name="Freeform 26"/>
              <p:cNvSpPr>
                <a:spLocks/>
              </p:cNvSpPr>
              <p:nvPr/>
            </p:nvSpPr>
            <p:spPr bwMode="auto">
              <a:xfrm>
                <a:off x="4396" y="3844"/>
                <a:ext cx="141"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92" y="50"/>
                    </a:moveTo>
                    <a:lnTo>
                      <a:pt x="46" y="100"/>
                    </a:lnTo>
                    <a:lnTo>
                      <a:pt x="1271" y="100"/>
                    </a:lnTo>
                    <a:lnTo>
                      <a:pt x="1271" y="0"/>
                    </a:lnTo>
                    <a:lnTo>
                      <a:pt x="46" y="0"/>
                    </a:lnTo>
                    <a:lnTo>
                      <a:pt x="0" y="50"/>
                    </a:lnTo>
                    <a:lnTo>
                      <a:pt x="46" y="0"/>
                    </a:lnTo>
                    <a:lnTo>
                      <a:pt x="0" y="0"/>
                    </a:lnTo>
                    <a:lnTo>
                      <a:pt x="0" y="50"/>
                    </a:lnTo>
                    <a:lnTo>
                      <a:pt x="92" y="50"/>
                    </a:lnTo>
                    <a:close/>
                  </a:path>
                </a:pathLst>
              </a:custGeom>
              <a:solidFill>
                <a:srgbClr val="1F1A17"/>
              </a:solidFill>
              <a:ln w="9525">
                <a:noFill/>
                <a:round/>
                <a:headEnd/>
                <a:tailEnd/>
              </a:ln>
            </p:spPr>
            <p:txBody>
              <a:bodyPr/>
              <a:lstStyle/>
              <a:p>
                <a:endParaRPr lang="en-US"/>
              </a:p>
            </p:txBody>
          </p:sp>
          <p:sp>
            <p:nvSpPr>
              <p:cNvPr id="66585" name="Freeform 27"/>
              <p:cNvSpPr>
                <a:spLocks/>
              </p:cNvSpPr>
              <p:nvPr/>
            </p:nvSpPr>
            <p:spPr bwMode="auto">
              <a:xfrm>
                <a:off x="4396" y="3849"/>
                <a:ext cx="10" cy="275"/>
              </a:xfrm>
              <a:custGeom>
                <a:avLst/>
                <a:gdLst>
                  <a:gd name="T0" fmla="*/ 0 w 92"/>
                  <a:gd name="T1" fmla="*/ 0 h 2754"/>
                  <a:gd name="T2" fmla="*/ 0 w 92"/>
                  <a:gd name="T3" fmla="*/ 0 h 2754"/>
                  <a:gd name="T4" fmla="*/ 0 w 92"/>
                  <a:gd name="T5" fmla="*/ 0 h 2754"/>
                  <a:gd name="T6" fmla="*/ 0 w 92"/>
                  <a:gd name="T7" fmla="*/ 0 h 2754"/>
                  <a:gd name="T8" fmla="*/ 0 w 92"/>
                  <a:gd name="T9" fmla="*/ 0 h 2754"/>
                  <a:gd name="T10" fmla="*/ 0 w 92"/>
                  <a:gd name="T11" fmla="*/ 0 h 2754"/>
                  <a:gd name="T12" fmla="*/ 0 w 92"/>
                  <a:gd name="T13" fmla="*/ 0 h 2754"/>
                  <a:gd name="T14" fmla="*/ 0 w 92"/>
                  <a:gd name="T15" fmla="*/ 0 h 2754"/>
                  <a:gd name="T16" fmla="*/ 0 w 92"/>
                  <a:gd name="T17" fmla="*/ 0 h 2754"/>
                  <a:gd name="T18" fmla="*/ 0 w 92"/>
                  <a:gd name="T19" fmla="*/ 0 h 27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
                  <a:gd name="T31" fmla="*/ 0 h 2754"/>
                  <a:gd name="T32" fmla="*/ 92 w 92"/>
                  <a:gd name="T33" fmla="*/ 2754 h 27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 h="2754">
                    <a:moveTo>
                      <a:pt x="46" y="2654"/>
                    </a:moveTo>
                    <a:lnTo>
                      <a:pt x="92" y="2704"/>
                    </a:lnTo>
                    <a:lnTo>
                      <a:pt x="92" y="0"/>
                    </a:lnTo>
                    <a:lnTo>
                      <a:pt x="0" y="0"/>
                    </a:lnTo>
                    <a:lnTo>
                      <a:pt x="0" y="2704"/>
                    </a:lnTo>
                    <a:lnTo>
                      <a:pt x="46" y="2754"/>
                    </a:lnTo>
                    <a:lnTo>
                      <a:pt x="0" y="2704"/>
                    </a:lnTo>
                    <a:lnTo>
                      <a:pt x="0" y="2754"/>
                    </a:lnTo>
                    <a:lnTo>
                      <a:pt x="46" y="2754"/>
                    </a:lnTo>
                    <a:lnTo>
                      <a:pt x="46" y="2654"/>
                    </a:lnTo>
                    <a:close/>
                  </a:path>
                </a:pathLst>
              </a:custGeom>
              <a:solidFill>
                <a:srgbClr val="1F1A17"/>
              </a:solidFill>
              <a:ln w="9525">
                <a:noFill/>
                <a:round/>
                <a:headEnd/>
                <a:tailEnd/>
              </a:ln>
            </p:spPr>
            <p:txBody>
              <a:bodyPr/>
              <a:lstStyle/>
              <a:p>
                <a:endParaRPr lang="en-US"/>
              </a:p>
            </p:txBody>
          </p:sp>
          <p:sp>
            <p:nvSpPr>
              <p:cNvPr id="66586" name="Freeform 28"/>
              <p:cNvSpPr>
                <a:spLocks/>
              </p:cNvSpPr>
              <p:nvPr/>
            </p:nvSpPr>
            <p:spPr bwMode="auto">
              <a:xfrm>
                <a:off x="4401" y="4114"/>
                <a:ext cx="141" cy="10"/>
              </a:xfrm>
              <a:custGeom>
                <a:avLst/>
                <a:gdLst>
                  <a:gd name="T0" fmla="*/ 0 w 1270"/>
                  <a:gd name="T1" fmla="*/ 0 h 100"/>
                  <a:gd name="T2" fmla="*/ 0 w 1270"/>
                  <a:gd name="T3" fmla="*/ 0 h 100"/>
                  <a:gd name="T4" fmla="*/ 0 w 1270"/>
                  <a:gd name="T5" fmla="*/ 0 h 100"/>
                  <a:gd name="T6" fmla="*/ 0 w 1270"/>
                  <a:gd name="T7" fmla="*/ 0 h 100"/>
                  <a:gd name="T8" fmla="*/ 0 w 1270"/>
                  <a:gd name="T9" fmla="*/ 0 h 100"/>
                  <a:gd name="T10" fmla="*/ 0 w 1270"/>
                  <a:gd name="T11" fmla="*/ 0 h 100"/>
                  <a:gd name="T12" fmla="*/ 0 w 1270"/>
                  <a:gd name="T13" fmla="*/ 0 h 100"/>
                  <a:gd name="T14" fmla="*/ 0 w 1270"/>
                  <a:gd name="T15" fmla="*/ 0 h 100"/>
                  <a:gd name="T16" fmla="*/ 0 w 1270"/>
                  <a:gd name="T17" fmla="*/ 0 h 100"/>
                  <a:gd name="T18" fmla="*/ 0 w 1270"/>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0"/>
                  <a:gd name="T31" fmla="*/ 0 h 100"/>
                  <a:gd name="T32" fmla="*/ 1270 w 1270"/>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0" h="100">
                    <a:moveTo>
                      <a:pt x="1179" y="50"/>
                    </a:moveTo>
                    <a:lnTo>
                      <a:pt x="1225" y="0"/>
                    </a:lnTo>
                    <a:lnTo>
                      <a:pt x="0" y="0"/>
                    </a:lnTo>
                    <a:lnTo>
                      <a:pt x="0" y="100"/>
                    </a:lnTo>
                    <a:lnTo>
                      <a:pt x="1225" y="100"/>
                    </a:lnTo>
                    <a:lnTo>
                      <a:pt x="1270" y="50"/>
                    </a:lnTo>
                    <a:lnTo>
                      <a:pt x="1225" y="100"/>
                    </a:lnTo>
                    <a:lnTo>
                      <a:pt x="1270" y="100"/>
                    </a:lnTo>
                    <a:lnTo>
                      <a:pt x="1270" y="50"/>
                    </a:lnTo>
                    <a:lnTo>
                      <a:pt x="1179" y="50"/>
                    </a:lnTo>
                    <a:close/>
                  </a:path>
                </a:pathLst>
              </a:custGeom>
              <a:solidFill>
                <a:srgbClr val="1F1A17"/>
              </a:solidFill>
              <a:ln w="9525">
                <a:noFill/>
                <a:round/>
                <a:headEnd/>
                <a:tailEnd/>
              </a:ln>
            </p:spPr>
            <p:txBody>
              <a:bodyPr/>
              <a:lstStyle/>
              <a:p>
                <a:endParaRPr lang="en-US"/>
              </a:p>
            </p:txBody>
          </p:sp>
          <p:sp>
            <p:nvSpPr>
              <p:cNvPr id="66587" name="Freeform 29"/>
              <p:cNvSpPr>
                <a:spLocks/>
              </p:cNvSpPr>
              <p:nvPr/>
            </p:nvSpPr>
            <p:spPr bwMode="auto">
              <a:xfrm>
                <a:off x="4532" y="3844"/>
                <a:ext cx="10" cy="275"/>
              </a:xfrm>
              <a:custGeom>
                <a:avLst/>
                <a:gdLst>
                  <a:gd name="T0" fmla="*/ 0 w 91"/>
                  <a:gd name="T1" fmla="*/ 0 h 2754"/>
                  <a:gd name="T2" fmla="*/ 0 w 91"/>
                  <a:gd name="T3" fmla="*/ 0 h 2754"/>
                  <a:gd name="T4" fmla="*/ 0 w 91"/>
                  <a:gd name="T5" fmla="*/ 0 h 2754"/>
                  <a:gd name="T6" fmla="*/ 0 w 91"/>
                  <a:gd name="T7" fmla="*/ 0 h 2754"/>
                  <a:gd name="T8" fmla="*/ 0 w 91"/>
                  <a:gd name="T9" fmla="*/ 0 h 2754"/>
                  <a:gd name="T10" fmla="*/ 0 w 91"/>
                  <a:gd name="T11" fmla="*/ 0 h 2754"/>
                  <a:gd name="T12" fmla="*/ 0 w 91"/>
                  <a:gd name="T13" fmla="*/ 0 h 2754"/>
                  <a:gd name="T14" fmla="*/ 0 w 91"/>
                  <a:gd name="T15" fmla="*/ 0 h 2754"/>
                  <a:gd name="T16" fmla="*/ 0 w 91"/>
                  <a:gd name="T17" fmla="*/ 0 h 2754"/>
                  <a:gd name="T18" fmla="*/ 0 w 91"/>
                  <a:gd name="T19" fmla="*/ 0 h 27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2754"/>
                  <a:gd name="T32" fmla="*/ 91 w 91"/>
                  <a:gd name="T33" fmla="*/ 2754 h 27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2754">
                    <a:moveTo>
                      <a:pt x="46" y="100"/>
                    </a:moveTo>
                    <a:lnTo>
                      <a:pt x="0" y="50"/>
                    </a:lnTo>
                    <a:lnTo>
                      <a:pt x="0" y="2754"/>
                    </a:lnTo>
                    <a:lnTo>
                      <a:pt x="91" y="2754"/>
                    </a:lnTo>
                    <a:lnTo>
                      <a:pt x="91" y="50"/>
                    </a:lnTo>
                    <a:lnTo>
                      <a:pt x="46" y="0"/>
                    </a:lnTo>
                    <a:lnTo>
                      <a:pt x="91" y="50"/>
                    </a:lnTo>
                    <a:lnTo>
                      <a:pt x="91" y="0"/>
                    </a:lnTo>
                    <a:lnTo>
                      <a:pt x="46" y="0"/>
                    </a:lnTo>
                    <a:lnTo>
                      <a:pt x="46" y="100"/>
                    </a:lnTo>
                    <a:close/>
                  </a:path>
                </a:pathLst>
              </a:custGeom>
              <a:solidFill>
                <a:srgbClr val="1F1A17"/>
              </a:solidFill>
              <a:ln w="9525">
                <a:noFill/>
                <a:round/>
                <a:headEnd/>
                <a:tailEnd/>
              </a:ln>
            </p:spPr>
            <p:txBody>
              <a:bodyPr/>
              <a:lstStyle/>
              <a:p>
                <a:endParaRPr lang="en-US"/>
              </a:p>
            </p:txBody>
          </p:sp>
          <p:sp>
            <p:nvSpPr>
              <p:cNvPr id="66588" name="Rectangle 30"/>
              <p:cNvSpPr>
                <a:spLocks noChangeArrowheads="1"/>
              </p:cNvSpPr>
              <p:nvPr/>
            </p:nvSpPr>
            <p:spPr bwMode="auto">
              <a:xfrm>
                <a:off x="4537" y="4029"/>
                <a:ext cx="136" cy="90"/>
              </a:xfrm>
              <a:prstGeom prst="rect">
                <a:avLst/>
              </a:prstGeom>
              <a:solidFill>
                <a:srgbClr val="DC2B19"/>
              </a:solidFill>
              <a:ln w="9525">
                <a:noFill/>
                <a:miter lim="800000"/>
                <a:headEnd/>
                <a:tailEnd/>
              </a:ln>
            </p:spPr>
            <p:txBody>
              <a:bodyPr/>
              <a:lstStyle/>
              <a:p>
                <a:endParaRPr lang="en-US"/>
              </a:p>
            </p:txBody>
          </p:sp>
          <p:sp>
            <p:nvSpPr>
              <p:cNvPr id="66589" name="Freeform 31"/>
              <p:cNvSpPr>
                <a:spLocks/>
              </p:cNvSpPr>
              <p:nvPr/>
            </p:nvSpPr>
            <p:spPr bwMode="auto">
              <a:xfrm>
                <a:off x="4537" y="4024"/>
                <a:ext cx="141" cy="10"/>
              </a:xfrm>
              <a:custGeom>
                <a:avLst/>
                <a:gdLst>
                  <a:gd name="T0" fmla="*/ 0 w 1270"/>
                  <a:gd name="T1" fmla="*/ 0 h 100"/>
                  <a:gd name="T2" fmla="*/ 0 w 1270"/>
                  <a:gd name="T3" fmla="*/ 0 h 100"/>
                  <a:gd name="T4" fmla="*/ 0 w 1270"/>
                  <a:gd name="T5" fmla="*/ 0 h 100"/>
                  <a:gd name="T6" fmla="*/ 0 w 1270"/>
                  <a:gd name="T7" fmla="*/ 0 h 100"/>
                  <a:gd name="T8" fmla="*/ 0 w 1270"/>
                  <a:gd name="T9" fmla="*/ 0 h 100"/>
                  <a:gd name="T10" fmla="*/ 0 w 1270"/>
                  <a:gd name="T11" fmla="*/ 0 h 100"/>
                  <a:gd name="T12" fmla="*/ 0 w 1270"/>
                  <a:gd name="T13" fmla="*/ 0 h 100"/>
                  <a:gd name="T14" fmla="*/ 0 w 1270"/>
                  <a:gd name="T15" fmla="*/ 0 h 100"/>
                  <a:gd name="T16" fmla="*/ 0 w 1270"/>
                  <a:gd name="T17" fmla="*/ 0 h 100"/>
                  <a:gd name="T18" fmla="*/ 0 w 1270"/>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0"/>
                  <a:gd name="T31" fmla="*/ 0 h 100"/>
                  <a:gd name="T32" fmla="*/ 1270 w 1270"/>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0" h="100">
                    <a:moveTo>
                      <a:pt x="1270" y="50"/>
                    </a:moveTo>
                    <a:lnTo>
                      <a:pt x="1225" y="0"/>
                    </a:lnTo>
                    <a:lnTo>
                      <a:pt x="0" y="0"/>
                    </a:lnTo>
                    <a:lnTo>
                      <a:pt x="0" y="100"/>
                    </a:lnTo>
                    <a:lnTo>
                      <a:pt x="1225" y="100"/>
                    </a:lnTo>
                    <a:lnTo>
                      <a:pt x="1180" y="50"/>
                    </a:lnTo>
                    <a:lnTo>
                      <a:pt x="1270" y="50"/>
                    </a:lnTo>
                    <a:lnTo>
                      <a:pt x="1270" y="0"/>
                    </a:lnTo>
                    <a:lnTo>
                      <a:pt x="1225" y="0"/>
                    </a:lnTo>
                    <a:lnTo>
                      <a:pt x="1270" y="50"/>
                    </a:lnTo>
                    <a:close/>
                  </a:path>
                </a:pathLst>
              </a:custGeom>
              <a:solidFill>
                <a:srgbClr val="1F1A17"/>
              </a:solidFill>
              <a:ln w="9525">
                <a:noFill/>
                <a:round/>
                <a:headEnd/>
                <a:tailEnd/>
              </a:ln>
            </p:spPr>
            <p:txBody>
              <a:bodyPr/>
              <a:lstStyle/>
              <a:p>
                <a:endParaRPr lang="en-US"/>
              </a:p>
            </p:txBody>
          </p:sp>
          <p:sp>
            <p:nvSpPr>
              <p:cNvPr id="66590" name="Freeform 32"/>
              <p:cNvSpPr>
                <a:spLocks/>
              </p:cNvSpPr>
              <p:nvPr/>
            </p:nvSpPr>
            <p:spPr bwMode="auto">
              <a:xfrm>
                <a:off x="4668" y="4029"/>
                <a:ext cx="10" cy="95"/>
              </a:xfrm>
              <a:custGeom>
                <a:avLst/>
                <a:gdLst>
                  <a:gd name="T0" fmla="*/ 0 w 90"/>
                  <a:gd name="T1" fmla="*/ 0 h 952"/>
                  <a:gd name="T2" fmla="*/ 0 w 90"/>
                  <a:gd name="T3" fmla="*/ 0 h 952"/>
                  <a:gd name="T4" fmla="*/ 0 w 90"/>
                  <a:gd name="T5" fmla="*/ 0 h 952"/>
                  <a:gd name="T6" fmla="*/ 0 w 90"/>
                  <a:gd name="T7" fmla="*/ 0 h 952"/>
                  <a:gd name="T8" fmla="*/ 0 w 90"/>
                  <a:gd name="T9" fmla="*/ 0 h 952"/>
                  <a:gd name="T10" fmla="*/ 0 w 90"/>
                  <a:gd name="T11" fmla="*/ 0 h 952"/>
                  <a:gd name="T12" fmla="*/ 0 w 90"/>
                  <a:gd name="T13" fmla="*/ 0 h 952"/>
                  <a:gd name="T14" fmla="*/ 0 w 90"/>
                  <a:gd name="T15" fmla="*/ 0 h 952"/>
                  <a:gd name="T16" fmla="*/ 0 w 90"/>
                  <a:gd name="T17" fmla="*/ 0 h 952"/>
                  <a:gd name="T18" fmla="*/ 0 w 90"/>
                  <a:gd name="T19" fmla="*/ 0 h 9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952"/>
                  <a:gd name="T32" fmla="*/ 90 w 90"/>
                  <a:gd name="T33" fmla="*/ 952 h 9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952">
                    <a:moveTo>
                      <a:pt x="45" y="952"/>
                    </a:moveTo>
                    <a:lnTo>
                      <a:pt x="90" y="902"/>
                    </a:lnTo>
                    <a:lnTo>
                      <a:pt x="90" y="0"/>
                    </a:lnTo>
                    <a:lnTo>
                      <a:pt x="0" y="0"/>
                    </a:lnTo>
                    <a:lnTo>
                      <a:pt x="0" y="902"/>
                    </a:lnTo>
                    <a:lnTo>
                      <a:pt x="45" y="852"/>
                    </a:lnTo>
                    <a:lnTo>
                      <a:pt x="45" y="952"/>
                    </a:lnTo>
                    <a:lnTo>
                      <a:pt x="90" y="952"/>
                    </a:lnTo>
                    <a:lnTo>
                      <a:pt x="90" y="902"/>
                    </a:lnTo>
                    <a:lnTo>
                      <a:pt x="45" y="952"/>
                    </a:lnTo>
                    <a:close/>
                  </a:path>
                </a:pathLst>
              </a:custGeom>
              <a:solidFill>
                <a:srgbClr val="1F1A17"/>
              </a:solidFill>
              <a:ln w="9525">
                <a:noFill/>
                <a:round/>
                <a:headEnd/>
                <a:tailEnd/>
              </a:ln>
            </p:spPr>
            <p:txBody>
              <a:bodyPr/>
              <a:lstStyle/>
              <a:p>
                <a:endParaRPr lang="en-US"/>
              </a:p>
            </p:txBody>
          </p:sp>
          <p:sp>
            <p:nvSpPr>
              <p:cNvPr id="66591" name="Freeform 33"/>
              <p:cNvSpPr>
                <a:spLocks/>
              </p:cNvSpPr>
              <p:nvPr/>
            </p:nvSpPr>
            <p:spPr bwMode="auto">
              <a:xfrm>
                <a:off x="4532" y="4114"/>
                <a:ext cx="141"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0" y="50"/>
                    </a:moveTo>
                    <a:lnTo>
                      <a:pt x="46" y="100"/>
                    </a:lnTo>
                    <a:lnTo>
                      <a:pt x="1271" y="100"/>
                    </a:lnTo>
                    <a:lnTo>
                      <a:pt x="1271" y="0"/>
                    </a:lnTo>
                    <a:lnTo>
                      <a:pt x="46" y="0"/>
                    </a:lnTo>
                    <a:lnTo>
                      <a:pt x="91" y="50"/>
                    </a:lnTo>
                    <a:lnTo>
                      <a:pt x="0" y="50"/>
                    </a:lnTo>
                    <a:lnTo>
                      <a:pt x="0" y="100"/>
                    </a:lnTo>
                    <a:lnTo>
                      <a:pt x="46" y="100"/>
                    </a:lnTo>
                    <a:lnTo>
                      <a:pt x="0" y="50"/>
                    </a:lnTo>
                    <a:close/>
                  </a:path>
                </a:pathLst>
              </a:custGeom>
              <a:solidFill>
                <a:srgbClr val="1F1A17"/>
              </a:solidFill>
              <a:ln w="9525">
                <a:noFill/>
                <a:round/>
                <a:headEnd/>
                <a:tailEnd/>
              </a:ln>
            </p:spPr>
            <p:txBody>
              <a:bodyPr/>
              <a:lstStyle/>
              <a:p>
                <a:endParaRPr lang="en-US"/>
              </a:p>
            </p:txBody>
          </p:sp>
          <p:sp>
            <p:nvSpPr>
              <p:cNvPr id="66592" name="Freeform 34"/>
              <p:cNvSpPr>
                <a:spLocks/>
              </p:cNvSpPr>
              <p:nvPr/>
            </p:nvSpPr>
            <p:spPr bwMode="auto">
              <a:xfrm>
                <a:off x="4532" y="4024"/>
                <a:ext cx="10" cy="95"/>
              </a:xfrm>
              <a:custGeom>
                <a:avLst/>
                <a:gdLst>
                  <a:gd name="T0" fmla="*/ 0 w 91"/>
                  <a:gd name="T1" fmla="*/ 0 h 952"/>
                  <a:gd name="T2" fmla="*/ 0 w 91"/>
                  <a:gd name="T3" fmla="*/ 0 h 952"/>
                  <a:gd name="T4" fmla="*/ 0 w 91"/>
                  <a:gd name="T5" fmla="*/ 0 h 952"/>
                  <a:gd name="T6" fmla="*/ 0 w 91"/>
                  <a:gd name="T7" fmla="*/ 0 h 952"/>
                  <a:gd name="T8" fmla="*/ 0 w 91"/>
                  <a:gd name="T9" fmla="*/ 0 h 952"/>
                  <a:gd name="T10" fmla="*/ 0 w 91"/>
                  <a:gd name="T11" fmla="*/ 0 h 952"/>
                  <a:gd name="T12" fmla="*/ 0 w 91"/>
                  <a:gd name="T13" fmla="*/ 0 h 952"/>
                  <a:gd name="T14" fmla="*/ 0 w 91"/>
                  <a:gd name="T15" fmla="*/ 0 h 952"/>
                  <a:gd name="T16" fmla="*/ 0 w 91"/>
                  <a:gd name="T17" fmla="*/ 0 h 952"/>
                  <a:gd name="T18" fmla="*/ 0 w 91"/>
                  <a:gd name="T19" fmla="*/ 0 h 9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52"/>
                  <a:gd name="T32" fmla="*/ 91 w 91"/>
                  <a:gd name="T33" fmla="*/ 952 h 9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52">
                    <a:moveTo>
                      <a:pt x="46" y="0"/>
                    </a:moveTo>
                    <a:lnTo>
                      <a:pt x="0" y="50"/>
                    </a:lnTo>
                    <a:lnTo>
                      <a:pt x="0" y="952"/>
                    </a:lnTo>
                    <a:lnTo>
                      <a:pt x="91" y="952"/>
                    </a:lnTo>
                    <a:lnTo>
                      <a:pt x="91" y="50"/>
                    </a:lnTo>
                    <a:lnTo>
                      <a:pt x="46" y="100"/>
                    </a:lnTo>
                    <a:lnTo>
                      <a:pt x="46" y="0"/>
                    </a:lnTo>
                    <a:lnTo>
                      <a:pt x="0" y="0"/>
                    </a:lnTo>
                    <a:lnTo>
                      <a:pt x="0" y="50"/>
                    </a:lnTo>
                    <a:lnTo>
                      <a:pt x="46" y="0"/>
                    </a:lnTo>
                    <a:close/>
                  </a:path>
                </a:pathLst>
              </a:custGeom>
              <a:solidFill>
                <a:srgbClr val="1F1A17"/>
              </a:solidFill>
              <a:ln w="9525">
                <a:noFill/>
                <a:round/>
                <a:headEnd/>
                <a:tailEnd/>
              </a:ln>
            </p:spPr>
            <p:txBody>
              <a:bodyPr/>
              <a:lstStyle/>
              <a:p>
                <a:endParaRPr lang="en-US"/>
              </a:p>
            </p:txBody>
          </p:sp>
          <p:sp>
            <p:nvSpPr>
              <p:cNvPr id="66593" name="Rectangle 35"/>
              <p:cNvSpPr>
                <a:spLocks noChangeArrowheads="1"/>
              </p:cNvSpPr>
              <p:nvPr/>
            </p:nvSpPr>
            <p:spPr bwMode="auto">
              <a:xfrm>
                <a:off x="4673" y="3984"/>
                <a:ext cx="136" cy="135"/>
              </a:xfrm>
              <a:prstGeom prst="rect">
                <a:avLst/>
              </a:prstGeom>
              <a:solidFill>
                <a:srgbClr val="DC2B19"/>
              </a:solidFill>
              <a:ln w="9525">
                <a:noFill/>
                <a:miter lim="800000"/>
                <a:headEnd/>
                <a:tailEnd/>
              </a:ln>
            </p:spPr>
            <p:txBody>
              <a:bodyPr/>
              <a:lstStyle/>
              <a:p>
                <a:endParaRPr lang="en-US"/>
              </a:p>
            </p:txBody>
          </p:sp>
          <p:sp>
            <p:nvSpPr>
              <p:cNvPr id="66594" name="Freeform 36"/>
              <p:cNvSpPr>
                <a:spLocks/>
              </p:cNvSpPr>
              <p:nvPr/>
            </p:nvSpPr>
            <p:spPr bwMode="auto">
              <a:xfrm>
                <a:off x="4673" y="3979"/>
                <a:ext cx="141"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1271" y="50"/>
                    </a:moveTo>
                    <a:lnTo>
                      <a:pt x="1225" y="0"/>
                    </a:lnTo>
                    <a:lnTo>
                      <a:pt x="0" y="0"/>
                    </a:lnTo>
                    <a:lnTo>
                      <a:pt x="0" y="100"/>
                    </a:lnTo>
                    <a:lnTo>
                      <a:pt x="1225" y="100"/>
                    </a:lnTo>
                    <a:lnTo>
                      <a:pt x="1180" y="50"/>
                    </a:lnTo>
                    <a:lnTo>
                      <a:pt x="1271" y="50"/>
                    </a:lnTo>
                    <a:lnTo>
                      <a:pt x="1271" y="0"/>
                    </a:lnTo>
                    <a:lnTo>
                      <a:pt x="1225" y="0"/>
                    </a:lnTo>
                    <a:lnTo>
                      <a:pt x="1271" y="50"/>
                    </a:lnTo>
                    <a:close/>
                  </a:path>
                </a:pathLst>
              </a:custGeom>
              <a:solidFill>
                <a:srgbClr val="1F1A17"/>
              </a:solidFill>
              <a:ln w="9525">
                <a:noFill/>
                <a:round/>
                <a:headEnd/>
                <a:tailEnd/>
              </a:ln>
            </p:spPr>
            <p:txBody>
              <a:bodyPr/>
              <a:lstStyle/>
              <a:p>
                <a:endParaRPr lang="en-US"/>
              </a:p>
            </p:txBody>
          </p:sp>
          <p:sp>
            <p:nvSpPr>
              <p:cNvPr id="66595" name="Freeform 37"/>
              <p:cNvSpPr>
                <a:spLocks/>
              </p:cNvSpPr>
              <p:nvPr/>
            </p:nvSpPr>
            <p:spPr bwMode="auto">
              <a:xfrm>
                <a:off x="4804" y="3984"/>
                <a:ext cx="10" cy="140"/>
              </a:xfrm>
              <a:custGeom>
                <a:avLst/>
                <a:gdLst>
                  <a:gd name="T0" fmla="*/ 0 w 91"/>
                  <a:gd name="T1" fmla="*/ 0 h 1402"/>
                  <a:gd name="T2" fmla="*/ 0 w 91"/>
                  <a:gd name="T3" fmla="*/ 0 h 1402"/>
                  <a:gd name="T4" fmla="*/ 0 w 91"/>
                  <a:gd name="T5" fmla="*/ 0 h 1402"/>
                  <a:gd name="T6" fmla="*/ 0 w 91"/>
                  <a:gd name="T7" fmla="*/ 0 h 1402"/>
                  <a:gd name="T8" fmla="*/ 0 w 91"/>
                  <a:gd name="T9" fmla="*/ 0 h 1402"/>
                  <a:gd name="T10" fmla="*/ 0 w 91"/>
                  <a:gd name="T11" fmla="*/ 0 h 1402"/>
                  <a:gd name="T12" fmla="*/ 0 w 91"/>
                  <a:gd name="T13" fmla="*/ 0 h 1402"/>
                  <a:gd name="T14" fmla="*/ 0 w 91"/>
                  <a:gd name="T15" fmla="*/ 0 h 1402"/>
                  <a:gd name="T16" fmla="*/ 0 w 91"/>
                  <a:gd name="T17" fmla="*/ 0 h 1402"/>
                  <a:gd name="T18" fmla="*/ 0 w 91"/>
                  <a:gd name="T19" fmla="*/ 0 h 14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1402"/>
                  <a:gd name="T32" fmla="*/ 91 w 91"/>
                  <a:gd name="T33" fmla="*/ 1402 h 14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1402">
                    <a:moveTo>
                      <a:pt x="45" y="1402"/>
                    </a:moveTo>
                    <a:lnTo>
                      <a:pt x="91" y="1352"/>
                    </a:lnTo>
                    <a:lnTo>
                      <a:pt x="91" y="0"/>
                    </a:lnTo>
                    <a:lnTo>
                      <a:pt x="0" y="0"/>
                    </a:lnTo>
                    <a:lnTo>
                      <a:pt x="0" y="1352"/>
                    </a:lnTo>
                    <a:lnTo>
                      <a:pt x="45" y="1302"/>
                    </a:lnTo>
                    <a:lnTo>
                      <a:pt x="45" y="1402"/>
                    </a:lnTo>
                    <a:lnTo>
                      <a:pt x="91" y="1402"/>
                    </a:lnTo>
                    <a:lnTo>
                      <a:pt x="91" y="1352"/>
                    </a:lnTo>
                    <a:lnTo>
                      <a:pt x="45" y="1402"/>
                    </a:lnTo>
                    <a:close/>
                  </a:path>
                </a:pathLst>
              </a:custGeom>
              <a:solidFill>
                <a:srgbClr val="1F1A17"/>
              </a:solidFill>
              <a:ln w="9525">
                <a:noFill/>
                <a:round/>
                <a:headEnd/>
                <a:tailEnd/>
              </a:ln>
            </p:spPr>
            <p:txBody>
              <a:bodyPr/>
              <a:lstStyle/>
              <a:p>
                <a:endParaRPr lang="en-US"/>
              </a:p>
            </p:txBody>
          </p:sp>
          <p:sp>
            <p:nvSpPr>
              <p:cNvPr id="66596" name="Freeform 38"/>
              <p:cNvSpPr>
                <a:spLocks/>
              </p:cNvSpPr>
              <p:nvPr/>
            </p:nvSpPr>
            <p:spPr bwMode="auto">
              <a:xfrm>
                <a:off x="4668" y="4114"/>
                <a:ext cx="141" cy="10"/>
              </a:xfrm>
              <a:custGeom>
                <a:avLst/>
                <a:gdLst>
                  <a:gd name="T0" fmla="*/ 0 w 1270"/>
                  <a:gd name="T1" fmla="*/ 0 h 100"/>
                  <a:gd name="T2" fmla="*/ 0 w 1270"/>
                  <a:gd name="T3" fmla="*/ 0 h 100"/>
                  <a:gd name="T4" fmla="*/ 0 w 1270"/>
                  <a:gd name="T5" fmla="*/ 0 h 100"/>
                  <a:gd name="T6" fmla="*/ 0 w 1270"/>
                  <a:gd name="T7" fmla="*/ 0 h 100"/>
                  <a:gd name="T8" fmla="*/ 0 w 1270"/>
                  <a:gd name="T9" fmla="*/ 0 h 100"/>
                  <a:gd name="T10" fmla="*/ 0 w 1270"/>
                  <a:gd name="T11" fmla="*/ 0 h 100"/>
                  <a:gd name="T12" fmla="*/ 0 w 1270"/>
                  <a:gd name="T13" fmla="*/ 0 h 100"/>
                  <a:gd name="T14" fmla="*/ 0 w 1270"/>
                  <a:gd name="T15" fmla="*/ 0 h 100"/>
                  <a:gd name="T16" fmla="*/ 0 w 1270"/>
                  <a:gd name="T17" fmla="*/ 0 h 100"/>
                  <a:gd name="T18" fmla="*/ 0 w 1270"/>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0"/>
                  <a:gd name="T31" fmla="*/ 0 h 100"/>
                  <a:gd name="T32" fmla="*/ 1270 w 1270"/>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0" h="100">
                    <a:moveTo>
                      <a:pt x="0" y="50"/>
                    </a:moveTo>
                    <a:lnTo>
                      <a:pt x="45" y="100"/>
                    </a:lnTo>
                    <a:lnTo>
                      <a:pt x="1270" y="100"/>
                    </a:lnTo>
                    <a:lnTo>
                      <a:pt x="1270" y="0"/>
                    </a:lnTo>
                    <a:lnTo>
                      <a:pt x="45" y="0"/>
                    </a:lnTo>
                    <a:lnTo>
                      <a:pt x="90" y="50"/>
                    </a:lnTo>
                    <a:lnTo>
                      <a:pt x="0" y="50"/>
                    </a:lnTo>
                    <a:lnTo>
                      <a:pt x="0" y="100"/>
                    </a:lnTo>
                    <a:lnTo>
                      <a:pt x="45" y="100"/>
                    </a:lnTo>
                    <a:lnTo>
                      <a:pt x="0" y="50"/>
                    </a:lnTo>
                    <a:close/>
                  </a:path>
                </a:pathLst>
              </a:custGeom>
              <a:solidFill>
                <a:srgbClr val="1F1A17"/>
              </a:solidFill>
              <a:ln w="9525">
                <a:noFill/>
                <a:round/>
                <a:headEnd/>
                <a:tailEnd/>
              </a:ln>
            </p:spPr>
            <p:txBody>
              <a:bodyPr/>
              <a:lstStyle/>
              <a:p>
                <a:endParaRPr lang="en-US"/>
              </a:p>
            </p:txBody>
          </p:sp>
          <p:sp>
            <p:nvSpPr>
              <p:cNvPr id="66597" name="Freeform 39"/>
              <p:cNvSpPr>
                <a:spLocks/>
              </p:cNvSpPr>
              <p:nvPr/>
            </p:nvSpPr>
            <p:spPr bwMode="auto">
              <a:xfrm>
                <a:off x="4668" y="3979"/>
                <a:ext cx="10" cy="140"/>
              </a:xfrm>
              <a:custGeom>
                <a:avLst/>
                <a:gdLst>
                  <a:gd name="T0" fmla="*/ 0 w 90"/>
                  <a:gd name="T1" fmla="*/ 0 h 1402"/>
                  <a:gd name="T2" fmla="*/ 0 w 90"/>
                  <a:gd name="T3" fmla="*/ 0 h 1402"/>
                  <a:gd name="T4" fmla="*/ 0 w 90"/>
                  <a:gd name="T5" fmla="*/ 0 h 1402"/>
                  <a:gd name="T6" fmla="*/ 0 w 90"/>
                  <a:gd name="T7" fmla="*/ 0 h 1402"/>
                  <a:gd name="T8" fmla="*/ 0 w 90"/>
                  <a:gd name="T9" fmla="*/ 0 h 1402"/>
                  <a:gd name="T10" fmla="*/ 0 w 90"/>
                  <a:gd name="T11" fmla="*/ 0 h 1402"/>
                  <a:gd name="T12" fmla="*/ 0 w 90"/>
                  <a:gd name="T13" fmla="*/ 0 h 1402"/>
                  <a:gd name="T14" fmla="*/ 0 w 90"/>
                  <a:gd name="T15" fmla="*/ 0 h 1402"/>
                  <a:gd name="T16" fmla="*/ 0 w 90"/>
                  <a:gd name="T17" fmla="*/ 0 h 1402"/>
                  <a:gd name="T18" fmla="*/ 0 w 90"/>
                  <a:gd name="T19" fmla="*/ 0 h 14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402"/>
                  <a:gd name="T32" fmla="*/ 90 w 90"/>
                  <a:gd name="T33" fmla="*/ 1402 h 14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402">
                    <a:moveTo>
                      <a:pt x="45" y="0"/>
                    </a:moveTo>
                    <a:lnTo>
                      <a:pt x="0" y="50"/>
                    </a:lnTo>
                    <a:lnTo>
                      <a:pt x="0" y="1402"/>
                    </a:lnTo>
                    <a:lnTo>
                      <a:pt x="90" y="1402"/>
                    </a:lnTo>
                    <a:lnTo>
                      <a:pt x="90" y="50"/>
                    </a:lnTo>
                    <a:lnTo>
                      <a:pt x="45" y="100"/>
                    </a:lnTo>
                    <a:lnTo>
                      <a:pt x="45" y="0"/>
                    </a:lnTo>
                    <a:lnTo>
                      <a:pt x="0" y="0"/>
                    </a:lnTo>
                    <a:lnTo>
                      <a:pt x="0" y="50"/>
                    </a:lnTo>
                    <a:lnTo>
                      <a:pt x="45" y="0"/>
                    </a:lnTo>
                    <a:close/>
                  </a:path>
                </a:pathLst>
              </a:custGeom>
              <a:solidFill>
                <a:srgbClr val="1F1A17"/>
              </a:solidFill>
              <a:ln w="9525">
                <a:noFill/>
                <a:round/>
                <a:headEnd/>
                <a:tailEnd/>
              </a:ln>
            </p:spPr>
            <p:txBody>
              <a:bodyPr/>
              <a:lstStyle/>
              <a:p>
                <a:endParaRPr lang="en-US"/>
              </a:p>
            </p:txBody>
          </p:sp>
          <p:sp>
            <p:nvSpPr>
              <p:cNvPr id="66598" name="Rectangle 40"/>
              <p:cNvSpPr>
                <a:spLocks noChangeArrowheads="1"/>
              </p:cNvSpPr>
              <p:nvPr/>
            </p:nvSpPr>
            <p:spPr bwMode="auto">
              <a:xfrm>
                <a:off x="4809" y="4074"/>
                <a:ext cx="136" cy="45"/>
              </a:xfrm>
              <a:prstGeom prst="rect">
                <a:avLst/>
              </a:prstGeom>
              <a:solidFill>
                <a:srgbClr val="DC2B19"/>
              </a:solidFill>
              <a:ln w="9525">
                <a:noFill/>
                <a:miter lim="800000"/>
                <a:headEnd/>
                <a:tailEnd/>
              </a:ln>
            </p:spPr>
            <p:txBody>
              <a:bodyPr/>
              <a:lstStyle/>
              <a:p>
                <a:endParaRPr lang="en-US"/>
              </a:p>
            </p:txBody>
          </p:sp>
          <p:sp>
            <p:nvSpPr>
              <p:cNvPr id="66599" name="Freeform 41"/>
              <p:cNvSpPr>
                <a:spLocks/>
              </p:cNvSpPr>
              <p:nvPr/>
            </p:nvSpPr>
            <p:spPr bwMode="auto">
              <a:xfrm>
                <a:off x="4804" y="4069"/>
                <a:ext cx="141"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91" y="50"/>
                    </a:moveTo>
                    <a:lnTo>
                      <a:pt x="45" y="100"/>
                    </a:lnTo>
                    <a:lnTo>
                      <a:pt x="1271" y="100"/>
                    </a:lnTo>
                    <a:lnTo>
                      <a:pt x="1271" y="0"/>
                    </a:lnTo>
                    <a:lnTo>
                      <a:pt x="45" y="0"/>
                    </a:lnTo>
                    <a:lnTo>
                      <a:pt x="0" y="50"/>
                    </a:lnTo>
                    <a:lnTo>
                      <a:pt x="45" y="0"/>
                    </a:lnTo>
                    <a:lnTo>
                      <a:pt x="0" y="0"/>
                    </a:lnTo>
                    <a:lnTo>
                      <a:pt x="0" y="50"/>
                    </a:lnTo>
                    <a:lnTo>
                      <a:pt x="91" y="50"/>
                    </a:lnTo>
                    <a:close/>
                  </a:path>
                </a:pathLst>
              </a:custGeom>
              <a:solidFill>
                <a:srgbClr val="1F1A17"/>
              </a:solidFill>
              <a:ln w="9525">
                <a:noFill/>
                <a:round/>
                <a:headEnd/>
                <a:tailEnd/>
              </a:ln>
            </p:spPr>
            <p:txBody>
              <a:bodyPr/>
              <a:lstStyle/>
              <a:p>
                <a:endParaRPr lang="en-US"/>
              </a:p>
            </p:txBody>
          </p:sp>
          <p:sp>
            <p:nvSpPr>
              <p:cNvPr id="66600" name="Freeform 42"/>
              <p:cNvSpPr>
                <a:spLocks/>
              </p:cNvSpPr>
              <p:nvPr/>
            </p:nvSpPr>
            <p:spPr bwMode="auto">
              <a:xfrm>
                <a:off x="4804" y="4074"/>
                <a:ext cx="10" cy="50"/>
              </a:xfrm>
              <a:custGeom>
                <a:avLst/>
                <a:gdLst>
                  <a:gd name="T0" fmla="*/ 0 w 91"/>
                  <a:gd name="T1" fmla="*/ 0 h 501"/>
                  <a:gd name="T2" fmla="*/ 0 w 91"/>
                  <a:gd name="T3" fmla="*/ 0 h 501"/>
                  <a:gd name="T4" fmla="*/ 0 w 91"/>
                  <a:gd name="T5" fmla="*/ 0 h 501"/>
                  <a:gd name="T6" fmla="*/ 0 w 91"/>
                  <a:gd name="T7" fmla="*/ 0 h 501"/>
                  <a:gd name="T8" fmla="*/ 0 w 91"/>
                  <a:gd name="T9" fmla="*/ 0 h 501"/>
                  <a:gd name="T10" fmla="*/ 0 w 91"/>
                  <a:gd name="T11" fmla="*/ 0 h 501"/>
                  <a:gd name="T12" fmla="*/ 0 w 91"/>
                  <a:gd name="T13" fmla="*/ 0 h 501"/>
                  <a:gd name="T14" fmla="*/ 0 w 91"/>
                  <a:gd name="T15" fmla="*/ 0 h 501"/>
                  <a:gd name="T16" fmla="*/ 0 w 91"/>
                  <a:gd name="T17" fmla="*/ 0 h 501"/>
                  <a:gd name="T18" fmla="*/ 0 w 91"/>
                  <a:gd name="T19" fmla="*/ 0 h 5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01"/>
                  <a:gd name="T32" fmla="*/ 91 w 91"/>
                  <a:gd name="T33" fmla="*/ 501 h 5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01">
                    <a:moveTo>
                      <a:pt x="45" y="401"/>
                    </a:moveTo>
                    <a:lnTo>
                      <a:pt x="91" y="451"/>
                    </a:lnTo>
                    <a:lnTo>
                      <a:pt x="91" y="0"/>
                    </a:lnTo>
                    <a:lnTo>
                      <a:pt x="0" y="0"/>
                    </a:lnTo>
                    <a:lnTo>
                      <a:pt x="0" y="451"/>
                    </a:lnTo>
                    <a:lnTo>
                      <a:pt x="45" y="501"/>
                    </a:lnTo>
                    <a:lnTo>
                      <a:pt x="0" y="451"/>
                    </a:lnTo>
                    <a:lnTo>
                      <a:pt x="0" y="501"/>
                    </a:lnTo>
                    <a:lnTo>
                      <a:pt x="45" y="501"/>
                    </a:lnTo>
                    <a:lnTo>
                      <a:pt x="45" y="401"/>
                    </a:lnTo>
                    <a:close/>
                  </a:path>
                </a:pathLst>
              </a:custGeom>
              <a:solidFill>
                <a:srgbClr val="1F1A17"/>
              </a:solidFill>
              <a:ln w="9525">
                <a:noFill/>
                <a:round/>
                <a:headEnd/>
                <a:tailEnd/>
              </a:ln>
            </p:spPr>
            <p:txBody>
              <a:bodyPr/>
              <a:lstStyle/>
              <a:p>
                <a:endParaRPr lang="en-US"/>
              </a:p>
            </p:txBody>
          </p:sp>
          <p:sp>
            <p:nvSpPr>
              <p:cNvPr id="66601" name="Freeform 43"/>
              <p:cNvSpPr>
                <a:spLocks/>
              </p:cNvSpPr>
              <p:nvPr/>
            </p:nvSpPr>
            <p:spPr bwMode="auto">
              <a:xfrm>
                <a:off x="4809" y="4114"/>
                <a:ext cx="141"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1180" y="50"/>
                    </a:moveTo>
                    <a:lnTo>
                      <a:pt x="1226" y="0"/>
                    </a:lnTo>
                    <a:lnTo>
                      <a:pt x="0" y="0"/>
                    </a:lnTo>
                    <a:lnTo>
                      <a:pt x="0" y="100"/>
                    </a:lnTo>
                    <a:lnTo>
                      <a:pt x="1226" y="100"/>
                    </a:lnTo>
                    <a:lnTo>
                      <a:pt x="1271" y="50"/>
                    </a:lnTo>
                    <a:lnTo>
                      <a:pt x="1226" y="100"/>
                    </a:lnTo>
                    <a:lnTo>
                      <a:pt x="1271" y="100"/>
                    </a:lnTo>
                    <a:lnTo>
                      <a:pt x="1271" y="50"/>
                    </a:lnTo>
                    <a:lnTo>
                      <a:pt x="1180" y="50"/>
                    </a:lnTo>
                    <a:close/>
                  </a:path>
                </a:pathLst>
              </a:custGeom>
              <a:solidFill>
                <a:srgbClr val="1F1A17"/>
              </a:solidFill>
              <a:ln w="9525">
                <a:noFill/>
                <a:round/>
                <a:headEnd/>
                <a:tailEnd/>
              </a:ln>
            </p:spPr>
            <p:txBody>
              <a:bodyPr/>
              <a:lstStyle/>
              <a:p>
                <a:endParaRPr lang="en-US"/>
              </a:p>
            </p:txBody>
          </p:sp>
          <p:sp>
            <p:nvSpPr>
              <p:cNvPr id="66602" name="Freeform 44"/>
              <p:cNvSpPr>
                <a:spLocks/>
              </p:cNvSpPr>
              <p:nvPr/>
            </p:nvSpPr>
            <p:spPr bwMode="auto">
              <a:xfrm>
                <a:off x="4940" y="4069"/>
                <a:ext cx="10" cy="50"/>
              </a:xfrm>
              <a:custGeom>
                <a:avLst/>
                <a:gdLst>
                  <a:gd name="T0" fmla="*/ 0 w 91"/>
                  <a:gd name="T1" fmla="*/ 0 h 501"/>
                  <a:gd name="T2" fmla="*/ 0 w 91"/>
                  <a:gd name="T3" fmla="*/ 0 h 501"/>
                  <a:gd name="T4" fmla="*/ 0 w 91"/>
                  <a:gd name="T5" fmla="*/ 0 h 501"/>
                  <a:gd name="T6" fmla="*/ 0 w 91"/>
                  <a:gd name="T7" fmla="*/ 0 h 501"/>
                  <a:gd name="T8" fmla="*/ 0 w 91"/>
                  <a:gd name="T9" fmla="*/ 0 h 501"/>
                  <a:gd name="T10" fmla="*/ 0 w 91"/>
                  <a:gd name="T11" fmla="*/ 0 h 501"/>
                  <a:gd name="T12" fmla="*/ 0 w 91"/>
                  <a:gd name="T13" fmla="*/ 0 h 501"/>
                  <a:gd name="T14" fmla="*/ 0 w 91"/>
                  <a:gd name="T15" fmla="*/ 0 h 501"/>
                  <a:gd name="T16" fmla="*/ 0 w 91"/>
                  <a:gd name="T17" fmla="*/ 0 h 501"/>
                  <a:gd name="T18" fmla="*/ 0 w 91"/>
                  <a:gd name="T19" fmla="*/ 0 h 5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501"/>
                  <a:gd name="T32" fmla="*/ 91 w 91"/>
                  <a:gd name="T33" fmla="*/ 501 h 5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501">
                    <a:moveTo>
                      <a:pt x="46" y="100"/>
                    </a:moveTo>
                    <a:lnTo>
                      <a:pt x="0" y="50"/>
                    </a:lnTo>
                    <a:lnTo>
                      <a:pt x="0" y="501"/>
                    </a:lnTo>
                    <a:lnTo>
                      <a:pt x="91" y="501"/>
                    </a:lnTo>
                    <a:lnTo>
                      <a:pt x="91" y="50"/>
                    </a:lnTo>
                    <a:lnTo>
                      <a:pt x="46" y="0"/>
                    </a:lnTo>
                    <a:lnTo>
                      <a:pt x="91" y="50"/>
                    </a:lnTo>
                    <a:lnTo>
                      <a:pt x="91" y="0"/>
                    </a:lnTo>
                    <a:lnTo>
                      <a:pt x="46" y="0"/>
                    </a:lnTo>
                    <a:lnTo>
                      <a:pt x="46" y="100"/>
                    </a:lnTo>
                    <a:close/>
                  </a:path>
                </a:pathLst>
              </a:custGeom>
              <a:solidFill>
                <a:srgbClr val="1F1A17"/>
              </a:solidFill>
              <a:ln w="9525">
                <a:noFill/>
                <a:round/>
                <a:headEnd/>
                <a:tailEnd/>
              </a:ln>
            </p:spPr>
            <p:txBody>
              <a:bodyPr/>
              <a:lstStyle/>
              <a:p>
                <a:endParaRPr lang="en-US"/>
              </a:p>
            </p:txBody>
          </p:sp>
          <p:sp>
            <p:nvSpPr>
              <p:cNvPr id="66603" name="Rectangle 45"/>
              <p:cNvSpPr>
                <a:spLocks noChangeArrowheads="1"/>
              </p:cNvSpPr>
              <p:nvPr/>
            </p:nvSpPr>
            <p:spPr bwMode="auto">
              <a:xfrm>
                <a:off x="4945" y="4029"/>
                <a:ext cx="137" cy="90"/>
              </a:xfrm>
              <a:prstGeom prst="rect">
                <a:avLst/>
              </a:prstGeom>
              <a:solidFill>
                <a:srgbClr val="DC2B19"/>
              </a:solidFill>
              <a:ln w="9525">
                <a:noFill/>
                <a:miter lim="800000"/>
                <a:headEnd/>
                <a:tailEnd/>
              </a:ln>
            </p:spPr>
            <p:txBody>
              <a:bodyPr/>
              <a:lstStyle/>
              <a:p>
                <a:endParaRPr lang="en-US"/>
              </a:p>
            </p:txBody>
          </p:sp>
          <p:sp>
            <p:nvSpPr>
              <p:cNvPr id="66604" name="Freeform 46"/>
              <p:cNvSpPr>
                <a:spLocks/>
              </p:cNvSpPr>
              <p:nvPr/>
            </p:nvSpPr>
            <p:spPr bwMode="auto">
              <a:xfrm>
                <a:off x="4945" y="4024"/>
                <a:ext cx="142" cy="10"/>
              </a:xfrm>
              <a:custGeom>
                <a:avLst/>
                <a:gdLst>
                  <a:gd name="T0" fmla="*/ 0 w 1270"/>
                  <a:gd name="T1" fmla="*/ 0 h 100"/>
                  <a:gd name="T2" fmla="*/ 0 w 1270"/>
                  <a:gd name="T3" fmla="*/ 0 h 100"/>
                  <a:gd name="T4" fmla="*/ 0 w 1270"/>
                  <a:gd name="T5" fmla="*/ 0 h 100"/>
                  <a:gd name="T6" fmla="*/ 0 w 1270"/>
                  <a:gd name="T7" fmla="*/ 0 h 100"/>
                  <a:gd name="T8" fmla="*/ 0 w 1270"/>
                  <a:gd name="T9" fmla="*/ 0 h 100"/>
                  <a:gd name="T10" fmla="*/ 0 w 1270"/>
                  <a:gd name="T11" fmla="*/ 0 h 100"/>
                  <a:gd name="T12" fmla="*/ 0 w 1270"/>
                  <a:gd name="T13" fmla="*/ 0 h 100"/>
                  <a:gd name="T14" fmla="*/ 0 w 1270"/>
                  <a:gd name="T15" fmla="*/ 0 h 100"/>
                  <a:gd name="T16" fmla="*/ 0 w 1270"/>
                  <a:gd name="T17" fmla="*/ 0 h 100"/>
                  <a:gd name="T18" fmla="*/ 0 w 1270"/>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0"/>
                  <a:gd name="T31" fmla="*/ 0 h 100"/>
                  <a:gd name="T32" fmla="*/ 1270 w 1270"/>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0" h="100">
                    <a:moveTo>
                      <a:pt x="1270" y="50"/>
                    </a:moveTo>
                    <a:lnTo>
                      <a:pt x="1225" y="0"/>
                    </a:lnTo>
                    <a:lnTo>
                      <a:pt x="0" y="0"/>
                    </a:lnTo>
                    <a:lnTo>
                      <a:pt x="0" y="100"/>
                    </a:lnTo>
                    <a:lnTo>
                      <a:pt x="1225" y="100"/>
                    </a:lnTo>
                    <a:lnTo>
                      <a:pt x="1179" y="50"/>
                    </a:lnTo>
                    <a:lnTo>
                      <a:pt x="1270" y="50"/>
                    </a:lnTo>
                    <a:lnTo>
                      <a:pt x="1270" y="0"/>
                    </a:lnTo>
                    <a:lnTo>
                      <a:pt x="1225" y="0"/>
                    </a:lnTo>
                    <a:lnTo>
                      <a:pt x="1270" y="50"/>
                    </a:lnTo>
                    <a:close/>
                  </a:path>
                </a:pathLst>
              </a:custGeom>
              <a:solidFill>
                <a:srgbClr val="1F1A17"/>
              </a:solidFill>
              <a:ln w="9525">
                <a:noFill/>
                <a:round/>
                <a:headEnd/>
                <a:tailEnd/>
              </a:ln>
            </p:spPr>
            <p:txBody>
              <a:bodyPr/>
              <a:lstStyle/>
              <a:p>
                <a:endParaRPr lang="en-US"/>
              </a:p>
            </p:txBody>
          </p:sp>
          <p:sp>
            <p:nvSpPr>
              <p:cNvPr id="66605" name="Freeform 47"/>
              <p:cNvSpPr>
                <a:spLocks/>
              </p:cNvSpPr>
              <p:nvPr/>
            </p:nvSpPr>
            <p:spPr bwMode="auto">
              <a:xfrm>
                <a:off x="5076" y="4029"/>
                <a:ext cx="11" cy="95"/>
              </a:xfrm>
              <a:custGeom>
                <a:avLst/>
                <a:gdLst>
                  <a:gd name="T0" fmla="*/ 0 w 91"/>
                  <a:gd name="T1" fmla="*/ 0 h 952"/>
                  <a:gd name="T2" fmla="*/ 0 w 91"/>
                  <a:gd name="T3" fmla="*/ 0 h 952"/>
                  <a:gd name="T4" fmla="*/ 0 w 91"/>
                  <a:gd name="T5" fmla="*/ 0 h 952"/>
                  <a:gd name="T6" fmla="*/ 0 w 91"/>
                  <a:gd name="T7" fmla="*/ 0 h 952"/>
                  <a:gd name="T8" fmla="*/ 0 w 91"/>
                  <a:gd name="T9" fmla="*/ 0 h 952"/>
                  <a:gd name="T10" fmla="*/ 0 w 91"/>
                  <a:gd name="T11" fmla="*/ 0 h 952"/>
                  <a:gd name="T12" fmla="*/ 0 w 91"/>
                  <a:gd name="T13" fmla="*/ 0 h 952"/>
                  <a:gd name="T14" fmla="*/ 0 w 91"/>
                  <a:gd name="T15" fmla="*/ 0 h 952"/>
                  <a:gd name="T16" fmla="*/ 0 w 91"/>
                  <a:gd name="T17" fmla="*/ 0 h 952"/>
                  <a:gd name="T18" fmla="*/ 0 w 91"/>
                  <a:gd name="T19" fmla="*/ 0 h 9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52"/>
                  <a:gd name="T32" fmla="*/ 91 w 91"/>
                  <a:gd name="T33" fmla="*/ 952 h 9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52">
                    <a:moveTo>
                      <a:pt x="46" y="952"/>
                    </a:moveTo>
                    <a:lnTo>
                      <a:pt x="91" y="902"/>
                    </a:lnTo>
                    <a:lnTo>
                      <a:pt x="91" y="0"/>
                    </a:lnTo>
                    <a:lnTo>
                      <a:pt x="0" y="0"/>
                    </a:lnTo>
                    <a:lnTo>
                      <a:pt x="0" y="902"/>
                    </a:lnTo>
                    <a:lnTo>
                      <a:pt x="46" y="852"/>
                    </a:lnTo>
                    <a:lnTo>
                      <a:pt x="46" y="952"/>
                    </a:lnTo>
                    <a:lnTo>
                      <a:pt x="91" y="952"/>
                    </a:lnTo>
                    <a:lnTo>
                      <a:pt x="91" y="902"/>
                    </a:lnTo>
                    <a:lnTo>
                      <a:pt x="46" y="952"/>
                    </a:lnTo>
                    <a:close/>
                  </a:path>
                </a:pathLst>
              </a:custGeom>
              <a:solidFill>
                <a:srgbClr val="1F1A17"/>
              </a:solidFill>
              <a:ln w="9525">
                <a:noFill/>
                <a:round/>
                <a:headEnd/>
                <a:tailEnd/>
              </a:ln>
            </p:spPr>
            <p:txBody>
              <a:bodyPr/>
              <a:lstStyle/>
              <a:p>
                <a:endParaRPr lang="en-US"/>
              </a:p>
            </p:txBody>
          </p:sp>
          <p:sp>
            <p:nvSpPr>
              <p:cNvPr id="66606" name="Freeform 48"/>
              <p:cNvSpPr>
                <a:spLocks/>
              </p:cNvSpPr>
              <p:nvPr/>
            </p:nvSpPr>
            <p:spPr bwMode="auto">
              <a:xfrm>
                <a:off x="4940" y="4114"/>
                <a:ext cx="142" cy="10"/>
              </a:xfrm>
              <a:custGeom>
                <a:avLst/>
                <a:gdLst>
                  <a:gd name="T0" fmla="*/ 0 w 1271"/>
                  <a:gd name="T1" fmla="*/ 0 h 100"/>
                  <a:gd name="T2" fmla="*/ 0 w 1271"/>
                  <a:gd name="T3" fmla="*/ 0 h 100"/>
                  <a:gd name="T4" fmla="*/ 0 w 1271"/>
                  <a:gd name="T5" fmla="*/ 0 h 100"/>
                  <a:gd name="T6" fmla="*/ 0 w 1271"/>
                  <a:gd name="T7" fmla="*/ 0 h 100"/>
                  <a:gd name="T8" fmla="*/ 0 w 1271"/>
                  <a:gd name="T9" fmla="*/ 0 h 100"/>
                  <a:gd name="T10" fmla="*/ 0 w 1271"/>
                  <a:gd name="T11" fmla="*/ 0 h 100"/>
                  <a:gd name="T12" fmla="*/ 0 w 1271"/>
                  <a:gd name="T13" fmla="*/ 0 h 100"/>
                  <a:gd name="T14" fmla="*/ 0 w 1271"/>
                  <a:gd name="T15" fmla="*/ 0 h 100"/>
                  <a:gd name="T16" fmla="*/ 0 w 1271"/>
                  <a:gd name="T17" fmla="*/ 0 h 100"/>
                  <a:gd name="T18" fmla="*/ 0 w 1271"/>
                  <a:gd name="T19" fmla="*/ 0 h 1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1"/>
                  <a:gd name="T31" fmla="*/ 0 h 100"/>
                  <a:gd name="T32" fmla="*/ 1271 w 1271"/>
                  <a:gd name="T33" fmla="*/ 100 h 1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1" h="100">
                    <a:moveTo>
                      <a:pt x="0" y="50"/>
                    </a:moveTo>
                    <a:lnTo>
                      <a:pt x="46" y="100"/>
                    </a:lnTo>
                    <a:lnTo>
                      <a:pt x="1271" y="100"/>
                    </a:lnTo>
                    <a:lnTo>
                      <a:pt x="1271" y="0"/>
                    </a:lnTo>
                    <a:lnTo>
                      <a:pt x="46" y="0"/>
                    </a:lnTo>
                    <a:lnTo>
                      <a:pt x="91" y="50"/>
                    </a:lnTo>
                    <a:lnTo>
                      <a:pt x="0" y="50"/>
                    </a:lnTo>
                    <a:lnTo>
                      <a:pt x="0" y="100"/>
                    </a:lnTo>
                    <a:lnTo>
                      <a:pt x="46" y="100"/>
                    </a:lnTo>
                    <a:lnTo>
                      <a:pt x="0" y="50"/>
                    </a:lnTo>
                    <a:close/>
                  </a:path>
                </a:pathLst>
              </a:custGeom>
              <a:solidFill>
                <a:srgbClr val="1F1A17"/>
              </a:solidFill>
              <a:ln w="9525">
                <a:noFill/>
                <a:round/>
                <a:headEnd/>
                <a:tailEnd/>
              </a:ln>
            </p:spPr>
            <p:txBody>
              <a:bodyPr/>
              <a:lstStyle/>
              <a:p>
                <a:endParaRPr lang="en-US"/>
              </a:p>
            </p:txBody>
          </p:sp>
          <p:sp>
            <p:nvSpPr>
              <p:cNvPr id="66607" name="Freeform 49"/>
              <p:cNvSpPr>
                <a:spLocks/>
              </p:cNvSpPr>
              <p:nvPr/>
            </p:nvSpPr>
            <p:spPr bwMode="auto">
              <a:xfrm>
                <a:off x="4940" y="4024"/>
                <a:ext cx="10" cy="95"/>
              </a:xfrm>
              <a:custGeom>
                <a:avLst/>
                <a:gdLst>
                  <a:gd name="T0" fmla="*/ 0 w 91"/>
                  <a:gd name="T1" fmla="*/ 0 h 952"/>
                  <a:gd name="T2" fmla="*/ 0 w 91"/>
                  <a:gd name="T3" fmla="*/ 0 h 952"/>
                  <a:gd name="T4" fmla="*/ 0 w 91"/>
                  <a:gd name="T5" fmla="*/ 0 h 952"/>
                  <a:gd name="T6" fmla="*/ 0 w 91"/>
                  <a:gd name="T7" fmla="*/ 0 h 952"/>
                  <a:gd name="T8" fmla="*/ 0 w 91"/>
                  <a:gd name="T9" fmla="*/ 0 h 952"/>
                  <a:gd name="T10" fmla="*/ 0 w 91"/>
                  <a:gd name="T11" fmla="*/ 0 h 952"/>
                  <a:gd name="T12" fmla="*/ 0 w 91"/>
                  <a:gd name="T13" fmla="*/ 0 h 952"/>
                  <a:gd name="T14" fmla="*/ 0 w 91"/>
                  <a:gd name="T15" fmla="*/ 0 h 952"/>
                  <a:gd name="T16" fmla="*/ 0 w 91"/>
                  <a:gd name="T17" fmla="*/ 0 h 952"/>
                  <a:gd name="T18" fmla="*/ 0 w 91"/>
                  <a:gd name="T19" fmla="*/ 0 h 9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952"/>
                  <a:gd name="T32" fmla="*/ 91 w 91"/>
                  <a:gd name="T33" fmla="*/ 952 h 9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952">
                    <a:moveTo>
                      <a:pt x="46" y="0"/>
                    </a:moveTo>
                    <a:lnTo>
                      <a:pt x="0" y="50"/>
                    </a:lnTo>
                    <a:lnTo>
                      <a:pt x="0" y="952"/>
                    </a:lnTo>
                    <a:lnTo>
                      <a:pt x="91" y="952"/>
                    </a:lnTo>
                    <a:lnTo>
                      <a:pt x="91" y="50"/>
                    </a:lnTo>
                    <a:lnTo>
                      <a:pt x="46" y="100"/>
                    </a:lnTo>
                    <a:lnTo>
                      <a:pt x="46" y="0"/>
                    </a:lnTo>
                    <a:lnTo>
                      <a:pt x="0" y="0"/>
                    </a:lnTo>
                    <a:lnTo>
                      <a:pt x="0" y="50"/>
                    </a:lnTo>
                    <a:lnTo>
                      <a:pt x="46" y="0"/>
                    </a:lnTo>
                    <a:close/>
                  </a:path>
                </a:pathLst>
              </a:custGeom>
              <a:solidFill>
                <a:srgbClr val="1F1A17"/>
              </a:solidFill>
              <a:ln w="9525">
                <a:noFill/>
                <a:round/>
                <a:headEnd/>
                <a:tailEnd/>
              </a:ln>
            </p:spPr>
            <p:txBody>
              <a:bodyPr/>
              <a:lstStyle/>
              <a:p>
                <a:endParaRPr lang="en-US"/>
              </a:p>
            </p:txBody>
          </p:sp>
          <p:sp>
            <p:nvSpPr>
              <p:cNvPr id="66608" name="Rectangle 50"/>
              <p:cNvSpPr>
                <a:spLocks noChangeArrowheads="1"/>
              </p:cNvSpPr>
              <p:nvPr/>
            </p:nvSpPr>
            <p:spPr bwMode="auto">
              <a:xfrm>
                <a:off x="4080" y="4160"/>
                <a:ext cx="42" cy="72"/>
              </a:xfrm>
              <a:prstGeom prst="rect">
                <a:avLst/>
              </a:prstGeom>
              <a:noFill/>
              <a:ln w="9525">
                <a:noFill/>
                <a:miter lim="800000"/>
                <a:headEnd/>
                <a:tailEnd/>
              </a:ln>
            </p:spPr>
            <p:txBody>
              <a:bodyPr wrap="none" lIns="0" tIns="0" rIns="0" bIns="0">
                <a:spAutoFit/>
              </a:bodyPr>
              <a:lstStyle/>
              <a:p>
                <a:r>
                  <a:rPr lang="en-US" sz="1500">
                    <a:solidFill>
                      <a:srgbClr val="000000"/>
                    </a:solidFill>
                    <a:latin typeface="AvantGarde Bk BT" charset="0"/>
                  </a:rPr>
                  <a:t>0</a:t>
                </a:r>
                <a:endParaRPr lang="en-US"/>
              </a:p>
            </p:txBody>
          </p:sp>
          <p:sp>
            <p:nvSpPr>
              <p:cNvPr id="66609" name="Rectangle 51"/>
              <p:cNvSpPr>
                <a:spLocks noChangeArrowheads="1"/>
              </p:cNvSpPr>
              <p:nvPr/>
            </p:nvSpPr>
            <p:spPr bwMode="auto">
              <a:xfrm>
                <a:off x="5036" y="4145"/>
                <a:ext cx="43" cy="72"/>
              </a:xfrm>
              <a:prstGeom prst="rect">
                <a:avLst/>
              </a:prstGeom>
              <a:noFill/>
              <a:ln w="9525">
                <a:noFill/>
                <a:miter lim="800000"/>
                <a:headEnd/>
                <a:tailEnd/>
              </a:ln>
            </p:spPr>
            <p:txBody>
              <a:bodyPr wrap="none" lIns="0" tIns="0" rIns="0" bIns="0">
                <a:spAutoFit/>
              </a:bodyPr>
              <a:lstStyle/>
              <a:p>
                <a:r>
                  <a:rPr lang="en-US" sz="1500">
                    <a:solidFill>
                      <a:srgbClr val="000000"/>
                    </a:solidFill>
                    <a:latin typeface="AvantGarde Bk BT" charset="0"/>
                  </a:rPr>
                  <a:t>2</a:t>
                </a:r>
                <a:endParaRPr lang="en-US"/>
              </a:p>
            </p:txBody>
          </p:sp>
          <p:sp>
            <p:nvSpPr>
              <p:cNvPr id="66610" name="Rectangle 52"/>
              <p:cNvSpPr>
                <a:spLocks noChangeArrowheads="1"/>
              </p:cNvSpPr>
              <p:nvPr/>
            </p:nvSpPr>
            <p:spPr bwMode="auto">
              <a:xfrm>
                <a:off x="5104" y="4133"/>
                <a:ext cx="42" cy="72"/>
              </a:xfrm>
              <a:prstGeom prst="rect">
                <a:avLst/>
              </a:prstGeom>
              <a:noFill/>
              <a:ln w="9525">
                <a:noFill/>
                <a:miter lim="800000"/>
                <a:headEnd/>
                <a:tailEnd/>
              </a:ln>
            </p:spPr>
            <p:txBody>
              <a:bodyPr wrap="none" lIns="0" tIns="0" rIns="0" bIns="0">
                <a:spAutoFit/>
              </a:bodyPr>
              <a:lstStyle/>
              <a:p>
                <a:r>
                  <a:rPr lang="en-US" sz="1500">
                    <a:solidFill>
                      <a:srgbClr val="000000"/>
                    </a:solidFill>
                    <a:latin typeface="Symbol" pitchFamily="18" charset="2"/>
                  </a:rPr>
                  <a:t>p</a:t>
                </a:r>
                <a:endParaRPr lang="en-US"/>
              </a:p>
            </p:txBody>
          </p:sp>
          <p:sp>
            <p:nvSpPr>
              <p:cNvPr id="66611" name="Freeform 53"/>
              <p:cNvSpPr>
                <a:spLocks/>
              </p:cNvSpPr>
              <p:nvPr/>
            </p:nvSpPr>
            <p:spPr bwMode="auto">
              <a:xfrm>
                <a:off x="4329" y="4153"/>
                <a:ext cx="53" cy="47"/>
              </a:xfrm>
              <a:custGeom>
                <a:avLst/>
                <a:gdLst>
                  <a:gd name="T0" fmla="*/ 0 w 474"/>
                  <a:gd name="T1" fmla="*/ 0 h 476"/>
                  <a:gd name="T2" fmla="*/ 0 w 474"/>
                  <a:gd name="T3" fmla="*/ 0 h 476"/>
                  <a:gd name="T4" fmla="*/ 0 w 474"/>
                  <a:gd name="T5" fmla="*/ 0 h 476"/>
                  <a:gd name="T6" fmla="*/ 0 w 474"/>
                  <a:gd name="T7" fmla="*/ 0 h 476"/>
                  <a:gd name="T8" fmla="*/ 0 w 474"/>
                  <a:gd name="T9" fmla="*/ 0 h 476"/>
                  <a:gd name="T10" fmla="*/ 0 w 474"/>
                  <a:gd name="T11" fmla="*/ 0 h 476"/>
                  <a:gd name="T12" fmla="*/ 0 60000 65536"/>
                  <a:gd name="T13" fmla="*/ 0 60000 65536"/>
                  <a:gd name="T14" fmla="*/ 0 60000 65536"/>
                  <a:gd name="T15" fmla="*/ 0 60000 65536"/>
                  <a:gd name="T16" fmla="*/ 0 60000 65536"/>
                  <a:gd name="T17" fmla="*/ 0 60000 65536"/>
                  <a:gd name="T18" fmla="*/ 0 w 474"/>
                  <a:gd name="T19" fmla="*/ 0 h 476"/>
                  <a:gd name="T20" fmla="*/ 474 w 474"/>
                  <a:gd name="T21" fmla="*/ 476 h 476"/>
                </a:gdLst>
                <a:ahLst/>
                <a:cxnLst>
                  <a:cxn ang="T12">
                    <a:pos x="T0" y="T1"/>
                  </a:cxn>
                  <a:cxn ang="T13">
                    <a:pos x="T2" y="T3"/>
                  </a:cxn>
                  <a:cxn ang="T14">
                    <a:pos x="T4" y="T5"/>
                  </a:cxn>
                  <a:cxn ang="T15">
                    <a:pos x="T6" y="T7"/>
                  </a:cxn>
                  <a:cxn ang="T16">
                    <a:pos x="T8" y="T9"/>
                  </a:cxn>
                  <a:cxn ang="T17">
                    <a:pos x="T10" y="T11"/>
                  </a:cxn>
                </a:cxnLst>
                <a:rect l="T18" t="T19" r="T20" b="T21"/>
                <a:pathLst>
                  <a:path w="474" h="476">
                    <a:moveTo>
                      <a:pt x="474" y="476"/>
                    </a:moveTo>
                    <a:lnTo>
                      <a:pt x="238" y="0"/>
                    </a:lnTo>
                    <a:lnTo>
                      <a:pt x="0" y="476"/>
                    </a:lnTo>
                    <a:lnTo>
                      <a:pt x="474" y="476"/>
                    </a:lnTo>
                    <a:lnTo>
                      <a:pt x="238" y="0"/>
                    </a:lnTo>
                    <a:lnTo>
                      <a:pt x="474" y="476"/>
                    </a:lnTo>
                    <a:close/>
                  </a:path>
                </a:pathLst>
              </a:custGeom>
              <a:solidFill>
                <a:srgbClr val="1F1A17"/>
              </a:solidFill>
              <a:ln w="9525">
                <a:noFill/>
                <a:round/>
                <a:headEnd/>
                <a:tailEnd/>
              </a:ln>
            </p:spPr>
            <p:txBody>
              <a:bodyPr/>
              <a:lstStyle/>
              <a:p>
                <a:endParaRPr lang="en-US"/>
              </a:p>
            </p:txBody>
          </p:sp>
          <p:sp>
            <p:nvSpPr>
              <p:cNvPr id="66612" name="Freeform 54"/>
              <p:cNvSpPr>
                <a:spLocks/>
              </p:cNvSpPr>
              <p:nvPr/>
            </p:nvSpPr>
            <p:spPr bwMode="auto">
              <a:xfrm>
                <a:off x="4350" y="4196"/>
                <a:ext cx="11" cy="76"/>
              </a:xfrm>
              <a:custGeom>
                <a:avLst/>
                <a:gdLst>
                  <a:gd name="T0" fmla="*/ 0 w 91"/>
                  <a:gd name="T1" fmla="*/ 0 h 760"/>
                  <a:gd name="T2" fmla="*/ 0 w 91"/>
                  <a:gd name="T3" fmla="*/ 0 h 760"/>
                  <a:gd name="T4" fmla="*/ 0 w 91"/>
                  <a:gd name="T5" fmla="*/ 0 h 760"/>
                  <a:gd name="T6" fmla="*/ 0 w 91"/>
                  <a:gd name="T7" fmla="*/ 0 h 760"/>
                  <a:gd name="T8" fmla="*/ 0 w 91"/>
                  <a:gd name="T9" fmla="*/ 0 h 760"/>
                  <a:gd name="T10" fmla="*/ 0 w 91"/>
                  <a:gd name="T11" fmla="*/ 0 h 760"/>
                  <a:gd name="T12" fmla="*/ 0 60000 65536"/>
                  <a:gd name="T13" fmla="*/ 0 60000 65536"/>
                  <a:gd name="T14" fmla="*/ 0 60000 65536"/>
                  <a:gd name="T15" fmla="*/ 0 60000 65536"/>
                  <a:gd name="T16" fmla="*/ 0 60000 65536"/>
                  <a:gd name="T17" fmla="*/ 0 60000 65536"/>
                  <a:gd name="T18" fmla="*/ 0 w 91"/>
                  <a:gd name="T19" fmla="*/ 0 h 760"/>
                  <a:gd name="T20" fmla="*/ 91 w 91"/>
                  <a:gd name="T21" fmla="*/ 760 h 760"/>
                </a:gdLst>
                <a:ahLst/>
                <a:cxnLst>
                  <a:cxn ang="T12">
                    <a:pos x="T0" y="T1"/>
                  </a:cxn>
                  <a:cxn ang="T13">
                    <a:pos x="T2" y="T3"/>
                  </a:cxn>
                  <a:cxn ang="T14">
                    <a:pos x="T4" y="T5"/>
                  </a:cxn>
                  <a:cxn ang="T15">
                    <a:pos x="T6" y="T7"/>
                  </a:cxn>
                  <a:cxn ang="T16">
                    <a:pos x="T8" y="T9"/>
                  </a:cxn>
                  <a:cxn ang="T17">
                    <a:pos x="T10" y="T11"/>
                  </a:cxn>
                </a:cxnLst>
                <a:rect l="T18" t="T19" r="T20" b="T21"/>
                <a:pathLst>
                  <a:path w="91" h="760">
                    <a:moveTo>
                      <a:pt x="46" y="760"/>
                    </a:moveTo>
                    <a:lnTo>
                      <a:pt x="91" y="760"/>
                    </a:lnTo>
                    <a:lnTo>
                      <a:pt x="91" y="0"/>
                    </a:lnTo>
                    <a:lnTo>
                      <a:pt x="0" y="0"/>
                    </a:lnTo>
                    <a:lnTo>
                      <a:pt x="0" y="760"/>
                    </a:lnTo>
                    <a:lnTo>
                      <a:pt x="46" y="760"/>
                    </a:lnTo>
                    <a:close/>
                  </a:path>
                </a:pathLst>
              </a:custGeom>
              <a:solidFill>
                <a:srgbClr val="1F1A17"/>
              </a:solidFill>
              <a:ln w="9525">
                <a:noFill/>
                <a:round/>
                <a:headEnd/>
                <a:tailEnd/>
              </a:ln>
            </p:spPr>
            <p:txBody>
              <a:bodyPr/>
              <a:lstStyle/>
              <a:p>
                <a:endParaRPr lang="en-US"/>
              </a:p>
            </p:txBody>
          </p:sp>
        </p:grpSp>
        <p:sp>
          <p:nvSpPr>
            <p:cNvPr id="66568" name="AutoShape 57"/>
            <p:cNvSpPr>
              <a:spLocks noChangeArrowheads="1"/>
            </p:cNvSpPr>
            <p:nvPr/>
          </p:nvSpPr>
          <p:spPr bwMode="auto">
            <a:xfrm>
              <a:off x="2725" y="3063"/>
              <a:ext cx="539" cy="540"/>
            </a:xfrm>
            <a:prstGeom prst="rightArrow">
              <a:avLst>
                <a:gd name="adj1" fmla="val 50000"/>
                <a:gd name="adj2" fmla="val 25000"/>
              </a:avLst>
            </a:prstGeom>
            <a:solidFill>
              <a:srgbClr val="FF9900"/>
            </a:solidFill>
            <a:ln w="19050">
              <a:solidFill>
                <a:srgbClr val="FF0000"/>
              </a:solidFill>
              <a:miter lim="800000"/>
              <a:headEnd/>
              <a:tailEnd/>
            </a:ln>
          </p:spPr>
          <p:txBody>
            <a:bodyPr wrap="none" anchor="ctr"/>
            <a:lstStyle/>
            <a:p>
              <a:endParaRPr lang="en-US"/>
            </a:p>
          </p:txBody>
        </p:sp>
      </p:grpSp>
    </p:spTree>
    <p:extLst>
      <p:ext uri="{BB962C8B-B14F-4D97-AF65-F5344CB8AC3E}">
        <p14:creationId xmlns:p14="http://schemas.microsoft.com/office/powerpoint/2010/main" val="128401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476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764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1"/>
          <p:cNvSpPr>
            <a:spLocks noChangeArrowheads="1"/>
          </p:cNvSpPr>
          <p:nvPr/>
        </p:nvSpPr>
        <p:spPr bwMode="auto">
          <a:xfrm>
            <a:off x="0" y="1676400"/>
            <a:ext cx="9144000" cy="4038600"/>
          </a:xfrm>
          <a:prstGeom prst="rect">
            <a:avLst/>
          </a:prstGeom>
          <a:solidFill>
            <a:srgbClr val="292929"/>
          </a:solidFill>
          <a:ln w="9525">
            <a:noFill/>
            <a:miter lim="800000"/>
            <a:headEnd/>
            <a:tailEnd/>
          </a:ln>
        </p:spPr>
        <p:txBody>
          <a:bodyPr wrap="none" anchor="ctr"/>
          <a:lstStyle/>
          <a:p>
            <a:endParaRPr lang="en-US"/>
          </a:p>
        </p:txBody>
      </p:sp>
      <p:sp>
        <p:nvSpPr>
          <p:cNvPr id="67587" name="Rectangle 2"/>
          <p:cNvSpPr>
            <a:spLocks noGrp="1" noChangeArrowheads="1"/>
          </p:cNvSpPr>
          <p:nvPr>
            <p:ph type="title"/>
          </p:nvPr>
        </p:nvSpPr>
        <p:spPr>
          <a:xfrm>
            <a:off x="381000" y="76200"/>
            <a:ext cx="8839200" cy="838200"/>
          </a:xfrm>
        </p:spPr>
        <p:txBody>
          <a:bodyPr>
            <a:normAutofit fontScale="90000"/>
          </a:bodyPr>
          <a:lstStyle/>
          <a:p>
            <a:r>
              <a:rPr lang="en-US" smtClean="0"/>
              <a:t>From covariant regions to invariant features</a:t>
            </a:r>
          </a:p>
        </p:txBody>
      </p:sp>
      <p:pic>
        <p:nvPicPr>
          <p:cNvPr id="67588" name="Picture 10" descr="patch1_ellipse"/>
          <p:cNvPicPr>
            <a:picLocks noChangeAspect="1" noChangeArrowheads="1"/>
          </p:cNvPicPr>
          <p:nvPr/>
        </p:nvPicPr>
        <p:blipFill>
          <a:blip r:embed="rId3" cstate="print"/>
          <a:srcRect/>
          <a:stretch>
            <a:fillRect/>
          </a:stretch>
        </p:blipFill>
        <p:spPr bwMode="auto">
          <a:xfrm>
            <a:off x="381000" y="2259013"/>
            <a:ext cx="1447800" cy="1447800"/>
          </a:xfrm>
          <a:prstGeom prst="rect">
            <a:avLst/>
          </a:prstGeom>
          <a:noFill/>
          <a:ln w="9525">
            <a:noFill/>
            <a:miter lim="800000"/>
            <a:headEnd/>
            <a:tailEnd/>
          </a:ln>
        </p:spPr>
      </p:pic>
      <p:pic>
        <p:nvPicPr>
          <p:cNvPr id="67589" name="Picture 11" descr="patch2_ellipse"/>
          <p:cNvPicPr>
            <a:picLocks noChangeAspect="1" noChangeArrowheads="1"/>
          </p:cNvPicPr>
          <p:nvPr/>
        </p:nvPicPr>
        <p:blipFill>
          <a:blip r:embed="rId4" cstate="print"/>
          <a:srcRect/>
          <a:stretch>
            <a:fillRect/>
          </a:stretch>
        </p:blipFill>
        <p:spPr bwMode="auto">
          <a:xfrm>
            <a:off x="381000" y="4011613"/>
            <a:ext cx="1447800" cy="1447800"/>
          </a:xfrm>
          <a:prstGeom prst="rect">
            <a:avLst/>
          </a:prstGeom>
          <a:noFill/>
          <a:ln w="9525">
            <a:noFill/>
            <a:miter lim="800000"/>
            <a:headEnd/>
            <a:tailEnd/>
          </a:ln>
        </p:spPr>
      </p:pic>
      <p:pic>
        <p:nvPicPr>
          <p:cNvPr id="67590" name="Picture 12" descr="patch1_circle_amb1"/>
          <p:cNvPicPr>
            <a:picLocks noChangeAspect="1" noChangeArrowheads="1"/>
          </p:cNvPicPr>
          <p:nvPr/>
        </p:nvPicPr>
        <p:blipFill>
          <a:blip r:embed="rId5" cstate="print"/>
          <a:srcRect/>
          <a:stretch>
            <a:fillRect/>
          </a:stretch>
        </p:blipFill>
        <p:spPr bwMode="auto">
          <a:xfrm>
            <a:off x="2667000" y="2259013"/>
            <a:ext cx="1447800" cy="1447800"/>
          </a:xfrm>
          <a:prstGeom prst="rect">
            <a:avLst/>
          </a:prstGeom>
          <a:noFill/>
          <a:ln w="9525">
            <a:noFill/>
            <a:miter lim="800000"/>
            <a:headEnd/>
            <a:tailEnd/>
          </a:ln>
        </p:spPr>
      </p:pic>
      <p:pic>
        <p:nvPicPr>
          <p:cNvPr id="67591" name="Picture 13" descr="patch2_circle_amb1"/>
          <p:cNvPicPr>
            <a:picLocks noChangeAspect="1" noChangeArrowheads="1"/>
          </p:cNvPicPr>
          <p:nvPr/>
        </p:nvPicPr>
        <p:blipFill>
          <a:blip r:embed="rId6" cstate="print"/>
          <a:srcRect/>
          <a:stretch>
            <a:fillRect/>
          </a:stretch>
        </p:blipFill>
        <p:spPr bwMode="auto">
          <a:xfrm>
            <a:off x="2667000" y="4011613"/>
            <a:ext cx="1447800" cy="1447800"/>
          </a:xfrm>
          <a:prstGeom prst="rect">
            <a:avLst/>
          </a:prstGeom>
          <a:noFill/>
          <a:ln w="9525">
            <a:noFill/>
            <a:miter lim="800000"/>
            <a:headEnd/>
            <a:tailEnd/>
          </a:ln>
        </p:spPr>
      </p:pic>
      <p:pic>
        <p:nvPicPr>
          <p:cNvPr id="67592" name="Picture 14" descr="patch1_circle_rect1"/>
          <p:cNvPicPr>
            <a:picLocks noChangeAspect="1" noChangeArrowheads="1"/>
          </p:cNvPicPr>
          <p:nvPr/>
        </p:nvPicPr>
        <p:blipFill>
          <a:blip r:embed="rId7" cstate="print"/>
          <a:srcRect/>
          <a:stretch>
            <a:fillRect/>
          </a:stretch>
        </p:blipFill>
        <p:spPr bwMode="auto">
          <a:xfrm>
            <a:off x="4967288" y="2259013"/>
            <a:ext cx="1447800" cy="1447800"/>
          </a:xfrm>
          <a:prstGeom prst="rect">
            <a:avLst/>
          </a:prstGeom>
          <a:noFill/>
          <a:ln w="9525">
            <a:noFill/>
            <a:miter lim="800000"/>
            <a:headEnd/>
            <a:tailEnd/>
          </a:ln>
        </p:spPr>
      </p:pic>
      <p:pic>
        <p:nvPicPr>
          <p:cNvPr id="67593" name="Picture 15" descr="patch2_circle_rect1"/>
          <p:cNvPicPr>
            <a:picLocks noChangeAspect="1" noChangeArrowheads="1"/>
          </p:cNvPicPr>
          <p:nvPr/>
        </p:nvPicPr>
        <p:blipFill>
          <a:blip r:embed="rId8" cstate="print"/>
          <a:srcRect/>
          <a:stretch>
            <a:fillRect/>
          </a:stretch>
        </p:blipFill>
        <p:spPr bwMode="auto">
          <a:xfrm>
            <a:off x="4967288" y="4011613"/>
            <a:ext cx="1447800" cy="1447800"/>
          </a:xfrm>
          <a:prstGeom prst="rect">
            <a:avLst/>
          </a:prstGeom>
          <a:noFill/>
          <a:ln w="9525">
            <a:noFill/>
            <a:miter lim="800000"/>
            <a:headEnd/>
            <a:tailEnd/>
          </a:ln>
        </p:spPr>
      </p:pic>
      <p:sp>
        <p:nvSpPr>
          <p:cNvPr id="67594" name="AutoShape 16"/>
          <p:cNvSpPr>
            <a:spLocks noChangeArrowheads="1"/>
          </p:cNvSpPr>
          <p:nvPr/>
        </p:nvSpPr>
        <p:spPr bwMode="auto">
          <a:xfrm>
            <a:off x="2097088" y="2868613"/>
            <a:ext cx="341312" cy="304800"/>
          </a:xfrm>
          <a:prstGeom prst="rightArrow">
            <a:avLst>
              <a:gd name="adj1" fmla="val 50000"/>
              <a:gd name="adj2" fmla="val 27995"/>
            </a:avLst>
          </a:prstGeom>
          <a:solidFill>
            <a:srgbClr val="FF9900"/>
          </a:solidFill>
          <a:ln w="19050">
            <a:solidFill>
              <a:srgbClr val="FF0000"/>
            </a:solidFill>
            <a:miter lim="800000"/>
            <a:headEnd/>
            <a:tailEnd/>
          </a:ln>
        </p:spPr>
        <p:txBody>
          <a:bodyPr wrap="none" anchor="ctr"/>
          <a:lstStyle/>
          <a:p>
            <a:endParaRPr lang="en-US"/>
          </a:p>
        </p:txBody>
      </p:sp>
      <p:sp>
        <p:nvSpPr>
          <p:cNvPr id="67595" name="AutoShape 17"/>
          <p:cNvSpPr>
            <a:spLocks noChangeArrowheads="1"/>
          </p:cNvSpPr>
          <p:nvPr/>
        </p:nvSpPr>
        <p:spPr bwMode="auto">
          <a:xfrm>
            <a:off x="2097088" y="4621213"/>
            <a:ext cx="341312" cy="304800"/>
          </a:xfrm>
          <a:prstGeom prst="rightArrow">
            <a:avLst>
              <a:gd name="adj1" fmla="val 50000"/>
              <a:gd name="adj2" fmla="val 27995"/>
            </a:avLst>
          </a:prstGeom>
          <a:solidFill>
            <a:srgbClr val="FF9900"/>
          </a:solidFill>
          <a:ln w="19050">
            <a:solidFill>
              <a:srgbClr val="FF0000"/>
            </a:solidFill>
            <a:miter lim="800000"/>
            <a:headEnd/>
            <a:tailEnd/>
          </a:ln>
        </p:spPr>
        <p:txBody>
          <a:bodyPr wrap="none" anchor="ctr"/>
          <a:lstStyle/>
          <a:p>
            <a:endParaRPr lang="en-US"/>
          </a:p>
        </p:txBody>
      </p:sp>
      <p:pic>
        <p:nvPicPr>
          <p:cNvPr id="67596" name="Picture 18" descr="sift1"/>
          <p:cNvPicPr>
            <a:picLocks noChangeAspect="1" noChangeArrowheads="1"/>
          </p:cNvPicPr>
          <p:nvPr/>
        </p:nvPicPr>
        <p:blipFill>
          <a:blip r:embed="rId9" cstate="print"/>
          <a:srcRect/>
          <a:stretch>
            <a:fillRect/>
          </a:stretch>
        </p:blipFill>
        <p:spPr bwMode="auto">
          <a:xfrm>
            <a:off x="7319963" y="2303463"/>
            <a:ext cx="1447800" cy="1447800"/>
          </a:xfrm>
          <a:prstGeom prst="rect">
            <a:avLst/>
          </a:prstGeom>
          <a:noFill/>
          <a:ln w="9525">
            <a:noFill/>
            <a:miter lim="800000"/>
            <a:headEnd/>
            <a:tailEnd/>
          </a:ln>
        </p:spPr>
      </p:pic>
      <p:pic>
        <p:nvPicPr>
          <p:cNvPr id="67597" name="Picture 19" descr="sift2"/>
          <p:cNvPicPr>
            <a:picLocks noChangeAspect="1" noChangeArrowheads="1"/>
          </p:cNvPicPr>
          <p:nvPr/>
        </p:nvPicPr>
        <p:blipFill>
          <a:blip r:embed="rId10" cstate="print"/>
          <a:srcRect/>
          <a:stretch>
            <a:fillRect/>
          </a:stretch>
        </p:blipFill>
        <p:spPr bwMode="auto">
          <a:xfrm>
            <a:off x="7319963" y="4056063"/>
            <a:ext cx="1447800" cy="1447800"/>
          </a:xfrm>
          <a:prstGeom prst="rect">
            <a:avLst/>
          </a:prstGeom>
          <a:noFill/>
          <a:ln w="9525">
            <a:noFill/>
            <a:miter lim="800000"/>
            <a:headEnd/>
            <a:tailEnd/>
          </a:ln>
        </p:spPr>
      </p:pic>
      <p:sp>
        <p:nvSpPr>
          <p:cNvPr id="67598" name="Text Box 22"/>
          <p:cNvSpPr txBox="1">
            <a:spLocks noChangeArrowheads="1"/>
          </p:cNvSpPr>
          <p:nvPr/>
        </p:nvSpPr>
        <p:spPr bwMode="auto">
          <a:xfrm>
            <a:off x="204788" y="1905000"/>
            <a:ext cx="1849437" cy="304800"/>
          </a:xfrm>
          <a:prstGeom prst="rect">
            <a:avLst/>
          </a:prstGeom>
          <a:noFill/>
          <a:ln w="9525">
            <a:noFill/>
            <a:miter lim="800000"/>
            <a:headEnd/>
            <a:tailEnd/>
          </a:ln>
        </p:spPr>
        <p:txBody>
          <a:bodyPr wrap="none">
            <a:spAutoFit/>
          </a:bodyPr>
          <a:lstStyle/>
          <a:p>
            <a:pPr eaLnBrk="1" hangingPunct="1"/>
            <a:r>
              <a:rPr lang="en-US" sz="1400">
                <a:solidFill>
                  <a:schemeClr val="bg1"/>
                </a:solidFill>
              </a:rPr>
              <a:t>Extract affine regions</a:t>
            </a:r>
          </a:p>
        </p:txBody>
      </p:sp>
      <p:sp>
        <p:nvSpPr>
          <p:cNvPr id="67599" name="Text Box 23"/>
          <p:cNvSpPr txBox="1">
            <a:spLocks noChangeArrowheads="1"/>
          </p:cNvSpPr>
          <p:nvPr/>
        </p:nvSpPr>
        <p:spPr bwMode="auto">
          <a:xfrm>
            <a:off x="2590800" y="1905000"/>
            <a:ext cx="1612900" cy="304800"/>
          </a:xfrm>
          <a:prstGeom prst="rect">
            <a:avLst/>
          </a:prstGeom>
          <a:noFill/>
          <a:ln w="9525">
            <a:noFill/>
            <a:miter lim="800000"/>
            <a:headEnd/>
            <a:tailEnd/>
          </a:ln>
        </p:spPr>
        <p:txBody>
          <a:bodyPr wrap="none">
            <a:spAutoFit/>
          </a:bodyPr>
          <a:lstStyle/>
          <a:p>
            <a:pPr eaLnBrk="1" hangingPunct="1"/>
            <a:r>
              <a:rPr lang="en-US" sz="1400">
                <a:solidFill>
                  <a:schemeClr val="bg1"/>
                </a:solidFill>
              </a:rPr>
              <a:t>Normalize regions</a:t>
            </a:r>
          </a:p>
        </p:txBody>
      </p:sp>
      <p:sp>
        <p:nvSpPr>
          <p:cNvPr id="67600" name="Text Box 24"/>
          <p:cNvSpPr txBox="1">
            <a:spLocks noChangeArrowheads="1"/>
          </p:cNvSpPr>
          <p:nvPr/>
        </p:nvSpPr>
        <p:spPr bwMode="auto">
          <a:xfrm>
            <a:off x="4800600" y="1752600"/>
            <a:ext cx="1741488" cy="517525"/>
          </a:xfrm>
          <a:prstGeom prst="rect">
            <a:avLst/>
          </a:prstGeom>
          <a:noFill/>
          <a:ln w="9525">
            <a:noFill/>
            <a:miter lim="800000"/>
            <a:headEnd/>
            <a:tailEnd/>
          </a:ln>
        </p:spPr>
        <p:txBody>
          <a:bodyPr wrap="none">
            <a:spAutoFit/>
          </a:bodyPr>
          <a:lstStyle/>
          <a:p>
            <a:pPr algn="ctr" eaLnBrk="1" hangingPunct="1"/>
            <a:r>
              <a:rPr lang="en-US" sz="1400">
                <a:solidFill>
                  <a:schemeClr val="bg1"/>
                </a:solidFill>
              </a:rPr>
              <a:t>Eliminate rotational </a:t>
            </a:r>
          </a:p>
          <a:p>
            <a:pPr algn="ctr" eaLnBrk="1" hangingPunct="1"/>
            <a:r>
              <a:rPr lang="en-US" sz="1400">
                <a:solidFill>
                  <a:schemeClr val="bg1"/>
                </a:solidFill>
              </a:rPr>
              <a:t>ambiguity</a:t>
            </a:r>
          </a:p>
        </p:txBody>
      </p:sp>
      <p:sp>
        <p:nvSpPr>
          <p:cNvPr id="67601" name="Text Box 25"/>
          <p:cNvSpPr txBox="1">
            <a:spLocks noChangeArrowheads="1"/>
          </p:cNvSpPr>
          <p:nvPr/>
        </p:nvSpPr>
        <p:spPr bwMode="auto">
          <a:xfrm>
            <a:off x="7104063" y="1752600"/>
            <a:ext cx="1887537" cy="517525"/>
          </a:xfrm>
          <a:prstGeom prst="rect">
            <a:avLst/>
          </a:prstGeom>
          <a:noFill/>
          <a:ln w="9525">
            <a:noFill/>
            <a:miter lim="800000"/>
            <a:headEnd/>
            <a:tailEnd/>
          </a:ln>
        </p:spPr>
        <p:txBody>
          <a:bodyPr wrap="none">
            <a:spAutoFit/>
          </a:bodyPr>
          <a:lstStyle/>
          <a:p>
            <a:pPr algn="ctr" eaLnBrk="1" hangingPunct="1"/>
            <a:r>
              <a:rPr lang="en-US" sz="1400">
                <a:solidFill>
                  <a:schemeClr val="bg1"/>
                </a:solidFill>
              </a:rPr>
              <a:t>Compute appearance</a:t>
            </a:r>
            <a:br>
              <a:rPr lang="en-US" sz="1400">
                <a:solidFill>
                  <a:schemeClr val="bg1"/>
                </a:solidFill>
              </a:rPr>
            </a:br>
            <a:r>
              <a:rPr lang="en-US" sz="1400">
                <a:solidFill>
                  <a:schemeClr val="bg1"/>
                </a:solidFill>
              </a:rPr>
              <a:t>descriptors</a:t>
            </a:r>
          </a:p>
        </p:txBody>
      </p:sp>
      <p:sp>
        <p:nvSpPr>
          <p:cNvPr id="67602" name="AutoShape 26"/>
          <p:cNvSpPr>
            <a:spLocks noChangeArrowheads="1"/>
          </p:cNvSpPr>
          <p:nvPr/>
        </p:nvSpPr>
        <p:spPr bwMode="auto">
          <a:xfrm>
            <a:off x="4383088" y="2868613"/>
            <a:ext cx="341312" cy="304800"/>
          </a:xfrm>
          <a:prstGeom prst="rightArrow">
            <a:avLst>
              <a:gd name="adj1" fmla="val 50000"/>
              <a:gd name="adj2" fmla="val 27995"/>
            </a:avLst>
          </a:prstGeom>
          <a:solidFill>
            <a:srgbClr val="FF9900"/>
          </a:solidFill>
          <a:ln w="19050">
            <a:solidFill>
              <a:srgbClr val="FF0000"/>
            </a:solidFill>
            <a:miter lim="800000"/>
            <a:headEnd/>
            <a:tailEnd/>
          </a:ln>
        </p:spPr>
        <p:txBody>
          <a:bodyPr wrap="none" anchor="ctr"/>
          <a:lstStyle/>
          <a:p>
            <a:endParaRPr lang="en-US"/>
          </a:p>
        </p:txBody>
      </p:sp>
      <p:sp>
        <p:nvSpPr>
          <p:cNvPr id="67603" name="AutoShape 27"/>
          <p:cNvSpPr>
            <a:spLocks noChangeArrowheads="1"/>
          </p:cNvSpPr>
          <p:nvPr/>
        </p:nvSpPr>
        <p:spPr bwMode="auto">
          <a:xfrm>
            <a:off x="6705600" y="2868613"/>
            <a:ext cx="341313" cy="304800"/>
          </a:xfrm>
          <a:prstGeom prst="rightArrow">
            <a:avLst>
              <a:gd name="adj1" fmla="val 50000"/>
              <a:gd name="adj2" fmla="val 27995"/>
            </a:avLst>
          </a:prstGeom>
          <a:solidFill>
            <a:srgbClr val="FF9900"/>
          </a:solidFill>
          <a:ln w="19050">
            <a:solidFill>
              <a:srgbClr val="FF0000"/>
            </a:solidFill>
            <a:miter lim="800000"/>
            <a:headEnd/>
            <a:tailEnd/>
          </a:ln>
        </p:spPr>
        <p:txBody>
          <a:bodyPr wrap="none" anchor="ctr"/>
          <a:lstStyle/>
          <a:p>
            <a:endParaRPr lang="en-US"/>
          </a:p>
        </p:txBody>
      </p:sp>
      <p:sp>
        <p:nvSpPr>
          <p:cNvPr id="67604" name="AutoShape 28"/>
          <p:cNvSpPr>
            <a:spLocks noChangeArrowheads="1"/>
          </p:cNvSpPr>
          <p:nvPr/>
        </p:nvSpPr>
        <p:spPr bwMode="auto">
          <a:xfrm>
            <a:off x="4383088" y="4606925"/>
            <a:ext cx="341312" cy="304800"/>
          </a:xfrm>
          <a:prstGeom prst="rightArrow">
            <a:avLst>
              <a:gd name="adj1" fmla="val 50000"/>
              <a:gd name="adj2" fmla="val 27995"/>
            </a:avLst>
          </a:prstGeom>
          <a:solidFill>
            <a:srgbClr val="FF9900"/>
          </a:solidFill>
          <a:ln w="19050">
            <a:solidFill>
              <a:srgbClr val="FF0000"/>
            </a:solidFill>
            <a:miter lim="800000"/>
            <a:headEnd/>
            <a:tailEnd/>
          </a:ln>
        </p:spPr>
        <p:txBody>
          <a:bodyPr wrap="none" anchor="ctr"/>
          <a:lstStyle/>
          <a:p>
            <a:endParaRPr lang="en-US"/>
          </a:p>
        </p:txBody>
      </p:sp>
      <p:sp>
        <p:nvSpPr>
          <p:cNvPr id="67605" name="AutoShape 29"/>
          <p:cNvSpPr>
            <a:spLocks noChangeArrowheads="1"/>
          </p:cNvSpPr>
          <p:nvPr/>
        </p:nvSpPr>
        <p:spPr bwMode="auto">
          <a:xfrm>
            <a:off x="6705600" y="4606925"/>
            <a:ext cx="341313" cy="304800"/>
          </a:xfrm>
          <a:prstGeom prst="rightArrow">
            <a:avLst>
              <a:gd name="adj1" fmla="val 50000"/>
              <a:gd name="adj2" fmla="val 27995"/>
            </a:avLst>
          </a:prstGeom>
          <a:solidFill>
            <a:srgbClr val="FF9900"/>
          </a:solidFill>
          <a:ln w="19050">
            <a:solidFill>
              <a:srgbClr val="FF0000"/>
            </a:solidFill>
            <a:miter lim="800000"/>
            <a:headEnd/>
            <a:tailEnd/>
          </a:ln>
        </p:spPr>
        <p:txBody>
          <a:bodyPr wrap="none" anchor="ctr"/>
          <a:lstStyle/>
          <a:p>
            <a:endParaRPr lang="en-US"/>
          </a:p>
        </p:txBody>
      </p:sp>
      <p:sp>
        <p:nvSpPr>
          <p:cNvPr id="67606" name="Rectangle 30"/>
          <p:cNvSpPr>
            <a:spLocks noChangeArrowheads="1"/>
          </p:cNvSpPr>
          <p:nvPr/>
        </p:nvSpPr>
        <p:spPr bwMode="auto">
          <a:xfrm>
            <a:off x="7329488" y="3749675"/>
            <a:ext cx="1444625" cy="304800"/>
          </a:xfrm>
          <a:prstGeom prst="rect">
            <a:avLst/>
          </a:prstGeom>
          <a:noFill/>
          <a:ln w="9525">
            <a:noFill/>
            <a:miter lim="800000"/>
            <a:headEnd/>
            <a:tailEnd/>
          </a:ln>
        </p:spPr>
        <p:txBody>
          <a:bodyPr wrap="none">
            <a:spAutoFit/>
          </a:bodyPr>
          <a:lstStyle/>
          <a:p>
            <a:pPr eaLnBrk="1" hangingPunct="1"/>
            <a:r>
              <a:rPr lang="en-US" sz="1400">
                <a:solidFill>
                  <a:schemeClr val="bg1"/>
                </a:solidFill>
              </a:rPr>
              <a:t>SIFT (Lowe ’04)</a:t>
            </a:r>
          </a:p>
        </p:txBody>
      </p:sp>
    </p:spTree>
    <p:extLst>
      <p:ext uri="{BB962C8B-B14F-4D97-AF65-F5344CB8AC3E}">
        <p14:creationId xmlns:p14="http://schemas.microsoft.com/office/powerpoint/2010/main" val="27043638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smtClean="0"/>
              <a:t>Invariance vs. covariance</a:t>
            </a:r>
          </a:p>
        </p:txBody>
      </p:sp>
      <p:sp>
        <p:nvSpPr>
          <p:cNvPr id="68611" name="Rectangle 3"/>
          <p:cNvSpPr>
            <a:spLocks noGrp="1" noChangeArrowheads="1"/>
          </p:cNvSpPr>
          <p:nvPr>
            <p:ph type="body" idx="1"/>
          </p:nvPr>
        </p:nvSpPr>
        <p:spPr>
          <a:xfrm>
            <a:off x="457200" y="1600200"/>
            <a:ext cx="8153400" cy="4873752"/>
          </a:xfrm>
        </p:spPr>
        <p:txBody>
          <a:bodyPr/>
          <a:lstStyle/>
          <a:p>
            <a:r>
              <a:rPr lang="en-US" b="1" dirty="0" smtClean="0"/>
              <a:t>Invariance:</a:t>
            </a:r>
          </a:p>
          <a:p>
            <a:pPr lvl="1"/>
            <a:r>
              <a:rPr lang="en-US" dirty="0" smtClean="0"/>
              <a:t>features(transform(image)) = features(image)</a:t>
            </a:r>
          </a:p>
          <a:p>
            <a:r>
              <a:rPr lang="en-US" b="1" dirty="0" smtClean="0"/>
              <a:t>Covariance:</a:t>
            </a:r>
          </a:p>
          <a:p>
            <a:pPr lvl="1"/>
            <a:r>
              <a:rPr lang="en-US" dirty="0" smtClean="0"/>
              <a:t>features(transform(image)) =transform(features(image))</a:t>
            </a:r>
          </a:p>
          <a:p>
            <a:endParaRPr lang="en-US" dirty="0" smtClean="0"/>
          </a:p>
        </p:txBody>
      </p:sp>
      <p:pic>
        <p:nvPicPr>
          <p:cNvPr id="68612" name="Picture 4" descr="sift-feat"/>
          <p:cNvPicPr>
            <a:picLocks noChangeAspect="1" noChangeArrowheads="1"/>
          </p:cNvPicPr>
          <p:nvPr/>
        </p:nvPicPr>
        <p:blipFill>
          <a:blip r:embed="rId3" cstate="print"/>
          <a:srcRect/>
          <a:stretch>
            <a:fillRect/>
          </a:stretch>
        </p:blipFill>
        <p:spPr bwMode="auto">
          <a:xfrm>
            <a:off x="716399" y="3291576"/>
            <a:ext cx="7559675" cy="3008312"/>
          </a:xfrm>
          <a:prstGeom prst="rect">
            <a:avLst/>
          </a:prstGeom>
          <a:noFill/>
          <a:ln w="9525">
            <a:noFill/>
            <a:miter lim="800000"/>
            <a:headEnd/>
            <a:tailEnd/>
          </a:ln>
        </p:spPr>
      </p:pic>
      <p:sp>
        <p:nvSpPr>
          <p:cNvPr id="62469" name="Text Box 5"/>
          <p:cNvSpPr txBox="1">
            <a:spLocks noChangeArrowheads="1"/>
          </p:cNvSpPr>
          <p:nvPr/>
        </p:nvSpPr>
        <p:spPr bwMode="auto">
          <a:xfrm>
            <a:off x="716399" y="6261376"/>
            <a:ext cx="7037387" cy="519112"/>
          </a:xfrm>
          <a:prstGeom prst="rect">
            <a:avLst/>
          </a:prstGeom>
          <a:noFill/>
          <a:ln w="9525">
            <a:noFill/>
            <a:miter lim="800000"/>
            <a:headEnd/>
            <a:tailEnd/>
          </a:ln>
        </p:spPr>
        <p:txBody>
          <a:bodyPr wrap="none">
            <a:spAutoFit/>
          </a:bodyPr>
          <a:lstStyle/>
          <a:p>
            <a:r>
              <a:rPr lang="en-US" dirty="0"/>
              <a:t>Covariant detection =&gt; invariant description</a:t>
            </a:r>
          </a:p>
        </p:txBody>
      </p:sp>
    </p:spTree>
    <p:extLst>
      <p:ext uri="{BB962C8B-B14F-4D97-AF65-F5344CB8AC3E}">
        <p14:creationId xmlns:p14="http://schemas.microsoft.com/office/powerpoint/2010/main" val="3039262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4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III: Part I</a:t>
            </a:r>
            <a:endParaRPr lang="en-US" dirty="0"/>
          </a:p>
        </p:txBody>
      </p:sp>
      <p:sp>
        <p:nvSpPr>
          <p:cNvPr id="3" name="Text Placeholder 2"/>
          <p:cNvSpPr>
            <a:spLocks noGrp="1"/>
          </p:cNvSpPr>
          <p:nvPr>
            <p:ph type="body" idx="1"/>
          </p:nvPr>
        </p:nvSpPr>
        <p:spPr/>
        <p:txBody>
          <a:bodyPr/>
          <a:lstStyle/>
          <a:p>
            <a:r>
              <a:rPr lang="en-US" dirty="0" smtClean="0"/>
              <a:t>Learning Local Feature Descriptor</a:t>
            </a:r>
            <a:endParaRPr lang="en-US" dirty="0"/>
          </a:p>
        </p:txBody>
      </p:sp>
      <p:sp>
        <p:nvSpPr>
          <p:cNvPr id="4" name="Rectangle 3"/>
          <p:cNvSpPr/>
          <p:nvPr/>
        </p:nvSpPr>
        <p:spPr>
          <a:xfrm>
            <a:off x="1905000" y="1295400"/>
            <a:ext cx="7047600" cy="1754326"/>
          </a:xfrm>
          <a:prstGeom prst="rect">
            <a:avLst/>
          </a:prstGeom>
          <a:ln>
            <a:solidFill>
              <a:srgbClr val="FF0000"/>
            </a:solidFill>
          </a:ln>
        </p:spPr>
        <p:txBody>
          <a:bodyPr wrap="square">
            <a:spAutoFit/>
          </a:bodyPr>
          <a:lstStyle/>
          <a:p>
            <a:r>
              <a:rPr lang="en-US" dirty="0" smtClean="0"/>
              <a:t>David G. Lowe, “</a:t>
            </a:r>
            <a:r>
              <a:rPr lang="en-US" i="1" dirty="0" smtClean="0"/>
              <a:t>Distinctive Image Features from Scale-Invariant </a:t>
            </a:r>
            <a:r>
              <a:rPr lang="en-US" i="1" dirty="0" err="1" smtClean="0"/>
              <a:t>Keypoints</a:t>
            </a:r>
            <a:r>
              <a:rPr lang="en-US" dirty="0" smtClean="0"/>
              <a:t>”, International Journal of Computer Vision, Vol. 60, No. 2, pp. 91-110</a:t>
            </a:r>
          </a:p>
          <a:p>
            <a:pPr lvl="1">
              <a:buFont typeface="Arial" pitchFamily="34" charset="0"/>
              <a:buChar char="•"/>
            </a:pPr>
            <a:r>
              <a:rPr lang="en-US" i="1" dirty="0" smtClean="0"/>
              <a:t> 6291</a:t>
            </a:r>
            <a:r>
              <a:rPr lang="en-US" dirty="0" smtClean="0"/>
              <a:t> as of 02/28/2010; </a:t>
            </a:r>
            <a:r>
              <a:rPr lang="en-US" dirty="0" smtClean="0">
                <a:hlinkClick r:id="rId2"/>
              </a:rPr>
              <a:t>22481</a:t>
            </a:r>
            <a:r>
              <a:rPr lang="en-US" dirty="0" smtClean="0"/>
              <a:t> as of 02/03/2014</a:t>
            </a:r>
          </a:p>
          <a:p>
            <a:pPr lvl="1">
              <a:buFont typeface="Arial" pitchFamily="34" charset="0"/>
              <a:buChar char="•"/>
            </a:pPr>
            <a:r>
              <a:rPr lang="en-US" dirty="0" smtClean="0"/>
              <a:t>  Our goal is to design the best local image descriptors in the world.</a:t>
            </a:r>
            <a:endParaRPr lang="en-US" dirty="0"/>
          </a:p>
        </p:txBody>
      </p:sp>
    </p:spTree>
    <p:extLst>
      <p:ext uri="{BB962C8B-B14F-4D97-AF65-F5344CB8AC3E}">
        <p14:creationId xmlns:p14="http://schemas.microsoft.com/office/powerpoint/2010/main" val="157185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850900" y="1524000"/>
            <a:ext cx="7485063" cy="2663825"/>
            <a:chOff x="850900" y="2286000"/>
            <a:chExt cx="7485063" cy="2663825"/>
          </a:xfrm>
        </p:grpSpPr>
        <p:pic>
          <p:nvPicPr>
            <p:cNvPr id="4" name="Picture 4" descr="SIFT2"/>
            <p:cNvPicPr>
              <a:picLocks noChangeArrowheads="1"/>
            </p:cNvPicPr>
            <p:nvPr/>
          </p:nvPicPr>
          <p:blipFill>
            <a:blip r:embed="rId4" cstate="print"/>
            <a:srcRect/>
            <a:stretch>
              <a:fillRect/>
            </a:stretch>
          </p:blipFill>
          <p:spPr bwMode="auto">
            <a:xfrm>
              <a:off x="4660900" y="2286000"/>
              <a:ext cx="3675063" cy="2660650"/>
            </a:xfrm>
            <a:prstGeom prst="rect">
              <a:avLst/>
            </a:prstGeom>
            <a:noFill/>
            <a:ln w="9525">
              <a:noFill/>
              <a:miter lim="800000"/>
              <a:headEnd/>
              <a:tailEnd/>
            </a:ln>
          </p:spPr>
        </p:pic>
        <p:pic>
          <p:nvPicPr>
            <p:cNvPr id="5" name="Picture 5" descr="SIFT1"/>
            <p:cNvPicPr>
              <a:picLocks noChangeAspect="1" noChangeArrowheads="1"/>
            </p:cNvPicPr>
            <p:nvPr/>
          </p:nvPicPr>
          <p:blipFill>
            <a:blip r:embed="rId5" cstate="print"/>
            <a:srcRect/>
            <a:stretch>
              <a:fillRect/>
            </a:stretch>
          </p:blipFill>
          <p:spPr bwMode="auto">
            <a:xfrm>
              <a:off x="850900" y="2286000"/>
              <a:ext cx="3675063" cy="2663825"/>
            </a:xfrm>
            <a:prstGeom prst="rect">
              <a:avLst/>
            </a:prstGeom>
            <a:noFill/>
            <a:ln w="9525">
              <a:noFill/>
              <a:miter lim="800000"/>
              <a:headEnd/>
              <a:tailEnd/>
            </a:ln>
          </p:spPr>
        </p:pic>
        <p:sp>
          <p:nvSpPr>
            <p:cNvPr id="6" name="Line 6"/>
            <p:cNvSpPr>
              <a:spLocks noChangeShapeType="1"/>
            </p:cNvSpPr>
            <p:nvPr/>
          </p:nvSpPr>
          <p:spPr bwMode="auto">
            <a:xfrm flipV="1">
              <a:off x="3289300" y="3086100"/>
              <a:ext cx="1905000" cy="152400"/>
            </a:xfrm>
            <a:prstGeom prst="line">
              <a:avLst/>
            </a:prstGeom>
            <a:noFill/>
            <a:ln w="28575">
              <a:solidFill>
                <a:srgbClr val="FF0000"/>
              </a:solidFill>
              <a:round/>
              <a:headEnd type="triangle" w="med" len="med"/>
              <a:tailEnd type="triangle" w="med" len="med"/>
            </a:ln>
          </p:spPr>
          <p:txBody>
            <a:bodyPr/>
            <a:lstStyle/>
            <a:p>
              <a:endParaRPr lang="en-US"/>
            </a:p>
          </p:txBody>
        </p:sp>
        <p:sp>
          <p:nvSpPr>
            <p:cNvPr id="7" name="Line 7"/>
            <p:cNvSpPr>
              <a:spLocks noChangeShapeType="1"/>
            </p:cNvSpPr>
            <p:nvPr/>
          </p:nvSpPr>
          <p:spPr bwMode="auto">
            <a:xfrm>
              <a:off x="4232275" y="3355975"/>
              <a:ext cx="1816100" cy="14288"/>
            </a:xfrm>
            <a:prstGeom prst="line">
              <a:avLst/>
            </a:prstGeom>
            <a:noFill/>
            <a:ln w="28575">
              <a:solidFill>
                <a:srgbClr val="FF0000"/>
              </a:solidFill>
              <a:round/>
              <a:headEnd type="triangle" w="med" len="med"/>
              <a:tailEnd type="triangle" w="med" len="med"/>
            </a:ln>
          </p:spPr>
          <p:txBody>
            <a:bodyPr/>
            <a:lstStyle/>
            <a:p>
              <a:endParaRPr lang="en-US"/>
            </a:p>
          </p:txBody>
        </p:sp>
        <p:sp>
          <p:nvSpPr>
            <p:cNvPr id="8" name="Line 8"/>
            <p:cNvSpPr>
              <a:spLocks noChangeShapeType="1"/>
            </p:cNvSpPr>
            <p:nvPr/>
          </p:nvSpPr>
          <p:spPr bwMode="auto">
            <a:xfrm flipV="1">
              <a:off x="3724275" y="4457700"/>
              <a:ext cx="1698625" cy="142875"/>
            </a:xfrm>
            <a:prstGeom prst="line">
              <a:avLst/>
            </a:prstGeom>
            <a:noFill/>
            <a:ln w="28575">
              <a:solidFill>
                <a:srgbClr val="FF0000"/>
              </a:solidFill>
              <a:round/>
              <a:headEnd type="triangle" w="med" len="med"/>
              <a:tailEnd type="triangle" w="med" len="med"/>
            </a:ln>
          </p:spPr>
          <p:txBody>
            <a:bodyPr/>
            <a:lstStyle/>
            <a:p>
              <a:endParaRPr lang="en-US"/>
            </a:p>
          </p:txBody>
        </p:sp>
        <p:sp>
          <p:nvSpPr>
            <p:cNvPr id="9" name="Line 9"/>
            <p:cNvSpPr>
              <a:spLocks noChangeShapeType="1"/>
            </p:cNvSpPr>
            <p:nvPr/>
          </p:nvSpPr>
          <p:spPr bwMode="auto">
            <a:xfrm flipV="1">
              <a:off x="4181475" y="4000500"/>
              <a:ext cx="1736725" cy="41275"/>
            </a:xfrm>
            <a:prstGeom prst="line">
              <a:avLst/>
            </a:prstGeom>
            <a:noFill/>
            <a:ln w="28575">
              <a:solidFill>
                <a:srgbClr val="FF0000"/>
              </a:solidFill>
              <a:round/>
              <a:headEnd type="triangle" w="med" len="med"/>
              <a:tailEnd type="triangle" w="med" len="med"/>
            </a:ln>
          </p:spPr>
          <p:txBody>
            <a:bodyPr/>
            <a:lstStyle/>
            <a:p>
              <a:endParaRPr lang="en-US"/>
            </a:p>
          </p:txBody>
        </p:sp>
        <p:sp>
          <p:nvSpPr>
            <p:cNvPr id="10" name="Line 10"/>
            <p:cNvSpPr>
              <a:spLocks noChangeShapeType="1"/>
            </p:cNvSpPr>
            <p:nvPr/>
          </p:nvSpPr>
          <p:spPr bwMode="auto">
            <a:xfrm flipV="1">
              <a:off x="3444875" y="3581400"/>
              <a:ext cx="1825625" cy="130175"/>
            </a:xfrm>
            <a:prstGeom prst="line">
              <a:avLst/>
            </a:prstGeom>
            <a:noFill/>
            <a:ln w="28575">
              <a:solidFill>
                <a:srgbClr val="FF0000"/>
              </a:solidFill>
              <a:round/>
              <a:headEnd type="triangle" w="med" len="med"/>
              <a:tailEnd type="triangle" w="med" len="med"/>
            </a:ln>
          </p:spPr>
          <p:txBody>
            <a:bodyPr/>
            <a:lstStyle/>
            <a:p>
              <a:endParaRPr lang="en-US"/>
            </a:p>
          </p:txBody>
        </p:sp>
      </p:grpSp>
      <p:grpSp>
        <p:nvGrpSpPr>
          <p:cNvPr id="57" name="Group 56"/>
          <p:cNvGrpSpPr/>
          <p:nvPr/>
        </p:nvGrpSpPr>
        <p:grpSpPr>
          <a:xfrm>
            <a:off x="152400" y="0"/>
            <a:ext cx="6400800" cy="2238272"/>
            <a:chOff x="152400" y="0"/>
            <a:chExt cx="6400800" cy="2238272"/>
          </a:xfrm>
        </p:grpSpPr>
        <p:grpSp>
          <p:nvGrpSpPr>
            <p:cNvPr id="21" name="Group 20"/>
            <p:cNvGrpSpPr/>
            <p:nvPr/>
          </p:nvGrpSpPr>
          <p:grpSpPr>
            <a:xfrm>
              <a:off x="152400" y="0"/>
              <a:ext cx="6400800" cy="1831777"/>
              <a:chOff x="152400" y="0"/>
              <a:chExt cx="6400800" cy="1831777"/>
            </a:xfrm>
          </p:grpSpPr>
          <p:pic>
            <p:nvPicPr>
              <p:cNvPr id="65539" name="Picture 3"/>
              <p:cNvPicPr>
                <a:picLocks noChangeAspect="1" noChangeArrowheads="1"/>
              </p:cNvPicPr>
              <p:nvPr/>
            </p:nvPicPr>
            <p:blipFill>
              <a:blip r:embed="rId6" cstate="print"/>
              <a:srcRect/>
              <a:stretch>
                <a:fillRect/>
              </a:stretch>
            </p:blipFill>
            <p:spPr bwMode="auto">
              <a:xfrm>
                <a:off x="152400" y="0"/>
                <a:ext cx="6400800" cy="1602366"/>
              </a:xfrm>
              <a:prstGeom prst="rect">
                <a:avLst/>
              </a:prstGeom>
              <a:noFill/>
              <a:ln w="9525">
                <a:noFill/>
                <a:miter lim="800000"/>
                <a:headEnd/>
                <a:tailEnd/>
              </a:ln>
            </p:spPr>
          </p:pic>
          <p:sp>
            <p:nvSpPr>
              <p:cNvPr id="17" name="Rectangle 16"/>
              <p:cNvSpPr/>
              <p:nvPr/>
            </p:nvSpPr>
            <p:spPr>
              <a:xfrm>
                <a:off x="1066800" y="1524000"/>
                <a:ext cx="4648200" cy="307777"/>
              </a:xfrm>
              <a:prstGeom prst="rect">
                <a:avLst/>
              </a:prstGeom>
            </p:spPr>
            <p:txBody>
              <a:bodyPr wrap="square">
                <a:spAutoFit/>
              </a:bodyPr>
              <a:lstStyle/>
              <a:p>
                <a:pPr lvl="1"/>
                <a:r>
                  <a:rPr lang="en-US" sz="1400" b="1" dirty="0" smtClean="0"/>
                  <a:t>Panoramic stitching  </a:t>
                </a:r>
                <a:r>
                  <a:rPr lang="en-US" sz="1200" dirty="0" smtClean="0"/>
                  <a:t>[Brown et al. CVPR05]</a:t>
                </a:r>
              </a:p>
            </p:txBody>
          </p:sp>
        </p:grpSp>
        <p:sp>
          <p:nvSpPr>
            <p:cNvPr id="56" name="Up Arrow 55"/>
            <p:cNvSpPr/>
            <p:nvPr/>
          </p:nvSpPr>
          <p:spPr>
            <a:xfrm rot="18592584">
              <a:off x="3818637" y="1647608"/>
              <a:ext cx="248348" cy="932980"/>
            </a:xfrm>
            <a:prstGeom prst="up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 name="Group 58"/>
          <p:cNvGrpSpPr/>
          <p:nvPr/>
        </p:nvGrpSpPr>
        <p:grpSpPr>
          <a:xfrm>
            <a:off x="5482745" y="3653943"/>
            <a:ext cx="3493909" cy="3204057"/>
            <a:chOff x="5482745" y="3653943"/>
            <a:chExt cx="3493909" cy="3204057"/>
          </a:xfrm>
        </p:grpSpPr>
        <p:grpSp>
          <p:nvGrpSpPr>
            <p:cNvPr id="23" name="Group 22"/>
            <p:cNvGrpSpPr/>
            <p:nvPr/>
          </p:nvGrpSpPr>
          <p:grpSpPr>
            <a:xfrm>
              <a:off x="5715000" y="3965257"/>
              <a:ext cx="3261654" cy="2892743"/>
              <a:chOff x="5638800" y="3810000"/>
              <a:chExt cx="3261654" cy="2892743"/>
            </a:xfrm>
          </p:grpSpPr>
          <p:pic>
            <p:nvPicPr>
              <p:cNvPr id="65540" name="Picture 4"/>
              <p:cNvPicPr>
                <a:picLocks noChangeAspect="1" noChangeArrowheads="1"/>
              </p:cNvPicPr>
              <p:nvPr/>
            </p:nvPicPr>
            <p:blipFill>
              <a:blip r:embed="rId7" cstate="print"/>
              <a:srcRect/>
              <a:stretch>
                <a:fillRect/>
              </a:stretch>
            </p:blipFill>
            <p:spPr bwMode="auto">
              <a:xfrm>
                <a:off x="5638800" y="3810000"/>
                <a:ext cx="3261654" cy="2438400"/>
              </a:xfrm>
              <a:prstGeom prst="rect">
                <a:avLst/>
              </a:prstGeom>
              <a:noFill/>
              <a:ln w="9525">
                <a:noFill/>
                <a:miter lim="800000"/>
                <a:headEnd/>
                <a:tailEnd/>
              </a:ln>
            </p:spPr>
          </p:pic>
          <p:sp>
            <p:nvSpPr>
              <p:cNvPr id="22" name="Rectangle 21"/>
              <p:cNvSpPr/>
              <p:nvPr/>
            </p:nvSpPr>
            <p:spPr>
              <a:xfrm>
                <a:off x="5715000" y="6210300"/>
                <a:ext cx="3124200" cy="492443"/>
              </a:xfrm>
              <a:prstGeom prst="rect">
                <a:avLst/>
              </a:prstGeom>
            </p:spPr>
            <p:txBody>
              <a:bodyPr wrap="square">
                <a:spAutoFit/>
              </a:bodyPr>
              <a:lstStyle/>
              <a:p>
                <a:pPr lvl="1"/>
                <a:r>
                  <a:rPr lang="en-US" sz="1400" b="1" dirty="0" smtClean="0"/>
                  <a:t>3D reconstruction</a:t>
                </a:r>
                <a:r>
                  <a:rPr lang="en-US" sz="1400" dirty="0" smtClean="0"/>
                  <a:t> </a:t>
                </a:r>
              </a:p>
              <a:p>
                <a:pPr lvl="1"/>
                <a:r>
                  <a:rPr lang="en-US" sz="1200" dirty="0" smtClean="0"/>
                  <a:t>[</a:t>
                </a:r>
                <a:r>
                  <a:rPr lang="en-US" sz="1200" dirty="0" err="1" smtClean="0"/>
                  <a:t>Snavely</a:t>
                </a:r>
                <a:r>
                  <a:rPr lang="en-US" sz="1200" dirty="0" smtClean="0"/>
                  <a:t> et al. SIGGRAPH06]</a:t>
                </a:r>
              </a:p>
            </p:txBody>
          </p:sp>
        </p:grpSp>
        <p:sp>
          <p:nvSpPr>
            <p:cNvPr id="58" name="Up Arrow 57"/>
            <p:cNvSpPr/>
            <p:nvPr/>
          </p:nvSpPr>
          <p:spPr>
            <a:xfrm rot="7284864">
              <a:off x="5825061" y="3311627"/>
              <a:ext cx="248348" cy="932980"/>
            </a:xfrm>
            <a:prstGeom prst="up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p:cNvGrpSpPr/>
          <p:nvPr/>
        </p:nvGrpSpPr>
        <p:grpSpPr>
          <a:xfrm>
            <a:off x="-390525" y="1828800"/>
            <a:ext cx="3048000" cy="2285345"/>
            <a:chOff x="-390525" y="1828800"/>
            <a:chExt cx="3048000" cy="2285345"/>
          </a:xfrm>
        </p:grpSpPr>
        <p:grpSp>
          <p:nvGrpSpPr>
            <p:cNvPr id="54" name="Group 53"/>
            <p:cNvGrpSpPr/>
            <p:nvPr/>
          </p:nvGrpSpPr>
          <p:grpSpPr>
            <a:xfrm>
              <a:off x="-390525" y="1828800"/>
              <a:ext cx="3048000" cy="2285345"/>
              <a:chOff x="-390525" y="1828800"/>
              <a:chExt cx="3048000" cy="2285345"/>
            </a:xfrm>
          </p:grpSpPr>
          <p:pic>
            <p:nvPicPr>
              <p:cNvPr id="18" name="Picture 17" descr="imagesorter2d.jpg"/>
              <p:cNvPicPr>
                <a:picLocks noChangeAspect="1"/>
              </p:cNvPicPr>
              <p:nvPr/>
            </p:nvPicPr>
            <p:blipFill>
              <a:blip r:embed="rId8" cstate="print"/>
              <a:stretch>
                <a:fillRect/>
              </a:stretch>
            </p:blipFill>
            <p:spPr>
              <a:xfrm>
                <a:off x="152400" y="1828800"/>
                <a:ext cx="1753419" cy="1828800"/>
              </a:xfrm>
              <a:prstGeom prst="rect">
                <a:avLst/>
              </a:prstGeom>
            </p:spPr>
          </p:pic>
          <p:sp>
            <p:nvSpPr>
              <p:cNvPr id="20" name="Rectangle 19"/>
              <p:cNvSpPr/>
              <p:nvPr/>
            </p:nvSpPr>
            <p:spPr>
              <a:xfrm>
                <a:off x="-390525" y="3590925"/>
                <a:ext cx="3048000" cy="523220"/>
              </a:xfrm>
              <a:prstGeom prst="rect">
                <a:avLst/>
              </a:prstGeom>
            </p:spPr>
            <p:txBody>
              <a:bodyPr wrap="square">
                <a:spAutoFit/>
              </a:bodyPr>
              <a:lstStyle/>
              <a:p>
                <a:pPr lvl="1"/>
                <a:r>
                  <a:rPr lang="en-US" sz="1400" b="1" dirty="0" smtClean="0"/>
                  <a:t>Image databases </a:t>
                </a:r>
              </a:p>
              <a:p>
                <a:pPr lvl="1"/>
                <a:r>
                  <a:rPr lang="en-US" sz="1400" dirty="0" smtClean="0"/>
                  <a:t>[</a:t>
                </a:r>
                <a:r>
                  <a:rPr lang="en-US" sz="1200" dirty="0" err="1" smtClean="0"/>
                  <a:t>Mikolajczyk</a:t>
                </a:r>
                <a:r>
                  <a:rPr lang="en-US" sz="1200" dirty="0" smtClean="0"/>
                  <a:t> &amp; </a:t>
                </a:r>
                <a:r>
                  <a:rPr lang="en-US" sz="1200" dirty="0" err="1" smtClean="0"/>
                  <a:t>Schmid</a:t>
                </a:r>
                <a:r>
                  <a:rPr lang="en-US" sz="1200" dirty="0" smtClean="0"/>
                  <a:t> ICCV01]</a:t>
                </a:r>
              </a:p>
            </p:txBody>
          </p:sp>
        </p:grpSp>
        <p:sp>
          <p:nvSpPr>
            <p:cNvPr id="60" name="Up Arrow 59"/>
            <p:cNvSpPr/>
            <p:nvPr/>
          </p:nvSpPr>
          <p:spPr>
            <a:xfrm rot="16200000">
              <a:off x="2088703" y="2591260"/>
              <a:ext cx="248348" cy="603446"/>
            </a:xfrm>
            <a:prstGeom prst="up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p:cNvGrpSpPr/>
          <p:nvPr/>
        </p:nvGrpSpPr>
        <p:grpSpPr>
          <a:xfrm>
            <a:off x="-304800" y="4040647"/>
            <a:ext cx="3094772" cy="2741153"/>
            <a:chOff x="-304800" y="4040647"/>
            <a:chExt cx="3094772" cy="2741153"/>
          </a:xfrm>
        </p:grpSpPr>
        <p:grpSp>
          <p:nvGrpSpPr>
            <p:cNvPr id="53" name="Group 52"/>
            <p:cNvGrpSpPr/>
            <p:nvPr/>
          </p:nvGrpSpPr>
          <p:grpSpPr>
            <a:xfrm>
              <a:off x="-304800" y="4324350"/>
              <a:ext cx="3048000" cy="2457450"/>
              <a:chOff x="-304800" y="4324350"/>
              <a:chExt cx="3048000" cy="2457450"/>
            </a:xfrm>
          </p:grpSpPr>
          <p:pic>
            <p:nvPicPr>
              <p:cNvPr id="28674" name="Picture 2"/>
              <p:cNvPicPr>
                <a:picLocks noChangeAspect="1" noChangeArrowheads="1"/>
              </p:cNvPicPr>
              <p:nvPr/>
            </p:nvPicPr>
            <p:blipFill>
              <a:blip r:embed="rId9" cstate="print"/>
              <a:srcRect/>
              <a:stretch>
                <a:fillRect/>
              </a:stretch>
            </p:blipFill>
            <p:spPr bwMode="auto">
              <a:xfrm>
                <a:off x="152400" y="4324350"/>
                <a:ext cx="2286000" cy="1781837"/>
              </a:xfrm>
              <a:prstGeom prst="rect">
                <a:avLst/>
              </a:prstGeom>
              <a:noFill/>
              <a:ln w="9525">
                <a:noFill/>
                <a:miter lim="800000"/>
                <a:headEnd/>
                <a:tailEnd/>
              </a:ln>
            </p:spPr>
          </p:pic>
          <p:sp>
            <p:nvSpPr>
              <p:cNvPr id="24" name="Rectangle 23"/>
              <p:cNvSpPr/>
              <p:nvPr/>
            </p:nvSpPr>
            <p:spPr>
              <a:xfrm>
                <a:off x="-304800" y="6073914"/>
                <a:ext cx="3048000" cy="707886"/>
              </a:xfrm>
              <a:prstGeom prst="rect">
                <a:avLst/>
              </a:prstGeom>
            </p:spPr>
            <p:txBody>
              <a:bodyPr wrap="square">
                <a:spAutoFit/>
              </a:bodyPr>
              <a:lstStyle/>
              <a:p>
                <a:pPr lvl="1"/>
                <a:r>
                  <a:rPr lang="en-US" sz="1400" b="1" dirty="0" smtClean="0"/>
                  <a:t>Object or location recognition </a:t>
                </a:r>
              </a:p>
              <a:p>
                <a:pPr lvl="1"/>
                <a:r>
                  <a:rPr lang="en-US" sz="1400" dirty="0" smtClean="0"/>
                  <a:t>[</a:t>
                </a:r>
                <a:r>
                  <a:rPr lang="en-US" sz="1200" dirty="0" smtClean="0"/>
                  <a:t>Nister &amp; </a:t>
                </a:r>
                <a:r>
                  <a:rPr lang="en-US" sz="1200" dirty="0" err="1" smtClean="0"/>
                  <a:t>Stewenius</a:t>
                </a:r>
                <a:r>
                  <a:rPr lang="en-US" sz="1200" dirty="0" smtClean="0"/>
                  <a:t> CVPR06] </a:t>
                </a:r>
              </a:p>
              <a:p>
                <a:pPr lvl="1"/>
                <a:r>
                  <a:rPr lang="en-US" sz="1200" dirty="0" smtClean="0"/>
                  <a:t>[Schindler et al. CVPR07]</a:t>
                </a:r>
              </a:p>
            </p:txBody>
          </p:sp>
        </p:grpSp>
        <p:sp>
          <p:nvSpPr>
            <p:cNvPr id="62" name="Up Arrow 61"/>
            <p:cNvSpPr/>
            <p:nvPr/>
          </p:nvSpPr>
          <p:spPr>
            <a:xfrm rot="14535516">
              <a:off x="2206196" y="3705219"/>
              <a:ext cx="248348" cy="919204"/>
            </a:xfrm>
            <a:prstGeom prst="up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p:cNvGrpSpPr/>
          <p:nvPr/>
        </p:nvGrpSpPr>
        <p:grpSpPr>
          <a:xfrm>
            <a:off x="2857500" y="3809999"/>
            <a:ext cx="2476500" cy="2971801"/>
            <a:chOff x="2857500" y="3657599"/>
            <a:chExt cx="2476500" cy="2971801"/>
          </a:xfrm>
        </p:grpSpPr>
        <p:grpSp>
          <p:nvGrpSpPr>
            <p:cNvPr id="52" name="Group 51"/>
            <p:cNvGrpSpPr/>
            <p:nvPr/>
          </p:nvGrpSpPr>
          <p:grpSpPr>
            <a:xfrm>
              <a:off x="2857500" y="4114800"/>
              <a:ext cx="2476500" cy="2514600"/>
              <a:chOff x="2857500" y="4114800"/>
              <a:chExt cx="2476500" cy="2514600"/>
            </a:xfrm>
          </p:grpSpPr>
          <p:pic>
            <p:nvPicPr>
              <p:cNvPr id="25" name="Picture 24" descr="marsrover_mer.jpg"/>
              <p:cNvPicPr>
                <a:picLocks noChangeAspect="1"/>
              </p:cNvPicPr>
              <p:nvPr/>
            </p:nvPicPr>
            <p:blipFill>
              <a:blip r:embed="rId10" cstate="print"/>
              <a:stretch>
                <a:fillRect/>
              </a:stretch>
            </p:blipFill>
            <p:spPr>
              <a:xfrm>
                <a:off x="2857500" y="4114800"/>
                <a:ext cx="2476500" cy="1981200"/>
              </a:xfrm>
              <a:prstGeom prst="rect">
                <a:avLst/>
              </a:prstGeom>
            </p:spPr>
          </p:pic>
          <p:sp>
            <p:nvSpPr>
              <p:cNvPr id="26" name="Rectangle 25"/>
              <p:cNvSpPr/>
              <p:nvPr/>
            </p:nvSpPr>
            <p:spPr>
              <a:xfrm>
                <a:off x="2905594" y="6106180"/>
                <a:ext cx="2001958" cy="523220"/>
              </a:xfrm>
              <a:prstGeom prst="rect">
                <a:avLst/>
              </a:prstGeom>
            </p:spPr>
            <p:txBody>
              <a:bodyPr wrap="none">
                <a:spAutoFit/>
              </a:bodyPr>
              <a:lstStyle/>
              <a:p>
                <a:pPr lvl="1"/>
                <a:r>
                  <a:rPr lang="en-US" sz="1400" b="1" dirty="0" smtClean="0"/>
                  <a:t>Robot navigation</a:t>
                </a:r>
                <a:r>
                  <a:rPr lang="en-US" sz="1400" dirty="0" smtClean="0"/>
                  <a:t> </a:t>
                </a:r>
              </a:p>
              <a:p>
                <a:pPr lvl="1"/>
                <a:r>
                  <a:rPr lang="en-US" sz="1400" dirty="0" smtClean="0"/>
                  <a:t>[</a:t>
                </a:r>
                <a:r>
                  <a:rPr lang="en-US" sz="1200" dirty="0" smtClean="0"/>
                  <a:t>Deans et al. AC05]</a:t>
                </a:r>
              </a:p>
            </p:txBody>
          </p:sp>
        </p:grpSp>
        <p:sp>
          <p:nvSpPr>
            <p:cNvPr id="64" name="Up Arrow 63"/>
            <p:cNvSpPr/>
            <p:nvPr/>
          </p:nvSpPr>
          <p:spPr>
            <a:xfrm rot="10800000">
              <a:off x="3971037" y="3657599"/>
              <a:ext cx="248348" cy="457199"/>
            </a:xfrm>
            <a:prstGeom prst="up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p:cNvSpPr/>
          <p:nvPr/>
        </p:nvSpPr>
        <p:spPr>
          <a:xfrm>
            <a:off x="3221021" y="4126468"/>
            <a:ext cx="2874979" cy="369332"/>
          </a:xfrm>
          <a:prstGeom prst="rect">
            <a:avLst/>
          </a:prstGeom>
        </p:spPr>
        <p:txBody>
          <a:bodyPr wrap="square">
            <a:spAutoFit/>
          </a:bodyPr>
          <a:lstStyle/>
          <a:p>
            <a:r>
              <a:rPr lang="en-US" dirty="0" smtClean="0"/>
              <a:t>Courtesy of Seitz &amp; Szeliski</a:t>
            </a:r>
            <a:endParaRPr lang="en-US" dirty="0"/>
          </a:p>
        </p:txBody>
      </p:sp>
      <p:grpSp>
        <p:nvGrpSpPr>
          <p:cNvPr id="67" name="Group 66"/>
          <p:cNvGrpSpPr/>
          <p:nvPr/>
        </p:nvGrpSpPr>
        <p:grpSpPr>
          <a:xfrm>
            <a:off x="5838825" y="0"/>
            <a:ext cx="3311660" cy="3743325"/>
            <a:chOff x="6013315" y="0"/>
            <a:chExt cx="3311660" cy="3743325"/>
          </a:xfrm>
        </p:grpSpPr>
        <p:grpSp>
          <p:nvGrpSpPr>
            <p:cNvPr id="55" name="Group 54"/>
            <p:cNvGrpSpPr/>
            <p:nvPr/>
          </p:nvGrpSpPr>
          <p:grpSpPr>
            <a:xfrm>
              <a:off x="6346690" y="0"/>
              <a:ext cx="2978285" cy="3743325"/>
              <a:chOff x="6346690" y="0"/>
              <a:chExt cx="2978285" cy="3743325"/>
            </a:xfrm>
          </p:grpSpPr>
          <p:grpSp>
            <p:nvGrpSpPr>
              <p:cNvPr id="50" name="Group 49"/>
              <p:cNvGrpSpPr/>
              <p:nvPr/>
            </p:nvGrpSpPr>
            <p:grpSpPr>
              <a:xfrm>
                <a:off x="6934200" y="0"/>
                <a:ext cx="2209800" cy="3124200"/>
                <a:chOff x="6934200" y="0"/>
                <a:chExt cx="2209800" cy="3124200"/>
              </a:xfrm>
            </p:grpSpPr>
            <p:pic>
              <p:nvPicPr>
                <p:cNvPr id="27" name="Picture 2" descr="\\ganghua5\c$\GangHua\DataBackupLLNetApp\_face\data\friends_full_LLFormat\patches\0000012624_0000000000000000311_00.bmp"/>
                <p:cNvPicPr>
                  <a:picLocks noChangeAspect="1" noChangeArrowheads="1"/>
                </p:cNvPicPr>
                <p:nvPr/>
              </p:nvPicPr>
              <p:blipFill>
                <a:blip r:embed="rId11" cstate="print"/>
                <a:srcRect/>
                <a:stretch>
                  <a:fillRect/>
                </a:stretch>
              </p:blipFill>
              <p:spPr bwMode="auto">
                <a:xfrm>
                  <a:off x="8458200" y="0"/>
                  <a:ext cx="533400" cy="533400"/>
                </a:xfrm>
                <a:prstGeom prst="rect">
                  <a:avLst/>
                </a:prstGeom>
                <a:noFill/>
              </p:spPr>
            </p:pic>
            <p:pic>
              <p:nvPicPr>
                <p:cNvPr id="28" name="Picture 3" descr="\\ganghua5\c$\GangHua\DataBackupLLNetApp\_face\data\friends_full_LLFormat\patches\0000012893_0000000000000000314_00.bmp"/>
                <p:cNvPicPr>
                  <a:picLocks noChangeAspect="1" noChangeArrowheads="1"/>
                </p:cNvPicPr>
                <p:nvPr/>
              </p:nvPicPr>
              <p:blipFill>
                <a:blip r:embed="rId12" cstate="print"/>
                <a:srcRect/>
                <a:stretch>
                  <a:fillRect/>
                </a:stretch>
              </p:blipFill>
              <p:spPr bwMode="auto">
                <a:xfrm>
                  <a:off x="8305800" y="533400"/>
                  <a:ext cx="533400" cy="511776"/>
                </a:xfrm>
                <a:prstGeom prst="rect">
                  <a:avLst/>
                </a:prstGeom>
                <a:noFill/>
              </p:spPr>
            </p:pic>
            <p:pic>
              <p:nvPicPr>
                <p:cNvPr id="29" name="Picture 4" descr="\\ganghua5\c$\GangHua\DataBackupLLNetApp\_face\data\friends_full_LLFormat\patches\0000011938_0000000000000000004_00.bmp"/>
                <p:cNvPicPr>
                  <a:picLocks noChangeAspect="1" noChangeArrowheads="1"/>
                </p:cNvPicPr>
                <p:nvPr/>
              </p:nvPicPr>
              <p:blipFill>
                <a:blip r:embed="rId13" cstate="print"/>
                <a:srcRect/>
                <a:stretch>
                  <a:fillRect/>
                </a:stretch>
              </p:blipFill>
              <p:spPr bwMode="auto">
                <a:xfrm>
                  <a:off x="7010400" y="304800"/>
                  <a:ext cx="533400" cy="537351"/>
                </a:xfrm>
                <a:prstGeom prst="rect">
                  <a:avLst/>
                </a:prstGeom>
                <a:noFill/>
              </p:spPr>
            </p:pic>
            <p:pic>
              <p:nvPicPr>
                <p:cNvPr id="30" name="Picture 5" descr="\\ganghua5\c$\GangHua\DataBackupLLNetApp\_face\data\friends_full_LLFormat\patches\0000001299_0000000000000000308_00.bmp"/>
                <p:cNvPicPr>
                  <a:picLocks noChangeAspect="1" noChangeArrowheads="1"/>
                </p:cNvPicPr>
                <p:nvPr/>
              </p:nvPicPr>
              <p:blipFill>
                <a:blip r:embed="rId14" cstate="print"/>
                <a:srcRect/>
                <a:stretch>
                  <a:fillRect/>
                </a:stretch>
              </p:blipFill>
              <p:spPr bwMode="auto">
                <a:xfrm>
                  <a:off x="7772400" y="304800"/>
                  <a:ext cx="533400" cy="533400"/>
                </a:xfrm>
                <a:prstGeom prst="rect">
                  <a:avLst/>
                </a:prstGeom>
                <a:noFill/>
              </p:spPr>
            </p:pic>
            <p:pic>
              <p:nvPicPr>
                <p:cNvPr id="31" name="Picture 6" descr="\\ganghua5\c$\GangHua\DataBackupLLNetApp\_face\data\friends_full_LLFormat\patches\0000011667_0000000000000000003_00.bmp"/>
                <p:cNvPicPr>
                  <a:picLocks noChangeAspect="1" noChangeArrowheads="1"/>
                </p:cNvPicPr>
                <p:nvPr/>
              </p:nvPicPr>
              <p:blipFill>
                <a:blip r:embed="rId15" cstate="print"/>
                <a:srcRect/>
                <a:stretch>
                  <a:fillRect/>
                </a:stretch>
              </p:blipFill>
              <p:spPr bwMode="auto">
                <a:xfrm>
                  <a:off x="7467600" y="1219200"/>
                  <a:ext cx="529914" cy="533400"/>
                </a:xfrm>
                <a:prstGeom prst="rect">
                  <a:avLst/>
                </a:prstGeom>
                <a:noFill/>
              </p:spPr>
            </p:pic>
            <p:pic>
              <p:nvPicPr>
                <p:cNvPr id="32" name="Picture 7" descr="\\ganghua5\c$\GangHua\DataBackupLLNetApp\_face\data\friends_full_LLFormat\patches\0000013763_0000000000000000586_00.bmp"/>
                <p:cNvPicPr>
                  <a:picLocks noChangeAspect="1" noChangeArrowheads="1"/>
                </p:cNvPicPr>
                <p:nvPr/>
              </p:nvPicPr>
              <p:blipFill>
                <a:blip r:embed="rId16" cstate="print"/>
                <a:srcRect/>
                <a:stretch>
                  <a:fillRect/>
                </a:stretch>
              </p:blipFill>
              <p:spPr bwMode="auto">
                <a:xfrm>
                  <a:off x="8077200" y="990600"/>
                  <a:ext cx="511775" cy="533400"/>
                </a:xfrm>
                <a:prstGeom prst="rect">
                  <a:avLst/>
                </a:prstGeom>
                <a:noFill/>
              </p:spPr>
            </p:pic>
            <p:pic>
              <p:nvPicPr>
                <p:cNvPr id="33" name="Picture 8" descr="\\ganghua5\c$\GangHua\DataBackupLLNetApp\_face\data\friends_full_LLFormat\patches\0000014749_0000000000000000984_00.bmp"/>
                <p:cNvPicPr>
                  <a:picLocks noChangeAspect="1" noChangeArrowheads="1"/>
                </p:cNvPicPr>
                <p:nvPr/>
              </p:nvPicPr>
              <p:blipFill>
                <a:blip r:embed="rId17" cstate="print"/>
                <a:srcRect/>
                <a:stretch>
                  <a:fillRect/>
                </a:stretch>
              </p:blipFill>
              <p:spPr bwMode="auto">
                <a:xfrm>
                  <a:off x="8610600" y="2438400"/>
                  <a:ext cx="533400" cy="533400"/>
                </a:xfrm>
                <a:prstGeom prst="rect">
                  <a:avLst/>
                </a:prstGeom>
                <a:noFill/>
              </p:spPr>
            </p:pic>
            <p:pic>
              <p:nvPicPr>
                <p:cNvPr id="34" name="Picture 10" descr="\\ganghua5\c$\GangHua\DataBackupLLNetApp\_face\data\friends_full_LLFormat\patches\0000014595_0000000000000000983_00.bmp"/>
                <p:cNvPicPr>
                  <a:picLocks noChangeAspect="1" noChangeArrowheads="1"/>
                </p:cNvPicPr>
                <p:nvPr/>
              </p:nvPicPr>
              <p:blipFill>
                <a:blip r:embed="rId18" cstate="print"/>
                <a:srcRect/>
                <a:stretch>
                  <a:fillRect/>
                </a:stretch>
              </p:blipFill>
              <p:spPr bwMode="auto">
                <a:xfrm>
                  <a:off x="6934200" y="1447800"/>
                  <a:ext cx="533400" cy="533400"/>
                </a:xfrm>
                <a:prstGeom prst="rect">
                  <a:avLst/>
                </a:prstGeom>
                <a:noFill/>
              </p:spPr>
            </p:pic>
            <p:pic>
              <p:nvPicPr>
                <p:cNvPr id="35" name="Picture 11" descr="\\ganghua5\c$\GangHua\DataBackupLLNetApp\_face\data\friends_full_LLFormat\patches\0000131124_0000000000000000589_00.bmp"/>
                <p:cNvPicPr>
                  <a:picLocks noChangeAspect="1" noChangeArrowheads="1"/>
                </p:cNvPicPr>
                <p:nvPr/>
              </p:nvPicPr>
              <p:blipFill>
                <a:blip r:embed="rId19" cstate="print"/>
                <a:srcRect/>
                <a:stretch>
                  <a:fillRect/>
                </a:stretch>
              </p:blipFill>
              <p:spPr bwMode="auto">
                <a:xfrm>
                  <a:off x="7010400" y="914400"/>
                  <a:ext cx="533400" cy="533400"/>
                </a:xfrm>
                <a:prstGeom prst="rect">
                  <a:avLst/>
                </a:prstGeom>
                <a:noFill/>
              </p:spPr>
            </p:pic>
            <p:pic>
              <p:nvPicPr>
                <p:cNvPr id="36" name="Picture 13" descr="\\ganghua5\c$\GangHua\DataBackupLLNetApp\_face\data\friends_full_LLFormat\patches\0001217184_0000000000000000322_00.bmp"/>
                <p:cNvPicPr>
                  <a:picLocks noChangeAspect="1" noChangeArrowheads="1"/>
                </p:cNvPicPr>
                <p:nvPr/>
              </p:nvPicPr>
              <p:blipFill>
                <a:blip r:embed="rId20" cstate="print"/>
                <a:srcRect/>
                <a:stretch>
                  <a:fillRect/>
                </a:stretch>
              </p:blipFill>
              <p:spPr bwMode="auto">
                <a:xfrm>
                  <a:off x="7391400" y="0"/>
                  <a:ext cx="533400" cy="544139"/>
                </a:xfrm>
                <a:prstGeom prst="rect">
                  <a:avLst/>
                </a:prstGeom>
                <a:noFill/>
              </p:spPr>
            </p:pic>
            <p:pic>
              <p:nvPicPr>
                <p:cNvPr id="37" name="Picture 14" descr="\\ganghua5\c$\GangHua\DataBackupLLNetApp\_face\data\friends_full_LLFormat\patches\0001319152_0000000000000000596_00.bmp"/>
                <p:cNvPicPr>
                  <a:picLocks noChangeAspect="1" noChangeArrowheads="1"/>
                </p:cNvPicPr>
                <p:nvPr/>
              </p:nvPicPr>
              <p:blipFill>
                <a:blip r:embed="rId21" cstate="print"/>
                <a:srcRect/>
                <a:stretch>
                  <a:fillRect/>
                </a:stretch>
              </p:blipFill>
              <p:spPr bwMode="auto">
                <a:xfrm>
                  <a:off x="7543800" y="2590800"/>
                  <a:ext cx="550244" cy="533400"/>
                </a:xfrm>
                <a:prstGeom prst="rect">
                  <a:avLst/>
                </a:prstGeom>
                <a:noFill/>
              </p:spPr>
            </p:pic>
            <p:pic>
              <p:nvPicPr>
                <p:cNvPr id="38" name="Picture 15" descr="\\ganghua5\c$\GangHua\DataBackupLLNetApp\_face\data\friends_full_LLFormat\patches\0011382833_0000000000000000021_00.bmp"/>
                <p:cNvPicPr>
                  <a:picLocks noChangeAspect="1" noChangeArrowheads="1"/>
                </p:cNvPicPr>
                <p:nvPr/>
              </p:nvPicPr>
              <p:blipFill>
                <a:blip r:embed="rId22" cstate="print"/>
                <a:srcRect/>
                <a:stretch>
                  <a:fillRect/>
                </a:stretch>
              </p:blipFill>
              <p:spPr bwMode="auto">
                <a:xfrm>
                  <a:off x="8458200" y="838200"/>
                  <a:ext cx="533399" cy="533399"/>
                </a:xfrm>
                <a:prstGeom prst="rect">
                  <a:avLst/>
                </a:prstGeom>
                <a:noFill/>
              </p:spPr>
            </p:pic>
            <p:pic>
              <p:nvPicPr>
                <p:cNvPr id="39" name="Picture 16" descr="\\ganghua5\c$\GangHua\DataBackupLLNetApp\_face\data\friends_full_LLFormat\patches\0011623786_0000000000000000034_00.bmp"/>
                <p:cNvPicPr>
                  <a:picLocks noChangeAspect="1" noChangeArrowheads="1"/>
                </p:cNvPicPr>
                <p:nvPr/>
              </p:nvPicPr>
              <p:blipFill>
                <a:blip r:embed="rId23" cstate="print"/>
                <a:srcRect/>
                <a:stretch>
                  <a:fillRect/>
                </a:stretch>
              </p:blipFill>
              <p:spPr bwMode="auto">
                <a:xfrm>
                  <a:off x="6934200" y="1981200"/>
                  <a:ext cx="533400" cy="533400"/>
                </a:xfrm>
                <a:prstGeom prst="rect">
                  <a:avLst/>
                </a:prstGeom>
                <a:noFill/>
              </p:spPr>
            </p:pic>
            <p:pic>
              <p:nvPicPr>
                <p:cNvPr id="40" name="Picture 17" descr="\\ganghua5\c$\GangHua\DataBackupLLNetApp\_face\data\friends_full_LLFormat\patches\0011864869_0000000000000000049_00.bmp"/>
                <p:cNvPicPr>
                  <a:picLocks noChangeAspect="1" noChangeArrowheads="1"/>
                </p:cNvPicPr>
                <p:nvPr/>
              </p:nvPicPr>
              <p:blipFill>
                <a:blip r:embed="rId24" cstate="print"/>
                <a:srcRect/>
                <a:stretch>
                  <a:fillRect/>
                </a:stretch>
              </p:blipFill>
              <p:spPr bwMode="auto">
                <a:xfrm>
                  <a:off x="7772400" y="762000"/>
                  <a:ext cx="533400" cy="533400"/>
                </a:xfrm>
                <a:prstGeom prst="rect">
                  <a:avLst/>
                </a:prstGeom>
                <a:noFill/>
              </p:spPr>
            </p:pic>
            <p:pic>
              <p:nvPicPr>
                <p:cNvPr id="41" name="Picture 18" descr="\\ganghua5\c$\GangHua\DataBackupLLNetApp\_face\data\friends_full_LLFormat\patches\0011874869_0000000000000000050_00.bmp"/>
                <p:cNvPicPr>
                  <a:picLocks noChangeAspect="1" noChangeArrowheads="1"/>
                </p:cNvPicPr>
                <p:nvPr/>
              </p:nvPicPr>
              <p:blipFill>
                <a:blip r:embed="rId25" cstate="print"/>
                <a:srcRect/>
                <a:stretch>
                  <a:fillRect/>
                </a:stretch>
              </p:blipFill>
              <p:spPr bwMode="auto">
                <a:xfrm>
                  <a:off x="7391400" y="609600"/>
                  <a:ext cx="533401" cy="533401"/>
                </a:xfrm>
                <a:prstGeom prst="rect">
                  <a:avLst/>
                </a:prstGeom>
                <a:noFill/>
              </p:spPr>
            </p:pic>
            <p:pic>
              <p:nvPicPr>
                <p:cNvPr id="42" name="Picture 20" descr="\\ganghua5\c$\GangHua\DataBackupLLNetApp\_face\data\friends_full_LLFormat\patches\0013966875_0000000000000000653_00.bmp"/>
                <p:cNvPicPr>
                  <a:picLocks noChangeAspect="1" noChangeArrowheads="1"/>
                </p:cNvPicPr>
                <p:nvPr/>
              </p:nvPicPr>
              <p:blipFill>
                <a:blip r:embed="rId26" cstate="print"/>
                <a:srcRect/>
                <a:stretch>
                  <a:fillRect/>
                </a:stretch>
              </p:blipFill>
              <p:spPr bwMode="auto">
                <a:xfrm>
                  <a:off x="8458200" y="1219200"/>
                  <a:ext cx="529819" cy="533399"/>
                </a:xfrm>
                <a:prstGeom prst="rect">
                  <a:avLst/>
                </a:prstGeom>
                <a:noFill/>
              </p:spPr>
            </p:pic>
            <p:pic>
              <p:nvPicPr>
                <p:cNvPr id="43" name="Picture 19" descr="\\ganghua5\c$\GangHua\DataBackupLLNetApp\_face\data\friends_full_LLFormat\patches\0013664442_0000000000000000635_00.bmp"/>
                <p:cNvPicPr>
                  <a:picLocks noChangeAspect="1" noChangeArrowheads="1"/>
                </p:cNvPicPr>
                <p:nvPr/>
              </p:nvPicPr>
              <p:blipFill>
                <a:blip r:embed="rId27" cstate="print"/>
                <a:srcRect/>
                <a:stretch>
                  <a:fillRect/>
                </a:stretch>
              </p:blipFill>
              <p:spPr bwMode="auto">
                <a:xfrm>
                  <a:off x="7467600" y="1676400"/>
                  <a:ext cx="533400" cy="548355"/>
                </a:xfrm>
                <a:prstGeom prst="rect">
                  <a:avLst/>
                </a:prstGeom>
                <a:noFill/>
              </p:spPr>
            </p:pic>
            <p:pic>
              <p:nvPicPr>
                <p:cNvPr id="44" name="Picture 3" descr="\\ganghua5\c$\GangHua\DataBackupLLNetApp\_face\data\friends_full_LLFormat\patches\0013836047_0000000000000000644_00.bmp"/>
                <p:cNvPicPr>
                  <a:picLocks noChangeAspect="1" noChangeArrowheads="1"/>
                </p:cNvPicPr>
                <p:nvPr/>
              </p:nvPicPr>
              <p:blipFill>
                <a:blip r:embed="rId28" cstate="print"/>
                <a:srcRect/>
                <a:stretch>
                  <a:fillRect/>
                </a:stretch>
              </p:blipFill>
              <p:spPr bwMode="auto">
                <a:xfrm>
                  <a:off x="7010400" y="2514600"/>
                  <a:ext cx="533400" cy="533400"/>
                </a:xfrm>
                <a:prstGeom prst="rect">
                  <a:avLst/>
                </a:prstGeom>
                <a:noFill/>
              </p:spPr>
            </p:pic>
            <p:pic>
              <p:nvPicPr>
                <p:cNvPr id="45" name="Picture 4" descr="\\ganghua5\c$\GangHua\DataBackupLLNetApp\_face\data\friends_full_LLFormat\patches\0013856330_0000000000000000646_00.bmp"/>
                <p:cNvPicPr>
                  <a:picLocks noChangeAspect="1" noChangeArrowheads="1"/>
                </p:cNvPicPr>
                <p:nvPr/>
              </p:nvPicPr>
              <p:blipFill>
                <a:blip r:embed="rId29" cstate="print"/>
                <a:srcRect/>
                <a:stretch>
                  <a:fillRect/>
                </a:stretch>
              </p:blipFill>
              <p:spPr bwMode="auto">
                <a:xfrm>
                  <a:off x="8229600" y="2590800"/>
                  <a:ext cx="533400" cy="533400"/>
                </a:xfrm>
                <a:prstGeom prst="rect">
                  <a:avLst/>
                </a:prstGeom>
                <a:noFill/>
              </p:spPr>
            </p:pic>
            <p:pic>
              <p:nvPicPr>
                <p:cNvPr id="46" name="Picture 5" descr="\\ganghua5\c$\GangHua\DataBackupLLNetApp\_face\data\friends_full_LLFormat\patches\0013956775_0000000000000000652_00.bmp"/>
                <p:cNvPicPr>
                  <a:picLocks noChangeAspect="1" noChangeArrowheads="1"/>
                </p:cNvPicPr>
                <p:nvPr/>
              </p:nvPicPr>
              <p:blipFill>
                <a:blip r:embed="rId30" cstate="print"/>
                <a:srcRect/>
                <a:stretch>
                  <a:fillRect/>
                </a:stretch>
              </p:blipFill>
              <p:spPr bwMode="auto">
                <a:xfrm>
                  <a:off x="8001000" y="1600200"/>
                  <a:ext cx="530066" cy="533400"/>
                </a:xfrm>
                <a:prstGeom prst="rect">
                  <a:avLst/>
                </a:prstGeom>
                <a:noFill/>
              </p:spPr>
            </p:pic>
            <p:pic>
              <p:nvPicPr>
                <p:cNvPr id="47" name="Picture 6" descr="\\ganghua5\c$\GangHua\DataBackupLLNetApp\_face\data\friends_full_LLFormat\patches\0013977023_0000000000000000654_00.bmp"/>
                <p:cNvPicPr>
                  <a:picLocks noChangeAspect="1" noChangeArrowheads="1"/>
                </p:cNvPicPr>
                <p:nvPr/>
              </p:nvPicPr>
              <p:blipFill>
                <a:blip r:embed="rId31" cstate="print"/>
                <a:srcRect/>
                <a:stretch>
                  <a:fillRect/>
                </a:stretch>
              </p:blipFill>
              <p:spPr bwMode="auto">
                <a:xfrm>
                  <a:off x="8458200" y="1905000"/>
                  <a:ext cx="533400" cy="533400"/>
                </a:xfrm>
                <a:prstGeom prst="rect">
                  <a:avLst/>
                </a:prstGeom>
                <a:noFill/>
              </p:spPr>
            </p:pic>
            <p:pic>
              <p:nvPicPr>
                <p:cNvPr id="48" name="Picture 7" descr="\\ganghua5\c$\GangHua\DataBackupLLNetApp\_face\data\friends_full_LLFormat\patches\0014694561_0000000000000001027_00.bmp"/>
                <p:cNvPicPr>
                  <a:picLocks noChangeAspect="1" noChangeArrowheads="1"/>
                </p:cNvPicPr>
                <p:nvPr/>
              </p:nvPicPr>
              <p:blipFill>
                <a:blip r:embed="rId32" cstate="print"/>
                <a:srcRect/>
                <a:stretch>
                  <a:fillRect/>
                </a:stretch>
              </p:blipFill>
              <p:spPr bwMode="auto">
                <a:xfrm>
                  <a:off x="7467600" y="2133600"/>
                  <a:ext cx="614082" cy="609600"/>
                </a:xfrm>
                <a:prstGeom prst="rect">
                  <a:avLst/>
                </a:prstGeom>
                <a:noFill/>
              </p:spPr>
            </p:pic>
            <p:pic>
              <p:nvPicPr>
                <p:cNvPr id="49" name="Picture 8" descr="\\ganghua5\c$\GangHua\DataBackupLLNetApp\_face\data\friends_full_LLFormat\patches\0014775045_0000000000000001035_00.bmp"/>
                <p:cNvPicPr>
                  <a:picLocks noChangeAspect="1" noChangeArrowheads="1"/>
                </p:cNvPicPr>
                <p:nvPr/>
              </p:nvPicPr>
              <p:blipFill>
                <a:blip r:embed="rId33" cstate="print"/>
                <a:srcRect/>
                <a:stretch>
                  <a:fillRect/>
                </a:stretch>
              </p:blipFill>
              <p:spPr bwMode="auto">
                <a:xfrm>
                  <a:off x="8077200" y="2209800"/>
                  <a:ext cx="609600" cy="609600"/>
                </a:xfrm>
                <a:prstGeom prst="rect">
                  <a:avLst/>
                </a:prstGeom>
                <a:noFill/>
              </p:spPr>
            </p:pic>
          </p:grpSp>
          <p:sp>
            <p:nvSpPr>
              <p:cNvPr id="51" name="Rectangle 50"/>
              <p:cNvSpPr/>
              <p:nvPr/>
            </p:nvSpPr>
            <p:spPr>
              <a:xfrm>
                <a:off x="6346690" y="3035439"/>
                <a:ext cx="2978285" cy="707886"/>
              </a:xfrm>
              <a:prstGeom prst="rect">
                <a:avLst/>
              </a:prstGeom>
            </p:spPr>
            <p:txBody>
              <a:bodyPr wrap="square">
                <a:spAutoFit/>
              </a:bodyPr>
              <a:lstStyle/>
              <a:p>
                <a:pPr lvl="1"/>
                <a:r>
                  <a:rPr lang="en-US" sz="1400" b="1" i="1" dirty="0" smtClean="0"/>
                  <a:t>Real-</a:t>
                </a:r>
                <a:r>
                  <a:rPr lang="en-US" sz="1400" b="1" i="1" dirty="0" err="1" smtClean="0"/>
                  <a:t>worldFace</a:t>
                </a:r>
                <a:r>
                  <a:rPr lang="en-US" sz="1400" b="1" i="1" dirty="0" smtClean="0"/>
                  <a:t> recognition  </a:t>
                </a:r>
              </a:p>
              <a:p>
                <a:pPr lvl="1"/>
                <a:r>
                  <a:rPr lang="en-US" sz="1400" dirty="0" smtClean="0"/>
                  <a:t>[</a:t>
                </a:r>
                <a:r>
                  <a:rPr lang="en-US" sz="1200" dirty="0" smtClean="0"/>
                  <a:t>Wright &amp; Hua CVPR09]</a:t>
                </a:r>
              </a:p>
              <a:p>
                <a:pPr lvl="1"/>
                <a:r>
                  <a:rPr lang="en-US" sz="1200" dirty="0" smtClean="0"/>
                  <a:t>[Hua &amp; Akbarzadeh ICCV09]</a:t>
                </a:r>
              </a:p>
            </p:txBody>
          </p:sp>
        </p:grpSp>
        <p:sp>
          <p:nvSpPr>
            <p:cNvPr id="66" name="Up Arrow 65"/>
            <p:cNvSpPr/>
            <p:nvPr/>
          </p:nvSpPr>
          <p:spPr>
            <a:xfrm rot="3446537">
              <a:off x="6355631" y="1641811"/>
              <a:ext cx="248348" cy="932980"/>
            </a:xfrm>
            <a:prstGeom prst="up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3"/>
                                        </p:tgtEl>
                                      </p:cBhvr>
                                      <p:by x="50000" y="50000"/>
                                    </p:animScale>
                                  </p:childTnLst>
                                </p:cTn>
                              </p:par>
                              <p:par>
                                <p:cTn id="7" presetID="0" presetClass="path" presetSubtype="0" accel="50000" decel="50000" fill="hold" grpId="0" nodeType="withEffect">
                                  <p:stCondLst>
                                    <p:cond delay="0"/>
                                  </p:stCondLst>
                                  <p:childTnLst>
                                    <p:animMotion origin="layout" path="M -5E-6 -3.7037E-7 L -5E-6 -0.1 " pathEditMode="relative" ptsTypes="AA">
                                      <p:cBhvr>
                                        <p:cTn id="8" dur="2000" fill="hold"/>
                                        <p:tgtEl>
                                          <p:spTgt spid="11"/>
                                        </p:tgtEl>
                                        <p:attrNameLst>
                                          <p:attrName>ppt_x</p:attrName>
                                          <p:attrName>ppt_y</p:attrName>
                                        </p:attrNameLst>
                                      </p:cBhvr>
                                    </p:animMotion>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blinds(horizontal)">
                                      <p:cBhvr>
                                        <p:cTn id="13" dur="500"/>
                                        <p:tgtEl>
                                          <p:spTgt spid="57"/>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blinds(horizontal)">
                                      <p:cBhvr>
                                        <p:cTn id="18" dur="500"/>
                                        <p:tgtEl>
                                          <p:spTgt spid="59"/>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blinds(horizontal)">
                                      <p:cBhvr>
                                        <p:cTn id="23" dur="500"/>
                                        <p:tgtEl>
                                          <p:spTgt spid="61"/>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blinds(horizontal)">
                                      <p:cBhvr>
                                        <p:cTn id="28" dur="500"/>
                                        <p:tgtEl>
                                          <p:spTgt spid="63"/>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blinds(horizontal)">
                                      <p:cBhvr>
                                        <p:cTn id="33" dur="500"/>
                                        <p:tgtEl>
                                          <p:spTgt spid="65"/>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blinds(horizontal)">
                                      <p:cBhvr>
                                        <p:cTn id="38" dur="500"/>
                                        <p:tgtEl>
                                          <p:spTgt spid="67"/>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mph" presetSubtype="0" autoRev="1" fill="hold" nodeType="clickEffect">
                                  <p:stCondLst>
                                    <p:cond delay="0"/>
                                  </p:stCondLst>
                                  <p:childTnLst>
                                    <p:animScale>
                                      <p:cBhvr>
                                        <p:cTn id="42" dur="2000" fill="hold"/>
                                        <p:tgtEl>
                                          <p:spTgt spid="6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matching process</a:t>
            </a:r>
            <a:endParaRPr lang="en-US" dirty="0"/>
          </a:p>
        </p:txBody>
      </p:sp>
      <p:sp>
        <p:nvSpPr>
          <p:cNvPr id="5" name="Text Placeholder 4"/>
          <p:cNvSpPr>
            <a:spLocks noGrp="1"/>
          </p:cNvSpPr>
          <p:nvPr>
            <p:ph type="body" sz="quarter" idx="1"/>
          </p:nvPr>
        </p:nvSpPr>
        <p:spPr>
          <a:xfrm>
            <a:off x="609600" y="1722438"/>
            <a:ext cx="1371600" cy="639762"/>
          </a:xfrm>
        </p:spPr>
        <p:txBody>
          <a:bodyPr/>
          <a:lstStyle/>
          <a:p>
            <a:r>
              <a:rPr lang="en-US" dirty="0" smtClean="0"/>
              <a:t>Image 1</a:t>
            </a:r>
            <a:endParaRPr lang="en-US" dirty="0"/>
          </a:p>
        </p:txBody>
      </p:sp>
      <p:sp>
        <p:nvSpPr>
          <p:cNvPr id="6" name="Text Placeholder 5"/>
          <p:cNvSpPr>
            <a:spLocks noGrp="1"/>
          </p:cNvSpPr>
          <p:nvPr>
            <p:ph type="body" sz="quarter" idx="3"/>
          </p:nvPr>
        </p:nvSpPr>
        <p:spPr>
          <a:xfrm>
            <a:off x="2971800" y="1722438"/>
            <a:ext cx="1298575" cy="639762"/>
          </a:xfrm>
        </p:spPr>
        <p:txBody>
          <a:bodyPr/>
          <a:lstStyle/>
          <a:p>
            <a:r>
              <a:rPr lang="en-US" dirty="0" smtClean="0"/>
              <a:t>Image 2</a:t>
            </a:r>
            <a:endParaRPr lang="en-US" dirty="0"/>
          </a:p>
        </p:txBody>
      </p:sp>
      <p:pic>
        <p:nvPicPr>
          <p:cNvPr id="11" name="Content Placeholder 10" descr="trevi2sc_squares.bmp"/>
          <p:cNvPicPr>
            <a:picLocks noGrp="1" noChangeAspect="1"/>
          </p:cNvPicPr>
          <p:nvPr>
            <p:ph sz="quarter" idx="4"/>
          </p:nvPr>
        </p:nvPicPr>
        <p:blipFill>
          <a:blip r:embed="rId3" cstate="print"/>
          <a:stretch>
            <a:fillRect/>
          </a:stretch>
        </p:blipFill>
        <p:spPr>
          <a:xfrm>
            <a:off x="2590800" y="2438400"/>
            <a:ext cx="2299446" cy="2895599"/>
          </a:xfrm>
        </p:spPr>
      </p:pic>
      <p:pic>
        <p:nvPicPr>
          <p:cNvPr id="14" name="Content Placeholder 13" descr="trevi1sc_squares.bmp"/>
          <p:cNvPicPr>
            <a:picLocks noGrp="1" noChangeAspect="1"/>
          </p:cNvPicPr>
          <p:nvPr>
            <p:ph sz="quarter" idx="2"/>
          </p:nvPr>
        </p:nvPicPr>
        <p:blipFill>
          <a:blip r:embed="rId4" cstate="print"/>
          <a:stretch>
            <a:fillRect/>
          </a:stretch>
        </p:blipFill>
        <p:spPr>
          <a:xfrm>
            <a:off x="152401" y="2438400"/>
            <a:ext cx="2300968" cy="2895600"/>
          </a:xfrm>
        </p:spPr>
      </p:pic>
      <p:pic>
        <p:nvPicPr>
          <p:cNvPr id="7" name="Picture 7" descr="\\ll-netapp\hpcusers\amir\_face\data\amir\photorect\0122613134_0526619400625617947_00_pr.bmp"/>
          <p:cNvPicPr>
            <a:picLocks noChangeAspect="1" noChangeArrowheads="1"/>
          </p:cNvPicPr>
          <p:nvPr/>
        </p:nvPicPr>
        <p:blipFill>
          <a:blip r:embed="rId5" cstate="print"/>
          <a:srcRect/>
          <a:stretch>
            <a:fillRect/>
          </a:stretch>
        </p:blipFill>
        <p:spPr bwMode="auto">
          <a:xfrm>
            <a:off x="5486400" y="2895600"/>
            <a:ext cx="1612129" cy="1612129"/>
          </a:xfrm>
          <a:prstGeom prst="rect">
            <a:avLst/>
          </a:prstGeom>
          <a:noFill/>
        </p:spPr>
      </p:pic>
      <p:pic>
        <p:nvPicPr>
          <p:cNvPr id="9" name="Picture 2" descr="\\ll-netapp\hpcusers\amir\_face\data\amir\photorect\0122613134_0526619400625617934_01_pr.bmp"/>
          <p:cNvPicPr>
            <a:picLocks noChangeAspect="1" noChangeArrowheads="1"/>
          </p:cNvPicPr>
          <p:nvPr/>
        </p:nvPicPr>
        <p:blipFill>
          <a:blip r:embed="rId6" cstate="print"/>
          <a:srcRect/>
          <a:stretch>
            <a:fillRect/>
          </a:stretch>
        </p:blipFill>
        <p:spPr bwMode="auto">
          <a:xfrm>
            <a:off x="7239000" y="2895600"/>
            <a:ext cx="1612129" cy="1612129"/>
          </a:xfrm>
          <a:prstGeom prst="rect">
            <a:avLst/>
          </a:prstGeom>
          <a:noFill/>
        </p:spPr>
      </p:pic>
      <p:sp>
        <p:nvSpPr>
          <p:cNvPr id="19" name="Rectangle 18"/>
          <p:cNvSpPr/>
          <p:nvPr/>
        </p:nvSpPr>
        <p:spPr>
          <a:xfrm>
            <a:off x="5486400" y="2895600"/>
            <a:ext cx="372030" cy="37203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74398" tIns="37200" rIns="74398" bIns="37200" rtlCol="0" anchor="ctr"/>
          <a:lstStyle/>
          <a:p>
            <a:pPr algn="ctr"/>
            <a:endParaRPr lang="en-US"/>
          </a:p>
        </p:txBody>
      </p:sp>
      <p:cxnSp>
        <p:nvCxnSpPr>
          <p:cNvPr id="22" name="Straight Connector 21"/>
          <p:cNvCxnSpPr/>
          <p:nvPr/>
        </p:nvCxnSpPr>
        <p:spPr>
          <a:xfrm rot="5400000">
            <a:off x="2819401" y="4191001"/>
            <a:ext cx="4724401" cy="1"/>
          </a:xfrm>
          <a:prstGeom prst="line">
            <a:avLst/>
          </a:prstGeom>
          <a:ln w="38100">
            <a:solidFill>
              <a:srgbClr val="92D050"/>
            </a:solidFill>
            <a:prstDash val="dash"/>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5723970" y="3200400"/>
            <a:ext cx="372030" cy="37203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74398" tIns="37200" rIns="74398" bIns="37200" rtlCol="0" anchor="ctr"/>
          <a:lstStyle/>
          <a:p>
            <a:pPr algn="ctr"/>
            <a:endParaRPr lang="en-US"/>
          </a:p>
        </p:txBody>
      </p:sp>
      <p:sp>
        <p:nvSpPr>
          <p:cNvPr id="26" name="Rectangle 25"/>
          <p:cNvSpPr/>
          <p:nvPr/>
        </p:nvSpPr>
        <p:spPr>
          <a:xfrm>
            <a:off x="6485970" y="3200400"/>
            <a:ext cx="372030" cy="37203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74398" tIns="37200" rIns="74398" bIns="37200" rtlCol="0" anchor="ctr"/>
          <a:lstStyle/>
          <a:p>
            <a:pPr algn="ctr"/>
            <a:endParaRPr lang="en-US"/>
          </a:p>
        </p:txBody>
      </p:sp>
      <p:sp>
        <p:nvSpPr>
          <p:cNvPr id="34" name="Rectangle 33"/>
          <p:cNvSpPr/>
          <p:nvPr/>
        </p:nvSpPr>
        <p:spPr>
          <a:xfrm>
            <a:off x="6096000" y="3514170"/>
            <a:ext cx="372030" cy="37203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74398" tIns="37200" rIns="74398" bIns="37200" rtlCol="0" anchor="ctr"/>
          <a:lstStyle/>
          <a:p>
            <a:pPr algn="ctr"/>
            <a:endParaRPr lang="en-US"/>
          </a:p>
        </p:txBody>
      </p:sp>
      <p:sp>
        <p:nvSpPr>
          <p:cNvPr id="35" name="Rectangle 34"/>
          <p:cNvSpPr/>
          <p:nvPr/>
        </p:nvSpPr>
        <p:spPr>
          <a:xfrm>
            <a:off x="5752545" y="2895600"/>
            <a:ext cx="372030" cy="37203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74398" tIns="37200" rIns="74398" bIns="37200" rtlCol="0" anchor="ctr"/>
          <a:lstStyle/>
          <a:p>
            <a:pPr algn="ctr"/>
            <a:endParaRPr lang="en-US"/>
          </a:p>
        </p:txBody>
      </p:sp>
      <p:sp>
        <p:nvSpPr>
          <p:cNvPr id="36" name="Rectangle 35"/>
          <p:cNvSpPr/>
          <p:nvPr/>
        </p:nvSpPr>
        <p:spPr>
          <a:xfrm>
            <a:off x="6019800" y="2895600"/>
            <a:ext cx="372030" cy="37203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74398" tIns="37200" rIns="74398" bIns="37200" rtlCol="0" anchor="ctr"/>
          <a:lstStyle/>
          <a:p>
            <a:pPr algn="ctr"/>
            <a:endParaRPr lang="en-US"/>
          </a:p>
        </p:txBody>
      </p:sp>
      <p:cxnSp>
        <p:nvCxnSpPr>
          <p:cNvPr id="38" name="Straight Connector 37"/>
          <p:cNvCxnSpPr/>
          <p:nvPr/>
        </p:nvCxnSpPr>
        <p:spPr>
          <a:xfrm>
            <a:off x="6477000" y="3122612"/>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5562600" y="3876675"/>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477000" y="3884612"/>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5562600" y="4105275"/>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6477000" y="4113212"/>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5562600" y="4333875"/>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477000" y="4341812"/>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562600" y="3657600"/>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477000" y="3665537"/>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019800" y="4343400"/>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019800" y="4114800"/>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7239000" y="2895600"/>
            <a:ext cx="372030" cy="37203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74398" tIns="37200" rIns="74398" bIns="37200" rtlCol="0" anchor="ctr"/>
          <a:lstStyle/>
          <a:p>
            <a:pPr algn="ctr"/>
            <a:endParaRPr lang="en-US"/>
          </a:p>
        </p:txBody>
      </p:sp>
      <p:sp>
        <p:nvSpPr>
          <p:cNvPr id="50" name="Rectangle 49"/>
          <p:cNvSpPr/>
          <p:nvPr/>
        </p:nvSpPr>
        <p:spPr>
          <a:xfrm>
            <a:off x="7476570" y="3200400"/>
            <a:ext cx="372030" cy="37203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74398" tIns="37200" rIns="74398" bIns="37200" rtlCol="0" anchor="ctr"/>
          <a:lstStyle/>
          <a:p>
            <a:pPr algn="ctr"/>
            <a:endParaRPr lang="en-US"/>
          </a:p>
        </p:txBody>
      </p:sp>
      <p:sp>
        <p:nvSpPr>
          <p:cNvPr id="51" name="Rectangle 50"/>
          <p:cNvSpPr/>
          <p:nvPr/>
        </p:nvSpPr>
        <p:spPr>
          <a:xfrm>
            <a:off x="8238570" y="3200400"/>
            <a:ext cx="372030" cy="37203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74398" tIns="37200" rIns="74398" bIns="37200" rtlCol="0" anchor="ctr"/>
          <a:lstStyle/>
          <a:p>
            <a:pPr algn="ctr"/>
            <a:endParaRPr lang="en-US"/>
          </a:p>
        </p:txBody>
      </p:sp>
      <p:sp>
        <p:nvSpPr>
          <p:cNvPr id="52" name="Rectangle 51"/>
          <p:cNvSpPr/>
          <p:nvPr/>
        </p:nvSpPr>
        <p:spPr>
          <a:xfrm>
            <a:off x="7848600" y="3514170"/>
            <a:ext cx="372030" cy="37203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74398" tIns="37200" rIns="74398" bIns="37200" rtlCol="0" anchor="ctr"/>
          <a:lstStyle/>
          <a:p>
            <a:pPr algn="ctr"/>
            <a:endParaRPr lang="en-US"/>
          </a:p>
        </p:txBody>
      </p:sp>
      <p:sp>
        <p:nvSpPr>
          <p:cNvPr id="53" name="Rectangle 52"/>
          <p:cNvSpPr/>
          <p:nvPr/>
        </p:nvSpPr>
        <p:spPr>
          <a:xfrm>
            <a:off x="7505145" y="2895600"/>
            <a:ext cx="372030" cy="37203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74398" tIns="37200" rIns="74398" bIns="37200" rtlCol="0" anchor="ctr"/>
          <a:lstStyle/>
          <a:p>
            <a:pPr algn="ctr"/>
            <a:endParaRPr lang="en-US"/>
          </a:p>
        </p:txBody>
      </p:sp>
      <p:sp>
        <p:nvSpPr>
          <p:cNvPr id="54" name="Rectangle 53"/>
          <p:cNvSpPr/>
          <p:nvPr/>
        </p:nvSpPr>
        <p:spPr>
          <a:xfrm>
            <a:off x="7772400" y="2895600"/>
            <a:ext cx="372030" cy="37203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74398" tIns="37200" rIns="74398" bIns="37200" rtlCol="0" anchor="ctr"/>
          <a:lstStyle/>
          <a:p>
            <a:pPr algn="ctr"/>
            <a:endParaRPr lang="en-US"/>
          </a:p>
        </p:txBody>
      </p:sp>
      <p:cxnSp>
        <p:nvCxnSpPr>
          <p:cNvPr id="55" name="Straight Connector 54"/>
          <p:cNvCxnSpPr/>
          <p:nvPr/>
        </p:nvCxnSpPr>
        <p:spPr>
          <a:xfrm>
            <a:off x="8229600" y="3122612"/>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7315200" y="3876675"/>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229600" y="3884612"/>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7315200" y="4105275"/>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8229600" y="4113212"/>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7315200" y="4333875"/>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8229600" y="4341812"/>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7315200" y="3657600"/>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8229600" y="3665537"/>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7772400" y="4343400"/>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7772400" y="4114800"/>
            <a:ext cx="381000" cy="1588"/>
          </a:xfrm>
          <a:prstGeom prst="line">
            <a:avLst/>
          </a:prstGeom>
          <a:ln w="25400">
            <a:solidFill>
              <a:srgbClr val="FFFF00"/>
            </a:solidFill>
            <a:prstDash val="sysDot"/>
          </a:ln>
        </p:spPr>
        <p:style>
          <a:lnRef idx="1">
            <a:schemeClr val="accent1"/>
          </a:lnRef>
          <a:fillRef idx="0">
            <a:schemeClr val="accent1"/>
          </a:fillRef>
          <a:effectRef idx="0">
            <a:schemeClr val="accent1"/>
          </a:effectRef>
          <a:fontRef idx="minor">
            <a:schemeClr val="tx1"/>
          </a:fontRef>
        </p:style>
      </p:cxnSp>
      <p:sp>
        <p:nvSpPr>
          <p:cNvPr id="66" name="Text Placeholder 4"/>
          <p:cNvSpPr txBox="1">
            <a:spLocks/>
          </p:cNvSpPr>
          <p:nvPr/>
        </p:nvSpPr>
        <p:spPr>
          <a:xfrm>
            <a:off x="5606664" y="2160324"/>
            <a:ext cx="1371600" cy="639762"/>
          </a:xfrm>
          <a:prstGeom prst="rect">
            <a:avLst/>
          </a:prstGeom>
        </p:spPr>
        <p:txBody>
          <a:bodyPr vert="horz" lIns="91440" tIns="45720" rIns="91440" bIns="45720" rtlCol="0" anchor="b">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Image 1</a:t>
            </a:r>
            <a:endParaRPr kumimoji="0" lang="en-US" sz="2400" b="1" i="0" u="none" strike="noStrike" kern="1200" cap="none" spc="0" normalizeH="0" baseline="0" noProof="0" dirty="0">
              <a:ln>
                <a:noFill/>
              </a:ln>
              <a:solidFill>
                <a:schemeClr val="tx1"/>
              </a:solidFill>
              <a:effectLst/>
              <a:uLnTx/>
              <a:uFillTx/>
              <a:latin typeface="+mn-lt"/>
              <a:ea typeface="+mn-ea"/>
              <a:cs typeface="+mn-cs"/>
            </a:endParaRPr>
          </a:p>
        </p:txBody>
      </p:sp>
      <p:sp>
        <p:nvSpPr>
          <p:cNvPr id="67" name="Text Placeholder 5"/>
          <p:cNvSpPr txBox="1">
            <a:spLocks/>
          </p:cNvSpPr>
          <p:nvPr/>
        </p:nvSpPr>
        <p:spPr>
          <a:xfrm>
            <a:off x="7353615" y="2163762"/>
            <a:ext cx="1383529" cy="639762"/>
          </a:xfrm>
          <a:prstGeom prst="rect">
            <a:avLst/>
          </a:prstGeom>
        </p:spPr>
        <p:txBody>
          <a:bodyPr vert="horz" lIns="91440" tIns="45720" rIns="91440" bIns="45720" rtlCol="0" anchor="b">
            <a:normAutofit fontScale="925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Image 2</a:t>
            </a:r>
            <a:endParaRPr kumimoji="0" lang="en-US" sz="2400" b="1" i="0" u="none" strike="noStrike" kern="1200" cap="none" spc="0" normalizeH="0" baseline="0" noProof="0" dirty="0">
              <a:ln>
                <a:noFill/>
              </a:ln>
              <a:solidFill>
                <a:schemeClr val="tx1"/>
              </a:solidFill>
              <a:effectLst/>
              <a:uLnTx/>
              <a:uFillTx/>
              <a:latin typeface="+mn-lt"/>
              <a:ea typeface="+mn-ea"/>
              <a:cs typeface="+mn-cs"/>
            </a:endParaRPr>
          </a:p>
        </p:txBody>
      </p:sp>
      <p:sp>
        <p:nvSpPr>
          <p:cNvPr id="68" name="TextBox 67"/>
          <p:cNvSpPr txBox="1"/>
          <p:nvPr/>
        </p:nvSpPr>
        <p:spPr>
          <a:xfrm>
            <a:off x="633730" y="5486400"/>
            <a:ext cx="3709670" cy="369332"/>
          </a:xfrm>
          <a:prstGeom prst="rect">
            <a:avLst/>
          </a:prstGeom>
          <a:noFill/>
        </p:spPr>
        <p:txBody>
          <a:bodyPr wrap="none" rtlCol="0">
            <a:spAutoFit/>
          </a:bodyPr>
          <a:lstStyle/>
          <a:p>
            <a:r>
              <a:rPr lang="en-US" dirty="0" smtClean="0"/>
              <a:t>Interest point/region detection (sparse)</a:t>
            </a:r>
            <a:endParaRPr lang="en-US" dirty="0"/>
          </a:p>
        </p:txBody>
      </p:sp>
      <p:sp>
        <p:nvSpPr>
          <p:cNvPr id="69" name="TextBox 68"/>
          <p:cNvSpPr txBox="1"/>
          <p:nvPr/>
        </p:nvSpPr>
        <p:spPr>
          <a:xfrm>
            <a:off x="5333999" y="4724400"/>
            <a:ext cx="3809999" cy="369332"/>
          </a:xfrm>
          <a:prstGeom prst="rect">
            <a:avLst/>
          </a:prstGeom>
          <a:noFill/>
        </p:spPr>
        <p:txBody>
          <a:bodyPr wrap="square" rtlCol="0">
            <a:spAutoFit/>
          </a:bodyPr>
          <a:lstStyle/>
          <a:p>
            <a:r>
              <a:rPr lang="en-US" dirty="0" smtClean="0"/>
              <a:t>Dense sampling of image patches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blinds(horizontal)">
                                      <p:cBhvr>
                                        <p:cTn id="10" dur="500"/>
                                        <p:tgtEl>
                                          <p:spTgt spid="6">
                                            <p:txEl>
                                              <p:pRg st="0" end="0"/>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par>
                                <p:cTn id="14" presetID="3" presetClass="entr" presetSubtype="1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linds(horizontal)">
                                      <p:cBhvr>
                                        <p:cTn id="16" dur="500"/>
                                        <p:tgtEl>
                                          <p:spTgt spid="14"/>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blinds(horizontal)">
                                      <p:cBhvr>
                                        <p:cTn id="19" dur="500"/>
                                        <p:tgtEl>
                                          <p:spTgt spid="68"/>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linds(horizontal)">
                                      <p:cBhvr>
                                        <p:cTn id="24" dur="500"/>
                                        <p:tgtEl>
                                          <p:spTgt spid="7"/>
                                        </p:tgtEl>
                                      </p:cBhvr>
                                    </p:animEffect>
                                  </p:childTnLst>
                                </p:cTn>
                              </p:par>
                              <p:par>
                                <p:cTn id="25" presetID="3" presetClass="entr" presetSubtype="1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blinds(horizontal)">
                                      <p:cBhvr>
                                        <p:cTn id="30" dur="500"/>
                                        <p:tgtEl>
                                          <p:spTgt spid="19"/>
                                        </p:tgtEl>
                                      </p:cBhvr>
                                    </p:animEffect>
                                  </p:childTnLst>
                                </p:cTn>
                              </p:par>
                              <p:par>
                                <p:cTn id="31" presetID="3" presetClass="entr" presetSubtype="1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blinds(horizontal)">
                                      <p:cBhvr>
                                        <p:cTn id="33" dur="500"/>
                                        <p:tgtEl>
                                          <p:spTgt spid="22"/>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blinds(horizontal)">
                                      <p:cBhvr>
                                        <p:cTn id="36" dur="500"/>
                                        <p:tgtEl>
                                          <p:spTgt spid="25"/>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blinds(horizontal)">
                                      <p:cBhvr>
                                        <p:cTn id="39" dur="500"/>
                                        <p:tgtEl>
                                          <p:spTgt spid="26"/>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blinds(horizontal)">
                                      <p:cBhvr>
                                        <p:cTn id="42" dur="500"/>
                                        <p:tgtEl>
                                          <p:spTgt spid="34"/>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blinds(horizontal)">
                                      <p:cBhvr>
                                        <p:cTn id="45" dur="500"/>
                                        <p:tgtEl>
                                          <p:spTgt spid="35"/>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blinds(horizontal)">
                                      <p:cBhvr>
                                        <p:cTn id="48" dur="500"/>
                                        <p:tgtEl>
                                          <p:spTgt spid="36"/>
                                        </p:tgtEl>
                                      </p:cBhvr>
                                    </p:animEffect>
                                  </p:childTnLst>
                                </p:cTn>
                              </p:par>
                              <p:par>
                                <p:cTn id="49" presetID="3" presetClass="entr" presetSubtype="1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blinds(horizontal)">
                                      <p:cBhvr>
                                        <p:cTn id="51" dur="500"/>
                                        <p:tgtEl>
                                          <p:spTgt spid="38"/>
                                        </p:tgtEl>
                                      </p:cBhvr>
                                    </p:animEffect>
                                  </p:childTnLst>
                                </p:cTn>
                              </p:par>
                              <p:par>
                                <p:cTn id="52" presetID="3" presetClass="entr" presetSubtype="10"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blinds(horizontal)">
                                      <p:cBhvr>
                                        <p:cTn id="54" dur="500"/>
                                        <p:tgtEl>
                                          <p:spTgt spid="39"/>
                                        </p:tgtEl>
                                      </p:cBhvr>
                                    </p:animEffect>
                                  </p:childTnLst>
                                </p:cTn>
                              </p:par>
                              <p:par>
                                <p:cTn id="55" presetID="3" presetClass="entr" presetSubtype="10"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blinds(horizontal)">
                                      <p:cBhvr>
                                        <p:cTn id="57" dur="500"/>
                                        <p:tgtEl>
                                          <p:spTgt spid="40"/>
                                        </p:tgtEl>
                                      </p:cBhvr>
                                    </p:animEffect>
                                  </p:childTnLst>
                                </p:cTn>
                              </p:par>
                              <p:par>
                                <p:cTn id="58" presetID="3" presetClass="entr" presetSubtype="10" fill="hold" nodeType="with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blinds(horizontal)">
                                      <p:cBhvr>
                                        <p:cTn id="60" dur="500"/>
                                        <p:tgtEl>
                                          <p:spTgt spid="41"/>
                                        </p:tgtEl>
                                      </p:cBhvr>
                                    </p:animEffect>
                                  </p:childTnLst>
                                </p:cTn>
                              </p:par>
                              <p:par>
                                <p:cTn id="61" presetID="3" presetClass="entr" presetSubtype="10" fill="hold"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blinds(horizontal)">
                                      <p:cBhvr>
                                        <p:cTn id="63" dur="500"/>
                                        <p:tgtEl>
                                          <p:spTgt spid="42"/>
                                        </p:tgtEl>
                                      </p:cBhvr>
                                    </p:animEffect>
                                  </p:childTnLst>
                                </p:cTn>
                              </p:par>
                              <p:par>
                                <p:cTn id="64" presetID="3" presetClass="entr" presetSubtype="10" fill="hold" nodeType="with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blinds(horizontal)">
                                      <p:cBhvr>
                                        <p:cTn id="66" dur="500"/>
                                        <p:tgtEl>
                                          <p:spTgt spid="43"/>
                                        </p:tgtEl>
                                      </p:cBhvr>
                                    </p:animEffect>
                                  </p:childTnLst>
                                </p:cTn>
                              </p:par>
                              <p:par>
                                <p:cTn id="67" presetID="3" presetClass="entr" presetSubtype="10" fill="hold"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blinds(horizontal)">
                                      <p:cBhvr>
                                        <p:cTn id="69" dur="500"/>
                                        <p:tgtEl>
                                          <p:spTgt spid="44"/>
                                        </p:tgtEl>
                                      </p:cBhvr>
                                    </p:animEffect>
                                  </p:childTnLst>
                                </p:cTn>
                              </p:par>
                              <p:par>
                                <p:cTn id="70" presetID="3" presetClass="entr" presetSubtype="10" fill="hold" nodeType="with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blinds(horizontal)">
                                      <p:cBhvr>
                                        <p:cTn id="72" dur="500"/>
                                        <p:tgtEl>
                                          <p:spTgt spid="45"/>
                                        </p:tgtEl>
                                      </p:cBhvr>
                                    </p:animEffect>
                                  </p:childTnLst>
                                </p:cTn>
                              </p:par>
                              <p:par>
                                <p:cTn id="73" presetID="3" presetClass="entr" presetSubtype="10" fill="hold" nodeType="with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blinds(horizontal)">
                                      <p:cBhvr>
                                        <p:cTn id="75" dur="500"/>
                                        <p:tgtEl>
                                          <p:spTgt spid="46"/>
                                        </p:tgtEl>
                                      </p:cBhvr>
                                    </p:animEffect>
                                  </p:childTnLst>
                                </p:cTn>
                              </p:par>
                              <p:par>
                                <p:cTn id="76" presetID="3" presetClass="entr" presetSubtype="10" fill="hold" nodeType="with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blinds(horizontal)">
                                      <p:cBhvr>
                                        <p:cTn id="78" dur="500"/>
                                        <p:tgtEl>
                                          <p:spTgt spid="47"/>
                                        </p:tgtEl>
                                      </p:cBhvr>
                                    </p:animEffect>
                                  </p:childTnLst>
                                </p:cTn>
                              </p:par>
                              <p:par>
                                <p:cTn id="79" presetID="3" presetClass="entr" presetSubtype="1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blinds(horizontal)">
                                      <p:cBhvr>
                                        <p:cTn id="81" dur="500"/>
                                        <p:tgtEl>
                                          <p:spTgt spid="48"/>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blinds(horizontal)">
                                      <p:cBhvr>
                                        <p:cTn id="84" dur="500"/>
                                        <p:tgtEl>
                                          <p:spTgt spid="49"/>
                                        </p:tgtEl>
                                      </p:cBhvr>
                                    </p:animEffect>
                                  </p:childTnLst>
                                </p:cTn>
                              </p:par>
                              <p:par>
                                <p:cTn id="85" presetID="3" presetClass="entr" presetSubtype="10"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blinds(horizontal)">
                                      <p:cBhvr>
                                        <p:cTn id="87" dur="500"/>
                                        <p:tgtEl>
                                          <p:spTgt spid="50"/>
                                        </p:tgtEl>
                                      </p:cBhvr>
                                    </p:animEffect>
                                  </p:childTnLst>
                                </p:cTn>
                              </p:par>
                              <p:par>
                                <p:cTn id="88" presetID="3" presetClass="entr" presetSubtype="10" fill="hold" grpId="0" nodeType="with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blinds(horizontal)">
                                      <p:cBhvr>
                                        <p:cTn id="90" dur="500"/>
                                        <p:tgtEl>
                                          <p:spTgt spid="51"/>
                                        </p:tgtEl>
                                      </p:cBhvr>
                                    </p:animEffect>
                                  </p:childTnLst>
                                </p:cTn>
                              </p:par>
                              <p:par>
                                <p:cTn id="91" presetID="3" presetClass="entr" presetSubtype="10" fill="hold" grpId="0" nodeType="withEffect">
                                  <p:stCondLst>
                                    <p:cond delay="0"/>
                                  </p:stCondLst>
                                  <p:childTnLst>
                                    <p:set>
                                      <p:cBhvr>
                                        <p:cTn id="92" dur="1" fill="hold">
                                          <p:stCondLst>
                                            <p:cond delay="0"/>
                                          </p:stCondLst>
                                        </p:cTn>
                                        <p:tgtEl>
                                          <p:spTgt spid="52"/>
                                        </p:tgtEl>
                                        <p:attrNameLst>
                                          <p:attrName>style.visibility</p:attrName>
                                        </p:attrNameLst>
                                      </p:cBhvr>
                                      <p:to>
                                        <p:strVal val="visible"/>
                                      </p:to>
                                    </p:set>
                                    <p:animEffect transition="in" filter="blinds(horizontal)">
                                      <p:cBhvr>
                                        <p:cTn id="93" dur="500"/>
                                        <p:tgtEl>
                                          <p:spTgt spid="52"/>
                                        </p:tgtEl>
                                      </p:cBhvr>
                                    </p:animEffect>
                                  </p:childTnLst>
                                </p:cTn>
                              </p:par>
                              <p:par>
                                <p:cTn id="94" presetID="3" presetClass="entr" presetSubtype="10" fill="hold" grpId="0" nodeType="withEffect">
                                  <p:stCondLst>
                                    <p:cond delay="0"/>
                                  </p:stCondLst>
                                  <p:childTnLst>
                                    <p:set>
                                      <p:cBhvr>
                                        <p:cTn id="95" dur="1" fill="hold">
                                          <p:stCondLst>
                                            <p:cond delay="0"/>
                                          </p:stCondLst>
                                        </p:cTn>
                                        <p:tgtEl>
                                          <p:spTgt spid="53"/>
                                        </p:tgtEl>
                                        <p:attrNameLst>
                                          <p:attrName>style.visibility</p:attrName>
                                        </p:attrNameLst>
                                      </p:cBhvr>
                                      <p:to>
                                        <p:strVal val="visible"/>
                                      </p:to>
                                    </p:set>
                                    <p:animEffect transition="in" filter="blinds(horizontal)">
                                      <p:cBhvr>
                                        <p:cTn id="96" dur="500"/>
                                        <p:tgtEl>
                                          <p:spTgt spid="53"/>
                                        </p:tgtEl>
                                      </p:cBhvr>
                                    </p:animEffect>
                                  </p:childTnLst>
                                </p:cTn>
                              </p:par>
                              <p:par>
                                <p:cTn id="97" presetID="3" presetClass="entr" presetSubtype="10" fill="hold" grpId="0" nodeType="withEffect">
                                  <p:stCondLst>
                                    <p:cond delay="0"/>
                                  </p:stCondLst>
                                  <p:childTnLst>
                                    <p:set>
                                      <p:cBhvr>
                                        <p:cTn id="98" dur="1" fill="hold">
                                          <p:stCondLst>
                                            <p:cond delay="0"/>
                                          </p:stCondLst>
                                        </p:cTn>
                                        <p:tgtEl>
                                          <p:spTgt spid="54"/>
                                        </p:tgtEl>
                                        <p:attrNameLst>
                                          <p:attrName>style.visibility</p:attrName>
                                        </p:attrNameLst>
                                      </p:cBhvr>
                                      <p:to>
                                        <p:strVal val="visible"/>
                                      </p:to>
                                    </p:set>
                                    <p:animEffect transition="in" filter="blinds(horizontal)">
                                      <p:cBhvr>
                                        <p:cTn id="99" dur="500"/>
                                        <p:tgtEl>
                                          <p:spTgt spid="54"/>
                                        </p:tgtEl>
                                      </p:cBhvr>
                                    </p:animEffect>
                                  </p:childTnLst>
                                </p:cTn>
                              </p:par>
                              <p:par>
                                <p:cTn id="100" presetID="3" presetClass="entr" presetSubtype="10" fill="hold" nodeType="withEffect">
                                  <p:stCondLst>
                                    <p:cond delay="0"/>
                                  </p:stCondLst>
                                  <p:childTnLst>
                                    <p:set>
                                      <p:cBhvr>
                                        <p:cTn id="101" dur="1" fill="hold">
                                          <p:stCondLst>
                                            <p:cond delay="0"/>
                                          </p:stCondLst>
                                        </p:cTn>
                                        <p:tgtEl>
                                          <p:spTgt spid="55"/>
                                        </p:tgtEl>
                                        <p:attrNameLst>
                                          <p:attrName>style.visibility</p:attrName>
                                        </p:attrNameLst>
                                      </p:cBhvr>
                                      <p:to>
                                        <p:strVal val="visible"/>
                                      </p:to>
                                    </p:set>
                                    <p:animEffect transition="in" filter="blinds(horizontal)">
                                      <p:cBhvr>
                                        <p:cTn id="102" dur="500"/>
                                        <p:tgtEl>
                                          <p:spTgt spid="55"/>
                                        </p:tgtEl>
                                      </p:cBhvr>
                                    </p:animEffect>
                                  </p:childTnLst>
                                </p:cTn>
                              </p:par>
                              <p:par>
                                <p:cTn id="103" presetID="3" presetClass="entr" presetSubtype="10" fill="hold" nodeType="with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blinds(horizontal)">
                                      <p:cBhvr>
                                        <p:cTn id="105" dur="500"/>
                                        <p:tgtEl>
                                          <p:spTgt spid="56"/>
                                        </p:tgtEl>
                                      </p:cBhvr>
                                    </p:animEffect>
                                  </p:childTnLst>
                                </p:cTn>
                              </p:par>
                              <p:par>
                                <p:cTn id="106" presetID="3" presetClass="entr" presetSubtype="10" fill="hold" nodeType="withEffect">
                                  <p:stCondLst>
                                    <p:cond delay="0"/>
                                  </p:stCondLst>
                                  <p:childTnLst>
                                    <p:set>
                                      <p:cBhvr>
                                        <p:cTn id="107" dur="1" fill="hold">
                                          <p:stCondLst>
                                            <p:cond delay="0"/>
                                          </p:stCondLst>
                                        </p:cTn>
                                        <p:tgtEl>
                                          <p:spTgt spid="57"/>
                                        </p:tgtEl>
                                        <p:attrNameLst>
                                          <p:attrName>style.visibility</p:attrName>
                                        </p:attrNameLst>
                                      </p:cBhvr>
                                      <p:to>
                                        <p:strVal val="visible"/>
                                      </p:to>
                                    </p:set>
                                    <p:animEffect transition="in" filter="blinds(horizontal)">
                                      <p:cBhvr>
                                        <p:cTn id="108" dur="500"/>
                                        <p:tgtEl>
                                          <p:spTgt spid="57"/>
                                        </p:tgtEl>
                                      </p:cBhvr>
                                    </p:animEffect>
                                  </p:childTnLst>
                                </p:cTn>
                              </p:par>
                              <p:par>
                                <p:cTn id="109" presetID="3" presetClass="entr" presetSubtype="10" fill="hold" nodeType="withEffect">
                                  <p:stCondLst>
                                    <p:cond delay="0"/>
                                  </p:stCondLst>
                                  <p:childTnLst>
                                    <p:set>
                                      <p:cBhvr>
                                        <p:cTn id="110" dur="1" fill="hold">
                                          <p:stCondLst>
                                            <p:cond delay="0"/>
                                          </p:stCondLst>
                                        </p:cTn>
                                        <p:tgtEl>
                                          <p:spTgt spid="58"/>
                                        </p:tgtEl>
                                        <p:attrNameLst>
                                          <p:attrName>style.visibility</p:attrName>
                                        </p:attrNameLst>
                                      </p:cBhvr>
                                      <p:to>
                                        <p:strVal val="visible"/>
                                      </p:to>
                                    </p:set>
                                    <p:animEffect transition="in" filter="blinds(horizontal)">
                                      <p:cBhvr>
                                        <p:cTn id="111" dur="500"/>
                                        <p:tgtEl>
                                          <p:spTgt spid="58"/>
                                        </p:tgtEl>
                                      </p:cBhvr>
                                    </p:animEffect>
                                  </p:childTnLst>
                                </p:cTn>
                              </p:par>
                              <p:par>
                                <p:cTn id="112" presetID="3" presetClass="entr" presetSubtype="10" fill="hold" nodeType="with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blinds(horizontal)">
                                      <p:cBhvr>
                                        <p:cTn id="114" dur="500"/>
                                        <p:tgtEl>
                                          <p:spTgt spid="59"/>
                                        </p:tgtEl>
                                      </p:cBhvr>
                                    </p:animEffect>
                                  </p:childTnLst>
                                </p:cTn>
                              </p:par>
                              <p:par>
                                <p:cTn id="115" presetID="3" presetClass="entr" presetSubtype="10" fill="hold" nodeType="withEffect">
                                  <p:stCondLst>
                                    <p:cond delay="0"/>
                                  </p:stCondLst>
                                  <p:childTnLst>
                                    <p:set>
                                      <p:cBhvr>
                                        <p:cTn id="116" dur="1" fill="hold">
                                          <p:stCondLst>
                                            <p:cond delay="0"/>
                                          </p:stCondLst>
                                        </p:cTn>
                                        <p:tgtEl>
                                          <p:spTgt spid="60"/>
                                        </p:tgtEl>
                                        <p:attrNameLst>
                                          <p:attrName>style.visibility</p:attrName>
                                        </p:attrNameLst>
                                      </p:cBhvr>
                                      <p:to>
                                        <p:strVal val="visible"/>
                                      </p:to>
                                    </p:set>
                                    <p:animEffect transition="in" filter="blinds(horizontal)">
                                      <p:cBhvr>
                                        <p:cTn id="117" dur="500"/>
                                        <p:tgtEl>
                                          <p:spTgt spid="60"/>
                                        </p:tgtEl>
                                      </p:cBhvr>
                                    </p:animEffect>
                                  </p:childTnLst>
                                </p:cTn>
                              </p:par>
                              <p:par>
                                <p:cTn id="118" presetID="3" presetClass="entr" presetSubtype="10" fill="hold" nodeType="withEffect">
                                  <p:stCondLst>
                                    <p:cond delay="0"/>
                                  </p:stCondLst>
                                  <p:childTnLst>
                                    <p:set>
                                      <p:cBhvr>
                                        <p:cTn id="119" dur="1" fill="hold">
                                          <p:stCondLst>
                                            <p:cond delay="0"/>
                                          </p:stCondLst>
                                        </p:cTn>
                                        <p:tgtEl>
                                          <p:spTgt spid="61"/>
                                        </p:tgtEl>
                                        <p:attrNameLst>
                                          <p:attrName>style.visibility</p:attrName>
                                        </p:attrNameLst>
                                      </p:cBhvr>
                                      <p:to>
                                        <p:strVal val="visible"/>
                                      </p:to>
                                    </p:set>
                                    <p:animEffect transition="in" filter="blinds(horizontal)">
                                      <p:cBhvr>
                                        <p:cTn id="120" dur="500"/>
                                        <p:tgtEl>
                                          <p:spTgt spid="61"/>
                                        </p:tgtEl>
                                      </p:cBhvr>
                                    </p:animEffect>
                                  </p:childTnLst>
                                </p:cTn>
                              </p:par>
                              <p:par>
                                <p:cTn id="121" presetID="3" presetClass="entr" presetSubtype="10" fill="hold" nodeType="withEffect">
                                  <p:stCondLst>
                                    <p:cond delay="0"/>
                                  </p:stCondLst>
                                  <p:childTnLst>
                                    <p:set>
                                      <p:cBhvr>
                                        <p:cTn id="122" dur="1" fill="hold">
                                          <p:stCondLst>
                                            <p:cond delay="0"/>
                                          </p:stCondLst>
                                        </p:cTn>
                                        <p:tgtEl>
                                          <p:spTgt spid="62"/>
                                        </p:tgtEl>
                                        <p:attrNameLst>
                                          <p:attrName>style.visibility</p:attrName>
                                        </p:attrNameLst>
                                      </p:cBhvr>
                                      <p:to>
                                        <p:strVal val="visible"/>
                                      </p:to>
                                    </p:set>
                                    <p:animEffect transition="in" filter="blinds(horizontal)">
                                      <p:cBhvr>
                                        <p:cTn id="123" dur="500"/>
                                        <p:tgtEl>
                                          <p:spTgt spid="62"/>
                                        </p:tgtEl>
                                      </p:cBhvr>
                                    </p:animEffect>
                                  </p:childTnLst>
                                </p:cTn>
                              </p:par>
                              <p:par>
                                <p:cTn id="124" presetID="3" presetClass="entr" presetSubtype="10" fill="hold" nodeType="withEffect">
                                  <p:stCondLst>
                                    <p:cond delay="0"/>
                                  </p:stCondLst>
                                  <p:childTnLst>
                                    <p:set>
                                      <p:cBhvr>
                                        <p:cTn id="125" dur="1" fill="hold">
                                          <p:stCondLst>
                                            <p:cond delay="0"/>
                                          </p:stCondLst>
                                        </p:cTn>
                                        <p:tgtEl>
                                          <p:spTgt spid="63"/>
                                        </p:tgtEl>
                                        <p:attrNameLst>
                                          <p:attrName>style.visibility</p:attrName>
                                        </p:attrNameLst>
                                      </p:cBhvr>
                                      <p:to>
                                        <p:strVal val="visible"/>
                                      </p:to>
                                    </p:set>
                                    <p:animEffect transition="in" filter="blinds(horizontal)">
                                      <p:cBhvr>
                                        <p:cTn id="126" dur="500"/>
                                        <p:tgtEl>
                                          <p:spTgt spid="63"/>
                                        </p:tgtEl>
                                      </p:cBhvr>
                                    </p:animEffect>
                                  </p:childTnLst>
                                </p:cTn>
                              </p:par>
                              <p:par>
                                <p:cTn id="127" presetID="3" presetClass="entr" presetSubtype="10" fill="hold" nodeType="with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blinds(horizontal)">
                                      <p:cBhvr>
                                        <p:cTn id="129" dur="500"/>
                                        <p:tgtEl>
                                          <p:spTgt spid="64"/>
                                        </p:tgtEl>
                                      </p:cBhvr>
                                    </p:animEffect>
                                  </p:childTnLst>
                                </p:cTn>
                              </p:par>
                              <p:par>
                                <p:cTn id="130" presetID="3" presetClass="entr" presetSubtype="10" fill="hold" nodeType="withEffect">
                                  <p:stCondLst>
                                    <p:cond delay="0"/>
                                  </p:stCondLst>
                                  <p:childTnLst>
                                    <p:set>
                                      <p:cBhvr>
                                        <p:cTn id="131" dur="1" fill="hold">
                                          <p:stCondLst>
                                            <p:cond delay="0"/>
                                          </p:stCondLst>
                                        </p:cTn>
                                        <p:tgtEl>
                                          <p:spTgt spid="65"/>
                                        </p:tgtEl>
                                        <p:attrNameLst>
                                          <p:attrName>style.visibility</p:attrName>
                                        </p:attrNameLst>
                                      </p:cBhvr>
                                      <p:to>
                                        <p:strVal val="visible"/>
                                      </p:to>
                                    </p:set>
                                    <p:animEffect transition="in" filter="blinds(horizontal)">
                                      <p:cBhvr>
                                        <p:cTn id="132" dur="500"/>
                                        <p:tgtEl>
                                          <p:spTgt spid="65"/>
                                        </p:tgtEl>
                                      </p:cBhvr>
                                    </p:animEffect>
                                  </p:childTnLst>
                                </p:cTn>
                              </p:par>
                              <p:par>
                                <p:cTn id="133" presetID="3" presetClass="entr" presetSubtype="10" fill="hold" grpId="0" nodeType="withEffect">
                                  <p:stCondLst>
                                    <p:cond delay="0"/>
                                  </p:stCondLst>
                                  <p:childTnLst>
                                    <p:set>
                                      <p:cBhvr>
                                        <p:cTn id="134" dur="1" fill="hold">
                                          <p:stCondLst>
                                            <p:cond delay="0"/>
                                          </p:stCondLst>
                                        </p:cTn>
                                        <p:tgtEl>
                                          <p:spTgt spid="66"/>
                                        </p:tgtEl>
                                        <p:attrNameLst>
                                          <p:attrName>style.visibility</p:attrName>
                                        </p:attrNameLst>
                                      </p:cBhvr>
                                      <p:to>
                                        <p:strVal val="visible"/>
                                      </p:to>
                                    </p:set>
                                    <p:animEffect transition="in" filter="blinds(horizontal)">
                                      <p:cBhvr>
                                        <p:cTn id="135" dur="500"/>
                                        <p:tgtEl>
                                          <p:spTgt spid="66"/>
                                        </p:tgtEl>
                                      </p:cBhvr>
                                    </p:animEffect>
                                  </p:childTnLst>
                                </p:cTn>
                              </p:par>
                              <p:par>
                                <p:cTn id="136" presetID="3" presetClass="entr" presetSubtype="10" fill="hold" grpId="0" nodeType="withEffect">
                                  <p:stCondLst>
                                    <p:cond delay="0"/>
                                  </p:stCondLst>
                                  <p:childTnLst>
                                    <p:set>
                                      <p:cBhvr>
                                        <p:cTn id="137" dur="1" fill="hold">
                                          <p:stCondLst>
                                            <p:cond delay="0"/>
                                          </p:stCondLst>
                                        </p:cTn>
                                        <p:tgtEl>
                                          <p:spTgt spid="67"/>
                                        </p:tgtEl>
                                        <p:attrNameLst>
                                          <p:attrName>style.visibility</p:attrName>
                                        </p:attrNameLst>
                                      </p:cBhvr>
                                      <p:to>
                                        <p:strVal val="visible"/>
                                      </p:to>
                                    </p:set>
                                    <p:animEffect transition="in" filter="blinds(horizontal)">
                                      <p:cBhvr>
                                        <p:cTn id="138" dur="500"/>
                                        <p:tgtEl>
                                          <p:spTgt spid="67"/>
                                        </p:tgtEl>
                                      </p:cBhvr>
                                    </p:animEffect>
                                  </p:childTnLst>
                                </p:cTn>
                              </p:par>
                              <p:par>
                                <p:cTn id="139" presetID="3" presetClass="entr" presetSubtype="10" fill="hold" grpId="0" nodeType="withEffect">
                                  <p:stCondLst>
                                    <p:cond delay="0"/>
                                  </p:stCondLst>
                                  <p:childTnLst>
                                    <p:set>
                                      <p:cBhvr>
                                        <p:cTn id="140" dur="1" fill="hold">
                                          <p:stCondLst>
                                            <p:cond delay="0"/>
                                          </p:stCondLst>
                                        </p:cTn>
                                        <p:tgtEl>
                                          <p:spTgt spid="69"/>
                                        </p:tgtEl>
                                        <p:attrNameLst>
                                          <p:attrName>style.visibility</p:attrName>
                                        </p:attrNameLst>
                                      </p:cBhvr>
                                      <p:to>
                                        <p:strVal val="visible"/>
                                      </p:to>
                                    </p:set>
                                    <p:animEffect transition="in" filter="blinds(horizontal)">
                                      <p:cBhvr>
                                        <p:cTn id="14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19" grpId="0" animBg="1"/>
      <p:bldP spid="25" grpId="0" animBg="1"/>
      <p:bldP spid="26" grpId="0" animBg="1"/>
      <p:bldP spid="34" grpId="0" animBg="1"/>
      <p:bldP spid="35" grpId="0" animBg="1"/>
      <p:bldP spid="36" grpId="0" animBg="1"/>
      <p:bldP spid="49" grpId="0" animBg="1"/>
      <p:bldP spid="50" grpId="0" animBg="1"/>
      <p:bldP spid="51" grpId="0" animBg="1"/>
      <p:bldP spid="52" grpId="0" animBg="1"/>
      <p:bldP spid="53" grpId="0" animBg="1"/>
      <p:bldP spid="54" grpId="0" animBg="1"/>
      <p:bldP spid="66" grpId="0"/>
      <p:bldP spid="67" grpId="0"/>
      <p:bldP spid="68" grpId="0"/>
      <p:bldP spid="6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val 29"/>
          <p:cNvSpPr/>
          <p:nvPr/>
        </p:nvSpPr>
        <p:spPr>
          <a:xfrm>
            <a:off x="4217634" y="4132556"/>
            <a:ext cx="914400" cy="914400"/>
          </a:xfrm>
          <a:prstGeom prst="ellipse">
            <a:avLst/>
          </a:prstGeom>
          <a:solidFill>
            <a:srgbClr val="92D050">
              <a:alpha val="25000"/>
            </a:srgbClr>
          </a:solidFill>
          <a:ln w="254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p:cNvCxnSpPr/>
          <p:nvPr/>
        </p:nvCxnSpPr>
        <p:spPr>
          <a:xfrm rot="5400000" flipH="1" flipV="1">
            <a:off x="4385939" y="4085262"/>
            <a:ext cx="770878" cy="21084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flipH="1" flipV="1">
            <a:off x="4759357" y="4413221"/>
            <a:ext cx="76200" cy="26041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Typical matching process</a:t>
            </a:r>
            <a:endParaRPr lang="en-US" dirty="0"/>
          </a:p>
        </p:txBody>
      </p:sp>
      <p:sp>
        <p:nvSpPr>
          <p:cNvPr id="5" name="Text Placeholder 4"/>
          <p:cNvSpPr>
            <a:spLocks noGrp="1"/>
          </p:cNvSpPr>
          <p:nvPr>
            <p:ph type="body" sz="quarter" idx="1"/>
          </p:nvPr>
        </p:nvSpPr>
        <p:spPr/>
        <p:txBody>
          <a:bodyPr/>
          <a:lstStyle/>
          <a:p>
            <a:r>
              <a:rPr lang="en-US" dirty="0" smtClean="0"/>
              <a:t>Image 1</a:t>
            </a:r>
            <a:endParaRPr lang="en-US" dirty="0"/>
          </a:p>
        </p:txBody>
      </p:sp>
      <p:sp>
        <p:nvSpPr>
          <p:cNvPr id="6" name="Text Placeholder 5"/>
          <p:cNvSpPr>
            <a:spLocks noGrp="1"/>
          </p:cNvSpPr>
          <p:nvPr>
            <p:ph type="body" sz="quarter" idx="3"/>
          </p:nvPr>
        </p:nvSpPr>
        <p:spPr/>
        <p:txBody>
          <a:bodyPr/>
          <a:lstStyle/>
          <a:p>
            <a:r>
              <a:rPr lang="en-US" dirty="0" smtClean="0"/>
              <a:t>Image 2</a:t>
            </a:r>
            <a:endParaRPr lang="en-US" dirty="0"/>
          </a:p>
        </p:txBody>
      </p:sp>
      <p:pic>
        <p:nvPicPr>
          <p:cNvPr id="9" name="Content Placeholder 8" descr="patcha1.bmp"/>
          <p:cNvPicPr>
            <a:picLocks noGrp="1" noChangeAspect="1"/>
          </p:cNvPicPr>
          <p:nvPr>
            <p:ph sz="quarter" idx="2"/>
          </p:nvPr>
        </p:nvPicPr>
        <p:blipFill>
          <a:blip r:embed="rId3" cstate="print"/>
          <a:stretch>
            <a:fillRect/>
          </a:stretch>
        </p:blipFill>
        <p:spPr>
          <a:xfrm>
            <a:off x="2286000" y="2895600"/>
            <a:ext cx="609685" cy="609685"/>
          </a:xfrm>
        </p:spPr>
      </p:pic>
      <p:pic>
        <p:nvPicPr>
          <p:cNvPr id="10" name="Content Placeholder 9" descr="patchb1.bmp"/>
          <p:cNvPicPr>
            <a:picLocks noGrp="1" noChangeAspect="1"/>
          </p:cNvPicPr>
          <p:nvPr>
            <p:ph sz="quarter" idx="4"/>
          </p:nvPr>
        </p:nvPicPr>
        <p:blipFill>
          <a:blip r:embed="rId4" cstate="print"/>
          <a:stretch>
            <a:fillRect/>
          </a:stretch>
        </p:blipFill>
        <p:spPr>
          <a:xfrm>
            <a:off x="7620000" y="2971800"/>
            <a:ext cx="609685" cy="609685"/>
          </a:xfrm>
        </p:spPr>
      </p:pic>
      <p:pic>
        <p:nvPicPr>
          <p:cNvPr id="13" name="Content Placeholder 8" descr="patcha1.bmp"/>
          <p:cNvPicPr>
            <a:picLocks noChangeAspect="1"/>
          </p:cNvPicPr>
          <p:nvPr/>
        </p:nvPicPr>
        <p:blipFill>
          <a:blip r:embed="rId5" cstate="print"/>
          <a:stretch>
            <a:fillRect/>
          </a:stretch>
        </p:blipFill>
        <p:spPr>
          <a:xfrm>
            <a:off x="990600" y="4495800"/>
            <a:ext cx="609685" cy="609685"/>
          </a:xfrm>
          <a:prstGeom prst="rect">
            <a:avLst/>
          </a:prstGeom>
        </p:spPr>
      </p:pic>
      <p:pic>
        <p:nvPicPr>
          <p:cNvPr id="15" name="Content Placeholder 8" descr="patcha1.bmp"/>
          <p:cNvPicPr>
            <a:picLocks noChangeAspect="1"/>
          </p:cNvPicPr>
          <p:nvPr/>
        </p:nvPicPr>
        <p:blipFill>
          <a:blip r:embed="rId6" cstate="print"/>
          <a:stretch>
            <a:fillRect/>
          </a:stretch>
        </p:blipFill>
        <p:spPr>
          <a:xfrm>
            <a:off x="2438400" y="4038600"/>
            <a:ext cx="609685" cy="609685"/>
          </a:xfrm>
          <a:prstGeom prst="rect">
            <a:avLst/>
          </a:prstGeom>
        </p:spPr>
      </p:pic>
      <p:pic>
        <p:nvPicPr>
          <p:cNvPr id="16" name="Content Placeholder 8" descr="patcha1.bmp"/>
          <p:cNvPicPr>
            <a:picLocks noChangeAspect="1"/>
          </p:cNvPicPr>
          <p:nvPr/>
        </p:nvPicPr>
        <p:blipFill>
          <a:blip r:embed="rId7" cstate="print"/>
          <a:stretch>
            <a:fillRect/>
          </a:stretch>
        </p:blipFill>
        <p:spPr>
          <a:xfrm>
            <a:off x="1295400" y="3352800"/>
            <a:ext cx="609685" cy="609685"/>
          </a:xfrm>
          <a:prstGeom prst="rect">
            <a:avLst/>
          </a:prstGeom>
        </p:spPr>
      </p:pic>
      <p:pic>
        <p:nvPicPr>
          <p:cNvPr id="17" name="Content Placeholder 8" descr="patcha1.bmp"/>
          <p:cNvPicPr>
            <a:picLocks noChangeAspect="1"/>
          </p:cNvPicPr>
          <p:nvPr/>
        </p:nvPicPr>
        <p:blipFill>
          <a:blip r:embed="rId8" cstate="print"/>
          <a:stretch>
            <a:fillRect/>
          </a:stretch>
        </p:blipFill>
        <p:spPr>
          <a:xfrm>
            <a:off x="2514600" y="5181600"/>
            <a:ext cx="609685" cy="609685"/>
          </a:xfrm>
          <a:prstGeom prst="rect">
            <a:avLst/>
          </a:prstGeom>
        </p:spPr>
      </p:pic>
      <p:pic>
        <p:nvPicPr>
          <p:cNvPr id="18" name="Content Placeholder 8" descr="patcha1.bmp"/>
          <p:cNvPicPr>
            <a:picLocks noChangeAspect="1"/>
          </p:cNvPicPr>
          <p:nvPr/>
        </p:nvPicPr>
        <p:blipFill>
          <a:blip r:embed="rId9" cstate="print"/>
          <a:stretch>
            <a:fillRect/>
          </a:stretch>
        </p:blipFill>
        <p:spPr>
          <a:xfrm>
            <a:off x="1295400" y="5410200"/>
            <a:ext cx="609685" cy="609685"/>
          </a:xfrm>
          <a:prstGeom prst="rect">
            <a:avLst/>
          </a:prstGeom>
        </p:spPr>
      </p:pic>
      <p:pic>
        <p:nvPicPr>
          <p:cNvPr id="19" name="Content Placeholder 9" descr="patchb1.bmp"/>
          <p:cNvPicPr>
            <a:picLocks noChangeAspect="1"/>
          </p:cNvPicPr>
          <p:nvPr/>
        </p:nvPicPr>
        <p:blipFill>
          <a:blip r:embed="rId10" cstate="print"/>
          <a:stretch>
            <a:fillRect/>
          </a:stretch>
        </p:blipFill>
        <p:spPr>
          <a:xfrm>
            <a:off x="6324600" y="4343400"/>
            <a:ext cx="609685" cy="609685"/>
          </a:xfrm>
          <a:prstGeom prst="rect">
            <a:avLst/>
          </a:prstGeom>
        </p:spPr>
      </p:pic>
      <p:pic>
        <p:nvPicPr>
          <p:cNvPr id="20" name="Content Placeholder 9" descr="patchb1.bmp"/>
          <p:cNvPicPr>
            <a:picLocks noChangeAspect="1"/>
          </p:cNvPicPr>
          <p:nvPr/>
        </p:nvPicPr>
        <p:blipFill>
          <a:blip r:embed="rId11" cstate="print"/>
          <a:stretch>
            <a:fillRect/>
          </a:stretch>
        </p:blipFill>
        <p:spPr>
          <a:xfrm>
            <a:off x="7620000" y="4953000"/>
            <a:ext cx="609685" cy="609685"/>
          </a:xfrm>
          <a:prstGeom prst="rect">
            <a:avLst/>
          </a:prstGeom>
        </p:spPr>
      </p:pic>
      <p:pic>
        <p:nvPicPr>
          <p:cNvPr id="21" name="Content Placeholder 9" descr="patchb1.bmp"/>
          <p:cNvPicPr>
            <a:picLocks noChangeAspect="1"/>
          </p:cNvPicPr>
          <p:nvPr/>
        </p:nvPicPr>
        <p:blipFill>
          <a:blip r:embed="rId12" cstate="print"/>
          <a:stretch>
            <a:fillRect/>
          </a:stretch>
        </p:blipFill>
        <p:spPr>
          <a:xfrm>
            <a:off x="6477000" y="5334000"/>
            <a:ext cx="609685" cy="609685"/>
          </a:xfrm>
          <a:prstGeom prst="rect">
            <a:avLst/>
          </a:prstGeom>
        </p:spPr>
      </p:pic>
      <p:pic>
        <p:nvPicPr>
          <p:cNvPr id="22" name="Content Placeholder 9" descr="patchb1.bmp"/>
          <p:cNvPicPr>
            <a:picLocks noChangeAspect="1"/>
          </p:cNvPicPr>
          <p:nvPr/>
        </p:nvPicPr>
        <p:blipFill>
          <a:blip r:embed="rId13" cstate="print"/>
          <a:stretch>
            <a:fillRect/>
          </a:stretch>
        </p:blipFill>
        <p:spPr>
          <a:xfrm>
            <a:off x="6324600" y="3048000"/>
            <a:ext cx="609685" cy="609685"/>
          </a:xfrm>
          <a:prstGeom prst="rect">
            <a:avLst/>
          </a:prstGeom>
        </p:spPr>
      </p:pic>
      <p:pic>
        <p:nvPicPr>
          <p:cNvPr id="23" name="Content Placeholder 9" descr="patchb1.bmp"/>
          <p:cNvPicPr>
            <a:picLocks noChangeAspect="1"/>
          </p:cNvPicPr>
          <p:nvPr/>
        </p:nvPicPr>
        <p:blipFill>
          <a:blip r:embed="rId14" cstate="print"/>
          <a:stretch>
            <a:fillRect/>
          </a:stretch>
        </p:blipFill>
        <p:spPr>
          <a:xfrm>
            <a:off x="7772400" y="4038600"/>
            <a:ext cx="609685" cy="609685"/>
          </a:xfrm>
          <a:prstGeom prst="rect">
            <a:avLst/>
          </a:prstGeom>
        </p:spPr>
      </p:pic>
      <p:cxnSp>
        <p:nvCxnSpPr>
          <p:cNvPr id="27" name="Straight Arrow Connector 26"/>
          <p:cNvCxnSpPr/>
          <p:nvPr/>
        </p:nvCxnSpPr>
        <p:spPr>
          <a:xfrm>
            <a:off x="3810000" y="5334000"/>
            <a:ext cx="22860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flipH="1" flipV="1">
            <a:off x="2667000" y="4191000"/>
            <a:ext cx="22860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33" name="Flowchart: Connector 32"/>
          <p:cNvSpPr/>
          <p:nvPr/>
        </p:nvSpPr>
        <p:spPr>
          <a:xfrm>
            <a:off x="4800600" y="3733800"/>
            <a:ext cx="152400" cy="152400"/>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p:cNvGrpSpPr/>
          <p:nvPr/>
        </p:nvGrpSpPr>
        <p:grpSpPr>
          <a:xfrm>
            <a:off x="3048085" y="3352842"/>
            <a:ext cx="3276515" cy="1304236"/>
            <a:chOff x="3048085" y="3352842"/>
            <a:chExt cx="3276515" cy="1304236"/>
          </a:xfrm>
        </p:grpSpPr>
        <p:sp>
          <p:nvSpPr>
            <p:cNvPr id="31" name="Flowchart: Connector 30"/>
            <p:cNvSpPr/>
            <p:nvPr/>
          </p:nvSpPr>
          <p:spPr>
            <a:xfrm>
              <a:off x="4589756" y="4504678"/>
              <a:ext cx="152400" cy="152400"/>
            </a:xfrm>
            <a:prstGeom prst="flowChartConnecto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Connector 31"/>
            <p:cNvSpPr/>
            <p:nvPr/>
          </p:nvSpPr>
          <p:spPr>
            <a:xfrm>
              <a:off x="4850166" y="4428478"/>
              <a:ext cx="152400" cy="152400"/>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p:cNvCxnSpPr>
              <a:stCxn id="15" idx="3"/>
              <a:endCxn id="31" idx="2"/>
            </p:cNvCxnSpPr>
            <p:nvPr/>
          </p:nvCxnSpPr>
          <p:spPr>
            <a:xfrm>
              <a:off x="3048085" y="4343443"/>
              <a:ext cx="1541671" cy="23743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19" idx="1"/>
              <a:endCxn id="32" idx="6"/>
            </p:cNvCxnSpPr>
            <p:nvPr/>
          </p:nvCxnSpPr>
          <p:spPr>
            <a:xfrm rot="10800000">
              <a:off x="5002566" y="4504679"/>
              <a:ext cx="1322034" cy="14356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22" idx="1"/>
              <a:endCxn id="33" idx="6"/>
            </p:cNvCxnSpPr>
            <p:nvPr/>
          </p:nvCxnSpPr>
          <p:spPr>
            <a:xfrm rot="10800000" flipV="1">
              <a:off x="4953000" y="3352842"/>
              <a:ext cx="1371600" cy="45715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5715000" y="5334000"/>
            <a:ext cx="300082" cy="369332"/>
          </a:xfrm>
          <a:prstGeom prst="rect">
            <a:avLst/>
          </a:prstGeom>
          <a:noFill/>
        </p:spPr>
        <p:txBody>
          <a:bodyPr wrap="none" rtlCol="0">
            <a:spAutoFit/>
          </a:bodyPr>
          <a:lstStyle/>
          <a:p>
            <a:r>
              <a:rPr lang="en-US" dirty="0" smtClean="0"/>
              <a:t>P</a:t>
            </a:r>
            <a:endParaRPr lang="en-US" dirty="0"/>
          </a:p>
        </p:txBody>
      </p:sp>
      <p:sp>
        <p:nvSpPr>
          <p:cNvPr id="45" name="TextBox 44"/>
          <p:cNvSpPr txBox="1"/>
          <p:nvPr/>
        </p:nvSpPr>
        <p:spPr>
          <a:xfrm>
            <a:off x="3429000" y="3200400"/>
            <a:ext cx="362600" cy="369332"/>
          </a:xfrm>
          <a:prstGeom prst="rect">
            <a:avLst/>
          </a:prstGeom>
          <a:noFill/>
        </p:spPr>
        <p:txBody>
          <a:bodyPr wrap="none" rtlCol="0">
            <a:spAutoFit/>
          </a:bodyPr>
          <a:lstStyle/>
          <a:p>
            <a:r>
              <a:rPr lang="en-US" dirty="0" smtClean="0"/>
              <a:t>Q</a:t>
            </a:r>
            <a:endParaRPr lang="en-US" dirty="0"/>
          </a:p>
        </p:txBody>
      </p:sp>
      <p:sp>
        <p:nvSpPr>
          <p:cNvPr id="46" name="TextBox 45"/>
          <p:cNvSpPr txBox="1"/>
          <p:nvPr/>
        </p:nvSpPr>
        <p:spPr>
          <a:xfrm>
            <a:off x="3468358" y="5638800"/>
            <a:ext cx="2627642" cy="523220"/>
          </a:xfrm>
          <a:prstGeom prst="rect">
            <a:avLst/>
          </a:prstGeom>
          <a:noFill/>
        </p:spPr>
        <p:txBody>
          <a:bodyPr wrap="none" rtlCol="0">
            <a:spAutoFit/>
          </a:bodyPr>
          <a:lstStyle/>
          <a:p>
            <a:r>
              <a:rPr lang="en-US" sz="2800" dirty="0" smtClean="0"/>
              <a:t>Descriptor space</a:t>
            </a:r>
            <a:endParaRPr lang="en-US" sz="2800" dirty="0"/>
          </a:p>
        </p:txBody>
      </p:sp>
      <p:sp>
        <p:nvSpPr>
          <p:cNvPr id="55" name="Not Equal 54"/>
          <p:cNvSpPr/>
          <p:nvPr/>
        </p:nvSpPr>
        <p:spPr>
          <a:xfrm flipV="1">
            <a:off x="5638800" y="3048000"/>
            <a:ext cx="457200" cy="374073"/>
          </a:xfrm>
          <a:prstGeom prst="mathNotEqual">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 name="Equal 55"/>
          <p:cNvSpPr/>
          <p:nvPr/>
        </p:nvSpPr>
        <p:spPr>
          <a:xfrm flipV="1">
            <a:off x="5638800" y="4191000"/>
            <a:ext cx="457200" cy="374073"/>
          </a:xfrm>
          <a:prstGeom prst="mathEqual">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linds(horizontal)">
                                      <p:cBhvr>
                                        <p:cTn id="7" dur="500"/>
                                        <p:tgtEl>
                                          <p:spTgt spid="3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linds(horizontal)">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blinds(horizontal)">
                                      <p:cBhvr>
                                        <p:cTn id="15" dur="50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blinds(horizontal)">
                                      <p:cBhvr>
                                        <p:cTn id="20" dur="500"/>
                                        <p:tgtEl>
                                          <p:spTgt spid="52"/>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blinds(horizontal)">
                                      <p:cBhvr>
                                        <p:cTn id="25" dur="500"/>
                                        <p:tgtEl>
                                          <p:spTgt spid="56"/>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blinds(horizontal)">
                                      <p:cBhvr>
                                        <p:cTn id="30" dur="500"/>
                                        <p:tgtEl>
                                          <p:spTgt spid="54"/>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blinds(horizontal)">
                                      <p:cBhvr>
                                        <p:cTn id="3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3" grpId="0" animBg="1"/>
      <p:bldP spid="55" grpId="0" animBg="1"/>
      <p:bldP spid="5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to solve</a:t>
            </a:r>
            <a:endParaRPr lang="en-US" dirty="0"/>
          </a:p>
        </p:txBody>
      </p:sp>
      <p:sp>
        <p:nvSpPr>
          <p:cNvPr id="8" name="Content Placeholder 7"/>
          <p:cNvSpPr>
            <a:spLocks noGrp="1"/>
          </p:cNvSpPr>
          <p:nvPr>
            <p:ph idx="1"/>
          </p:nvPr>
        </p:nvSpPr>
        <p:spPr>
          <a:xfrm>
            <a:off x="838200" y="3810000"/>
            <a:ext cx="7620000" cy="2209800"/>
          </a:xfrm>
        </p:spPr>
        <p:txBody>
          <a:bodyPr>
            <a:normAutofit/>
          </a:bodyPr>
          <a:lstStyle/>
          <a:p>
            <a:r>
              <a:rPr lang="en-US" dirty="0" smtClean="0"/>
              <a:t>To obtain the most </a:t>
            </a:r>
            <a:r>
              <a:rPr lang="en-US" i="1" dirty="0" smtClean="0"/>
              <a:t>discriminative</a:t>
            </a:r>
            <a:r>
              <a:rPr lang="en-US" dirty="0" smtClean="0"/>
              <a:t>, </a:t>
            </a:r>
            <a:r>
              <a:rPr lang="en-US" i="1" dirty="0" smtClean="0"/>
              <a:t>compact</a:t>
            </a:r>
            <a:r>
              <a:rPr lang="en-US" dirty="0" smtClean="0"/>
              <a:t>, and  </a:t>
            </a:r>
            <a:r>
              <a:rPr lang="en-US" i="1" dirty="0" smtClean="0"/>
              <a:t>computationally efficient</a:t>
            </a:r>
            <a:r>
              <a:rPr lang="en-US" dirty="0" smtClean="0"/>
              <a:t> local image descriptors.</a:t>
            </a:r>
          </a:p>
          <a:p>
            <a:pPr lvl="1"/>
            <a:r>
              <a:rPr lang="en-US" dirty="0" smtClean="0"/>
              <a:t>How can we get ground truth data?</a:t>
            </a:r>
          </a:p>
          <a:p>
            <a:pPr lvl="1"/>
            <a:r>
              <a:rPr lang="en-US" dirty="0" smtClean="0"/>
              <a:t>What is the form of the descriptor function f(.)?</a:t>
            </a:r>
          </a:p>
          <a:p>
            <a:pPr lvl="1"/>
            <a:r>
              <a:rPr lang="en-US" dirty="0" smtClean="0"/>
              <a:t>What is the measure for optimality?</a:t>
            </a:r>
            <a:endParaRPr lang="en-US" dirty="0"/>
          </a:p>
        </p:txBody>
      </p:sp>
      <p:sp>
        <p:nvSpPr>
          <p:cNvPr id="5" name="Rounded Rectangle 4"/>
          <p:cNvSpPr/>
          <p:nvPr/>
        </p:nvSpPr>
        <p:spPr>
          <a:xfrm>
            <a:off x="685800" y="1752600"/>
            <a:ext cx="7924800" cy="1676400"/>
          </a:xfrm>
          <a:prstGeom prst="roundRect">
            <a:avLst/>
          </a:prstGeom>
          <a:gradFill>
            <a:gsLst>
              <a:gs pos="0">
                <a:srgbClr val="8488C4"/>
              </a:gs>
              <a:gs pos="53000">
                <a:srgbClr val="D4DEFF"/>
              </a:gs>
              <a:gs pos="83000">
                <a:srgbClr val="D4DEFF"/>
              </a:gs>
              <a:gs pos="100000">
                <a:srgbClr val="96AB94"/>
              </a:gs>
            </a:gsLst>
            <a:lin ang="5400000" scaled="0"/>
          </a:gradFill>
          <a:ln>
            <a:solidFill>
              <a:schemeClr val="bg1">
                <a:lumMod val="50000"/>
                <a:lumOff val="50000"/>
              </a:schemeClr>
            </a:solidFill>
          </a:ln>
          <a:effectLst>
            <a:outerShdw blurRad="50800" dist="38100" dir="2700000" sx="101000" sy="101000" algn="tl" rotWithShape="0">
              <a:prstClr val="black">
                <a:alpha val="40000"/>
              </a:prstClr>
            </a:outerShdw>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bg2">
                    <a:lumMod val="10000"/>
                  </a:schemeClr>
                </a:solidFill>
              </a:rPr>
              <a:t>Learning a function of a local image patch</a:t>
            </a:r>
          </a:p>
          <a:p>
            <a:pPr algn="ctr"/>
            <a:r>
              <a:rPr lang="en-US" sz="2800" i="1" dirty="0" smtClean="0">
                <a:solidFill>
                  <a:schemeClr val="bg2">
                    <a:lumMod val="10000"/>
                  </a:schemeClr>
                </a:solidFill>
              </a:rPr>
              <a:t>descriptor = f (       )</a:t>
            </a:r>
          </a:p>
          <a:p>
            <a:pPr algn="ctr"/>
            <a:r>
              <a:rPr lang="en-US" sz="2800" i="1" dirty="0" err="1" smtClean="0">
                <a:solidFill>
                  <a:schemeClr val="bg2">
                    <a:lumMod val="10000"/>
                  </a:schemeClr>
                </a:solidFill>
              </a:rPr>
              <a:t>s.t</a:t>
            </a:r>
            <a:r>
              <a:rPr lang="en-US" sz="2800" i="1" dirty="0" smtClean="0">
                <a:solidFill>
                  <a:schemeClr val="bg2">
                    <a:lumMod val="10000"/>
                  </a:schemeClr>
                </a:solidFill>
              </a:rPr>
              <a:t>.</a:t>
            </a:r>
            <a:r>
              <a:rPr lang="en-US" sz="2800" dirty="0" smtClean="0">
                <a:solidFill>
                  <a:schemeClr val="bg2">
                    <a:lumMod val="10000"/>
                  </a:schemeClr>
                </a:solidFill>
              </a:rPr>
              <a:t> a nearest neighbor classifier is optimal</a:t>
            </a:r>
            <a:endParaRPr lang="en-US" sz="2800" dirty="0">
              <a:solidFill>
                <a:schemeClr val="bg2">
                  <a:lumMod val="10000"/>
                </a:schemeClr>
              </a:solidFill>
            </a:endParaRPr>
          </a:p>
        </p:txBody>
      </p:sp>
      <p:pic>
        <p:nvPicPr>
          <p:cNvPr id="6" name="Picture 17" descr="C:\papers\cvpr2007\learn descriptors\patches\1\4.jpg"/>
          <p:cNvPicPr>
            <a:picLocks noChangeAspect="1" noChangeArrowheads="1"/>
          </p:cNvPicPr>
          <p:nvPr/>
        </p:nvPicPr>
        <p:blipFill>
          <a:blip r:embed="rId3" cstate="print"/>
          <a:srcRect/>
          <a:stretch>
            <a:fillRect/>
          </a:stretch>
        </p:blipFill>
        <p:spPr bwMode="auto">
          <a:xfrm>
            <a:off x="5577840" y="2427515"/>
            <a:ext cx="365760" cy="365760"/>
          </a:xfrm>
          <a:prstGeom prst="rect">
            <a:avLst/>
          </a:prstGeom>
          <a:noFill/>
        </p:spPr>
      </p:pic>
    </p:spTree>
  </p:cSld>
  <p:clrMapOvr>
    <a:masterClrMapping/>
  </p:clrMapOvr>
  <p:transition advTm="63149"/>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130425"/>
            <a:ext cx="7162800" cy="1470025"/>
          </a:xfrm>
        </p:spPr>
        <p:txBody>
          <a:bodyPr>
            <a:normAutofit/>
          </a:bodyPr>
          <a:lstStyle/>
          <a:p>
            <a:r>
              <a:rPr lang="en-US" sz="4000" dirty="0" smtClean="0"/>
              <a:t>How can we get ground truth data?</a:t>
            </a:r>
            <a:endParaRPr lang="en-US" sz="40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mtClean="0"/>
              <a:t>Training data</a:t>
            </a:r>
            <a:endParaRPr lang="en-US" dirty="0"/>
          </a:p>
        </p:txBody>
      </p:sp>
      <p:sp>
        <p:nvSpPr>
          <p:cNvPr id="8" name="TextBox 7"/>
          <p:cNvSpPr txBox="1"/>
          <p:nvPr/>
        </p:nvSpPr>
        <p:spPr>
          <a:xfrm>
            <a:off x="0" y="6326743"/>
            <a:ext cx="9144000" cy="369332"/>
          </a:xfrm>
          <a:prstGeom prst="rect">
            <a:avLst/>
          </a:prstGeom>
          <a:noFill/>
        </p:spPr>
        <p:txBody>
          <a:bodyPr wrap="square" rtlCol="0">
            <a:spAutoFit/>
          </a:bodyPr>
          <a:lstStyle/>
          <a:p>
            <a:pPr algn="ctr"/>
            <a:r>
              <a:rPr lang="en-US" dirty="0" smtClean="0"/>
              <a:t>[</a:t>
            </a:r>
            <a:r>
              <a:rPr lang="en-US" dirty="0" err="1" smtClean="0"/>
              <a:t>Goesele</a:t>
            </a:r>
            <a:r>
              <a:rPr lang="en-US" dirty="0" smtClean="0"/>
              <a:t> et al. - ICCV’07] [</a:t>
            </a:r>
            <a:r>
              <a:rPr lang="en-US" dirty="0" err="1" smtClean="0"/>
              <a:t>Snavely</a:t>
            </a:r>
            <a:r>
              <a:rPr lang="en-US" dirty="0" smtClean="0"/>
              <a:t> et al. - SIGGRAPH’06 ]</a:t>
            </a:r>
            <a:endParaRPr lang="en-US" dirty="0"/>
          </a:p>
        </p:txBody>
      </p:sp>
      <p:pic>
        <p:nvPicPr>
          <p:cNvPr id="3" name="Picture 2" descr="C:\papers\cvpr2007\learn descriptors\nd3d2.jpg"/>
          <p:cNvPicPr>
            <a:picLocks noChangeAspect="1" noChangeArrowheads="1"/>
          </p:cNvPicPr>
          <p:nvPr/>
        </p:nvPicPr>
        <p:blipFill>
          <a:blip r:embed="rId4" cstate="print"/>
          <a:srcRect/>
          <a:stretch>
            <a:fillRect/>
          </a:stretch>
        </p:blipFill>
        <p:spPr bwMode="auto">
          <a:xfrm>
            <a:off x="4648200" y="1676400"/>
            <a:ext cx="3022600" cy="2273300"/>
          </a:xfrm>
          <a:prstGeom prst="rect">
            <a:avLst/>
          </a:prstGeom>
          <a:noFill/>
        </p:spPr>
      </p:pic>
      <p:pic>
        <p:nvPicPr>
          <p:cNvPr id="1027" name="Picture 3" descr="C:\papers\cvpr2007\learn descriptors\ndimg2.jpg"/>
          <p:cNvPicPr>
            <a:picLocks noChangeAspect="1" noChangeArrowheads="1"/>
          </p:cNvPicPr>
          <p:nvPr/>
        </p:nvPicPr>
        <p:blipFill>
          <a:blip r:embed="rId5" cstate="print"/>
          <a:srcRect/>
          <a:stretch>
            <a:fillRect/>
          </a:stretch>
        </p:blipFill>
        <p:spPr bwMode="auto">
          <a:xfrm>
            <a:off x="1654205" y="1643848"/>
            <a:ext cx="2863850" cy="2400300"/>
          </a:xfrm>
          <a:prstGeom prst="rect">
            <a:avLst/>
          </a:prstGeom>
          <a:noFill/>
        </p:spPr>
      </p:pic>
      <p:sp>
        <p:nvSpPr>
          <p:cNvPr id="25" name="TextBox 24"/>
          <p:cNvSpPr txBox="1"/>
          <p:nvPr/>
        </p:nvSpPr>
        <p:spPr>
          <a:xfrm>
            <a:off x="6705600" y="1752600"/>
            <a:ext cx="949042" cy="646331"/>
          </a:xfrm>
          <a:prstGeom prst="rect">
            <a:avLst/>
          </a:prstGeom>
          <a:noFill/>
        </p:spPr>
        <p:txBody>
          <a:bodyPr wrap="none" rtlCol="0">
            <a:spAutoFit/>
          </a:bodyPr>
          <a:lstStyle/>
          <a:p>
            <a:r>
              <a:rPr lang="en-US" dirty="0" smtClean="0"/>
              <a:t>3D Point</a:t>
            </a:r>
          </a:p>
          <a:p>
            <a:r>
              <a:rPr lang="en-US" dirty="0" smtClean="0"/>
              <a:t>Cloud</a:t>
            </a:r>
            <a:endParaRPr lang="en-US" dirty="0"/>
          </a:p>
        </p:txBody>
      </p:sp>
      <p:sp>
        <p:nvSpPr>
          <p:cNvPr id="9" name="Rectangle 8"/>
          <p:cNvSpPr/>
          <p:nvPr/>
        </p:nvSpPr>
        <p:spPr>
          <a:xfrm>
            <a:off x="1981200" y="4572000"/>
            <a:ext cx="6172200" cy="523220"/>
          </a:xfrm>
          <a:prstGeom prst="rect">
            <a:avLst/>
          </a:prstGeom>
        </p:spPr>
        <p:txBody>
          <a:bodyPr wrap="square">
            <a:spAutoFit/>
          </a:bodyPr>
          <a:lstStyle/>
          <a:p>
            <a:r>
              <a:rPr lang="en-US" sz="2800" dirty="0" err="1" smtClean="0"/>
              <a:t>Multiview</a:t>
            </a:r>
            <a:r>
              <a:rPr lang="en-US" sz="2800" dirty="0" smtClean="0"/>
              <a:t> stereo = Training data</a:t>
            </a:r>
            <a:endParaRPr lang="en-US" sz="2800" dirty="0"/>
          </a:p>
        </p:txBody>
      </p:sp>
      <p:pic>
        <p:nvPicPr>
          <p:cNvPr id="10" name="Picture 1"/>
          <p:cNvPicPr>
            <a:picLocks noChangeAspect="1" noChangeArrowheads="1"/>
          </p:cNvPicPr>
          <p:nvPr/>
        </p:nvPicPr>
        <p:blipFill>
          <a:blip r:embed="rId6" cstate="print"/>
          <a:srcRect/>
          <a:stretch>
            <a:fillRect/>
          </a:stretch>
        </p:blipFill>
        <p:spPr bwMode="auto">
          <a:xfrm>
            <a:off x="7696200" y="1676400"/>
            <a:ext cx="1019175" cy="1362075"/>
          </a:xfrm>
          <a:prstGeom prst="rect">
            <a:avLst/>
          </a:prstGeom>
          <a:noFill/>
          <a:ln w="9525">
            <a:noFill/>
            <a:miter lim="800000"/>
            <a:headEnd/>
            <a:tailEnd/>
          </a:ln>
        </p:spPr>
      </p:pic>
      <p:pic>
        <p:nvPicPr>
          <p:cNvPr id="22530" name="Picture 2"/>
          <p:cNvPicPr>
            <a:picLocks noChangeAspect="1" noChangeArrowheads="1"/>
          </p:cNvPicPr>
          <p:nvPr/>
        </p:nvPicPr>
        <p:blipFill>
          <a:blip r:embed="rId7" cstate="print"/>
          <a:srcRect/>
          <a:stretch>
            <a:fillRect/>
          </a:stretch>
        </p:blipFill>
        <p:spPr bwMode="auto">
          <a:xfrm>
            <a:off x="7086600" y="3124200"/>
            <a:ext cx="1343025" cy="1352550"/>
          </a:xfrm>
          <a:prstGeom prst="rect">
            <a:avLst/>
          </a:prstGeom>
          <a:noFill/>
          <a:ln w="9525">
            <a:noFill/>
            <a:miter lim="800000"/>
            <a:headEnd/>
            <a:tailEnd/>
          </a:ln>
        </p:spPr>
      </p:pic>
    </p:spTree>
    <p:custDataLst>
      <p:tags r:id="rId1"/>
    </p:custDataLst>
  </p:cSld>
  <p:clrMapOvr>
    <a:masterClrMapping/>
  </p:clrMapOvr>
  <p:transition advTm="6809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linds(horizontal)">
                                      <p:cBhvr>
                                        <p:cTn id="7" dur="500"/>
                                        <p:tgtEl>
                                          <p:spTgt spid="102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blinds(horizontal)">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par>
                                <p:cTn id="26" presetID="3" presetClass="entr" presetSubtype="10" fill="hold" nodeType="withEffect">
                                  <p:stCondLst>
                                    <p:cond delay="0"/>
                                  </p:stCondLst>
                                  <p:childTnLst>
                                    <p:set>
                                      <p:cBhvr>
                                        <p:cTn id="27" dur="1" fill="hold">
                                          <p:stCondLst>
                                            <p:cond delay="0"/>
                                          </p:stCondLst>
                                        </p:cTn>
                                        <p:tgtEl>
                                          <p:spTgt spid="22530"/>
                                        </p:tgtEl>
                                        <p:attrNameLst>
                                          <p:attrName>style.visibility</p:attrName>
                                        </p:attrNameLst>
                                      </p:cBhvr>
                                      <p:to>
                                        <p:strVal val="visible"/>
                                      </p:to>
                                    </p:set>
                                    <p:animEffect transition="in" filter="blinds(horizontal)">
                                      <p:cBhvr>
                                        <p:cTn id="28" dur="5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data</a:t>
            </a:r>
            <a:endParaRPr lang="en-US" dirty="0"/>
          </a:p>
        </p:txBody>
      </p:sp>
      <p:pic>
        <p:nvPicPr>
          <p:cNvPr id="3" name="Picture 2" descr="C:\papers\cvpr2007\learn descriptors\nd3d2.jpg"/>
          <p:cNvPicPr>
            <a:picLocks noChangeAspect="1" noChangeArrowheads="1"/>
          </p:cNvPicPr>
          <p:nvPr/>
        </p:nvPicPr>
        <p:blipFill>
          <a:blip r:embed="rId4" cstate="print"/>
          <a:srcRect/>
          <a:stretch>
            <a:fillRect/>
          </a:stretch>
        </p:blipFill>
        <p:spPr bwMode="auto">
          <a:xfrm>
            <a:off x="4648200" y="1676400"/>
            <a:ext cx="3022600" cy="2273300"/>
          </a:xfrm>
          <a:prstGeom prst="rect">
            <a:avLst/>
          </a:prstGeom>
          <a:noFill/>
        </p:spPr>
      </p:pic>
      <p:pic>
        <p:nvPicPr>
          <p:cNvPr id="1027" name="Picture 3" descr="C:\papers\cvpr2007\learn descriptors\ndimg2.jpg"/>
          <p:cNvPicPr>
            <a:picLocks noChangeAspect="1" noChangeArrowheads="1"/>
          </p:cNvPicPr>
          <p:nvPr/>
        </p:nvPicPr>
        <p:blipFill>
          <a:blip r:embed="rId5" cstate="print"/>
          <a:srcRect/>
          <a:stretch>
            <a:fillRect/>
          </a:stretch>
        </p:blipFill>
        <p:spPr bwMode="auto">
          <a:xfrm>
            <a:off x="1654205" y="1643848"/>
            <a:ext cx="2863850" cy="2400300"/>
          </a:xfrm>
          <a:prstGeom prst="rect">
            <a:avLst/>
          </a:prstGeom>
          <a:noFill/>
        </p:spPr>
      </p:pic>
      <p:sp>
        <p:nvSpPr>
          <p:cNvPr id="8" name="TextBox 7"/>
          <p:cNvSpPr txBox="1"/>
          <p:nvPr/>
        </p:nvSpPr>
        <p:spPr>
          <a:xfrm>
            <a:off x="0" y="6324600"/>
            <a:ext cx="9144000" cy="369332"/>
          </a:xfrm>
          <a:prstGeom prst="rect">
            <a:avLst/>
          </a:prstGeom>
          <a:noFill/>
        </p:spPr>
        <p:txBody>
          <a:bodyPr wrap="square" rtlCol="0">
            <a:spAutoFit/>
          </a:bodyPr>
          <a:lstStyle/>
          <a:p>
            <a:pPr algn="ctr"/>
            <a:r>
              <a:rPr lang="en-US" dirty="0" smtClean="0"/>
              <a:t>[</a:t>
            </a:r>
            <a:r>
              <a:rPr lang="en-US" dirty="0" err="1" smtClean="0"/>
              <a:t>Goesele</a:t>
            </a:r>
            <a:r>
              <a:rPr lang="en-US" dirty="0" smtClean="0"/>
              <a:t> et al. - ICCV’07] [</a:t>
            </a:r>
            <a:r>
              <a:rPr lang="en-US" dirty="0" err="1" smtClean="0"/>
              <a:t>Snavely</a:t>
            </a:r>
            <a:r>
              <a:rPr lang="en-US" dirty="0" smtClean="0"/>
              <a:t> et al. - SIGGRAPH’06 ]</a:t>
            </a:r>
            <a:endParaRPr lang="en-US" dirty="0"/>
          </a:p>
        </p:txBody>
      </p:sp>
      <p:grpSp>
        <p:nvGrpSpPr>
          <p:cNvPr id="54" name="Group 53"/>
          <p:cNvGrpSpPr/>
          <p:nvPr/>
        </p:nvGrpSpPr>
        <p:grpSpPr>
          <a:xfrm>
            <a:off x="2266950" y="4143375"/>
            <a:ext cx="4815840" cy="548640"/>
            <a:chOff x="2266950" y="4143375"/>
            <a:chExt cx="4815840" cy="548640"/>
          </a:xfrm>
        </p:grpSpPr>
        <p:pic>
          <p:nvPicPr>
            <p:cNvPr id="2065" name="Picture 17" descr="C:\papers\cvpr2007\learn descriptors\patches\1\4.jpg"/>
            <p:cNvPicPr>
              <a:picLocks noChangeAspect="1" noChangeArrowheads="1"/>
            </p:cNvPicPr>
            <p:nvPr/>
          </p:nvPicPr>
          <p:blipFill>
            <a:blip r:embed="rId6" cstate="print"/>
            <a:srcRect/>
            <a:stretch>
              <a:fillRect/>
            </a:stretch>
          </p:blipFill>
          <p:spPr bwMode="auto">
            <a:xfrm>
              <a:off x="2266950" y="4143375"/>
              <a:ext cx="548640" cy="548640"/>
            </a:xfrm>
            <a:prstGeom prst="rect">
              <a:avLst/>
            </a:prstGeom>
            <a:noFill/>
          </p:spPr>
        </p:pic>
        <p:pic>
          <p:nvPicPr>
            <p:cNvPr id="2067" name="Picture 19" descr="C:\papers\cvpr2007\learn descriptors\patches\1\6.jpg"/>
            <p:cNvPicPr>
              <a:picLocks noChangeAspect="1" noChangeArrowheads="1"/>
            </p:cNvPicPr>
            <p:nvPr/>
          </p:nvPicPr>
          <p:blipFill>
            <a:blip r:embed="rId7" cstate="print"/>
            <a:srcRect/>
            <a:stretch>
              <a:fillRect/>
            </a:stretch>
          </p:blipFill>
          <p:spPr bwMode="auto">
            <a:xfrm>
              <a:off x="6534150" y="4143375"/>
              <a:ext cx="548640" cy="548640"/>
            </a:xfrm>
            <a:prstGeom prst="rect">
              <a:avLst/>
            </a:prstGeom>
            <a:noFill/>
          </p:spPr>
        </p:pic>
        <p:pic>
          <p:nvPicPr>
            <p:cNvPr id="2068" name="Picture 20" descr="C:\papers\cvpr2007\learn descriptors\patches\1\7.jpg"/>
            <p:cNvPicPr>
              <a:picLocks noChangeAspect="1" noChangeArrowheads="1"/>
            </p:cNvPicPr>
            <p:nvPr/>
          </p:nvPicPr>
          <p:blipFill>
            <a:blip r:embed="rId8" cstate="print"/>
            <a:srcRect/>
            <a:stretch>
              <a:fillRect/>
            </a:stretch>
          </p:blipFill>
          <p:spPr bwMode="auto">
            <a:xfrm>
              <a:off x="5924550" y="4143375"/>
              <a:ext cx="548640" cy="548640"/>
            </a:xfrm>
            <a:prstGeom prst="rect">
              <a:avLst/>
            </a:prstGeom>
            <a:noFill/>
          </p:spPr>
        </p:pic>
        <p:pic>
          <p:nvPicPr>
            <p:cNvPr id="2070" name="Picture 22" descr="C:\papers\cvpr2007\learn descriptors\patches\1\9.jpg"/>
            <p:cNvPicPr>
              <a:picLocks noChangeAspect="1" noChangeArrowheads="1"/>
            </p:cNvPicPr>
            <p:nvPr/>
          </p:nvPicPr>
          <p:blipFill>
            <a:blip r:embed="rId9" cstate="print"/>
            <a:srcRect/>
            <a:stretch>
              <a:fillRect/>
            </a:stretch>
          </p:blipFill>
          <p:spPr bwMode="auto">
            <a:xfrm>
              <a:off x="4095750" y="4143375"/>
              <a:ext cx="548640" cy="548640"/>
            </a:xfrm>
            <a:prstGeom prst="rect">
              <a:avLst/>
            </a:prstGeom>
            <a:noFill/>
          </p:spPr>
        </p:pic>
        <p:pic>
          <p:nvPicPr>
            <p:cNvPr id="2071" name="Picture 23" descr="C:\papers\cvpr2007\learn descriptors\patches\1\10.jpg"/>
            <p:cNvPicPr>
              <a:picLocks noChangeAspect="1" noChangeArrowheads="1"/>
            </p:cNvPicPr>
            <p:nvPr/>
          </p:nvPicPr>
          <p:blipFill>
            <a:blip r:embed="rId10" cstate="print"/>
            <a:srcRect/>
            <a:stretch>
              <a:fillRect/>
            </a:stretch>
          </p:blipFill>
          <p:spPr bwMode="auto">
            <a:xfrm>
              <a:off x="3486150" y="4143375"/>
              <a:ext cx="548640" cy="548640"/>
            </a:xfrm>
            <a:prstGeom prst="rect">
              <a:avLst/>
            </a:prstGeom>
            <a:noFill/>
          </p:spPr>
        </p:pic>
        <p:pic>
          <p:nvPicPr>
            <p:cNvPr id="2073" name="Picture 25" descr="C:\papers\cvpr2007\learn descriptors\patches\1\12.jpg"/>
            <p:cNvPicPr>
              <a:picLocks noChangeAspect="1" noChangeArrowheads="1"/>
            </p:cNvPicPr>
            <p:nvPr/>
          </p:nvPicPr>
          <p:blipFill>
            <a:blip r:embed="rId11" cstate="print"/>
            <a:srcRect/>
            <a:stretch>
              <a:fillRect/>
            </a:stretch>
          </p:blipFill>
          <p:spPr bwMode="auto">
            <a:xfrm>
              <a:off x="5314950" y="4143375"/>
              <a:ext cx="557213" cy="548640"/>
            </a:xfrm>
            <a:prstGeom prst="rect">
              <a:avLst/>
            </a:prstGeom>
            <a:noFill/>
          </p:spPr>
        </p:pic>
      </p:grpSp>
      <p:sp>
        <p:nvSpPr>
          <p:cNvPr id="30" name="Plus 29"/>
          <p:cNvSpPr/>
          <p:nvPr/>
        </p:nvSpPr>
        <p:spPr>
          <a:xfrm>
            <a:off x="5943600" y="2286000"/>
            <a:ext cx="304800" cy="304800"/>
          </a:xfrm>
          <a:prstGeom prst="mathPlus">
            <a:avLst>
              <a:gd name="adj1" fmla="val 27547"/>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p:cNvGrpSpPr/>
          <p:nvPr/>
        </p:nvGrpSpPr>
        <p:grpSpPr>
          <a:xfrm>
            <a:off x="1800225" y="1857375"/>
            <a:ext cx="2466976" cy="1909763"/>
            <a:chOff x="1800225" y="1857375"/>
            <a:chExt cx="2466976" cy="1909763"/>
          </a:xfrm>
        </p:grpSpPr>
        <p:sp>
          <p:nvSpPr>
            <p:cNvPr id="31" name="Plus 30"/>
            <p:cNvSpPr/>
            <p:nvPr/>
          </p:nvSpPr>
          <p:spPr>
            <a:xfrm>
              <a:off x="1824038" y="1857375"/>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lus 31"/>
            <p:cNvSpPr/>
            <p:nvPr/>
          </p:nvSpPr>
          <p:spPr>
            <a:xfrm>
              <a:off x="3576638" y="1857375"/>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lus 33"/>
            <p:cNvSpPr/>
            <p:nvPr/>
          </p:nvSpPr>
          <p:spPr>
            <a:xfrm>
              <a:off x="2809876" y="2319338"/>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Plus 34"/>
            <p:cNvSpPr/>
            <p:nvPr/>
          </p:nvSpPr>
          <p:spPr>
            <a:xfrm>
              <a:off x="3214688" y="2295525"/>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Plus 39"/>
            <p:cNvSpPr/>
            <p:nvPr/>
          </p:nvSpPr>
          <p:spPr>
            <a:xfrm>
              <a:off x="4114801" y="2633663"/>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lus 40"/>
            <p:cNvSpPr/>
            <p:nvPr/>
          </p:nvSpPr>
          <p:spPr>
            <a:xfrm>
              <a:off x="2286000" y="3195637"/>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lus 41"/>
            <p:cNvSpPr/>
            <p:nvPr/>
          </p:nvSpPr>
          <p:spPr>
            <a:xfrm>
              <a:off x="2738438" y="3200400"/>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Plus 42"/>
            <p:cNvSpPr/>
            <p:nvPr/>
          </p:nvSpPr>
          <p:spPr>
            <a:xfrm>
              <a:off x="1800225" y="3614738"/>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Box 24"/>
          <p:cNvSpPr txBox="1"/>
          <p:nvPr/>
        </p:nvSpPr>
        <p:spPr>
          <a:xfrm>
            <a:off x="6705600" y="1752600"/>
            <a:ext cx="949042" cy="646331"/>
          </a:xfrm>
          <a:prstGeom prst="rect">
            <a:avLst/>
          </a:prstGeom>
          <a:noFill/>
        </p:spPr>
        <p:txBody>
          <a:bodyPr wrap="none" rtlCol="0">
            <a:spAutoFit/>
          </a:bodyPr>
          <a:lstStyle/>
          <a:p>
            <a:r>
              <a:rPr lang="en-US" dirty="0" smtClean="0"/>
              <a:t>3D Point</a:t>
            </a:r>
          </a:p>
          <a:p>
            <a:r>
              <a:rPr lang="en-US" dirty="0" smtClean="0"/>
              <a:t>Cloud</a:t>
            </a:r>
            <a:endParaRPr lang="en-US" dirty="0"/>
          </a:p>
        </p:txBody>
      </p:sp>
      <p:grpSp>
        <p:nvGrpSpPr>
          <p:cNvPr id="57" name="Group 56"/>
          <p:cNvGrpSpPr/>
          <p:nvPr/>
        </p:nvGrpSpPr>
        <p:grpSpPr>
          <a:xfrm>
            <a:off x="1819276" y="1804990"/>
            <a:ext cx="2524124" cy="1947858"/>
            <a:chOff x="1819276" y="1804990"/>
            <a:chExt cx="2524124" cy="1947858"/>
          </a:xfrm>
        </p:grpSpPr>
        <p:sp>
          <p:nvSpPr>
            <p:cNvPr id="26" name="Plus 25"/>
            <p:cNvSpPr/>
            <p:nvPr/>
          </p:nvSpPr>
          <p:spPr>
            <a:xfrm>
              <a:off x="1897857" y="1831181"/>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lus 26"/>
            <p:cNvSpPr/>
            <p:nvPr/>
          </p:nvSpPr>
          <p:spPr>
            <a:xfrm>
              <a:off x="3733800" y="1804990"/>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lus 27"/>
            <p:cNvSpPr/>
            <p:nvPr/>
          </p:nvSpPr>
          <p:spPr>
            <a:xfrm>
              <a:off x="2819400" y="2286000"/>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lus 28"/>
            <p:cNvSpPr/>
            <p:nvPr/>
          </p:nvSpPr>
          <p:spPr>
            <a:xfrm>
              <a:off x="3200400" y="2283619"/>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lus 32"/>
            <p:cNvSpPr/>
            <p:nvPr/>
          </p:nvSpPr>
          <p:spPr>
            <a:xfrm>
              <a:off x="4191000" y="2743200"/>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lus 35"/>
            <p:cNvSpPr/>
            <p:nvPr/>
          </p:nvSpPr>
          <p:spPr>
            <a:xfrm>
              <a:off x="2352676" y="3207543"/>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lus 36"/>
            <p:cNvSpPr/>
            <p:nvPr/>
          </p:nvSpPr>
          <p:spPr>
            <a:xfrm>
              <a:off x="2747962" y="3198019"/>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lus 38"/>
            <p:cNvSpPr/>
            <p:nvPr/>
          </p:nvSpPr>
          <p:spPr>
            <a:xfrm>
              <a:off x="1819276" y="3600448"/>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p:cNvGrpSpPr/>
          <p:nvPr/>
        </p:nvGrpSpPr>
        <p:grpSpPr>
          <a:xfrm>
            <a:off x="3124201" y="1937188"/>
            <a:ext cx="1905000" cy="2482411"/>
            <a:chOff x="3124201" y="1937188"/>
            <a:chExt cx="1905000" cy="2482411"/>
          </a:xfrm>
        </p:grpSpPr>
        <p:cxnSp>
          <p:nvCxnSpPr>
            <p:cNvPr id="46" name="Straight Connector 45"/>
            <p:cNvCxnSpPr>
              <a:stCxn id="27" idx="1"/>
            </p:cNvCxnSpPr>
            <p:nvPr/>
          </p:nvCxnSpPr>
          <p:spPr>
            <a:xfrm rot="5400000">
              <a:off x="2225895" y="2835494"/>
              <a:ext cx="2482411" cy="685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33" idx="0"/>
            </p:cNvCxnSpPr>
            <p:nvPr/>
          </p:nvCxnSpPr>
          <p:spPr>
            <a:xfrm>
              <a:off x="4323199" y="2819400"/>
              <a:ext cx="706002" cy="1600198"/>
            </a:xfrm>
            <a:prstGeom prst="line">
              <a:avLst/>
            </a:prstGeom>
            <a:ln w="38100"/>
          </p:spPr>
          <p:style>
            <a:lnRef idx="1">
              <a:schemeClr val="accent1"/>
            </a:lnRef>
            <a:fillRef idx="0">
              <a:schemeClr val="accent1"/>
            </a:fillRef>
            <a:effectRef idx="0">
              <a:schemeClr val="accent1"/>
            </a:effectRef>
            <a:fontRef idx="minor">
              <a:schemeClr val="tx1"/>
            </a:fontRef>
          </p:style>
        </p:cxnSp>
      </p:grpSp>
      <p:pic>
        <p:nvPicPr>
          <p:cNvPr id="44" name="Picture 1"/>
          <p:cNvPicPr>
            <a:picLocks noChangeAspect="1" noChangeArrowheads="1"/>
          </p:cNvPicPr>
          <p:nvPr/>
        </p:nvPicPr>
        <p:blipFill>
          <a:blip r:embed="rId12" cstate="print"/>
          <a:srcRect/>
          <a:stretch>
            <a:fillRect/>
          </a:stretch>
        </p:blipFill>
        <p:spPr bwMode="auto">
          <a:xfrm>
            <a:off x="7696200" y="1676400"/>
            <a:ext cx="1019175" cy="1362075"/>
          </a:xfrm>
          <a:prstGeom prst="rect">
            <a:avLst/>
          </a:prstGeom>
          <a:noFill/>
          <a:ln w="9525">
            <a:noFill/>
            <a:miter lim="800000"/>
            <a:headEnd/>
            <a:tailEnd/>
          </a:ln>
        </p:spPr>
      </p:pic>
      <p:pic>
        <p:nvPicPr>
          <p:cNvPr id="45" name="Picture 2"/>
          <p:cNvPicPr>
            <a:picLocks noChangeAspect="1" noChangeArrowheads="1"/>
          </p:cNvPicPr>
          <p:nvPr/>
        </p:nvPicPr>
        <p:blipFill>
          <a:blip r:embed="rId13" cstate="print"/>
          <a:srcRect/>
          <a:stretch>
            <a:fillRect/>
          </a:stretch>
        </p:blipFill>
        <p:spPr bwMode="auto">
          <a:xfrm>
            <a:off x="7086600" y="3124200"/>
            <a:ext cx="1343025" cy="1352550"/>
          </a:xfrm>
          <a:prstGeom prst="rect">
            <a:avLst/>
          </a:prstGeom>
          <a:noFill/>
          <a:ln w="9525">
            <a:noFill/>
            <a:miter lim="800000"/>
            <a:headEnd/>
            <a:tailEnd/>
          </a:ln>
        </p:spPr>
      </p:pic>
      <p:sp>
        <p:nvSpPr>
          <p:cNvPr id="47" name="Plus 46"/>
          <p:cNvSpPr/>
          <p:nvPr/>
        </p:nvSpPr>
        <p:spPr>
          <a:xfrm>
            <a:off x="1762125" y="1762125"/>
            <a:ext cx="304800" cy="304800"/>
          </a:xfrm>
          <a:prstGeom prst="mathPlus">
            <a:avLst>
              <a:gd name="adj1" fmla="val 27547"/>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advTm="8325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1000"/>
                                        <p:tgtEl>
                                          <p:spTgt spid="3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blinds(horizontal)">
                                      <p:cBhvr>
                                        <p:cTn id="10" dur="1000"/>
                                        <p:tgtEl>
                                          <p:spTgt spid="4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blinds(horizontal)">
                                      <p:cBhvr>
                                        <p:cTn id="15" dur="1000"/>
                                        <p:tgtEl>
                                          <p:spTgt spid="5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blinds(horizontal)">
                                      <p:cBhvr>
                                        <p:cTn id="20" dur="500"/>
                                        <p:tgtEl>
                                          <p:spTgt spid="57"/>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blinds(horizontal)">
                                      <p:cBhvr>
                                        <p:cTn id="25" dur="1000"/>
                                        <p:tgtEl>
                                          <p:spTgt spid="54"/>
                                        </p:tgtEl>
                                      </p:cBhvr>
                                    </p:animEffect>
                                  </p:childTnLst>
                                </p:cTn>
                              </p:par>
                              <p:par>
                                <p:cTn id="26" presetID="3" presetClass="entr" presetSubtype="10" fill="hold" nodeType="with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blinds(horizontal)">
                                      <p:cBhvr>
                                        <p:cTn id="28"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4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Training data</a:t>
            </a:r>
            <a:endParaRPr lang="en-US" dirty="0"/>
          </a:p>
        </p:txBody>
      </p:sp>
      <p:pic>
        <p:nvPicPr>
          <p:cNvPr id="3" name="Picture 2" descr="C:\papers\cvpr2007\learn descriptors\nd3d2.jpg"/>
          <p:cNvPicPr>
            <a:picLocks noChangeAspect="1" noChangeArrowheads="1"/>
          </p:cNvPicPr>
          <p:nvPr/>
        </p:nvPicPr>
        <p:blipFill>
          <a:blip r:embed="rId3" cstate="print"/>
          <a:srcRect/>
          <a:stretch>
            <a:fillRect/>
          </a:stretch>
        </p:blipFill>
        <p:spPr bwMode="auto">
          <a:xfrm>
            <a:off x="4648200" y="1676400"/>
            <a:ext cx="3022600" cy="2273300"/>
          </a:xfrm>
          <a:prstGeom prst="rect">
            <a:avLst/>
          </a:prstGeom>
          <a:noFill/>
        </p:spPr>
      </p:pic>
      <p:pic>
        <p:nvPicPr>
          <p:cNvPr id="1027" name="Picture 3" descr="C:\papers\cvpr2007\learn descriptors\ndimg2.jpg"/>
          <p:cNvPicPr>
            <a:picLocks noChangeAspect="1" noChangeArrowheads="1"/>
          </p:cNvPicPr>
          <p:nvPr/>
        </p:nvPicPr>
        <p:blipFill>
          <a:blip r:embed="rId4" cstate="print"/>
          <a:srcRect/>
          <a:stretch>
            <a:fillRect/>
          </a:stretch>
        </p:blipFill>
        <p:spPr bwMode="auto">
          <a:xfrm>
            <a:off x="1654205" y="1643848"/>
            <a:ext cx="2863850" cy="2400300"/>
          </a:xfrm>
          <a:prstGeom prst="rect">
            <a:avLst/>
          </a:prstGeom>
          <a:noFill/>
        </p:spPr>
      </p:pic>
      <p:pic>
        <p:nvPicPr>
          <p:cNvPr id="2065" name="Picture 17" descr="C:\papers\cvpr2007\learn descriptors\patches\1\4.jpg"/>
          <p:cNvPicPr>
            <a:picLocks noChangeAspect="1" noChangeArrowheads="1"/>
          </p:cNvPicPr>
          <p:nvPr/>
        </p:nvPicPr>
        <p:blipFill>
          <a:blip r:embed="rId5" cstate="print"/>
          <a:srcRect/>
          <a:stretch>
            <a:fillRect/>
          </a:stretch>
        </p:blipFill>
        <p:spPr bwMode="auto">
          <a:xfrm>
            <a:off x="2266950" y="4143375"/>
            <a:ext cx="548640" cy="548640"/>
          </a:xfrm>
          <a:prstGeom prst="rect">
            <a:avLst/>
          </a:prstGeom>
          <a:noFill/>
        </p:spPr>
      </p:pic>
      <p:pic>
        <p:nvPicPr>
          <p:cNvPr id="2067" name="Picture 19" descr="C:\papers\cvpr2007\learn descriptors\patches\1\6.jpg"/>
          <p:cNvPicPr>
            <a:picLocks noChangeAspect="1" noChangeArrowheads="1"/>
          </p:cNvPicPr>
          <p:nvPr/>
        </p:nvPicPr>
        <p:blipFill>
          <a:blip r:embed="rId6" cstate="print"/>
          <a:srcRect/>
          <a:stretch>
            <a:fillRect/>
          </a:stretch>
        </p:blipFill>
        <p:spPr bwMode="auto">
          <a:xfrm>
            <a:off x="6534150" y="4143375"/>
            <a:ext cx="548640" cy="548640"/>
          </a:xfrm>
          <a:prstGeom prst="rect">
            <a:avLst/>
          </a:prstGeom>
          <a:noFill/>
        </p:spPr>
      </p:pic>
      <p:pic>
        <p:nvPicPr>
          <p:cNvPr id="2068" name="Picture 20" descr="C:\papers\cvpr2007\learn descriptors\patches\1\7.jpg"/>
          <p:cNvPicPr>
            <a:picLocks noChangeAspect="1" noChangeArrowheads="1"/>
          </p:cNvPicPr>
          <p:nvPr/>
        </p:nvPicPr>
        <p:blipFill>
          <a:blip r:embed="rId7" cstate="print"/>
          <a:srcRect/>
          <a:stretch>
            <a:fillRect/>
          </a:stretch>
        </p:blipFill>
        <p:spPr bwMode="auto">
          <a:xfrm>
            <a:off x="5924550" y="4143375"/>
            <a:ext cx="548640" cy="548640"/>
          </a:xfrm>
          <a:prstGeom prst="rect">
            <a:avLst/>
          </a:prstGeom>
          <a:noFill/>
        </p:spPr>
      </p:pic>
      <p:pic>
        <p:nvPicPr>
          <p:cNvPr id="2070" name="Picture 22" descr="C:\papers\cvpr2007\learn descriptors\patches\1\9.jpg"/>
          <p:cNvPicPr>
            <a:picLocks noChangeAspect="1" noChangeArrowheads="1"/>
          </p:cNvPicPr>
          <p:nvPr/>
        </p:nvPicPr>
        <p:blipFill>
          <a:blip r:embed="rId8" cstate="print"/>
          <a:srcRect/>
          <a:stretch>
            <a:fillRect/>
          </a:stretch>
        </p:blipFill>
        <p:spPr bwMode="auto">
          <a:xfrm>
            <a:off x="4095750" y="4143375"/>
            <a:ext cx="548640" cy="548640"/>
          </a:xfrm>
          <a:prstGeom prst="rect">
            <a:avLst/>
          </a:prstGeom>
          <a:noFill/>
        </p:spPr>
      </p:pic>
      <p:pic>
        <p:nvPicPr>
          <p:cNvPr id="2071" name="Picture 23" descr="C:\papers\cvpr2007\learn descriptors\patches\1\10.jpg"/>
          <p:cNvPicPr>
            <a:picLocks noChangeAspect="1" noChangeArrowheads="1"/>
          </p:cNvPicPr>
          <p:nvPr/>
        </p:nvPicPr>
        <p:blipFill>
          <a:blip r:embed="rId9" cstate="print"/>
          <a:srcRect/>
          <a:stretch>
            <a:fillRect/>
          </a:stretch>
        </p:blipFill>
        <p:spPr bwMode="auto">
          <a:xfrm>
            <a:off x="3486150" y="4143375"/>
            <a:ext cx="548640" cy="548640"/>
          </a:xfrm>
          <a:prstGeom prst="rect">
            <a:avLst/>
          </a:prstGeom>
          <a:noFill/>
        </p:spPr>
      </p:pic>
      <p:pic>
        <p:nvPicPr>
          <p:cNvPr id="2073" name="Picture 25" descr="C:\papers\cvpr2007\learn descriptors\patches\1\12.jpg"/>
          <p:cNvPicPr>
            <a:picLocks noChangeAspect="1" noChangeArrowheads="1"/>
          </p:cNvPicPr>
          <p:nvPr/>
        </p:nvPicPr>
        <p:blipFill>
          <a:blip r:embed="rId10" cstate="print"/>
          <a:srcRect/>
          <a:stretch>
            <a:fillRect/>
          </a:stretch>
        </p:blipFill>
        <p:spPr bwMode="auto">
          <a:xfrm>
            <a:off x="5314950" y="4143375"/>
            <a:ext cx="557213" cy="548640"/>
          </a:xfrm>
          <a:prstGeom prst="rect">
            <a:avLst/>
          </a:prstGeom>
          <a:noFill/>
        </p:spPr>
      </p:pic>
      <p:sp>
        <p:nvSpPr>
          <p:cNvPr id="30" name="Plus 29"/>
          <p:cNvSpPr/>
          <p:nvPr/>
        </p:nvSpPr>
        <p:spPr>
          <a:xfrm>
            <a:off x="6229350" y="1876425"/>
            <a:ext cx="304800" cy="304800"/>
          </a:xfrm>
          <a:prstGeom prst="mathPlus">
            <a:avLst>
              <a:gd name="adj1" fmla="val 27547"/>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47"/>
          <p:cNvGrpSpPr/>
          <p:nvPr/>
        </p:nvGrpSpPr>
        <p:grpSpPr>
          <a:xfrm>
            <a:off x="1933576" y="1776412"/>
            <a:ext cx="1881187" cy="1576388"/>
            <a:chOff x="1933576" y="1776412"/>
            <a:chExt cx="1881187" cy="1576388"/>
          </a:xfrm>
        </p:grpSpPr>
        <p:sp>
          <p:nvSpPr>
            <p:cNvPr id="31" name="Plus 30"/>
            <p:cNvSpPr/>
            <p:nvPr/>
          </p:nvSpPr>
          <p:spPr>
            <a:xfrm>
              <a:off x="1933576" y="1776412"/>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Plus 34"/>
            <p:cNvSpPr/>
            <p:nvPr/>
          </p:nvSpPr>
          <p:spPr>
            <a:xfrm>
              <a:off x="2881313" y="2247900"/>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lus 36"/>
            <p:cNvSpPr/>
            <p:nvPr/>
          </p:nvSpPr>
          <p:spPr>
            <a:xfrm>
              <a:off x="2005013" y="2690813"/>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Plus 37"/>
            <p:cNvSpPr/>
            <p:nvPr/>
          </p:nvSpPr>
          <p:spPr>
            <a:xfrm>
              <a:off x="2395538" y="2652714"/>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lus 38"/>
            <p:cNvSpPr/>
            <p:nvPr/>
          </p:nvSpPr>
          <p:spPr>
            <a:xfrm>
              <a:off x="3662363" y="2747962"/>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lus 41"/>
            <p:cNvSpPr/>
            <p:nvPr/>
          </p:nvSpPr>
          <p:spPr>
            <a:xfrm>
              <a:off x="2738438" y="3200400"/>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p:cNvGrpSpPr/>
          <p:nvPr/>
        </p:nvGrpSpPr>
        <p:grpSpPr>
          <a:xfrm>
            <a:off x="2266950" y="4752975"/>
            <a:ext cx="3596640" cy="548640"/>
            <a:chOff x="2266950" y="4752975"/>
            <a:chExt cx="3596640" cy="548640"/>
          </a:xfrm>
        </p:grpSpPr>
        <p:pic>
          <p:nvPicPr>
            <p:cNvPr id="3074" name="Picture 2" descr="C:\papers\cvpr2007\learn descriptors\patches\2\1.jpg"/>
            <p:cNvPicPr>
              <a:picLocks noChangeAspect="1" noChangeArrowheads="1"/>
            </p:cNvPicPr>
            <p:nvPr/>
          </p:nvPicPr>
          <p:blipFill>
            <a:blip r:embed="rId11" cstate="print"/>
            <a:srcRect/>
            <a:stretch>
              <a:fillRect/>
            </a:stretch>
          </p:blipFill>
          <p:spPr bwMode="auto">
            <a:xfrm>
              <a:off x="2266950" y="4752975"/>
              <a:ext cx="548640" cy="548640"/>
            </a:xfrm>
            <a:prstGeom prst="rect">
              <a:avLst/>
            </a:prstGeom>
            <a:noFill/>
          </p:spPr>
        </p:pic>
        <p:pic>
          <p:nvPicPr>
            <p:cNvPr id="3075" name="Picture 3" descr="C:\papers\cvpr2007\learn descriptors\patches\2\2.jpg"/>
            <p:cNvPicPr>
              <a:picLocks noChangeAspect="1" noChangeArrowheads="1"/>
            </p:cNvPicPr>
            <p:nvPr/>
          </p:nvPicPr>
          <p:blipFill>
            <a:blip r:embed="rId12" cstate="print"/>
            <a:srcRect/>
            <a:stretch>
              <a:fillRect/>
            </a:stretch>
          </p:blipFill>
          <p:spPr bwMode="auto">
            <a:xfrm>
              <a:off x="5314950" y="4752975"/>
              <a:ext cx="548640" cy="548640"/>
            </a:xfrm>
            <a:prstGeom prst="rect">
              <a:avLst/>
            </a:prstGeom>
            <a:noFill/>
          </p:spPr>
        </p:pic>
        <p:pic>
          <p:nvPicPr>
            <p:cNvPr id="3077" name="Picture 5" descr="C:\papers\cvpr2007\learn descriptors\patches\2\4.jpg"/>
            <p:cNvPicPr>
              <a:picLocks noChangeAspect="1" noChangeArrowheads="1"/>
            </p:cNvPicPr>
            <p:nvPr/>
          </p:nvPicPr>
          <p:blipFill>
            <a:blip r:embed="rId13" cstate="print"/>
            <a:srcRect/>
            <a:stretch>
              <a:fillRect/>
            </a:stretch>
          </p:blipFill>
          <p:spPr bwMode="auto">
            <a:xfrm>
              <a:off x="4095750" y="4752975"/>
              <a:ext cx="548640" cy="548640"/>
            </a:xfrm>
            <a:prstGeom prst="rect">
              <a:avLst/>
            </a:prstGeom>
            <a:noFill/>
          </p:spPr>
        </p:pic>
        <p:pic>
          <p:nvPicPr>
            <p:cNvPr id="3078" name="Picture 6" descr="C:\papers\cvpr2007\learn descriptors\patches\2\5.jpg"/>
            <p:cNvPicPr>
              <a:picLocks noChangeAspect="1" noChangeArrowheads="1"/>
            </p:cNvPicPr>
            <p:nvPr/>
          </p:nvPicPr>
          <p:blipFill>
            <a:blip r:embed="rId14" cstate="print"/>
            <a:srcRect/>
            <a:stretch>
              <a:fillRect/>
            </a:stretch>
          </p:blipFill>
          <p:spPr bwMode="auto">
            <a:xfrm>
              <a:off x="3486150" y="4752975"/>
              <a:ext cx="548640" cy="548640"/>
            </a:xfrm>
            <a:prstGeom prst="rect">
              <a:avLst/>
            </a:prstGeom>
            <a:noFill/>
          </p:spPr>
        </p:pic>
        <p:pic>
          <p:nvPicPr>
            <p:cNvPr id="3079" name="Picture 7" descr="C:\papers\cvpr2007\learn descriptors\patches\2\6.jpg"/>
            <p:cNvPicPr>
              <a:picLocks noChangeAspect="1" noChangeArrowheads="1"/>
            </p:cNvPicPr>
            <p:nvPr/>
          </p:nvPicPr>
          <p:blipFill>
            <a:blip r:embed="rId15" cstate="print"/>
            <a:srcRect/>
            <a:stretch>
              <a:fillRect/>
            </a:stretch>
          </p:blipFill>
          <p:spPr bwMode="auto">
            <a:xfrm>
              <a:off x="2876550" y="4752975"/>
              <a:ext cx="540068" cy="548640"/>
            </a:xfrm>
            <a:prstGeom prst="rect">
              <a:avLst/>
            </a:prstGeom>
            <a:noFill/>
          </p:spPr>
        </p:pic>
      </p:grpSp>
      <p:sp>
        <p:nvSpPr>
          <p:cNvPr id="29" name="TextBox 28"/>
          <p:cNvSpPr txBox="1"/>
          <p:nvPr/>
        </p:nvSpPr>
        <p:spPr>
          <a:xfrm>
            <a:off x="6705600" y="1752600"/>
            <a:ext cx="949042" cy="646331"/>
          </a:xfrm>
          <a:prstGeom prst="rect">
            <a:avLst/>
          </a:prstGeom>
          <a:noFill/>
        </p:spPr>
        <p:txBody>
          <a:bodyPr wrap="none" rtlCol="0">
            <a:spAutoFit/>
          </a:bodyPr>
          <a:lstStyle/>
          <a:p>
            <a:r>
              <a:rPr lang="en-US" dirty="0" smtClean="0"/>
              <a:t>3D Point</a:t>
            </a:r>
          </a:p>
          <a:p>
            <a:r>
              <a:rPr lang="en-US" dirty="0" smtClean="0"/>
              <a:t>Cloud</a:t>
            </a:r>
            <a:endParaRPr lang="en-US" dirty="0"/>
          </a:p>
        </p:txBody>
      </p:sp>
      <p:sp>
        <p:nvSpPr>
          <p:cNvPr id="32" name="TextBox 31"/>
          <p:cNvSpPr txBox="1"/>
          <p:nvPr/>
        </p:nvSpPr>
        <p:spPr>
          <a:xfrm>
            <a:off x="0" y="6324600"/>
            <a:ext cx="9144000" cy="369332"/>
          </a:xfrm>
          <a:prstGeom prst="rect">
            <a:avLst/>
          </a:prstGeom>
          <a:noFill/>
        </p:spPr>
        <p:txBody>
          <a:bodyPr wrap="square" rtlCol="0">
            <a:spAutoFit/>
          </a:bodyPr>
          <a:lstStyle/>
          <a:p>
            <a:pPr algn="ctr"/>
            <a:r>
              <a:rPr lang="en-US" dirty="0" smtClean="0"/>
              <a:t>[</a:t>
            </a:r>
            <a:r>
              <a:rPr lang="en-US" dirty="0" err="1" smtClean="0"/>
              <a:t>Goesele</a:t>
            </a:r>
            <a:r>
              <a:rPr lang="en-US" dirty="0" smtClean="0"/>
              <a:t> et al. - ICCV’07] [</a:t>
            </a:r>
            <a:r>
              <a:rPr lang="en-US" dirty="0" err="1" smtClean="0"/>
              <a:t>Snavely</a:t>
            </a:r>
            <a:r>
              <a:rPr lang="en-US" dirty="0" smtClean="0"/>
              <a:t> et al. - SIGGRAPH’06 ]</a:t>
            </a:r>
            <a:endParaRPr lang="en-US" dirty="0"/>
          </a:p>
        </p:txBody>
      </p:sp>
      <p:grpSp>
        <p:nvGrpSpPr>
          <p:cNvPr id="44" name="Group 43"/>
          <p:cNvGrpSpPr/>
          <p:nvPr/>
        </p:nvGrpSpPr>
        <p:grpSpPr>
          <a:xfrm>
            <a:off x="1897857" y="1831181"/>
            <a:ext cx="2016915" cy="1521619"/>
            <a:chOff x="1897857" y="1831181"/>
            <a:chExt cx="2016915" cy="1521619"/>
          </a:xfrm>
        </p:grpSpPr>
        <p:sp>
          <p:nvSpPr>
            <p:cNvPr id="33" name="Plus 32"/>
            <p:cNvSpPr/>
            <p:nvPr/>
          </p:nvSpPr>
          <p:spPr>
            <a:xfrm>
              <a:off x="1897857" y="1831181"/>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lus 33"/>
            <p:cNvSpPr/>
            <p:nvPr/>
          </p:nvSpPr>
          <p:spPr>
            <a:xfrm>
              <a:off x="2895600" y="2286000"/>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lus 35"/>
            <p:cNvSpPr/>
            <p:nvPr/>
          </p:nvSpPr>
          <p:spPr>
            <a:xfrm>
              <a:off x="1983581" y="2712247"/>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Plus 39"/>
            <p:cNvSpPr/>
            <p:nvPr/>
          </p:nvSpPr>
          <p:spPr>
            <a:xfrm>
              <a:off x="2386010" y="2662238"/>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lus 40"/>
            <p:cNvSpPr/>
            <p:nvPr/>
          </p:nvSpPr>
          <p:spPr>
            <a:xfrm>
              <a:off x="2757486" y="3200400"/>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Plus 42"/>
            <p:cNvSpPr/>
            <p:nvPr/>
          </p:nvSpPr>
          <p:spPr>
            <a:xfrm>
              <a:off x="3762372" y="2881314"/>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7" name="Straight Connector 46"/>
          <p:cNvCxnSpPr>
            <a:stCxn id="43" idx="0"/>
          </p:cNvCxnSpPr>
          <p:nvPr/>
        </p:nvCxnSpPr>
        <p:spPr>
          <a:xfrm>
            <a:off x="3894571" y="2957514"/>
            <a:ext cx="1058428" cy="1995486"/>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46" name="Picture 1"/>
          <p:cNvPicPr>
            <a:picLocks noChangeAspect="1" noChangeArrowheads="1"/>
          </p:cNvPicPr>
          <p:nvPr/>
        </p:nvPicPr>
        <p:blipFill>
          <a:blip r:embed="rId16" cstate="print"/>
          <a:srcRect/>
          <a:stretch>
            <a:fillRect/>
          </a:stretch>
        </p:blipFill>
        <p:spPr bwMode="auto">
          <a:xfrm>
            <a:off x="7696200" y="1676400"/>
            <a:ext cx="1019175" cy="1362075"/>
          </a:xfrm>
          <a:prstGeom prst="rect">
            <a:avLst/>
          </a:prstGeom>
          <a:noFill/>
          <a:ln w="9525">
            <a:noFill/>
            <a:miter lim="800000"/>
            <a:headEnd/>
            <a:tailEnd/>
          </a:ln>
        </p:spPr>
      </p:pic>
      <p:pic>
        <p:nvPicPr>
          <p:cNvPr id="48" name="Picture 2"/>
          <p:cNvPicPr>
            <a:picLocks noChangeAspect="1" noChangeArrowheads="1"/>
          </p:cNvPicPr>
          <p:nvPr/>
        </p:nvPicPr>
        <p:blipFill>
          <a:blip r:embed="rId17" cstate="print"/>
          <a:srcRect/>
          <a:stretch>
            <a:fillRect/>
          </a:stretch>
        </p:blipFill>
        <p:spPr bwMode="auto">
          <a:xfrm>
            <a:off x="7086600" y="3124200"/>
            <a:ext cx="1343025" cy="1352550"/>
          </a:xfrm>
          <a:prstGeom prst="rect">
            <a:avLst/>
          </a:prstGeom>
          <a:noFill/>
          <a:ln w="9525">
            <a:noFill/>
            <a:miter lim="800000"/>
            <a:headEnd/>
            <a:tailEnd/>
          </a:ln>
        </p:spPr>
      </p:pic>
      <p:sp>
        <p:nvSpPr>
          <p:cNvPr id="49" name="Plus 48"/>
          <p:cNvSpPr/>
          <p:nvPr/>
        </p:nvSpPr>
        <p:spPr>
          <a:xfrm>
            <a:off x="1828800" y="1676400"/>
            <a:ext cx="304800" cy="304800"/>
          </a:xfrm>
          <a:prstGeom prst="mathPlus">
            <a:avLst>
              <a:gd name="adj1" fmla="val 27547"/>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ransition advClick="0" advTm="385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blinds(horizontal)">
                                      <p:cBhvr>
                                        <p:cTn id="10" dur="500"/>
                                        <p:tgtEl>
                                          <p:spTgt spid="4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blinds(horizontal)">
                                      <p:cBhvr>
                                        <p:cTn id="20" dur="500"/>
                                        <p:tgtEl>
                                          <p:spTgt spid="44"/>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blinds(horizontal)">
                                      <p:cBhvr>
                                        <p:cTn id="25" dur="500"/>
                                        <p:tgtEl>
                                          <p:spTgt spid="47"/>
                                        </p:tgtEl>
                                      </p:cBhvr>
                                    </p:animEffect>
                                  </p:childTnLst>
                                </p:cTn>
                              </p:par>
                              <p:par>
                                <p:cTn id="26" presetID="3" presetClass="entr" presetSubtype="10" fill="hold"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blinds(horizontal)">
                                      <p:cBhvr>
                                        <p:cTn id="2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4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Training data</a:t>
            </a:r>
            <a:endParaRPr lang="en-US" dirty="0"/>
          </a:p>
        </p:txBody>
      </p:sp>
      <p:pic>
        <p:nvPicPr>
          <p:cNvPr id="3" name="Picture 2" descr="C:\papers\cvpr2007\learn descriptors\nd3d2.jpg"/>
          <p:cNvPicPr>
            <a:picLocks noChangeAspect="1" noChangeArrowheads="1"/>
          </p:cNvPicPr>
          <p:nvPr/>
        </p:nvPicPr>
        <p:blipFill>
          <a:blip r:embed="rId3" cstate="print"/>
          <a:srcRect/>
          <a:stretch>
            <a:fillRect/>
          </a:stretch>
        </p:blipFill>
        <p:spPr bwMode="auto">
          <a:xfrm>
            <a:off x="4648200" y="1676400"/>
            <a:ext cx="3022600" cy="2273300"/>
          </a:xfrm>
          <a:prstGeom prst="rect">
            <a:avLst/>
          </a:prstGeom>
          <a:noFill/>
        </p:spPr>
      </p:pic>
      <p:pic>
        <p:nvPicPr>
          <p:cNvPr id="1027" name="Picture 3" descr="C:\papers\cvpr2007\learn descriptors\ndimg2.jpg"/>
          <p:cNvPicPr>
            <a:picLocks noChangeAspect="1" noChangeArrowheads="1"/>
          </p:cNvPicPr>
          <p:nvPr/>
        </p:nvPicPr>
        <p:blipFill>
          <a:blip r:embed="rId4" cstate="print"/>
          <a:srcRect/>
          <a:stretch>
            <a:fillRect/>
          </a:stretch>
        </p:blipFill>
        <p:spPr bwMode="auto">
          <a:xfrm>
            <a:off x="1654205" y="1643848"/>
            <a:ext cx="2863850" cy="2400300"/>
          </a:xfrm>
          <a:prstGeom prst="rect">
            <a:avLst/>
          </a:prstGeom>
          <a:noFill/>
        </p:spPr>
      </p:pic>
      <p:pic>
        <p:nvPicPr>
          <p:cNvPr id="2065" name="Picture 17" descr="C:\papers\cvpr2007\learn descriptors\patches\1\4.jpg"/>
          <p:cNvPicPr>
            <a:picLocks noChangeAspect="1" noChangeArrowheads="1"/>
          </p:cNvPicPr>
          <p:nvPr/>
        </p:nvPicPr>
        <p:blipFill>
          <a:blip r:embed="rId5" cstate="print"/>
          <a:srcRect/>
          <a:stretch>
            <a:fillRect/>
          </a:stretch>
        </p:blipFill>
        <p:spPr bwMode="auto">
          <a:xfrm>
            <a:off x="2266950" y="4143375"/>
            <a:ext cx="548640" cy="548640"/>
          </a:xfrm>
          <a:prstGeom prst="rect">
            <a:avLst/>
          </a:prstGeom>
          <a:noFill/>
        </p:spPr>
      </p:pic>
      <p:pic>
        <p:nvPicPr>
          <p:cNvPr id="2067" name="Picture 19" descr="C:\papers\cvpr2007\learn descriptors\patches\1\6.jpg"/>
          <p:cNvPicPr>
            <a:picLocks noChangeAspect="1" noChangeArrowheads="1"/>
          </p:cNvPicPr>
          <p:nvPr/>
        </p:nvPicPr>
        <p:blipFill>
          <a:blip r:embed="rId6" cstate="print"/>
          <a:srcRect/>
          <a:stretch>
            <a:fillRect/>
          </a:stretch>
        </p:blipFill>
        <p:spPr bwMode="auto">
          <a:xfrm>
            <a:off x="6534150" y="4143375"/>
            <a:ext cx="548640" cy="548640"/>
          </a:xfrm>
          <a:prstGeom prst="rect">
            <a:avLst/>
          </a:prstGeom>
          <a:noFill/>
        </p:spPr>
      </p:pic>
      <p:pic>
        <p:nvPicPr>
          <p:cNvPr id="2068" name="Picture 20" descr="C:\papers\cvpr2007\learn descriptors\patches\1\7.jpg"/>
          <p:cNvPicPr>
            <a:picLocks noChangeAspect="1" noChangeArrowheads="1"/>
          </p:cNvPicPr>
          <p:nvPr/>
        </p:nvPicPr>
        <p:blipFill>
          <a:blip r:embed="rId7" cstate="print"/>
          <a:srcRect/>
          <a:stretch>
            <a:fillRect/>
          </a:stretch>
        </p:blipFill>
        <p:spPr bwMode="auto">
          <a:xfrm>
            <a:off x="5924550" y="4143375"/>
            <a:ext cx="548640" cy="548640"/>
          </a:xfrm>
          <a:prstGeom prst="rect">
            <a:avLst/>
          </a:prstGeom>
          <a:noFill/>
        </p:spPr>
      </p:pic>
      <p:pic>
        <p:nvPicPr>
          <p:cNvPr id="2070" name="Picture 22" descr="C:\papers\cvpr2007\learn descriptors\patches\1\9.jpg"/>
          <p:cNvPicPr>
            <a:picLocks noChangeAspect="1" noChangeArrowheads="1"/>
          </p:cNvPicPr>
          <p:nvPr/>
        </p:nvPicPr>
        <p:blipFill>
          <a:blip r:embed="rId8" cstate="print"/>
          <a:srcRect/>
          <a:stretch>
            <a:fillRect/>
          </a:stretch>
        </p:blipFill>
        <p:spPr bwMode="auto">
          <a:xfrm>
            <a:off x="4095750" y="4143375"/>
            <a:ext cx="548640" cy="548640"/>
          </a:xfrm>
          <a:prstGeom prst="rect">
            <a:avLst/>
          </a:prstGeom>
          <a:noFill/>
        </p:spPr>
      </p:pic>
      <p:pic>
        <p:nvPicPr>
          <p:cNvPr id="2071" name="Picture 23" descr="C:\papers\cvpr2007\learn descriptors\patches\1\10.jpg"/>
          <p:cNvPicPr>
            <a:picLocks noChangeAspect="1" noChangeArrowheads="1"/>
          </p:cNvPicPr>
          <p:nvPr/>
        </p:nvPicPr>
        <p:blipFill>
          <a:blip r:embed="rId9" cstate="print"/>
          <a:srcRect/>
          <a:stretch>
            <a:fillRect/>
          </a:stretch>
        </p:blipFill>
        <p:spPr bwMode="auto">
          <a:xfrm>
            <a:off x="3486150" y="4143375"/>
            <a:ext cx="548640" cy="548640"/>
          </a:xfrm>
          <a:prstGeom prst="rect">
            <a:avLst/>
          </a:prstGeom>
          <a:noFill/>
        </p:spPr>
      </p:pic>
      <p:pic>
        <p:nvPicPr>
          <p:cNvPr id="2073" name="Picture 25" descr="C:\papers\cvpr2007\learn descriptors\patches\1\12.jpg"/>
          <p:cNvPicPr>
            <a:picLocks noChangeAspect="1" noChangeArrowheads="1"/>
          </p:cNvPicPr>
          <p:nvPr/>
        </p:nvPicPr>
        <p:blipFill>
          <a:blip r:embed="rId10" cstate="print"/>
          <a:srcRect/>
          <a:stretch>
            <a:fillRect/>
          </a:stretch>
        </p:blipFill>
        <p:spPr bwMode="auto">
          <a:xfrm>
            <a:off x="5314950" y="4143375"/>
            <a:ext cx="557213" cy="548640"/>
          </a:xfrm>
          <a:prstGeom prst="rect">
            <a:avLst/>
          </a:prstGeom>
          <a:noFill/>
        </p:spPr>
      </p:pic>
      <p:sp>
        <p:nvSpPr>
          <p:cNvPr id="30" name="Plus 29"/>
          <p:cNvSpPr/>
          <p:nvPr/>
        </p:nvSpPr>
        <p:spPr>
          <a:xfrm>
            <a:off x="6010275" y="2662237"/>
            <a:ext cx="304800" cy="304800"/>
          </a:xfrm>
          <a:prstGeom prst="mathPlus">
            <a:avLst>
              <a:gd name="adj1" fmla="val 27547"/>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papers\cvpr2007\learn descriptors\patches\2\1.jpg"/>
          <p:cNvPicPr>
            <a:picLocks noChangeAspect="1" noChangeArrowheads="1"/>
          </p:cNvPicPr>
          <p:nvPr/>
        </p:nvPicPr>
        <p:blipFill>
          <a:blip r:embed="rId11" cstate="print"/>
          <a:srcRect/>
          <a:stretch>
            <a:fillRect/>
          </a:stretch>
        </p:blipFill>
        <p:spPr bwMode="auto">
          <a:xfrm>
            <a:off x="2266950" y="4752975"/>
            <a:ext cx="548640" cy="548640"/>
          </a:xfrm>
          <a:prstGeom prst="rect">
            <a:avLst/>
          </a:prstGeom>
          <a:noFill/>
        </p:spPr>
      </p:pic>
      <p:pic>
        <p:nvPicPr>
          <p:cNvPr id="3075" name="Picture 3" descr="C:\papers\cvpr2007\learn descriptors\patches\2\2.jpg"/>
          <p:cNvPicPr>
            <a:picLocks noChangeAspect="1" noChangeArrowheads="1"/>
          </p:cNvPicPr>
          <p:nvPr/>
        </p:nvPicPr>
        <p:blipFill>
          <a:blip r:embed="rId12" cstate="print"/>
          <a:srcRect/>
          <a:stretch>
            <a:fillRect/>
          </a:stretch>
        </p:blipFill>
        <p:spPr bwMode="auto">
          <a:xfrm>
            <a:off x="5314950" y="4752975"/>
            <a:ext cx="548640" cy="548640"/>
          </a:xfrm>
          <a:prstGeom prst="rect">
            <a:avLst/>
          </a:prstGeom>
          <a:noFill/>
        </p:spPr>
      </p:pic>
      <p:pic>
        <p:nvPicPr>
          <p:cNvPr id="3077" name="Picture 5" descr="C:\papers\cvpr2007\learn descriptors\patches\2\4.jpg"/>
          <p:cNvPicPr>
            <a:picLocks noChangeAspect="1" noChangeArrowheads="1"/>
          </p:cNvPicPr>
          <p:nvPr/>
        </p:nvPicPr>
        <p:blipFill>
          <a:blip r:embed="rId13" cstate="print"/>
          <a:srcRect/>
          <a:stretch>
            <a:fillRect/>
          </a:stretch>
        </p:blipFill>
        <p:spPr bwMode="auto">
          <a:xfrm>
            <a:off x="4095750" y="4752975"/>
            <a:ext cx="548640" cy="548640"/>
          </a:xfrm>
          <a:prstGeom prst="rect">
            <a:avLst/>
          </a:prstGeom>
          <a:noFill/>
        </p:spPr>
      </p:pic>
      <p:pic>
        <p:nvPicPr>
          <p:cNvPr id="3078" name="Picture 6" descr="C:\papers\cvpr2007\learn descriptors\patches\2\5.jpg"/>
          <p:cNvPicPr>
            <a:picLocks noChangeAspect="1" noChangeArrowheads="1"/>
          </p:cNvPicPr>
          <p:nvPr/>
        </p:nvPicPr>
        <p:blipFill>
          <a:blip r:embed="rId14" cstate="print"/>
          <a:srcRect/>
          <a:stretch>
            <a:fillRect/>
          </a:stretch>
        </p:blipFill>
        <p:spPr bwMode="auto">
          <a:xfrm>
            <a:off x="3486150" y="4752975"/>
            <a:ext cx="548640" cy="548640"/>
          </a:xfrm>
          <a:prstGeom prst="rect">
            <a:avLst/>
          </a:prstGeom>
          <a:noFill/>
        </p:spPr>
      </p:pic>
      <p:pic>
        <p:nvPicPr>
          <p:cNvPr id="3079" name="Picture 7" descr="C:\papers\cvpr2007\learn descriptors\patches\2\6.jpg"/>
          <p:cNvPicPr>
            <a:picLocks noChangeAspect="1" noChangeArrowheads="1"/>
          </p:cNvPicPr>
          <p:nvPr/>
        </p:nvPicPr>
        <p:blipFill>
          <a:blip r:embed="rId15" cstate="print"/>
          <a:srcRect/>
          <a:stretch>
            <a:fillRect/>
          </a:stretch>
        </p:blipFill>
        <p:spPr bwMode="auto">
          <a:xfrm>
            <a:off x="2876550" y="4752975"/>
            <a:ext cx="540068" cy="548640"/>
          </a:xfrm>
          <a:prstGeom prst="rect">
            <a:avLst/>
          </a:prstGeom>
          <a:noFill/>
        </p:spPr>
      </p:pic>
      <p:grpSp>
        <p:nvGrpSpPr>
          <p:cNvPr id="4" name="Group 45"/>
          <p:cNvGrpSpPr/>
          <p:nvPr/>
        </p:nvGrpSpPr>
        <p:grpSpPr>
          <a:xfrm>
            <a:off x="2266950" y="5362575"/>
            <a:ext cx="4206240" cy="540068"/>
            <a:chOff x="2266950" y="5362575"/>
            <a:chExt cx="4206240" cy="540068"/>
          </a:xfrm>
        </p:grpSpPr>
        <p:pic>
          <p:nvPicPr>
            <p:cNvPr id="3084" name="Picture 12" descr="C:\papers\cvpr2007\learn descriptors\patches\5\5.jpg"/>
            <p:cNvPicPr>
              <a:picLocks noChangeAspect="1" noChangeArrowheads="1"/>
            </p:cNvPicPr>
            <p:nvPr/>
          </p:nvPicPr>
          <p:blipFill>
            <a:blip r:embed="rId16" cstate="print"/>
            <a:srcRect/>
            <a:stretch>
              <a:fillRect/>
            </a:stretch>
          </p:blipFill>
          <p:spPr bwMode="auto">
            <a:xfrm>
              <a:off x="2266950" y="5362575"/>
              <a:ext cx="548640" cy="540068"/>
            </a:xfrm>
            <a:prstGeom prst="rect">
              <a:avLst/>
            </a:prstGeom>
            <a:noFill/>
          </p:spPr>
        </p:pic>
        <p:pic>
          <p:nvPicPr>
            <p:cNvPr id="3085" name="Picture 13" descr="C:\papers\cvpr2007\learn descriptors\patches\5\6.jpg"/>
            <p:cNvPicPr>
              <a:picLocks noChangeAspect="1" noChangeArrowheads="1"/>
            </p:cNvPicPr>
            <p:nvPr/>
          </p:nvPicPr>
          <p:blipFill>
            <a:blip r:embed="rId17" cstate="print"/>
            <a:srcRect/>
            <a:stretch>
              <a:fillRect/>
            </a:stretch>
          </p:blipFill>
          <p:spPr bwMode="auto">
            <a:xfrm>
              <a:off x="5924550" y="5362575"/>
              <a:ext cx="548640" cy="540068"/>
            </a:xfrm>
            <a:prstGeom prst="rect">
              <a:avLst/>
            </a:prstGeom>
            <a:noFill/>
          </p:spPr>
        </p:pic>
        <p:pic>
          <p:nvPicPr>
            <p:cNvPr id="3086" name="Picture 14" descr="C:\papers\cvpr2007\learn descriptors\patches\5\7.jpg"/>
            <p:cNvPicPr>
              <a:picLocks noChangeAspect="1" noChangeArrowheads="1"/>
            </p:cNvPicPr>
            <p:nvPr/>
          </p:nvPicPr>
          <p:blipFill>
            <a:blip r:embed="rId18" cstate="print"/>
            <a:srcRect/>
            <a:stretch>
              <a:fillRect/>
            </a:stretch>
          </p:blipFill>
          <p:spPr bwMode="auto">
            <a:xfrm>
              <a:off x="5314950" y="5362575"/>
              <a:ext cx="548640" cy="540068"/>
            </a:xfrm>
            <a:prstGeom prst="rect">
              <a:avLst/>
            </a:prstGeom>
            <a:noFill/>
          </p:spPr>
        </p:pic>
        <p:pic>
          <p:nvPicPr>
            <p:cNvPr id="3087" name="Picture 15" descr="C:\papers\cvpr2007\learn descriptors\patches\5\8.jpg"/>
            <p:cNvPicPr>
              <a:picLocks noChangeAspect="1" noChangeArrowheads="1"/>
            </p:cNvPicPr>
            <p:nvPr/>
          </p:nvPicPr>
          <p:blipFill>
            <a:blip r:embed="rId19" cstate="print"/>
            <a:srcRect/>
            <a:stretch>
              <a:fillRect/>
            </a:stretch>
          </p:blipFill>
          <p:spPr bwMode="auto">
            <a:xfrm>
              <a:off x="4705350" y="5362575"/>
              <a:ext cx="548640" cy="540068"/>
            </a:xfrm>
            <a:prstGeom prst="rect">
              <a:avLst/>
            </a:prstGeom>
            <a:noFill/>
          </p:spPr>
        </p:pic>
        <p:pic>
          <p:nvPicPr>
            <p:cNvPr id="3088" name="Picture 16" descr="C:\papers\cvpr2007\learn descriptors\patches\5\9.jpg"/>
            <p:cNvPicPr>
              <a:picLocks noChangeAspect="1" noChangeArrowheads="1"/>
            </p:cNvPicPr>
            <p:nvPr/>
          </p:nvPicPr>
          <p:blipFill>
            <a:blip r:embed="rId20" cstate="print"/>
            <a:srcRect/>
            <a:stretch>
              <a:fillRect/>
            </a:stretch>
          </p:blipFill>
          <p:spPr bwMode="auto">
            <a:xfrm>
              <a:off x="4095750" y="5362575"/>
              <a:ext cx="548640" cy="540068"/>
            </a:xfrm>
            <a:prstGeom prst="rect">
              <a:avLst/>
            </a:prstGeom>
            <a:noFill/>
          </p:spPr>
        </p:pic>
        <p:pic>
          <p:nvPicPr>
            <p:cNvPr id="3089" name="Picture 17" descr="C:\papers\cvpr2007\learn descriptors\patches\5\10.jpg"/>
            <p:cNvPicPr>
              <a:picLocks noChangeAspect="1" noChangeArrowheads="1"/>
            </p:cNvPicPr>
            <p:nvPr/>
          </p:nvPicPr>
          <p:blipFill>
            <a:blip r:embed="rId21" cstate="print"/>
            <a:srcRect/>
            <a:stretch>
              <a:fillRect/>
            </a:stretch>
          </p:blipFill>
          <p:spPr bwMode="auto">
            <a:xfrm>
              <a:off x="3486150" y="5362575"/>
              <a:ext cx="548640" cy="540068"/>
            </a:xfrm>
            <a:prstGeom prst="rect">
              <a:avLst/>
            </a:prstGeom>
            <a:noFill/>
          </p:spPr>
        </p:pic>
        <p:pic>
          <p:nvPicPr>
            <p:cNvPr id="3090" name="Picture 18" descr="C:\papers\cvpr2007\learn descriptors\patches\5\11.jpg"/>
            <p:cNvPicPr>
              <a:picLocks noChangeAspect="1" noChangeArrowheads="1"/>
            </p:cNvPicPr>
            <p:nvPr/>
          </p:nvPicPr>
          <p:blipFill>
            <a:blip r:embed="rId22" cstate="print"/>
            <a:srcRect/>
            <a:stretch>
              <a:fillRect/>
            </a:stretch>
          </p:blipFill>
          <p:spPr bwMode="auto">
            <a:xfrm>
              <a:off x="2876550" y="5362575"/>
              <a:ext cx="548640" cy="540068"/>
            </a:xfrm>
            <a:prstGeom prst="rect">
              <a:avLst/>
            </a:prstGeom>
            <a:noFill/>
          </p:spPr>
        </p:pic>
      </p:grpSp>
      <p:grpSp>
        <p:nvGrpSpPr>
          <p:cNvPr id="5" name="Group 54"/>
          <p:cNvGrpSpPr/>
          <p:nvPr/>
        </p:nvGrpSpPr>
        <p:grpSpPr>
          <a:xfrm>
            <a:off x="4495800" y="5972175"/>
            <a:ext cx="76200" cy="381000"/>
            <a:chOff x="685800" y="4648200"/>
            <a:chExt cx="76200" cy="381000"/>
          </a:xfrm>
        </p:grpSpPr>
        <p:sp>
          <p:nvSpPr>
            <p:cNvPr id="52" name="Oval 51"/>
            <p:cNvSpPr/>
            <p:nvPr/>
          </p:nvSpPr>
          <p:spPr>
            <a:xfrm>
              <a:off x="685800" y="4648200"/>
              <a:ext cx="76200" cy="76200"/>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685800" y="4800600"/>
              <a:ext cx="76200" cy="76200"/>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685800" y="4953000"/>
              <a:ext cx="76200" cy="76200"/>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48"/>
          <p:cNvGrpSpPr/>
          <p:nvPr/>
        </p:nvGrpSpPr>
        <p:grpSpPr>
          <a:xfrm>
            <a:off x="1876426" y="1900238"/>
            <a:ext cx="2366961" cy="2024062"/>
            <a:chOff x="1876426" y="1900238"/>
            <a:chExt cx="2366961" cy="2024062"/>
          </a:xfrm>
        </p:grpSpPr>
        <p:sp>
          <p:nvSpPr>
            <p:cNvPr id="31" name="Plus 30"/>
            <p:cNvSpPr/>
            <p:nvPr/>
          </p:nvSpPr>
          <p:spPr>
            <a:xfrm>
              <a:off x="1890713" y="2328863"/>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lus 33"/>
            <p:cNvSpPr/>
            <p:nvPr/>
          </p:nvSpPr>
          <p:spPr>
            <a:xfrm>
              <a:off x="2309814" y="2366963"/>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lus 35"/>
            <p:cNvSpPr/>
            <p:nvPr/>
          </p:nvSpPr>
          <p:spPr>
            <a:xfrm>
              <a:off x="3233738" y="1900238"/>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lus 41"/>
            <p:cNvSpPr/>
            <p:nvPr/>
          </p:nvSpPr>
          <p:spPr>
            <a:xfrm>
              <a:off x="2781301" y="3690938"/>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Plus 42"/>
            <p:cNvSpPr/>
            <p:nvPr/>
          </p:nvSpPr>
          <p:spPr>
            <a:xfrm>
              <a:off x="4090987" y="3771900"/>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Plus 43"/>
            <p:cNvSpPr/>
            <p:nvPr/>
          </p:nvSpPr>
          <p:spPr>
            <a:xfrm>
              <a:off x="3700463" y="3252788"/>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lus 47"/>
            <p:cNvSpPr/>
            <p:nvPr/>
          </p:nvSpPr>
          <p:spPr>
            <a:xfrm>
              <a:off x="1876426" y="3276601"/>
              <a:ext cx="152400" cy="152400"/>
            </a:xfrm>
            <a:prstGeom prst="mathPlus">
              <a:avLst>
                <a:gd name="adj1" fmla="val 275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TextBox 40"/>
          <p:cNvSpPr txBox="1"/>
          <p:nvPr/>
        </p:nvSpPr>
        <p:spPr>
          <a:xfrm>
            <a:off x="6705600" y="1752600"/>
            <a:ext cx="949042" cy="646331"/>
          </a:xfrm>
          <a:prstGeom prst="rect">
            <a:avLst/>
          </a:prstGeom>
          <a:noFill/>
        </p:spPr>
        <p:txBody>
          <a:bodyPr wrap="none" rtlCol="0">
            <a:spAutoFit/>
          </a:bodyPr>
          <a:lstStyle/>
          <a:p>
            <a:r>
              <a:rPr lang="en-US" dirty="0" smtClean="0"/>
              <a:t>3D Point</a:t>
            </a:r>
          </a:p>
          <a:p>
            <a:r>
              <a:rPr lang="en-US" dirty="0" smtClean="0"/>
              <a:t>Cloud</a:t>
            </a:r>
            <a:endParaRPr lang="en-US" dirty="0"/>
          </a:p>
        </p:txBody>
      </p:sp>
      <p:sp>
        <p:nvSpPr>
          <p:cNvPr id="45" name="TextBox 44"/>
          <p:cNvSpPr txBox="1"/>
          <p:nvPr/>
        </p:nvSpPr>
        <p:spPr>
          <a:xfrm>
            <a:off x="0" y="6324600"/>
            <a:ext cx="9144000" cy="369332"/>
          </a:xfrm>
          <a:prstGeom prst="rect">
            <a:avLst/>
          </a:prstGeom>
          <a:noFill/>
        </p:spPr>
        <p:txBody>
          <a:bodyPr wrap="square" rtlCol="0">
            <a:spAutoFit/>
          </a:bodyPr>
          <a:lstStyle/>
          <a:p>
            <a:pPr algn="ctr"/>
            <a:r>
              <a:rPr lang="en-US" dirty="0" smtClean="0"/>
              <a:t>[</a:t>
            </a:r>
            <a:r>
              <a:rPr lang="en-US" dirty="0" err="1" smtClean="0"/>
              <a:t>Goesele</a:t>
            </a:r>
            <a:r>
              <a:rPr lang="en-US" dirty="0" smtClean="0"/>
              <a:t> et al. - ICCV’07] [</a:t>
            </a:r>
            <a:r>
              <a:rPr lang="en-US" dirty="0" err="1" smtClean="0"/>
              <a:t>Snavely</a:t>
            </a:r>
            <a:r>
              <a:rPr lang="en-US" dirty="0" smtClean="0"/>
              <a:t> et al. - SIGGRAPH’06 ]</a:t>
            </a:r>
            <a:endParaRPr lang="en-US" dirty="0"/>
          </a:p>
        </p:txBody>
      </p:sp>
      <p:grpSp>
        <p:nvGrpSpPr>
          <p:cNvPr id="58" name="Group 57"/>
          <p:cNvGrpSpPr/>
          <p:nvPr/>
        </p:nvGrpSpPr>
        <p:grpSpPr>
          <a:xfrm>
            <a:off x="1885952" y="1905000"/>
            <a:ext cx="2369343" cy="2012153"/>
            <a:chOff x="1885952" y="1905000"/>
            <a:chExt cx="2369343" cy="2012153"/>
          </a:xfrm>
        </p:grpSpPr>
        <p:sp>
          <p:nvSpPr>
            <p:cNvPr id="46" name="Plus 45"/>
            <p:cNvSpPr/>
            <p:nvPr/>
          </p:nvSpPr>
          <p:spPr>
            <a:xfrm>
              <a:off x="3243266" y="1905000"/>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Plus 46"/>
            <p:cNvSpPr/>
            <p:nvPr/>
          </p:nvSpPr>
          <p:spPr>
            <a:xfrm>
              <a:off x="1902619" y="2300286"/>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Plus 48"/>
            <p:cNvSpPr/>
            <p:nvPr/>
          </p:nvSpPr>
          <p:spPr>
            <a:xfrm>
              <a:off x="2286000" y="2362200"/>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Plus 50"/>
            <p:cNvSpPr/>
            <p:nvPr/>
          </p:nvSpPr>
          <p:spPr>
            <a:xfrm>
              <a:off x="1885952" y="3276600"/>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Plus 54"/>
            <p:cNvSpPr/>
            <p:nvPr/>
          </p:nvSpPr>
          <p:spPr>
            <a:xfrm>
              <a:off x="3683791" y="3259933"/>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Plus 55"/>
            <p:cNvSpPr/>
            <p:nvPr/>
          </p:nvSpPr>
          <p:spPr>
            <a:xfrm>
              <a:off x="2778915" y="3690934"/>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Plus 56"/>
            <p:cNvSpPr/>
            <p:nvPr/>
          </p:nvSpPr>
          <p:spPr>
            <a:xfrm>
              <a:off x="4102895" y="3764753"/>
              <a:ext cx="152400" cy="152400"/>
            </a:xfrm>
            <a:prstGeom prst="mathPlus">
              <a:avLst>
                <a:gd name="adj1" fmla="val 27547"/>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9" name="Picture 1"/>
          <p:cNvPicPr>
            <a:picLocks noChangeAspect="1" noChangeArrowheads="1"/>
          </p:cNvPicPr>
          <p:nvPr/>
        </p:nvPicPr>
        <p:blipFill>
          <a:blip r:embed="rId23" cstate="print"/>
          <a:srcRect/>
          <a:stretch>
            <a:fillRect/>
          </a:stretch>
        </p:blipFill>
        <p:spPr bwMode="auto">
          <a:xfrm>
            <a:off x="7696200" y="1676400"/>
            <a:ext cx="1019175" cy="1362075"/>
          </a:xfrm>
          <a:prstGeom prst="rect">
            <a:avLst/>
          </a:prstGeom>
          <a:noFill/>
          <a:ln w="9525">
            <a:noFill/>
            <a:miter lim="800000"/>
            <a:headEnd/>
            <a:tailEnd/>
          </a:ln>
        </p:spPr>
      </p:pic>
      <p:pic>
        <p:nvPicPr>
          <p:cNvPr id="60" name="Picture 2"/>
          <p:cNvPicPr>
            <a:picLocks noChangeAspect="1" noChangeArrowheads="1"/>
          </p:cNvPicPr>
          <p:nvPr/>
        </p:nvPicPr>
        <p:blipFill>
          <a:blip r:embed="rId24" cstate="print"/>
          <a:srcRect/>
          <a:stretch>
            <a:fillRect/>
          </a:stretch>
        </p:blipFill>
        <p:spPr bwMode="auto">
          <a:xfrm>
            <a:off x="7086600" y="3124200"/>
            <a:ext cx="1343025" cy="1352550"/>
          </a:xfrm>
          <a:prstGeom prst="rect">
            <a:avLst/>
          </a:prstGeom>
          <a:noFill/>
          <a:ln w="9525">
            <a:noFill/>
            <a:miter lim="800000"/>
            <a:headEnd/>
            <a:tailEnd/>
          </a:ln>
        </p:spPr>
      </p:pic>
      <p:sp>
        <p:nvSpPr>
          <p:cNvPr id="61" name="Plus 60"/>
          <p:cNvSpPr/>
          <p:nvPr/>
        </p:nvSpPr>
        <p:spPr>
          <a:xfrm>
            <a:off x="1828800" y="1905000"/>
            <a:ext cx="304800" cy="304800"/>
          </a:xfrm>
          <a:prstGeom prst="mathPlus">
            <a:avLst>
              <a:gd name="adj1" fmla="val 27547"/>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advTm="1438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blinds(horizontal)">
                                      <p:cBhvr>
                                        <p:cTn id="15" dur="500"/>
                                        <p:tgtEl>
                                          <p:spTgt spid="58"/>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par>
                          <p:cTn id="20" fill="hold">
                            <p:stCondLst>
                              <p:cond delay="2000"/>
                            </p:stCondLst>
                            <p:childTnLst>
                              <p:par>
                                <p:cTn id="21" presetID="3" presetClass="entr" presetSubtype="1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linds(horizontal)">
                                      <p:cBhvr>
                                        <p:cTn id="23" dur="500"/>
                                        <p:tgtEl>
                                          <p:spTgt spid="5"/>
                                        </p:tgtEl>
                                      </p:cBhvr>
                                    </p:animEffect>
                                  </p:childTnLst>
                                </p:cTn>
                              </p:par>
                            </p:childTnLst>
                          </p:cTn>
                        </p:par>
                        <p:par>
                          <p:cTn id="24" fill="hold">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blinds(horizontal)">
                                      <p:cBhvr>
                                        <p:cTn id="2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6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MSRDaily\Talk\ContextualFaceRecognition\liberty.bmp"/>
          <p:cNvPicPr>
            <a:picLocks noChangeAspect="1" noChangeArrowheads="1"/>
          </p:cNvPicPr>
          <p:nvPr/>
        </p:nvPicPr>
        <p:blipFill>
          <a:blip r:embed="rId3" cstate="print"/>
          <a:srcRect/>
          <a:stretch>
            <a:fillRect/>
          </a:stretch>
        </p:blipFill>
        <p:spPr bwMode="auto">
          <a:xfrm>
            <a:off x="533400" y="457200"/>
            <a:ext cx="3901440" cy="3901440"/>
          </a:xfrm>
          <a:prstGeom prst="rect">
            <a:avLst/>
          </a:prstGeom>
          <a:noFill/>
        </p:spPr>
      </p:pic>
      <p:sp>
        <p:nvSpPr>
          <p:cNvPr id="6" name="Content Placeholder 1"/>
          <p:cNvSpPr txBox="1">
            <a:spLocks/>
          </p:cNvSpPr>
          <p:nvPr/>
        </p:nvSpPr>
        <p:spPr>
          <a:xfrm>
            <a:off x="685800" y="4876800"/>
            <a:ext cx="8153400" cy="1676400"/>
          </a:xfrm>
          <a:prstGeom prst="rect">
            <a:avLst/>
          </a:prstGeom>
        </p:spPr>
        <p:txBody>
          <a:bodyPr vert="horz">
            <a:normAutofit fontScale="85000" lnSpcReduction="10000"/>
          </a:bodyPr>
          <a:lstStyle/>
          <a:p>
            <a:pPr marL="274320" indent="-274320">
              <a:spcBef>
                <a:spcPts val="600"/>
              </a:spcBef>
              <a:buClr>
                <a:schemeClr val="accent2"/>
              </a:buClr>
              <a:buSzPct val="85000"/>
              <a:buFont typeface="Wingdings 2"/>
              <a:buChar char=""/>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Statue of liberty (New York) – Liberty</a:t>
            </a:r>
            <a:endParaRPr kumimoji="0" lang="en-US" sz="2600" b="0" i="0" u="none" strike="noStrike" kern="1200" cap="none" spc="0" normalizeH="0" noProof="0" dirty="0" smtClean="0">
              <a:ln>
                <a:noFill/>
              </a:ln>
              <a:solidFill>
                <a:schemeClr val="tx1"/>
              </a:solidFill>
              <a:effectLst/>
              <a:uLnTx/>
              <a:uFillTx/>
              <a:latin typeface="+mn-lt"/>
              <a:ea typeface="+mn-ea"/>
              <a:cs typeface="+mn-cs"/>
            </a:endParaRPr>
          </a:p>
          <a:p>
            <a:pPr marL="274320" indent="-274320">
              <a:spcBef>
                <a:spcPts val="600"/>
              </a:spcBef>
              <a:buClr>
                <a:schemeClr val="accent2"/>
              </a:buClr>
              <a:buSzPct val="85000"/>
              <a:buFont typeface="Wingdings 2"/>
              <a:buChar char=""/>
              <a:defRPr/>
            </a:pPr>
            <a:r>
              <a:rPr lang="en-US" sz="2600" noProof="0" dirty="0" smtClean="0"/>
              <a:t>Notre Dame (Paris) – Notre Dame</a:t>
            </a:r>
          </a:p>
          <a:p>
            <a:pPr marL="274320" indent="-274320">
              <a:spcBef>
                <a:spcPts val="600"/>
              </a:spcBef>
              <a:buClr>
                <a:schemeClr val="accent2"/>
              </a:buClr>
              <a:buSzPct val="85000"/>
              <a:buFont typeface="Wingdings 2"/>
              <a:buChar char=""/>
              <a:defRPr/>
            </a:pPr>
            <a:r>
              <a:rPr kumimoji="0" lang="en-US" sz="2600" b="0" i="0" u="none" strike="noStrike" kern="1200" cap="none" spc="0" normalizeH="0" dirty="0" smtClean="0">
                <a:ln>
                  <a:noFill/>
                </a:ln>
                <a:solidFill>
                  <a:schemeClr val="tx1"/>
                </a:solidFill>
                <a:effectLst/>
                <a:uLnTx/>
                <a:uFillTx/>
                <a:latin typeface="+mn-lt"/>
                <a:ea typeface="+mn-ea"/>
                <a:cs typeface="+mn-cs"/>
              </a:rPr>
              <a:t>Half Dome (Yosemite) - Yosemite </a:t>
            </a:r>
          </a:p>
          <a:p>
            <a:pPr marL="274320" indent="-274320">
              <a:spcBef>
                <a:spcPts val="600"/>
              </a:spcBef>
              <a:buClr>
                <a:schemeClr val="accent2"/>
              </a:buClr>
              <a:buSzPct val="85000"/>
              <a:buFont typeface="Wingdings 2"/>
              <a:buChar char=""/>
              <a:defRPr/>
            </a:pPr>
            <a:r>
              <a:rPr lang="en-US" sz="2600" dirty="0" smtClean="0"/>
              <a:t>http://www.cs.ubc.ca/~mbrown/patchdata/patchdata.html</a:t>
            </a:r>
            <a:endParaRPr kumimoji="0" lang="en-US" sz="2600" b="0" i="0" u="none" strike="noStrike" kern="1200" cap="none" spc="0" normalizeH="0" noProof="0" dirty="0" smtClean="0">
              <a:ln>
                <a:noFill/>
              </a:ln>
              <a:solidFill>
                <a:schemeClr val="tx1"/>
              </a:solidFill>
              <a:effectLst/>
              <a:uLnTx/>
              <a:uFillTx/>
              <a:latin typeface="+mn-lt"/>
              <a:ea typeface="+mn-ea"/>
              <a:cs typeface="+mn-cs"/>
            </a:endParaRPr>
          </a:p>
        </p:txBody>
      </p:sp>
      <p:pic>
        <p:nvPicPr>
          <p:cNvPr id="7" name="Picture 6" descr="yosemite.bmp"/>
          <p:cNvPicPr>
            <a:picLocks noChangeAspect="1"/>
          </p:cNvPicPr>
          <p:nvPr/>
        </p:nvPicPr>
        <p:blipFill>
          <a:blip r:embed="rId4" cstate="print"/>
          <a:stretch>
            <a:fillRect/>
          </a:stretch>
        </p:blipFill>
        <p:spPr>
          <a:xfrm>
            <a:off x="4724400" y="457200"/>
            <a:ext cx="3901440" cy="3901440"/>
          </a:xfrm>
          <a:prstGeom prst="rect">
            <a:avLst/>
          </a:prstGeom>
        </p:spPr>
      </p:pic>
      <p:sp>
        <p:nvSpPr>
          <p:cNvPr id="8" name="Rectangle 7"/>
          <p:cNvSpPr/>
          <p:nvPr/>
        </p:nvSpPr>
        <p:spPr>
          <a:xfrm>
            <a:off x="2073797" y="4355068"/>
            <a:ext cx="898003" cy="369332"/>
          </a:xfrm>
          <a:prstGeom prst="rect">
            <a:avLst/>
          </a:prstGeom>
        </p:spPr>
        <p:txBody>
          <a:bodyPr wrap="none">
            <a:spAutoFit/>
          </a:bodyPr>
          <a:lstStyle/>
          <a:p>
            <a:r>
              <a:rPr lang="en-US" dirty="0" smtClean="0"/>
              <a:t>Liberty</a:t>
            </a:r>
            <a:endParaRPr lang="en-US" dirty="0"/>
          </a:p>
        </p:txBody>
      </p:sp>
      <p:sp>
        <p:nvSpPr>
          <p:cNvPr id="9" name="Rectangle 8"/>
          <p:cNvSpPr/>
          <p:nvPr/>
        </p:nvSpPr>
        <p:spPr>
          <a:xfrm>
            <a:off x="6228620" y="4355068"/>
            <a:ext cx="1086580" cy="369332"/>
          </a:xfrm>
          <a:prstGeom prst="rect">
            <a:avLst/>
          </a:prstGeom>
        </p:spPr>
        <p:txBody>
          <a:bodyPr wrap="none">
            <a:spAutoFit/>
          </a:bodyPr>
          <a:lstStyle/>
          <a:p>
            <a:r>
              <a:rPr lang="en-US" dirty="0" smtClean="0"/>
              <a:t>Yosemite</a:t>
            </a:r>
            <a:endParaRPr lang="en-US" dirty="0"/>
          </a:p>
        </p:txBody>
      </p:sp>
    </p:spTree>
  </p:cSld>
  <p:clrMapOvr>
    <a:masterClrMapping/>
  </p:clrMapOvr>
  <p:transition advTm="43929"/>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133600"/>
            <a:ext cx="7010400" cy="1470025"/>
          </a:xfrm>
        </p:spPr>
        <p:txBody>
          <a:bodyPr>
            <a:normAutofit/>
          </a:bodyPr>
          <a:lstStyle/>
          <a:p>
            <a:r>
              <a:rPr lang="en-US" sz="4000" dirty="0" smtClean="0"/>
              <a:t>What is the form of the descriptor function?</a:t>
            </a:r>
            <a:endParaRPr lang="en-US" sz="40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7086600" y="2514600"/>
            <a:ext cx="76200" cy="3048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239000" y="2286000"/>
            <a:ext cx="76200" cy="5334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391400" y="2362200"/>
            <a:ext cx="76200" cy="4572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543800" y="2590800"/>
            <a:ext cx="76200" cy="228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696200" y="2209800"/>
            <a:ext cx="76200" cy="609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848600" y="2438400"/>
            <a:ext cx="76200" cy="381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Descriptor algorithms</a:t>
            </a:r>
            <a:endParaRPr lang="en-US" dirty="0"/>
          </a:p>
        </p:txBody>
      </p:sp>
      <p:pic>
        <p:nvPicPr>
          <p:cNvPr id="5" name="Content Placeholder 8" descr="patcha1.bmp"/>
          <p:cNvPicPr>
            <a:picLocks noChangeAspect="1"/>
          </p:cNvPicPr>
          <p:nvPr/>
        </p:nvPicPr>
        <p:blipFill>
          <a:blip r:embed="rId4" cstate="print"/>
          <a:stretch>
            <a:fillRect/>
          </a:stretch>
        </p:blipFill>
        <p:spPr>
          <a:xfrm>
            <a:off x="914400" y="2133600"/>
            <a:ext cx="609685" cy="609685"/>
          </a:xfrm>
          <a:prstGeom prst="rect">
            <a:avLst/>
          </a:prstGeom>
        </p:spPr>
      </p:pic>
      <p:sp>
        <p:nvSpPr>
          <p:cNvPr id="6" name="Rectangle 5"/>
          <p:cNvSpPr/>
          <p:nvPr/>
        </p:nvSpPr>
        <p:spPr>
          <a:xfrm>
            <a:off x="2286000" y="1981200"/>
            <a:ext cx="3733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Algorithm</a:t>
            </a:r>
          </a:p>
        </p:txBody>
      </p:sp>
      <p:cxnSp>
        <p:nvCxnSpPr>
          <p:cNvPr id="8" name="Straight Arrow Connector 7"/>
          <p:cNvCxnSpPr>
            <a:stCxn id="5" idx="3"/>
            <a:endCxn id="6" idx="1"/>
          </p:cNvCxnSpPr>
          <p:nvPr/>
        </p:nvCxnSpPr>
        <p:spPr>
          <a:xfrm flipV="1">
            <a:off x="1524085" y="2438400"/>
            <a:ext cx="761915" cy="4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010400" y="2819400"/>
            <a:ext cx="1219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6590506" y="2400300"/>
            <a:ext cx="838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019800" y="2438400"/>
            <a:ext cx="7620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09600" y="2819400"/>
            <a:ext cx="1307154" cy="646331"/>
          </a:xfrm>
          <a:prstGeom prst="rect">
            <a:avLst/>
          </a:prstGeom>
          <a:noFill/>
        </p:spPr>
        <p:txBody>
          <a:bodyPr wrap="none" rtlCol="0">
            <a:spAutoFit/>
          </a:bodyPr>
          <a:lstStyle/>
          <a:p>
            <a:pPr algn="ctr"/>
            <a:r>
              <a:rPr lang="en-US" dirty="0" smtClean="0"/>
              <a:t>Normalized</a:t>
            </a:r>
          </a:p>
          <a:p>
            <a:pPr algn="ctr"/>
            <a:r>
              <a:rPr lang="en-US" dirty="0" smtClean="0"/>
              <a:t>image patch</a:t>
            </a:r>
            <a:endParaRPr lang="en-US" dirty="0"/>
          </a:p>
        </p:txBody>
      </p:sp>
      <p:sp>
        <p:nvSpPr>
          <p:cNvPr id="24" name="TextBox 23"/>
          <p:cNvSpPr txBox="1"/>
          <p:nvPr/>
        </p:nvSpPr>
        <p:spPr>
          <a:xfrm>
            <a:off x="6934200" y="2895600"/>
            <a:ext cx="1148071" cy="646331"/>
          </a:xfrm>
          <a:prstGeom prst="rect">
            <a:avLst/>
          </a:prstGeom>
          <a:noFill/>
        </p:spPr>
        <p:txBody>
          <a:bodyPr wrap="none" rtlCol="0">
            <a:spAutoFit/>
          </a:bodyPr>
          <a:lstStyle/>
          <a:p>
            <a:pPr algn="ctr"/>
            <a:r>
              <a:rPr lang="en-US" dirty="0" smtClean="0"/>
              <a:t>Descriptor</a:t>
            </a:r>
          </a:p>
          <a:p>
            <a:pPr algn="ctr"/>
            <a:r>
              <a:rPr lang="en-US" dirty="0" smtClean="0"/>
              <a:t>vector</a:t>
            </a:r>
            <a:endParaRPr lang="en-US" dirty="0"/>
          </a:p>
        </p:txBody>
      </p:sp>
      <p:sp>
        <p:nvSpPr>
          <p:cNvPr id="34" name="Rectangle 33"/>
          <p:cNvSpPr/>
          <p:nvPr/>
        </p:nvSpPr>
        <p:spPr>
          <a:xfrm>
            <a:off x="13716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Gradients</a:t>
            </a:r>
          </a:p>
          <a:p>
            <a:pPr algn="ctr"/>
            <a:r>
              <a:rPr lang="en-US" dirty="0" smtClean="0"/>
              <a:t>quantized to</a:t>
            </a:r>
          </a:p>
          <a:p>
            <a:pPr algn="ctr"/>
            <a:r>
              <a:rPr lang="en-US" dirty="0" smtClean="0"/>
              <a:t>k orientations</a:t>
            </a:r>
            <a:endParaRPr lang="en-US" dirty="0"/>
          </a:p>
        </p:txBody>
      </p:sp>
      <p:sp>
        <p:nvSpPr>
          <p:cNvPr id="35" name="Rectangle 34"/>
          <p:cNvSpPr/>
          <p:nvPr/>
        </p:nvSpPr>
        <p:spPr>
          <a:xfrm>
            <a:off x="33528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53340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Normalize</a:t>
            </a:r>
            <a:endParaRPr lang="en-US" sz="2000" dirty="0"/>
          </a:p>
        </p:txBody>
      </p:sp>
      <p:grpSp>
        <p:nvGrpSpPr>
          <p:cNvPr id="3" name="Group 101"/>
          <p:cNvGrpSpPr/>
          <p:nvPr/>
        </p:nvGrpSpPr>
        <p:grpSpPr>
          <a:xfrm>
            <a:off x="3733800" y="4267200"/>
            <a:ext cx="914400" cy="914400"/>
            <a:chOff x="3581400" y="4267200"/>
            <a:chExt cx="1219200" cy="1219200"/>
          </a:xfrm>
        </p:grpSpPr>
        <p:sp>
          <p:nvSpPr>
            <p:cNvPr id="38" name="Rectangle 37"/>
            <p:cNvSpPr/>
            <p:nvPr/>
          </p:nvSpPr>
          <p:spPr>
            <a:xfrm>
              <a:off x="3581400" y="42672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3581400" y="45720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886200" y="42672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3886200" y="45720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4191000" y="42672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3581400" y="48768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886200" y="48768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3581400" y="51816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4191000" y="45720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191000" y="48768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3886200" y="51816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4191000" y="51816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4495800" y="42672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4495800" y="45720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4495800" y="48768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4495800" y="5181600"/>
              <a:ext cx="304800" cy="304800"/>
            </a:xfrm>
            <a:prstGeom prst="rect">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TextBox 103"/>
          <p:cNvSpPr txBox="1"/>
          <p:nvPr/>
        </p:nvSpPr>
        <p:spPr>
          <a:xfrm>
            <a:off x="3470472" y="5105400"/>
            <a:ext cx="1555234" cy="646331"/>
          </a:xfrm>
          <a:prstGeom prst="rect">
            <a:avLst/>
          </a:prstGeom>
          <a:noFill/>
        </p:spPr>
        <p:txBody>
          <a:bodyPr wrap="none" rtlCol="0">
            <a:spAutoFit/>
          </a:bodyPr>
          <a:lstStyle/>
          <a:p>
            <a:pPr algn="ctr"/>
            <a:r>
              <a:rPr lang="en-US" dirty="0" smtClean="0"/>
              <a:t>Summation</a:t>
            </a:r>
          </a:p>
          <a:p>
            <a:pPr algn="ctr"/>
            <a:r>
              <a:rPr lang="en-US" dirty="0" smtClean="0"/>
              <a:t>n grid region</a:t>
            </a:r>
            <a:endParaRPr lang="en-US" dirty="0"/>
          </a:p>
        </p:txBody>
      </p:sp>
      <p:sp>
        <p:nvSpPr>
          <p:cNvPr id="106" name="Right Arrow 105"/>
          <p:cNvSpPr/>
          <p:nvPr/>
        </p:nvSpPr>
        <p:spPr>
          <a:xfrm>
            <a:off x="3048000" y="4724400"/>
            <a:ext cx="304800" cy="381000"/>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ight Arrow 106"/>
          <p:cNvSpPr/>
          <p:nvPr/>
        </p:nvSpPr>
        <p:spPr>
          <a:xfrm>
            <a:off x="5029200" y="4724400"/>
            <a:ext cx="304800" cy="381000"/>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p:cNvSpPr txBox="1"/>
          <p:nvPr/>
        </p:nvSpPr>
        <p:spPr>
          <a:xfrm>
            <a:off x="2895600" y="5791200"/>
            <a:ext cx="2531847" cy="461665"/>
          </a:xfrm>
          <a:prstGeom prst="rect">
            <a:avLst/>
          </a:prstGeom>
          <a:noFill/>
        </p:spPr>
        <p:txBody>
          <a:bodyPr wrap="none" rtlCol="0">
            <a:spAutoFit/>
          </a:bodyPr>
          <a:lstStyle/>
          <a:p>
            <a:r>
              <a:rPr lang="en-US" sz="2400" dirty="0" smtClean="0"/>
              <a:t>[ </a:t>
            </a:r>
            <a:r>
              <a:rPr lang="en-US" dirty="0" smtClean="0"/>
              <a:t>SIFT – Lowe ICCV’99 </a:t>
            </a:r>
            <a:r>
              <a:rPr lang="en-US" sz="2400" dirty="0" smtClean="0"/>
              <a:t>]</a:t>
            </a:r>
            <a:endParaRPr lang="en-US" sz="2400" dirty="0"/>
          </a:p>
        </p:txBody>
      </p:sp>
      <p:sp>
        <p:nvSpPr>
          <p:cNvPr id="55" name="TextBox 54"/>
          <p:cNvSpPr txBox="1"/>
          <p:nvPr/>
        </p:nvSpPr>
        <p:spPr>
          <a:xfrm>
            <a:off x="5562600" y="5193268"/>
            <a:ext cx="1295932" cy="369332"/>
          </a:xfrm>
          <a:prstGeom prst="rect">
            <a:avLst/>
          </a:prstGeom>
          <a:noFill/>
        </p:spPr>
        <p:txBody>
          <a:bodyPr wrap="none" rtlCol="0">
            <a:spAutoFit/>
          </a:bodyPr>
          <a:lstStyle/>
          <a:p>
            <a:r>
              <a:rPr lang="en-US" dirty="0" smtClean="0"/>
              <a:t>k × n vector</a:t>
            </a:r>
            <a:endParaRPr lang="en-US" dirty="0"/>
          </a:p>
        </p:txBody>
      </p:sp>
    </p:spTree>
    <p:custDataLst>
      <p:tags r:id="rId1"/>
    </p:custDataLst>
  </p:cSld>
  <p:clrMapOvr>
    <a:masterClrMapping/>
  </p:clrMapOvr>
  <p:transition advTm="2942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linds(horizontal)">
                                      <p:cBhvr>
                                        <p:cTn id="7" dur="500"/>
                                        <p:tgtEl>
                                          <p:spTgt spid="3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blinds(horizontal)">
                                      <p:cBhvr>
                                        <p:cTn id="10" dur="500"/>
                                        <p:tgtEl>
                                          <p:spTgt spid="3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blinds(horizontal)">
                                      <p:cBhvr>
                                        <p:cTn id="13" dur="500"/>
                                        <p:tgtEl>
                                          <p:spTgt spid="36"/>
                                        </p:tgtEl>
                                      </p:cBhvr>
                                    </p:animEffect>
                                  </p:childTnLst>
                                </p:cTn>
                              </p:par>
                              <p:par>
                                <p:cTn id="14" presetID="3" presetClass="entr" presetSubtype="1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500"/>
                                        <p:tgtEl>
                                          <p:spTgt spid="3"/>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04"/>
                                        </p:tgtEl>
                                        <p:attrNameLst>
                                          <p:attrName>style.visibility</p:attrName>
                                        </p:attrNameLst>
                                      </p:cBhvr>
                                      <p:to>
                                        <p:strVal val="visible"/>
                                      </p:to>
                                    </p:set>
                                    <p:animEffect transition="in" filter="blinds(horizontal)">
                                      <p:cBhvr>
                                        <p:cTn id="19" dur="500"/>
                                        <p:tgtEl>
                                          <p:spTgt spid="104"/>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06"/>
                                        </p:tgtEl>
                                        <p:attrNameLst>
                                          <p:attrName>style.visibility</p:attrName>
                                        </p:attrNameLst>
                                      </p:cBhvr>
                                      <p:to>
                                        <p:strVal val="visible"/>
                                      </p:to>
                                    </p:set>
                                    <p:animEffect transition="in" filter="blinds(horizontal)">
                                      <p:cBhvr>
                                        <p:cTn id="22" dur="500"/>
                                        <p:tgtEl>
                                          <p:spTgt spid="106"/>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blinds(horizontal)">
                                      <p:cBhvr>
                                        <p:cTn id="25" dur="500"/>
                                        <p:tgtEl>
                                          <p:spTgt spid="107"/>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blinds(horizontal)">
                                      <p:cBhvr>
                                        <p:cTn id="28" dur="500"/>
                                        <p:tgtEl>
                                          <p:spTgt spid="54"/>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blinds(horizontal)">
                                      <p:cBhvr>
                                        <p:cTn id="3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104" grpId="0"/>
      <p:bldP spid="106" grpId="0" animBg="1"/>
      <p:bldP spid="107" grpId="0" animBg="1"/>
      <p:bldP spid="54" grpId="0"/>
      <p:bldP spid="5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7086600" y="2514600"/>
            <a:ext cx="76200" cy="3048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239000" y="2286000"/>
            <a:ext cx="76200" cy="5334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391400" y="2362200"/>
            <a:ext cx="76200" cy="4572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543800" y="2590800"/>
            <a:ext cx="76200" cy="228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696200" y="2209800"/>
            <a:ext cx="76200" cy="609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848600" y="2438400"/>
            <a:ext cx="76200" cy="381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Descriptor algorithms</a:t>
            </a:r>
            <a:endParaRPr lang="en-US" dirty="0"/>
          </a:p>
        </p:txBody>
      </p:sp>
      <p:pic>
        <p:nvPicPr>
          <p:cNvPr id="5" name="Content Placeholder 8" descr="patcha1.bmp"/>
          <p:cNvPicPr>
            <a:picLocks noChangeAspect="1"/>
          </p:cNvPicPr>
          <p:nvPr/>
        </p:nvPicPr>
        <p:blipFill>
          <a:blip r:embed="rId3" cstate="print"/>
          <a:stretch>
            <a:fillRect/>
          </a:stretch>
        </p:blipFill>
        <p:spPr>
          <a:xfrm>
            <a:off x="914400" y="2133600"/>
            <a:ext cx="609685" cy="609685"/>
          </a:xfrm>
          <a:prstGeom prst="rect">
            <a:avLst/>
          </a:prstGeom>
        </p:spPr>
      </p:pic>
      <p:sp>
        <p:nvSpPr>
          <p:cNvPr id="6" name="Rectangle 5"/>
          <p:cNvSpPr/>
          <p:nvPr/>
        </p:nvSpPr>
        <p:spPr>
          <a:xfrm>
            <a:off x="2286000" y="1981200"/>
            <a:ext cx="3733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Algorithm</a:t>
            </a:r>
          </a:p>
        </p:txBody>
      </p:sp>
      <p:cxnSp>
        <p:nvCxnSpPr>
          <p:cNvPr id="8" name="Straight Arrow Connector 7"/>
          <p:cNvCxnSpPr>
            <a:stCxn id="5" idx="3"/>
            <a:endCxn id="6" idx="1"/>
          </p:cNvCxnSpPr>
          <p:nvPr/>
        </p:nvCxnSpPr>
        <p:spPr>
          <a:xfrm flipV="1">
            <a:off x="1524085" y="2438400"/>
            <a:ext cx="761915" cy="4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010400" y="2819400"/>
            <a:ext cx="1219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6590506" y="2400300"/>
            <a:ext cx="838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019800" y="2438400"/>
            <a:ext cx="7620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09600" y="2819400"/>
            <a:ext cx="1307154" cy="646331"/>
          </a:xfrm>
          <a:prstGeom prst="rect">
            <a:avLst/>
          </a:prstGeom>
          <a:noFill/>
        </p:spPr>
        <p:txBody>
          <a:bodyPr wrap="none" rtlCol="0">
            <a:spAutoFit/>
          </a:bodyPr>
          <a:lstStyle/>
          <a:p>
            <a:pPr algn="ctr"/>
            <a:r>
              <a:rPr lang="en-US" dirty="0" smtClean="0"/>
              <a:t>Normalized</a:t>
            </a:r>
          </a:p>
          <a:p>
            <a:pPr algn="ctr"/>
            <a:r>
              <a:rPr lang="en-US" dirty="0" smtClean="0"/>
              <a:t>image patch</a:t>
            </a:r>
            <a:endParaRPr lang="en-US" dirty="0"/>
          </a:p>
        </p:txBody>
      </p:sp>
      <p:sp>
        <p:nvSpPr>
          <p:cNvPr id="24" name="TextBox 23"/>
          <p:cNvSpPr txBox="1"/>
          <p:nvPr/>
        </p:nvSpPr>
        <p:spPr>
          <a:xfrm>
            <a:off x="6934200" y="2895600"/>
            <a:ext cx="1148071" cy="646331"/>
          </a:xfrm>
          <a:prstGeom prst="rect">
            <a:avLst/>
          </a:prstGeom>
          <a:noFill/>
        </p:spPr>
        <p:txBody>
          <a:bodyPr wrap="none" rtlCol="0">
            <a:spAutoFit/>
          </a:bodyPr>
          <a:lstStyle/>
          <a:p>
            <a:pPr algn="ctr"/>
            <a:r>
              <a:rPr lang="en-US" dirty="0" smtClean="0"/>
              <a:t>Descriptor</a:t>
            </a:r>
          </a:p>
          <a:p>
            <a:pPr algn="ctr"/>
            <a:r>
              <a:rPr lang="en-US" dirty="0" smtClean="0"/>
              <a:t>vector</a:t>
            </a:r>
            <a:endParaRPr lang="en-US" dirty="0"/>
          </a:p>
        </p:txBody>
      </p:sp>
      <p:sp>
        <p:nvSpPr>
          <p:cNvPr id="34" name="Rectangle 33"/>
          <p:cNvSpPr/>
          <p:nvPr/>
        </p:nvSpPr>
        <p:spPr>
          <a:xfrm>
            <a:off x="13716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Gradients</a:t>
            </a:r>
          </a:p>
          <a:p>
            <a:pPr algn="ctr"/>
            <a:r>
              <a:rPr lang="en-US" sz="2000" dirty="0" smtClean="0"/>
              <a:t>Quantized to k Orientations</a:t>
            </a:r>
            <a:endParaRPr lang="en-US" sz="2000" dirty="0"/>
          </a:p>
        </p:txBody>
      </p:sp>
      <p:sp>
        <p:nvSpPr>
          <p:cNvPr id="35" name="Rectangle 34"/>
          <p:cNvSpPr/>
          <p:nvPr/>
        </p:nvSpPr>
        <p:spPr>
          <a:xfrm>
            <a:off x="33528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53340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Normalize</a:t>
            </a:r>
          </a:p>
          <a:p>
            <a:pPr algn="ctr"/>
            <a:r>
              <a:rPr lang="en-US" sz="2000" dirty="0" smtClean="0"/>
              <a:t>(plus PCA)</a:t>
            </a:r>
            <a:endParaRPr lang="en-US" sz="2000" dirty="0"/>
          </a:p>
        </p:txBody>
      </p:sp>
      <p:grpSp>
        <p:nvGrpSpPr>
          <p:cNvPr id="3" name="Group 122"/>
          <p:cNvGrpSpPr/>
          <p:nvPr/>
        </p:nvGrpSpPr>
        <p:grpSpPr>
          <a:xfrm>
            <a:off x="3657600" y="4191000"/>
            <a:ext cx="1066800" cy="1066800"/>
            <a:chOff x="2819400" y="4648200"/>
            <a:chExt cx="1371600" cy="1371600"/>
          </a:xfrm>
        </p:grpSpPr>
        <p:sp>
          <p:nvSpPr>
            <p:cNvPr id="106" name="Right Arrow 105"/>
            <p:cNvSpPr/>
            <p:nvPr/>
          </p:nvSpPr>
          <p:spPr>
            <a:xfrm>
              <a:off x="3048000" y="4724400"/>
              <a:ext cx="304800" cy="381000"/>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2819400" y="4648200"/>
              <a:ext cx="1371600" cy="1371600"/>
            </a:xfrm>
            <a:prstGeom prst="ellipse">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080656" y="4909456"/>
              <a:ext cx="838200" cy="838200"/>
            </a:xfrm>
            <a:prstGeom prst="ellipse">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276600" y="5105400"/>
              <a:ext cx="457200" cy="457200"/>
            </a:xfrm>
            <a:prstGeom prst="ellipse">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p:cNvCxnSpPr>
              <a:stCxn id="73" idx="0"/>
              <a:endCxn id="71" idx="0"/>
            </p:cNvCxnSpPr>
            <p:nvPr/>
          </p:nvCxnSpPr>
          <p:spPr>
            <a:xfrm rot="5400000" flipH="1" flipV="1">
              <a:off x="3276600" y="4876800"/>
              <a:ext cx="457200" cy="1588"/>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73" idx="6"/>
              <a:endCxn id="71" idx="6"/>
            </p:cNvCxnSpPr>
            <p:nvPr/>
          </p:nvCxnSpPr>
          <p:spPr>
            <a:xfrm>
              <a:off x="3733800" y="5334000"/>
              <a:ext cx="457200" cy="1588"/>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819400" y="5334000"/>
              <a:ext cx="457200" cy="1588"/>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flipH="1" flipV="1">
              <a:off x="3277394" y="5790406"/>
              <a:ext cx="457200" cy="1588"/>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73" idx="7"/>
              <a:endCxn id="71" idx="7"/>
            </p:cNvCxnSpPr>
            <p:nvPr/>
          </p:nvCxnSpPr>
          <p:spPr>
            <a:xfrm rot="5400000" flipH="1" flipV="1">
              <a:off x="3666845" y="4849067"/>
              <a:ext cx="323289" cy="323289"/>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flipH="1" flipV="1">
              <a:off x="3015342" y="5486400"/>
              <a:ext cx="323289" cy="323289"/>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stCxn id="71" idx="1"/>
              <a:endCxn id="73" idx="1"/>
            </p:cNvCxnSpPr>
            <p:nvPr/>
          </p:nvCxnSpPr>
          <p:spPr>
            <a:xfrm rot="16200000" flipH="1">
              <a:off x="3020265" y="4849066"/>
              <a:ext cx="323289" cy="323289"/>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3668486" y="5497286"/>
              <a:ext cx="323289" cy="323289"/>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24" name="Right Arrow 123"/>
          <p:cNvSpPr/>
          <p:nvPr/>
        </p:nvSpPr>
        <p:spPr>
          <a:xfrm>
            <a:off x="3048000" y="4724400"/>
            <a:ext cx="304800" cy="381000"/>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ight Arrow 124"/>
          <p:cNvSpPr/>
          <p:nvPr/>
        </p:nvSpPr>
        <p:spPr>
          <a:xfrm>
            <a:off x="5029200" y="4724400"/>
            <a:ext cx="304800" cy="381000"/>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1676400" y="5943600"/>
            <a:ext cx="4202432" cy="369332"/>
          </a:xfrm>
          <a:prstGeom prst="rect">
            <a:avLst/>
          </a:prstGeom>
          <a:noFill/>
        </p:spPr>
        <p:txBody>
          <a:bodyPr wrap="none" rtlCol="0">
            <a:spAutoFit/>
          </a:bodyPr>
          <a:lstStyle/>
          <a:p>
            <a:r>
              <a:rPr lang="en-US" dirty="0" smtClean="0"/>
              <a:t>[ GLOH – </a:t>
            </a:r>
            <a:r>
              <a:rPr lang="en-US" dirty="0" err="1" smtClean="0"/>
              <a:t>Mikolajzcyk</a:t>
            </a:r>
            <a:r>
              <a:rPr lang="en-US" dirty="0" smtClean="0"/>
              <a:t> &amp; </a:t>
            </a:r>
            <a:r>
              <a:rPr lang="en-US" dirty="0" err="1" smtClean="0"/>
              <a:t>Schmid</a:t>
            </a:r>
            <a:r>
              <a:rPr lang="en-US" dirty="0" smtClean="0"/>
              <a:t> PAMI’05 ]</a:t>
            </a:r>
            <a:endParaRPr lang="en-US" dirty="0"/>
          </a:p>
        </p:txBody>
      </p:sp>
      <p:sp>
        <p:nvSpPr>
          <p:cNvPr id="37" name="TextBox 36"/>
          <p:cNvSpPr txBox="1"/>
          <p:nvPr/>
        </p:nvSpPr>
        <p:spPr>
          <a:xfrm>
            <a:off x="3126335" y="5105400"/>
            <a:ext cx="2165978" cy="646331"/>
          </a:xfrm>
          <a:prstGeom prst="rect">
            <a:avLst/>
          </a:prstGeom>
          <a:noFill/>
        </p:spPr>
        <p:txBody>
          <a:bodyPr wrap="none" rtlCol="0">
            <a:spAutoFit/>
          </a:bodyPr>
          <a:lstStyle/>
          <a:p>
            <a:pPr algn="ctr"/>
            <a:r>
              <a:rPr lang="en-US" dirty="0" smtClean="0"/>
              <a:t>Summation</a:t>
            </a:r>
          </a:p>
          <a:p>
            <a:pPr algn="ctr"/>
            <a:r>
              <a:rPr lang="en-US" dirty="0" smtClean="0"/>
              <a:t>n Log-Polar region</a:t>
            </a:r>
            <a:endParaRPr lang="en-US" dirty="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7086600" y="2514600"/>
            <a:ext cx="76200" cy="3048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239000" y="2286000"/>
            <a:ext cx="76200" cy="5334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391400" y="2362200"/>
            <a:ext cx="76200" cy="4572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543800" y="2590800"/>
            <a:ext cx="76200" cy="228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696200" y="2209800"/>
            <a:ext cx="76200" cy="609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848600" y="2438400"/>
            <a:ext cx="76200" cy="381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Descriptor algorithms</a:t>
            </a:r>
            <a:endParaRPr lang="en-US" dirty="0"/>
          </a:p>
        </p:txBody>
      </p:sp>
      <p:pic>
        <p:nvPicPr>
          <p:cNvPr id="5" name="Content Placeholder 8" descr="patcha1.bmp"/>
          <p:cNvPicPr>
            <a:picLocks noChangeAspect="1"/>
          </p:cNvPicPr>
          <p:nvPr/>
        </p:nvPicPr>
        <p:blipFill>
          <a:blip r:embed="rId3" cstate="print"/>
          <a:stretch>
            <a:fillRect/>
          </a:stretch>
        </p:blipFill>
        <p:spPr>
          <a:xfrm>
            <a:off x="914400" y="2133600"/>
            <a:ext cx="609685" cy="609685"/>
          </a:xfrm>
          <a:prstGeom prst="rect">
            <a:avLst/>
          </a:prstGeom>
        </p:spPr>
      </p:pic>
      <p:sp>
        <p:nvSpPr>
          <p:cNvPr id="6" name="Rectangle 5"/>
          <p:cNvSpPr/>
          <p:nvPr/>
        </p:nvSpPr>
        <p:spPr>
          <a:xfrm>
            <a:off x="2286000" y="1981200"/>
            <a:ext cx="3733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Algorithm</a:t>
            </a:r>
          </a:p>
        </p:txBody>
      </p:sp>
      <p:cxnSp>
        <p:nvCxnSpPr>
          <p:cNvPr id="8" name="Straight Arrow Connector 7"/>
          <p:cNvCxnSpPr>
            <a:stCxn id="5" idx="3"/>
            <a:endCxn id="6" idx="1"/>
          </p:cNvCxnSpPr>
          <p:nvPr/>
        </p:nvCxnSpPr>
        <p:spPr>
          <a:xfrm flipV="1">
            <a:off x="1524085" y="2438400"/>
            <a:ext cx="761915" cy="4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010400" y="2819400"/>
            <a:ext cx="1219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6590506" y="2400300"/>
            <a:ext cx="838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019800" y="2438400"/>
            <a:ext cx="7620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09600" y="2819400"/>
            <a:ext cx="1307154" cy="646331"/>
          </a:xfrm>
          <a:prstGeom prst="rect">
            <a:avLst/>
          </a:prstGeom>
          <a:noFill/>
        </p:spPr>
        <p:txBody>
          <a:bodyPr wrap="none" rtlCol="0">
            <a:spAutoFit/>
          </a:bodyPr>
          <a:lstStyle/>
          <a:p>
            <a:pPr algn="ctr"/>
            <a:r>
              <a:rPr lang="en-US" dirty="0" smtClean="0"/>
              <a:t>Normalized</a:t>
            </a:r>
          </a:p>
          <a:p>
            <a:pPr algn="ctr"/>
            <a:r>
              <a:rPr lang="en-US" dirty="0" smtClean="0"/>
              <a:t>image patch</a:t>
            </a:r>
            <a:endParaRPr lang="en-US" dirty="0"/>
          </a:p>
        </p:txBody>
      </p:sp>
      <p:sp>
        <p:nvSpPr>
          <p:cNvPr id="24" name="TextBox 23"/>
          <p:cNvSpPr txBox="1"/>
          <p:nvPr/>
        </p:nvSpPr>
        <p:spPr>
          <a:xfrm>
            <a:off x="6934200" y="2895600"/>
            <a:ext cx="1148071" cy="646331"/>
          </a:xfrm>
          <a:prstGeom prst="rect">
            <a:avLst/>
          </a:prstGeom>
          <a:noFill/>
        </p:spPr>
        <p:txBody>
          <a:bodyPr wrap="none" rtlCol="0">
            <a:spAutoFit/>
          </a:bodyPr>
          <a:lstStyle/>
          <a:p>
            <a:pPr algn="ctr"/>
            <a:r>
              <a:rPr lang="en-US" dirty="0" smtClean="0"/>
              <a:t>Descriptor</a:t>
            </a:r>
          </a:p>
          <a:p>
            <a:pPr algn="ctr"/>
            <a:r>
              <a:rPr lang="en-US" dirty="0" smtClean="0"/>
              <a:t>vector</a:t>
            </a:r>
            <a:endParaRPr lang="en-US" dirty="0"/>
          </a:p>
        </p:txBody>
      </p:sp>
      <p:sp>
        <p:nvSpPr>
          <p:cNvPr id="34" name="Rectangle 33"/>
          <p:cNvSpPr/>
          <p:nvPr/>
        </p:nvSpPr>
        <p:spPr>
          <a:xfrm>
            <a:off x="13716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Create</a:t>
            </a:r>
          </a:p>
          <a:p>
            <a:pPr algn="ctr"/>
            <a:r>
              <a:rPr lang="en-US" sz="2000" dirty="0" smtClean="0"/>
              <a:t>Edge Map</a:t>
            </a:r>
            <a:endParaRPr lang="en-US" sz="2000" dirty="0"/>
          </a:p>
        </p:txBody>
      </p:sp>
      <p:sp>
        <p:nvSpPr>
          <p:cNvPr id="35" name="Rectangle 34"/>
          <p:cNvSpPr/>
          <p:nvPr/>
        </p:nvSpPr>
        <p:spPr>
          <a:xfrm>
            <a:off x="33528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53340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Normalize</a:t>
            </a:r>
            <a:endParaRPr lang="en-US" sz="2000" dirty="0"/>
          </a:p>
        </p:txBody>
      </p:sp>
      <p:grpSp>
        <p:nvGrpSpPr>
          <p:cNvPr id="3" name="Group 122"/>
          <p:cNvGrpSpPr/>
          <p:nvPr/>
        </p:nvGrpSpPr>
        <p:grpSpPr>
          <a:xfrm>
            <a:off x="3657600" y="4191000"/>
            <a:ext cx="1066800" cy="1066800"/>
            <a:chOff x="2819400" y="4648200"/>
            <a:chExt cx="1371600" cy="1371600"/>
          </a:xfrm>
        </p:grpSpPr>
        <p:sp>
          <p:nvSpPr>
            <p:cNvPr id="106" name="Right Arrow 105"/>
            <p:cNvSpPr/>
            <p:nvPr/>
          </p:nvSpPr>
          <p:spPr>
            <a:xfrm>
              <a:off x="3048000" y="4724400"/>
              <a:ext cx="304800" cy="381000"/>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2819400" y="4648200"/>
              <a:ext cx="1371600" cy="1371600"/>
            </a:xfrm>
            <a:prstGeom prst="ellipse">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3080656" y="4909456"/>
              <a:ext cx="838200" cy="838200"/>
            </a:xfrm>
            <a:prstGeom prst="ellipse">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276600" y="5105400"/>
              <a:ext cx="457200" cy="457200"/>
            </a:xfrm>
            <a:prstGeom prst="ellipse">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p:cNvCxnSpPr>
              <a:stCxn id="73" idx="0"/>
              <a:endCxn id="71" idx="0"/>
            </p:cNvCxnSpPr>
            <p:nvPr/>
          </p:nvCxnSpPr>
          <p:spPr>
            <a:xfrm rot="5400000" flipH="1" flipV="1">
              <a:off x="3276600" y="4876800"/>
              <a:ext cx="457200" cy="1588"/>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73" idx="6"/>
              <a:endCxn id="71" idx="6"/>
            </p:cNvCxnSpPr>
            <p:nvPr/>
          </p:nvCxnSpPr>
          <p:spPr>
            <a:xfrm>
              <a:off x="3733800" y="5334000"/>
              <a:ext cx="457200" cy="1588"/>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819400" y="5334000"/>
              <a:ext cx="457200" cy="1588"/>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flipH="1" flipV="1">
              <a:off x="3277394" y="5790406"/>
              <a:ext cx="457200" cy="1588"/>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73" idx="7"/>
              <a:endCxn id="71" idx="7"/>
            </p:cNvCxnSpPr>
            <p:nvPr/>
          </p:nvCxnSpPr>
          <p:spPr>
            <a:xfrm rot="5400000" flipH="1" flipV="1">
              <a:off x="3666845" y="4849067"/>
              <a:ext cx="323289" cy="323289"/>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flipH="1" flipV="1">
              <a:off x="3015342" y="5486400"/>
              <a:ext cx="323289" cy="323289"/>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stCxn id="71" idx="1"/>
              <a:endCxn id="73" idx="1"/>
            </p:cNvCxnSpPr>
            <p:nvPr/>
          </p:nvCxnSpPr>
          <p:spPr>
            <a:xfrm rot="16200000" flipH="1">
              <a:off x="3020265" y="4849066"/>
              <a:ext cx="323289" cy="323289"/>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3668486" y="5497286"/>
              <a:ext cx="323289" cy="323289"/>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24" name="Right Arrow 123"/>
          <p:cNvSpPr/>
          <p:nvPr/>
        </p:nvSpPr>
        <p:spPr>
          <a:xfrm>
            <a:off x="3048000" y="4724400"/>
            <a:ext cx="304800" cy="381000"/>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ight Arrow 124"/>
          <p:cNvSpPr/>
          <p:nvPr/>
        </p:nvSpPr>
        <p:spPr>
          <a:xfrm>
            <a:off x="5029200" y="4724400"/>
            <a:ext cx="304800" cy="381000"/>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1801094" y="5943600"/>
            <a:ext cx="4904506" cy="369332"/>
          </a:xfrm>
          <a:prstGeom prst="rect">
            <a:avLst/>
          </a:prstGeom>
          <a:noFill/>
        </p:spPr>
        <p:txBody>
          <a:bodyPr wrap="square" rtlCol="0">
            <a:spAutoFit/>
          </a:bodyPr>
          <a:lstStyle/>
          <a:p>
            <a:r>
              <a:rPr lang="en-US" dirty="0" smtClean="0"/>
              <a:t>[ Shape Context – </a:t>
            </a:r>
            <a:r>
              <a:rPr lang="en-US" dirty="0" err="1" smtClean="0"/>
              <a:t>Belongie</a:t>
            </a:r>
            <a:r>
              <a:rPr lang="en-US" dirty="0" smtClean="0"/>
              <a:t> et al, NIPS’00 ]</a:t>
            </a:r>
            <a:endParaRPr lang="en-US" dirty="0"/>
          </a:p>
        </p:txBody>
      </p:sp>
      <p:sp>
        <p:nvSpPr>
          <p:cNvPr id="38" name="TextBox 37"/>
          <p:cNvSpPr txBox="1"/>
          <p:nvPr/>
        </p:nvSpPr>
        <p:spPr>
          <a:xfrm>
            <a:off x="3104974" y="5105400"/>
            <a:ext cx="2165978" cy="646331"/>
          </a:xfrm>
          <a:prstGeom prst="rect">
            <a:avLst/>
          </a:prstGeom>
          <a:noFill/>
        </p:spPr>
        <p:txBody>
          <a:bodyPr wrap="none" rtlCol="0">
            <a:spAutoFit/>
          </a:bodyPr>
          <a:lstStyle/>
          <a:p>
            <a:pPr algn="ctr"/>
            <a:r>
              <a:rPr lang="en-US" dirty="0" smtClean="0"/>
              <a:t>Summation</a:t>
            </a:r>
          </a:p>
          <a:p>
            <a:pPr algn="ctr"/>
            <a:r>
              <a:rPr lang="en-US" dirty="0" smtClean="0"/>
              <a:t>n Log-Polar region</a:t>
            </a:r>
            <a:endParaRPr lang="en-US"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7086600" y="2514600"/>
            <a:ext cx="76200" cy="3048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239000" y="2286000"/>
            <a:ext cx="76200" cy="5334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391400" y="2362200"/>
            <a:ext cx="76200" cy="4572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543800" y="2590800"/>
            <a:ext cx="76200" cy="228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696200" y="2209800"/>
            <a:ext cx="76200" cy="609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848600" y="2438400"/>
            <a:ext cx="76200" cy="381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Descriptor algorithms</a:t>
            </a:r>
            <a:endParaRPr lang="en-US" dirty="0"/>
          </a:p>
        </p:txBody>
      </p:sp>
      <p:pic>
        <p:nvPicPr>
          <p:cNvPr id="5" name="Content Placeholder 8" descr="patcha1.bmp"/>
          <p:cNvPicPr>
            <a:picLocks noChangeAspect="1"/>
          </p:cNvPicPr>
          <p:nvPr/>
        </p:nvPicPr>
        <p:blipFill>
          <a:blip r:embed="rId3" cstate="print"/>
          <a:stretch>
            <a:fillRect/>
          </a:stretch>
        </p:blipFill>
        <p:spPr>
          <a:xfrm>
            <a:off x="914400" y="2133600"/>
            <a:ext cx="609685" cy="609685"/>
          </a:xfrm>
          <a:prstGeom prst="rect">
            <a:avLst/>
          </a:prstGeom>
        </p:spPr>
      </p:pic>
      <p:sp>
        <p:nvSpPr>
          <p:cNvPr id="6" name="Rectangle 5"/>
          <p:cNvSpPr/>
          <p:nvPr/>
        </p:nvSpPr>
        <p:spPr>
          <a:xfrm>
            <a:off x="2286000" y="1981200"/>
            <a:ext cx="3733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Algorithm</a:t>
            </a:r>
          </a:p>
        </p:txBody>
      </p:sp>
      <p:cxnSp>
        <p:nvCxnSpPr>
          <p:cNvPr id="8" name="Straight Arrow Connector 7"/>
          <p:cNvCxnSpPr>
            <a:stCxn id="5" idx="3"/>
            <a:endCxn id="6" idx="1"/>
          </p:cNvCxnSpPr>
          <p:nvPr/>
        </p:nvCxnSpPr>
        <p:spPr>
          <a:xfrm flipV="1">
            <a:off x="1524085" y="2438400"/>
            <a:ext cx="761915" cy="4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010400" y="2819400"/>
            <a:ext cx="1219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6590506" y="2400300"/>
            <a:ext cx="838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019800" y="2438400"/>
            <a:ext cx="7620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09600" y="2819400"/>
            <a:ext cx="1307154" cy="646331"/>
          </a:xfrm>
          <a:prstGeom prst="rect">
            <a:avLst/>
          </a:prstGeom>
          <a:noFill/>
        </p:spPr>
        <p:txBody>
          <a:bodyPr wrap="none" rtlCol="0">
            <a:spAutoFit/>
          </a:bodyPr>
          <a:lstStyle/>
          <a:p>
            <a:pPr algn="ctr"/>
            <a:r>
              <a:rPr lang="en-US" dirty="0" smtClean="0"/>
              <a:t>Normalized</a:t>
            </a:r>
          </a:p>
          <a:p>
            <a:pPr algn="ctr"/>
            <a:r>
              <a:rPr lang="en-US" dirty="0" smtClean="0"/>
              <a:t>image patch</a:t>
            </a:r>
            <a:endParaRPr lang="en-US" dirty="0"/>
          </a:p>
        </p:txBody>
      </p:sp>
      <p:sp>
        <p:nvSpPr>
          <p:cNvPr id="24" name="TextBox 23"/>
          <p:cNvSpPr txBox="1"/>
          <p:nvPr/>
        </p:nvSpPr>
        <p:spPr>
          <a:xfrm>
            <a:off x="6934200" y="2895600"/>
            <a:ext cx="1148071" cy="646331"/>
          </a:xfrm>
          <a:prstGeom prst="rect">
            <a:avLst/>
          </a:prstGeom>
          <a:noFill/>
        </p:spPr>
        <p:txBody>
          <a:bodyPr wrap="none" rtlCol="0">
            <a:spAutoFit/>
          </a:bodyPr>
          <a:lstStyle/>
          <a:p>
            <a:pPr algn="ctr"/>
            <a:r>
              <a:rPr lang="en-US" dirty="0" smtClean="0"/>
              <a:t>Descriptor</a:t>
            </a:r>
          </a:p>
          <a:p>
            <a:pPr algn="ctr"/>
            <a:r>
              <a:rPr lang="en-US" dirty="0" smtClean="0"/>
              <a:t>vector</a:t>
            </a:r>
            <a:endParaRPr lang="en-US" dirty="0"/>
          </a:p>
        </p:txBody>
      </p:sp>
      <p:sp>
        <p:nvSpPr>
          <p:cNvPr id="34" name="Rectangle 33"/>
          <p:cNvSpPr/>
          <p:nvPr/>
        </p:nvSpPr>
        <p:spPr>
          <a:xfrm>
            <a:off x="13716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Grey value quantized into k bins</a:t>
            </a:r>
            <a:endParaRPr lang="en-US" sz="2000" dirty="0"/>
          </a:p>
        </p:txBody>
      </p:sp>
      <p:sp>
        <p:nvSpPr>
          <p:cNvPr id="35" name="Rectangle 34"/>
          <p:cNvSpPr/>
          <p:nvPr/>
        </p:nvSpPr>
        <p:spPr>
          <a:xfrm>
            <a:off x="33528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53340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Normalize</a:t>
            </a:r>
            <a:endParaRPr lang="en-US" sz="2000" dirty="0"/>
          </a:p>
        </p:txBody>
      </p:sp>
      <p:sp>
        <p:nvSpPr>
          <p:cNvPr id="124" name="Right Arrow 123"/>
          <p:cNvSpPr/>
          <p:nvPr/>
        </p:nvSpPr>
        <p:spPr>
          <a:xfrm>
            <a:off x="3048000" y="4724400"/>
            <a:ext cx="304800" cy="381000"/>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ight Arrow 124"/>
          <p:cNvSpPr/>
          <p:nvPr/>
        </p:nvSpPr>
        <p:spPr>
          <a:xfrm>
            <a:off x="5029200" y="4724400"/>
            <a:ext cx="304800" cy="381000"/>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1676400" y="5943600"/>
            <a:ext cx="4599706" cy="369332"/>
          </a:xfrm>
          <a:prstGeom prst="rect">
            <a:avLst/>
          </a:prstGeom>
          <a:noFill/>
        </p:spPr>
        <p:txBody>
          <a:bodyPr wrap="square" rtlCol="0">
            <a:spAutoFit/>
          </a:bodyPr>
          <a:lstStyle/>
          <a:p>
            <a:r>
              <a:rPr lang="en-US" dirty="0" smtClean="0"/>
              <a:t>[ Spin Image – </a:t>
            </a:r>
            <a:r>
              <a:rPr lang="en-US" dirty="0" err="1" smtClean="0"/>
              <a:t>Lazebnik</a:t>
            </a:r>
            <a:r>
              <a:rPr lang="en-US" dirty="0" smtClean="0"/>
              <a:t> et al, CVPR’03 ]</a:t>
            </a:r>
            <a:endParaRPr lang="en-US" dirty="0"/>
          </a:p>
        </p:txBody>
      </p:sp>
      <p:sp>
        <p:nvSpPr>
          <p:cNvPr id="38" name="TextBox 37"/>
          <p:cNvSpPr txBox="1"/>
          <p:nvPr/>
        </p:nvSpPr>
        <p:spPr>
          <a:xfrm>
            <a:off x="3255230" y="5137669"/>
            <a:ext cx="1947970" cy="646331"/>
          </a:xfrm>
          <a:prstGeom prst="rect">
            <a:avLst/>
          </a:prstGeom>
          <a:noFill/>
        </p:spPr>
        <p:txBody>
          <a:bodyPr wrap="none" rtlCol="0">
            <a:spAutoFit/>
          </a:bodyPr>
          <a:lstStyle/>
          <a:p>
            <a:pPr algn="ctr"/>
            <a:r>
              <a:rPr lang="en-US" dirty="0" smtClean="0"/>
              <a:t>Summation</a:t>
            </a:r>
          </a:p>
          <a:p>
            <a:pPr algn="ctr"/>
            <a:r>
              <a:rPr lang="en-US" dirty="0" smtClean="0"/>
              <a:t>n circular region</a:t>
            </a:r>
            <a:endParaRPr lang="en-US" dirty="0"/>
          </a:p>
        </p:txBody>
      </p:sp>
      <p:sp>
        <p:nvSpPr>
          <p:cNvPr id="39" name="Oval 38"/>
          <p:cNvSpPr/>
          <p:nvPr/>
        </p:nvSpPr>
        <p:spPr>
          <a:xfrm>
            <a:off x="3657600" y="4191000"/>
            <a:ext cx="1066800" cy="1066800"/>
          </a:xfrm>
          <a:prstGeom prst="ellipse">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860799" y="4394199"/>
            <a:ext cx="651933" cy="651933"/>
          </a:xfrm>
          <a:prstGeom prst="ellipse">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13200" y="4546600"/>
            <a:ext cx="355600" cy="355600"/>
          </a:xfrm>
          <a:prstGeom prst="ellipse">
            <a:avLst/>
          </a:prstGeom>
          <a:solidFill>
            <a:schemeClr val="accent3"/>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7086600" y="2514600"/>
            <a:ext cx="76200" cy="3048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239000" y="2286000"/>
            <a:ext cx="76200" cy="5334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391400" y="2362200"/>
            <a:ext cx="76200" cy="4572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543800" y="2590800"/>
            <a:ext cx="76200" cy="228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696200" y="2209800"/>
            <a:ext cx="76200" cy="609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848600" y="2438400"/>
            <a:ext cx="76200" cy="381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Descriptor algorithms</a:t>
            </a:r>
            <a:endParaRPr lang="en-US" dirty="0"/>
          </a:p>
        </p:txBody>
      </p:sp>
      <p:pic>
        <p:nvPicPr>
          <p:cNvPr id="5" name="Content Placeholder 8" descr="patcha1.bmp"/>
          <p:cNvPicPr>
            <a:picLocks noChangeAspect="1"/>
          </p:cNvPicPr>
          <p:nvPr/>
        </p:nvPicPr>
        <p:blipFill>
          <a:blip r:embed="rId4" cstate="print"/>
          <a:stretch>
            <a:fillRect/>
          </a:stretch>
        </p:blipFill>
        <p:spPr>
          <a:xfrm>
            <a:off x="914400" y="2133600"/>
            <a:ext cx="609685" cy="609685"/>
          </a:xfrm>
          <a:prstGeom prst="rect">
            <a:avLst/>
          </a:prstGeom>
        </p:spPr>
      </p:pic>
      <p:sp>
        <p:nvSpPr>
          <p:cNvPr id="6" name="Rectangle 5"/>
          <p:cNvSpPr/>
          <p:nvPr/>
        </p:nvSpPr>
        <p:spPr>
          <a:xfrm>
            <a:off x="2286000" y="1981200"/>
            <a:ext cx="3733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Algorithm</a:t>
            </a:r>
          </a:p>
        </p:txBody>
      </p:sp>
      <p:cxnSp>
        <p:nvCxnSpPr>
          <p:cNvPr id="8" name="Straight Arrow Connector 7"/>
          <p:cNvCxnSpPr>
            <a:stCxn id="5" idx="3"/>
            <a:endCxn id="6" idx="1"/>
          </p:cNvCxnSpPr>
          <p:nvPr/>
        </p:nvCxnSpPr>
        <p:spPr>
          <a:xfrm flipV="1">
            <a:off x="1524085" y="2438400"/>
            <a:ext cx="761915" cy="4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010400" y="2819400"/>
            <a:ext cx="1219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6590506" y="2400300"/>
            <a:ext cx="838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019800" y="2438400"/>
            <a:ext cx="7620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09600" y="2819400"/>
            <a:ext cx="1307154" cy="646331"/>
          </a:xfrm>
          <a:prstGeom prst="rect">
            <a:avLst/>
          </a:prstGeom>
          <a:noFill/>
        </p:spPr>
        <p:txBody>
          <a:bodyPr wrap="none" rtlCol="0">
            <a:spAutoFit/>
          </a:bodyPr>
          <a:lstStyle/>
          <a:p>
            <a:pPr algn="ctr"/>
            <a:r>
              <a:rPr lang="en-US" dirty="0" smtClean="0"/>
              <a:t>Normalized</a:t>
            </a:r>
          </a:p>
          <a:p>
            <a:pPr algn="ctr"/>
            <a:r>
              <a:rPr lang="en-US" dirty="0" smtClean="0"/>
              <a:t>image patch</a:t>
            </a:r>
            <a:endParaRPr lang="en-US" dirty="0"/>
          </a:p>
        </p:txBody>
      </p:sp>
      <p:sp>
        <p:nvSpPr>
          <p:cNvPr id="24" name="TextBox 23"/>
          <p:cNvSpPr txBox="1"/>
          <p:nvPr/>
        </p:nvSpPr>
        <p:spPr>
          <a:xfrm>
            <a:off x="6934200" y="2895600"/>
            <a:ext cx="1148071" cy="646331"/>
          </a:xfrm>
          <a:prstGeom prst="rect">
            <a:avLst/>
          </a:prstGeom>
          <a:noFill/>
        </p:spPr>
        <p:txBody>
          <a:bodyPr wrap="none" rtlCol="0">
            <a:spAutoFit/>
          </a:bodyPr>
          <a:lstStyle/>
          <a:p>
            <a:pPr algn="ctr"/>
            <a:r>
              <a:rPr lang="en-US" dirty="0" smtClean="0"/>
              <a:t>Descriptor</a:t>
            </a:r>
          </a:p>
          <a:p>
            <a:pPr algn="ctr"/>
            <a:r>
              <a:rPr lang="en-US" dirty="0" smtClean="0"/>
              <a:t>vector</a:t>
            </a:r>
            <a:endParaRPr lang="en-US" dirty="0"/>
          </a:p>
        </p:txBody>
      </p:sp>
      <p:sp>
        <p:nvSpPr>
          <p:cNvPr id="34" name="Rectangle 33"/>
          <p:cNvSpPr/>
          <p:nvPr/>
        </p:nvSpPr>
        <p:spPr>
          <a:xfrm>
            <a:off x="13716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Feature</a:t>
            </a:r>
          </a:p>
          <a:p>
            <a:pPr algn="ctr"/>
            <a:r>
              <a:rPr lang="en-US" sz="2000" dirty="0" smtClean="0"/>
              <a:t>detector</a:t>
            </a:r>
            <a:endParaRPr lang="en-US" sz="2000" dirty="0"/>
          </a:p>
        </p:txBody>
      </p:sp>
      <p:sp>
        <p:nvSpPr>
          <p:cNvPr id="35" name="Rectangle 34"/>
          <p:cNvSpPr/>
          <p:nvPr/>
        </p:nvSpPr>
        <p:spPr>
          <a:xfrm>
            <a:off x="33528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5334000" y="4038600"/>
            <a:ext cx="1676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Normalize</a:t>
            </a:r>
            <a:endParaRPr lang="en-US" sz="2000" dirty="0"/>
          </a:p>
        </p:txBody>
      </p:sp>
      <p:sp>
        <p:nvSpPr>
          <p:cNvPr id="78" name="Oval 77"/>
          <p:cNvSpPr/>
          <p:nvPr/>
        </p:nvSpPr>
        <p:spPr>
          <a:xfrm>
            <a:off x="4108938" y="4648200"/>
            <a:ext cx="164123" cy="16412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3903785" y="4648200"/>
            <a:ext cx="164123" cy="16412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4314092" y="4648200"/>
            <a:ext cx="164123" cy="16412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4108938" y="4443046"/>
            <a:ext cx="164123" cy="16412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Oval 81"/>
          <p:cNvSpPr/>
          <p:nvPr/>
        </p:nvSpPr>
        <p:spPr>
          <a:xfrm>
            <a:off x="4108938" y="4853354"/>
            <a:ext cx="164123" cy="16412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a:off x="3950677" y="4806462"/>
            <a:ext cx="164123" cy="16412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a:off x="3950677" y="4489939"/>
            <a:ext cx="164123" cy="16412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4267200" y="4806462"/>
            <a:ext cx="164123" cy="16412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4267200" y="4489939"/>
            <a:ext cx="164123" cy="16412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p:cNvSpPr/>
          <p:nvPr/>
        </p:nvSpPr>
        <p:spPr>
          <a:xfrm>
            <a:off x="4085493" y="4191000"/>
            <a:ext cx="205154" cy="205154"/>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p:cNvSpPr/>
          <p:nvPr/>
        </p:nvSpPr>
        <p:spPr>
          <a:xfrm>
            <a:off x="4519246" y="4630616"/>
            <a:ext cx="205154" cy="205154"/>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p:cNvSpPr/>
          <p:nvPr/>
        </p:nvSpPr>
        <p:spPr>
          <a:xfrm>
            <a:off x="4419601" y="4296507"/>
            <a:ext cx="205154" cy="205154"/>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4419601" y="4947139"/>
            <a:ext cx="205154" cy="205154"/>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p:nvPr/>
        </p:nvSpPr>
        <p:spPr>
          <a:xfrm>
            <a:off x="3657600" y="4630615"/>
            <a:ext cx="205154" cy="205154"/>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p:nvPr/>
        </p:nvSpPr>
        <p:spPr>
          <a:xfrm>
            <a:off x="4091353" y="5064370"/>
            <a:ext cx="205154" cy="205154"/>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3763108" y="4958863"/>
            <a:ext cx="205154" cy="205154"/>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3757247" y="4296508"/>
            <a:ext cx="205154" cy="205154"/>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ight Arrow 99"/>
          <p:cNvSpPr/>
          <p:nvPr/>
        </p:nvSpPr>
        <p:spPr>
          <a:xfrm>
            <a:off x="3048000" y="4724400"/>
            <a:ext cx="304800" cy="381000"/>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ight Arrow 100"/>
          <p:cNvSpPr/>
          <p:nvPr/>
        </p:nvSpPr>
        <p:spPr>
          <a:xfrm>
            <a:off x="5029200" y="4724400"/>
            <a:ext cx="304800" cy="381000"/>
          </a:xfrm>
          <a:prstGeom prst="right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106"/>
          <p:cNvGrpSpPr/>
          <p:nvPr/>
        </p:nvGrpSpPr>
        <p:grpSpPr>
          <a:xfrm>
            <a:off x="1905000" y="3429000"/>
            <a:ext cx="4610219" cy="1200329"/>
            <a:chOff x="1905000" y="3429000"/>
            <a:chExt cx="4610219" cy="1200329"/>
          </a:xfrm>
        </p:grpSpPr>
        <p:sp>
          <p:nvSpPr>
            <p:cNvPr id="102" name="TextBox 101"/>
            <p:cNvSpPr txBox="1"/>
            <p:nvPr/>
          </p:nvSpPr>
          <p:spPr>
            <a:xfrm>
              <a:off x="1905000" y="3429000"/>
              <a:ext cx="588623" cy="1200329"/>
            </a:xfrm>
            <a:prstGeom prst="rect">
              <a:avLst/>
            </a:prstGeom>
            <a:noFill/>
          </p:spPr>
          <p:txBody>
            <a:bodyPr wrap="none" rtlCol="0">
              <a:spAutoFit/>
            </a:bodyPr>
            <a:lstStyle/>
            <a:p>
              <a:r>
                <a:rPr lang="en-US" sz="7200" dirty="0" smtClean="0"/>
                <a:t>T</a:t>
              </a:r>
              <a:endParaRPr lang="en-US" sz="7200" dirty="0"/>
            </a:p>
          </p:txBody>
        </p:sp>
        <p:sp>
          <p:nvSpPr>
            <p:cNvPr id="103" name="TextBox 102"/>
            <p:cNvSpPr txBox="1"/>
            <p:nvPr/>
          </p:nvSpPr>
          <p:spPr>
            <a:xfrm>
              <a:off x="3886200" y="3429000"/>
              <a:ext cx="646331" cy="1200329"/>
            </a:xfrm>
            <a:prstGeom prst="rect">
              <a:avLst/>
            </a:prstGeom>
            <a:noFill/>
          </p:spPr>
          <p:txBody>
            <a:bodyPr wrap="none" rtlCol="0">
              <a:spAutoFit/>
            </a:bodyPr>
            <a:lstStyle/>
            <a:p>
              <a:r>
                <a:rPr lang="en-US" sz="7200" dirty="0" smtClean="0"/>
                <a:t>S</a:t>
              </a:r>
              <a:endParaRPr lang="en-US" sz="7200" dirty="0"/>
            </a:p>
          </p:txBody>
        </p:sp>
        <p:sp>
          <p:nvSpPr>
            <p:cNvPr id="105" name="TextBox 104"/>
            <p:cNvSpPr txBox="1"/>
            <p:nvPr/>
          </p:nvSpPr>
          <p:spPr>
            <a:xfrm>
              <a:off x="5715000" y="3429000"/>
              <a:ext cx="800219" cy="1200329"/>
            </a:xfrm>
            <a:prstGeom prst="rect">
              <a:avLst/>
            </a:prstGeom>
            <a:noFill/>
          </p:spPr>
          <p:txBody>
            <a:bodyPr wrap="none" rtlCol="0">
              <a:spAutoFit/>
            </a:bodyPr>
            <a:lstStyle/>
            <a:p>
              <a:r>
                <a:rPr lang="en-US" sz="7200" dirty="0" smtClean="0"/>
                <a:t>N</a:t>
              </a:r>
              <a:endParaRPr lang="en-US" sz="7200" dirty="0"/>
            </a:p>
          </p:txBody>
        </p:sp>
      </p:grpSp>
      <p:sp>
        <p:nvSpPr>
          <p:cNvPr id="45" name="TextBox 44"/>
          <p:cNvSpPr txBox="1"/>
          <p:nvPr/>
        </p:nvSpPr>
        <p:spPr>
          <a:xfrm>
            <a:off x="2109427" y="5791200"/>
            <a:ext cx="4099199" cy="646331"/>
          </a:xfrm>
          <a:prstGeom prst="rect">
            <a:avLst/>
          </a:prstGeom>
          <a:noFill/>
        </p:spPr>
        <p:txBody>
          <a:bodyPr wrap="none" rtlCol="0">
            <a:spAutoFit/>
          </a:bodyPr>
          <a:lstStyle/>
          <a:p>
            <a:r>
              <a:rPr lang="en-US" dirty="0" smtClean="0"/>
              <a:t>[ Geometric Blur – Berg&amp; </a:t>
            </a:r>
            <a:r>
              <a:rPr lang="en-US" dirty="0" err="1" smtClean="0"/>
              <a:t>Malik</a:t>
            </a:r>
            <a:r>
              <a:rPr lang="en-US" dirty="0" smtClean="0"/>
              <a:t> CVPR’01 ]</a:t>
            </a:r>
          </a:p>
          <a:p>
            <a:r>
              <a:rPr lang="en-US" dirty="0" smtClean="0"/>
              <a:t>[ DAISY - </a:t>
            </a:r>
            <a:r>
              <a:rPr lang="en-US" dirty="0" err="1" smtClean="0"/>
              <a:t>Tola</a:t>
            </a:r>
            <a:r>
              <a:rPr lang="en-US" dirty="0" smtClean="0"/>
              <a:t> et al. CVPR’08]</a:t>
            </a:r>
            <a:endParaRPr lang="en-US" dirty="0"/>
          </a:p>
        </p:txBody>
      </p:sp>
      <p:sp>
        <p:nvSpPr>
          <p:cNvPr id="46" name="TextBox 45"/>
          <p:cNvSpPr txBox="1"/>
          <p:nvPr/>
        </p:nvSpPr>
        <p:spPr>
          <a:xfrm>
            <a:off x="3204891" y="5144869"/>
            <a:ext cx="2129109" cy="646331"/>
          </a:xfrm>
          <a:prstGeom prst="rect">
            <a:avLst/>
          </a:prstGeom>
          <a:noFill/>
        </p:spPr>
        <p:txBody>
          <a:bodyPr wrap="none" rtlCol="0">
            <a:spAutoFit/>
          </a:bodyPr>
          <a:lstStyle/>
          <a:p>
            <a:pPr algn="ctr"/>
            <a:r>
              <a:rPr lang="en-US" dirty="0" smtClean="0"/>
              <a:t>Summation</a:t>
            </a:r>
          </a:p>
          <a:p>
            <a:pPr algn="ctr"/>
            <a:r>
              <a:rPr lang="en-US" dirty="0" smtClean="0"/>
              <a:t>n Gaussian region</a:t>
            </a:r>
            <a:endParaRPr lang="en-US" dirty="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descriptor algorithm</a:t>
            </a:r>
            <a:endParaRPr lang="en-US" dirty="0"/>
          </a:p>
        </p:txBody>
      </p:sp>
      <p:pic>
        <p:nvPicPr>
          <p:cNvPr id="5" name="Content Placeholder 8" descr="patcha1.bmp"/>
          <p:cNvPicPr>
            <a:picLocks noChangeAspect="1"/>
          </p:cNvPicPr>
          <p:nvPr/>
        </p:nvPicPr>
        <p:blipFill>
          <a:blip r:embed="rId4" cstate="print"/>
          <a:stretch>
            <a:fillRect/>
          </a:stretch>
        </p:blipFill>
        <p:spPr>
          <a:xfrm>
            <a:off x="762000" y="1726756"/>
            <a:ext cx="609685" cy="550121"/>
          </a:xfrm>
          <a:prstGeom prst="rect">
            <a:avLst/>
          </a:prstGeom>
        </p:spPr>
      </p:pic>
      <p:cxnSp>
        <p:nvCxnSpPr>
          <p:cNvPr id="8" name="Straight Arrow Connector 7"/>
          <p:cNvCxnSpPr>
            <a:stCxn id="5" idx="3"/>
          </p:cNvCxnSpPr>
          <p:nvPr/>
        </p:nvCxnSpPr>
        <p:spPr>
          <a:xfrm flipV="1">
            <a:off x="1371685" y="2001778"/>
            <a:ext cx="392669" cy="3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612454" y="2001778"/>
            <a:ext cx="533400" cy="14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nvGrpSpPr>
          <p:cNvPr id="4" name="Group 42"/>
          <p:cNvGrpSpPr/>
          <p:nvPr/>
        </p:nvGrpSpPr>
        <p:grpSpPr>
          <a:xfrm>
            <a:off x="7326954" y="1488063"/>
            <a:ext cx="1295400" cy="1470681"/>
            <a:chOff x="7239000" y="1905000"/>
            <a:chExt cx="1295400" cy="1629918"/>
          </a:xfrm>
        </p:grpSpPr>
        <p:sp>
          <p:nvSpPr>
            <p:cNvPr id="13" name="Rectangle 12"/>
            <p:cNvSpPr/>
            <p:nvPr/>
          </p:nvSpPr>
          <p:spPr>
            <a:xfrm>
              <a:off x="7391400" y="2437606"/>
              <a:ext cx="76200" cy="3048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543800" y="2209006"/>
              <a:ext cx="76200" cy="5334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696200" y="2285206"/>
              <a:ext cx="76200" cy="4572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848600" y="2513806"/>
              <a:ext cx="76200" cy="228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001000" y="2132806"/>
              <a:ext cx="76200" cy="609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153400" y="2361406"/>
              <a:ext cx="76200" cy="381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7315200" y="2742406"/>
              <a:ext cx="1219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6895306" y="2323306"/>
              <a:ext cx="838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239000" y="2818606"/>
              <a:ext cx="1148071" cy="716312"/>
            </a:xfrm>
            <a:prstGeom prst="rect">
              <a:avLst/>
            </a:prstGeom>
            <a:noFill/>
          </p:spPr>
          <p:txBody>
            <a:bodyPr wrap="none" rtlCol="0">
              <a:spAutoFit/>
            </a:bodyPr>
            <a:lstStyle/>
            <a:p>
              <a:pPr algn="ctr"/>
              <a:r>
                <a:rPr lang="en-US" dirty="0" smtClean="0"/>
                <a:t>Descriptor</a:t>
              </a:r>
            </a:p>
            <a:p>
              <a:pPr algn="ctr"/>
              <a:r>
                <a:rPr lang="en-US" dirty="0" smtClean="0"/>
                <a:t>vector</a:t>
              </a:r>
              <a:endParaRPr lang="en-US" dirty="0"/>
            </a:p>
          </p:txBody>
        </p:sp>
      </p:grpSp>
      <p:sp>
        <p:nvSpPr>
          <p:cNvPr id="134" name="Rectangle 133"/>
          <p:cNvSpPr/>
          <p:nvPr/>
        </p:nvSpPr>
        <p:spPr>
          <a:xfrm>
            <a:off x="1764354" y="1743945"/>
            <a:ext cx="609600" cy="550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T</a:t>
            </a:r>
            <a:endParaRPr lang="en-US" sz="5400" dirty="0"/>
          </a:p>
        </p:txBody>
      </p:sp>
      <p:sp>
        <p:nvSpPr>
          <p:cNvPr id="135" name="Rectangle 134"/>
          <p:cNvSpPr/>
          <p:nvPr/>
        </p:nvSpPr>
        <p:spPr>
          <a:xfrm>
            <a:off x="2831154" y="1743945"/>
            <a:ext cx="609600" cy="550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S</a:t>
            </a:r>
            <a:endParaRPr lang="en-US" sz="5400" dirty="0"/>
          </a:p>
        </p:txBody>
      </p:sp>
      <p:sp>
        <p:nvSpPr>
          <p:cNvPr id="136" name="Rectangle 135"/>
          <p:cNvSpPr/>
          <p:nvPr/>
        </p:nvSpPr>
        <p:spPr>
          <a:xfrm>
            <a:off x="3974154" y="1743945"/>
            <a:ext cx="609600" cy="550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N</a:t>
            </a:r>
            <a:endParaRPr lang="en-US" sz="5400" dirty="0"/>
          </a:p>
        </p:txBody>
      </p:sp>
      <p:sp>
        <p:nvSpPr>
          <p:cNvPr id="137" name="Rectangle 136"/>
          <p:cNvSpPr/>
          <p:nvPr/>
        </p:nvSpPr>
        <p:spPr>
          <a:xfrm>
            <a:off x="5040954" y="1743945"/>
            <a:ext cx="609600" cy="550044"/>
          </a:xfrm>
          <a:prstGeom prst="rect">
            <a:avLst/>
          </a:prstGeom>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E</a:t>
            </a:r>
            <a:endParaRPr lang="en-US" sz="5400" dirty="0"/>
          </a:p>
        </p:txBody>
      </p:sp>
      <p:cxnSp>
        <p:nvCxnSpPr>
          <p:cNvPr id="146" name="Straight Arrow Connector 145"/>
          <p:cNvCxnSpPr>
            <a:stCxn id="134" idx="3"/>
            <a:endCxn id="135" idx="1"/>
          </p:cNvCxnSpPr>
          <p:nvPr/>
        </p:nvCxnSpPr>
        <p:spPr>
          <a:xfrm>
            <a:off x="2373954" y="2018967"/>
            <a:ext cx="457200" cy="14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a:stCxn id="135" idx="3"/>
            <a:endCxn id="136" idx="1"/>
          </p:cNvCxnSpPr>
          <p:nvPr/>
        </p:nvCxnSpPr>
        <p:spPr>
          <a:xfrm>
            <a:off x="3440754" y="2018967"/>
            <a:ext cx="533400" cy="14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2" name="Straight Arrow Connector 151"/>
          <p:cNvCxnSpPr>
            <a:stCxn id="136" idx="3"/>
            <a:endCxn id="137" idx="1"/>
          </p:cNvCxnSpPr>
          <p:nvPr/>
        </p:nvCxnSpPr>
        <p:spPr>
          <a:xfrm>
            <a:off x="4583754" y="2018967"/>
            <a:ext cx="457200" cy="14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6145854" y="1726756"/>
            <a:ext cx="609600" cy="550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Q</a:t>
            </a:r>
          </a:p>
        </p:txBody>
      </p:sp>
      <p:cxnSp>
        <p:nvCxnSpPr>
          <p:cNvPr id="46" name="Straight Arrow Connector 45"/>
          <p:cNvCxnSpPr/>
          <p:nvPr/>
        </p:nvCxnSpPr>
        <p:spPr>
          <a:xfrm>
            <a:off x="6793554" y="2001778"/>
            <a:ext cx="533400" cy="14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autoRev="1" fill="hold" grpId="0" nodeType="clickEffect">
                                  <p:stCondLst>
                                    <p:cond delay="0"/>
                                  </p:stCondLst>
                                  <p:childTnLst>
                                    <p:animScale>
                                      <p:cBhvr>
                                        <p:cTn id="6" dur="2000" fill="hold"/>
                                        <p:tgtEl>
                                          <p:spTgt spid="4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S-Block: Picking the best DAISY</a:t>
            </a:r>
            <a:endParaRPr lang="en-US" dirty="0"/>
          </a:p>
        </p:txBody>
      </p:sp>
      <p:sp>
        <p:nvSpPr>
          <p:cNvPr id="65" name="Content Placeholder 64"/>
          <p:cNvSpPr>
            <a:spLocks noGrp="1"/>
          </p:cNvSpPr>
          <p:nvPr>
            <p:ph idx="1"/>
          </p:nvPr>
        </p:nvSpPr>
        <p:spPr>
          <a:xfrm>
            <a:off x="609600" y="2971800"/>
            <a:ext cx="8153400" cy="3429000"/>
          </a:xfrm>
        </p:spPr>
        <p:txBody>
          <a:bodyPr>
            <a:normAutofit/>
          </a:bodyPr>
          <a:lstStyle/>
          <a:p>
            <a:r>
              <a:rPr lang="en-US" dirty="0" smtClean="0"/>
              <a:t>S-Block: DAISY</a:t>
            </a:r>
          </a:p>
        </p:txBody>
      </p:sp>
      <p:grpSp>
        <p:nvGrpSpPr>
          <p:cNvPr id="3" name="Group 49"/>
          <p:cNvGrpSpPr/>
          <p:nvPr/>
        </p:nvGrpSpPr>
        <p:grpSpPr>
          <a:xfrm>
            <a:off x="762000" y="1488063"/>
            <a:ext cx="7860354" cy="1470681"/>
            <a:chOff x="788346" y="2257425"/>
            <a:chExt cx="7860354" cy="1629918"/>
          </a:xfrm>
        </p:grpSpPr>
        <p:pic>
          <p:nvPicPr>
            <p:cNvPr id="5" name="Content Placeholder 8" descr="patcha1.bmp"/>
            <p:cNvPicPr>
              <a:picLocks noChangeAspect="1"/>
            </p:cNvPicPr>
            <p:nvPr/>
          </p:nvPicPr>
          <p:blipFill>
            <a:blip r:embed="rId4" cstate="print"/>
            <a:stretch>
              <a:fillRect/>
            </a:stretch>
          </p:blipFill>
          <p:spPr>
            <a:xfrm>
              <a:off x="788346" y="2521962"/>
              <a:ext cx="609685" cy="609685"/>
            </a:xfrm>
            <a:prstGeom prst="rect">
              <a:avLst/>
            </a:prstGeom>
          </p:spPr>
        </p:pic>
        <p:cxnSp>
          <p:nvCxnSpPr>
            <p:cNvPr id="8" name="Straight Arrow Connector 7"/>
            <p:cNvCxnSpPr>
              <a:stCxn id="5" idx="3"/>
            </p:cNvCxnSpPr>
            <p:nvPr/>
          </p:nvCxnSpPr>
          <p:spPr>
            <a:xfrm flipV="1">
              <a:off x="1398031" y="2826762"/>
              <a:ext cx="392669" cy="4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638800" y="2826762"/>
              <a:ext cx="5334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nvGrpSpPr>
            <p:cNvPr id="4" name="Group 42"/>
            <p:cNvGrpSpPr/>
            <p:nvPr/>
          </p:nvGrpSpPr>
          <p:grpSpPr>
            <a:xfrm>
              <a:off x="7353300" y="2257425"/>
              <a:ext cx="1295400" cy="1629918"/>
              <a:chOff x="7239000" y="1905000"/>
              <a:chExt cx="1295400" cy="1629918"/>
            </a:xfrm>
          </p:grpSpPr>
          <p:sp>
            <p:nvSpPr>
              <p:cNvPr id="13" name="Rectangle 12"/>
              <p:cNvSpPr/>
              <p:nvPr/>
            </p:nvSpPr>
            <p:spPr>
              <a:xfrm>
                <a:off x="7391400" y="2437606"/>
                <a:ext cx="76200" cy="3048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543800" y="2209006"/>
                <a:ext cx="76200" cy="5334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696200" y="2285206"/>
                <a:ext cx="76200" cy="4572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848600" y="2513806"/>
                <a:ext cx="76200" cy="228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001000" y="2132806"/>
                <a:ext cx="76200" cy="609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153400" y="2361406"/>
                <a:ext cx="76200" cy="381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7315200" y="2742406"/>
                <a:ext cx="1219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6895306" y="2323306"/>
                <a:ext cx="838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239000" y="2818606"/>
                <a:ext cx="1148071" cy="716312"/>
              </a:xfrm>
              <a:prstGeom prst="rect">
                <a:avLst/>
              </a:prstGeom>
              <a:noFill/>
            </p:spPr>
            <p:txBody>
              <a:bodyPr wrap="none" rtlCol="0">
                <a:spAutoFit/>
              </a:bodyPr>
              <a:lstStyle/>
              <a:p>
                <a:pPr algn="ctr"/>
                <a:r>
                  <a:rPr lang="en-US" dirty="0" smtClean="0"/>
                  <a:t>Descriptor</a:t>
                </a:r>
              </a:p>
              <a:p>
                <a:pPr algn="ctr"/>
                <a:r>
                  <a:rPr lang="en-US" dirty="0" smtClean="0"/>
                  <a:t>vector</a:t>
                </a:r>
                <a:endParaRPr lang="en-US" dirty="0"/>
              </a:p>
            </p:txBody>
          </p:sp>
        </p:grpSp>
        <p:sp>
          <p:nvSpPr>
            <p:cNvPr id="134" name="Rectangle 133"/>
            <p:cNvSpPr/>
            <p:nvPr/>
          </p:nvSpPr>
          <p:spPr>
            <a:xfrm>
              <a:off x="1790700" y="2541012"/>
              <a:ext cx="609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T</a:t>
              </a:r>
              <a:endParaRPr lang="en-US" sz="5400" dirty="0"/>
            </a:p>
          </p:txBody>
        </p:sp>
        <p:sp>
          <p:nvSpPr>
            <p:cNvPr id="135" name="Rectangle 134"/>
            <p:cNvSpPr/>
            <p:nvPr/>
          </p:nvSpPr>
          <p:spPr>
            <a:xfrm>
              <a:off x="2857500" y="2541012"/>
              <a:ext cx="609600" cy="609600"/>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S</a:t>
              </a:r>
              <a:endParaRPr lang="en-US" sz="5400" dirty="0"/>
            </a:p>
          </p:txBody>
        </p:sp>
        <p:sp>
          <p:nvSpPr>
            <p:cNvPr id="136" name="Rectangle 135"/>
            <p:cNvSpPr/>
            <p:nvPr/>
          </p:nvSpPr>
          <p:spPr>
            <a:xfrm>
              <a:off x="4000500" y="2541012"/>
              <a:ext cx="609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N</a:t>
              </a:r>
              <a:endParaRPr lang="en-US" sz="5400" dirty="0"/>
            </a:p>
          </p:txBody>
        </p:sp>
        <p:sp>
          <p:nvSpPr>
            <p:cNvPr id="137" name="Rectangle 136"/>
            <p:cNvSpPr/>
            <p:nvPr/>
          </p:nvSpPr>
          <p:spPr>
            <a:xfrm>
              <a:off x="5067300" y="2541012"/>
              <a:ext cx="609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E</a:t>
              </a:r>
              <a:endParaRPr lang="en-US" sz="5400" dirty="0"/>
            </a:p>
          </p:txBody>
        </p:sp>
        <p:cxnSp>
          <p:nvCxnSpPr>
            <p:cNvPr id="146" name="Straight Arrow Connector 145"/>
            <p:cNvCxnSpPr>
              <a:stCxn id="134" idx="3"/>
              <a:endCxn id="135" idx="1"/>
            </p:cNvCxnSpPr>
            <p:nvPr/>
          </p:nvCxnSpPr>
          <p:spPr>
            <a:xfrm>
              <a:off x="2400300" y="2845812"/>
              <a:ext cx="4572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a:stCxn id="135" idx="3"/>
              <a:endCxn id="136" idx="1"/>
            </p:cNvCxnSpPr>
            <p:nvPr/>
          </p:nvCxnSpPr>
          <p:spPr>
            <a:xfrm>
              <a:off x="3467100" y="2845812"/>
              <a:ext cx="5334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2" name="Straight Arrow Connector 151"/>
            <p:cNvCxnSpPr>
              <a:stCxn id="136" idx="3"/>
              <a:endCxn id="137" idx="1"/>
            </p:cNvCxnSpPr>
            <p:nvPr/>
          </p:nvCxnSpPr>
          <p:spPr>
            <a:xfrm>
              <a:off x="4610100" y="2845812"/>
              <a:ext cx="4572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6172200" y="2521962"/>
              <a:ext cx="609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Q</a:t>
              </a:r>
            </a:p>
          </p:txBody>
        </p:sp>
        <p:cxnSp>
          <p:nvCxnSpPr>
            <p:cNvPr id="46" name="Straight Arrow Connector 45"/>
            <p:cNvCxnSpPr/>
            <p:nvPr/>
          </p:nvCxnSpPr>
          <p:spPr>
            <a:xfrm>
              <a:off x="6819900" y="2826762"/>
              <a:ext cx="5334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grpSp>
        <p:nvGrpSpPr>
          <p:cNvPr id="19" name="Group 144"/>
          <p:cNvGrpSpPr>
            <a:grpSpLocks noChangeAspect="1"/>
          </p:cNvGrpSpPr>
          <p:nvPr/>
        </p:nvGrpSpPr>
        <p:grpSpPr>
          <a:xfrm>
            <a:off x="1409700" y="3924300"/>
            <a:ext cx="6515100" cy="2171700"/>
            <a:chOff x="4343400" y="3962400"/>
            <a:chExt cx="4343400" cy="1447800"/>
          </a:xfrm>
        </p:grpSpPr>
        <p:grpSp>
          <p:nvGrpSpPr>
            <p:cNvPr id="21" name="Group 82"/>
            <p:cNvGrpSpPr>
              <a:grpSpLocks noChangeAspect="1"/>
            </p:cNvGrpSpPr>
            <p:nvPr/>
          </p:nvGrpSpPr>
          <p:grpSpPr>
            <a:xfrm>
              <a:off x="4454757" y="4044505"/>
              <a:ext cx="4155843" cy="1213295"/>
              <a:chOff x="914400" y="4953000"/>
              <a:chExt cx="3778039" cy="1102995"/>
            </a:xfrm>
          </p:grpSpPr>
          <p:grpSp>
            <p:nvGrpSpPr>
              <p:cNvPr id="22" name="Group 95"/>
              <p:cNvGrpSpPr>
                <a:grpSpLocks noChangeAspect="1"/>
              </p:cNvGrpSpPr>
              <p:nvPr/>
            </p:nvGrpSpPr>
            <p:grpSpPr>
              <a:xfrm>
                <a:off x="914400" y="5105400"/>
                <a:ext cx="702945" cy="771525"/>
                <a:chOff x="7696200" y="3352800"/>
                <a:chExt cx="1171575" cy="1285875"/>
              </a:xfrm>
            </p:grpSpPr>
            <p:sp>
              <p:nvSpPr>
                <p:cNvPr id="75" name="Oval 74"/>
                <p:cNvSpPr/>
                <p:nvPr/>
              </p:nvSpPr>
              <p:spPr>
                <a:xfrm>
                  <a:off x="8086725" y="3352800"/>
                  <a:ext cx="381000" cy="381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p:cNvSpPr/>
                <p:nvPr/>
              </p:nvSpPr>
              <p:spPr>
                <a:xfrm>
                  <a:off x="8477250" y="3590925"/>
                  <a:ext cx="381000" cy="381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8486775" y="4029075"/>
                  <a:ext cx="381000" cy="381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8077200" y="4257675"/>
                  <a:ext cx="381000" cy="381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7715250" y="4038600"/>
                  <a:ext cx="381000" cy="381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7696200" y="3590925"/>
                  <a:ext cx="381000" cy="381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a:spLocks noChangeAspect="1"/>
                </p:cNvSpPr>
                <p:nvPr/>
              </p:nvSpPr>
              <p:spPr>
                <a:xfrm>
                  <a:off x="8229600" y="3933825"/>
                  <a:ext cx="132017" cy="132017"/>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129"/>
              <p:cNvGrpSpPr>
                <a:grpSpLocks noChangeAspect="1"/>
              </p:cNvGrpSpPr>
              <p:nvPr/>
            </p:nvGrpSpPr>
            <p:grpSpPr>
              <a:xfrm>
                <a:off x="1676400" y="5105400"/>
                <a:ext cx="771525" cy="760095"/>
                <a:chOff x="4619625" y="2381250"/>
                <a:chExt cx="1285875" cy="1266825"/>
              </a:xfrm>
            </p:grpSpPr>
            <p:sp>
              <p:nvSpPr>
                <p:cNvPr id="84" name="Oval 83"/>
                <p:cNvSpPr/>
                <p:nvPr/>
              </p:nvSpPr>
              <p:spPr>
                <a:xfrm>
                  <a:off x="5391150" y="2514600"/>
                  <a:ext cx="381000" cy="381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5524500" y="2828925"/>
                  <a:ext cx="381000" cy="381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5381625" y="3133725"/>
                  <a:ext cx="381000" cy="381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p:cNvSpPr/>
                <p:nvPr/>
              </p:nvSpPr>
              <p:spPr>
                <a:xfrm>
                  <a:off x="5057775" y="3267075"/>
                  <a:ext cx="381000" cy="381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p:cNvSpPr/>
                <p:nvPr/>
              </p:nvSpPr>
              <p:spPr>
                <a:xfrm>
                  <a:off x="4743450" y="3133725"/>
                  <a:ext cx="381000" cy="381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p:nvPr/>
              </p:nvSpPr>
              <p:spPr>
                <a:xfrm>
                  <a:off x="4619625" y="2819400"/>
                  <a:ext cx="381000" cy="381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4733925" y="2514600"/>
                  <a:ext cx="381000" cy="381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5048250" y="2381250"/>
                  <a:ext cx="381000" cy="381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p:cNvSpPr>
                  <a:spLocks noChangeAspect="1"/>
                </p:cNvSpPr>
                <p:nvPr/>
              </p:nvSpPr>
              <p:spPr>
                <a:xfrm>
                  <a:off x="5181600" y="2952750"/>
                  <a:ext cx="132017" cy="132017"/>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130"/>
              <p:cNvGrpSpPr>
                <a:grpSpLocks noChangeAspect="1"/>
              </p:cNvGrpSpPr>
              <p:nvPr/>
            </p:nvGrpSpPr>
            <p:grpSpPr>
              <a:xfrm>
                <a:off x="2590800" y="4953000"/>
                <a:ext cx="982340" cy="1102995"/>
                <a:chOff x="2143125" y="4095750"/>
                <a:chExt cx="1637233" cy="1838325"/>
              </a:xfrm>
            </p:grpSpPr>
            <p:sp>
              <p:nvSpPr>
                <p:cNvPr id="97" name="Oval 96"/>
                <p:cNvSpPr>
                  <a:spLocks noChangeAspect="1"/>
                </p:cNvSpPr>
                <p:nvPr/>
              </p:nvSpPr>
              <p:spPr>
                <a:xfrm>
                  <a:off x="2895600" y="4943475"/>
                  <a:ext cx="132017" cy="132017"/>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a:spLocks noChangeAspect="1"/>
                </p:cNvSpPr>
                <p:nvPr/>
              </p:nvSpPr>
              <p:spPr>
                <a:xfrm>
                  <a:off x="2981325" y="4676775"/>
                  <a:ext cx="213868" cy="21386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a:spLocks noChangeAspect="1"/>
                </p:cNvSpPr>
                <p:nvPr/>
              </p:nvSpPr>
              <p:spPr>
                <a:xfrm>
                  <a:off x="3114675" y="4901057"/>
                  <a:ext cx="213868" cy="21386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a:spLocks noChangeAspect="1"/>
                </p:cNvSpPr>
                <p:nvPr/>
              </p:nvSpPr>
              <p:spPr>
                <a:xfrm>
                  <a:off x="2981325" y="5129657"/>
                  <a:ext cx="213868" cy="21386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p:cNvSpPr>
                  <a:spLocks noChangeAspect="1"/>
                </p:cNvSpPr>
                <p:nvPr/>
              </p:nvSpPr>
              <p:spPr>
                <a:xfrm>
                  <a:off x="2724150" y="5129657"/>
                  <a:ext cx="213868" cy="21386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p:cNvSpPr>
                  <a:spLocks noChangeAspect="1"/>
                </p:cNvSpPr>
                <p:nvPr/>
              </p:nvSpPr>
              <p:spPr>
                <a:xfrm>
                  <a:off x="2600325" y="4905375"/>
                  <a:ext cx="213868" cy="21386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a:spLocks noChangeAspect="1"/>
                </p:cNvSpPr>
                <p:nvPr/>
              </p:nvSpPr>
              <p:spPr>
                <a:xfrm>
                  <a:off x="2724150" y="4686300"/>
                  <a:ext cx="213868" cy="21386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a:spLocks noChangeAspect="1"/>
                </p:cNvSpPr>
                <p:nvPr/>
              </p:nvSpPr>
              <p:spPr>
                <a:xfrm>
                  <a:off x="3267075" y="4419600"/>
                  <a:ext cx="513283" cy="51328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a:spLocks noChangeAspect="1"/>
                </p:cNvSpPr>
                <p:nvPr/>
              </p:nvSpPr>
              <p:spPr>
                <a:xfrm>
                  <a:off x="3267075" y="5077892"/>
                  <a:ext cx="513283" cy="51328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p:cNvSpPr>
                  <a:spLocks noChangeAspect="1"/>
                </p:cNvSpPr>
                <p:nvPr/>
              </p:nvSpPr>
              <p:spPr>
                <a:xfrm>
                  <a:off x="2705100" y="5420792"/>
                  <a:ext cx="513283" cy="51328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p:cNvSpPr>
                  <a:spLocks noChangeAspect="1"/>
                </p:cNvSpPr>
                <p:nvPr/>
              </p:nvSpPr>
              <p:spPr>
                <a:xfrm>
                  <a:off x="2706167" y="4095750"/>
                  <a:ext cx="513283" cy="51328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a:spLocks noChangeAspect="1"/>
                </p:cNvSpPr>
                <p:nvPr/>
              </p:nvSpPr>
              <p:spPr>
                <a:xfrm>
                  <a:off x="2143125" y="4419600"/>
                  <a:ext cx="513283" cy="51328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p:cNvSpPr>
                  <a:spLocks noChangeAspect="1"/>
                </p:cNvSpPr>
                <p:nvPr/>
              </p:nvSpPr>
              <p:spPr>
                <a:xfrm>
                  <a:off x="2143125" y="5087417"/>
                  <a:ext cx="513283" cy="513283"/>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131"/>
              <p:cNvGrpSpPr>
                <a:grpSpLocks noChangeAspect="1"/>
              </p:cNvGrpSpPr>
              <p:nvPr/>
            </p:nvGrpSpPr>
            <p:grpSpPr>
              <a:xfrm>
                <a:off x="3657600" y="5029200"/>
                <a:ext cx="1034839" cy="1022985"/>
                <a:chOff x="4391025" y="4143375"/>
                <a:chExt cx="1724732" cy="1704975"/>
              </a:xfrm>
            </p:grpSpPr>
            <p:sp>
              <p:nvSpPr>
                <p:cNvPr id="110" name="Oval 109"/>
                <p:cNvSpPr>
                  <a:spLocks noChangeAspect="1"/>
                </p:cNvSpPr>
                <p:nvPr/>
              </p:nvSpPr>
              <p:spPr>
                <a:xfrm>
                  <a:off x="5024445" y="4143375"/>
                  <a:ext cx="438857" cy="438857"/>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p:cNvSpPr>
                  <a:spLocks noChangeAspect="1"/>
                </p:cNvSpPr>
                <p:nvPr/>
              </p:nvSpPr>
              <p:spPr>
                <a:xfrm>
                  <a:off x="5481645" y="4329120"/>
                  <a:ext cx="438857" cy="438857"/>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a:spLocks noChangeAspect="1"/>
                </p:cNvSpPr>
                <p:nvPr/>
              </p:nvSpPr>
              <p:spPr>
                <a:xfrm>
                  <a:off x="5676900" y="4776795"/>
                  <a:ext cx="438857" cy="438857"/>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a:spLocks noChangeAspect="1"/>
                </p:cNvSpPr>
                <p:nvPr/>
              </p:nvSpPr>
              <p:spPr>
                <a:xfrm>
                  <a:off x="4581525" y="4333875"/>
                  <a:ext cx="438857" cy="438857"/>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a:spLocks noChangeAspect="1"/>
                </p:cNvSpPr>
                <p:nvPr/>
              </p:nvSpPr>
              <p:spPr>
                <a:xfrm>
                  <a:off x="5476168" y="5219700"/>
                  <a:ext cx="438857" cy="438857"/>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a:spLocks noChangeAspect="1"/>
                </p:cNvSpPr>
                <p:nvPr/>
              </p:nvSpPr>
              <p:spPr>
                <a:xfrm>
                  <a:off x="5029200" y="5409493"/>
                  <a:ext cx="438857" cy="438857"/>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p:cNvSpPr>
                  <a:spLocks noChangeAspect="1"/>
                </p:cNvSpPr>
                <p:nvPr/>
              </p:nvSpPr>
              <p:spPr>
                <a:xfrm>
                  <a:off x="4581525" y="5218993"/>
                  <a:ext cx="438857" cy="438857"/>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p:cNvSpPr>
                  <a:spLocks noChangeAspect="1"/>
                </p:cNvSpPr>
                <p:nvPr/>
              </p:nvSpPr>
              <p:spPr>
                <a:xfrm>
                  <a:off x="4391025" y="4780843"/>
                  <a:ext cx="438857" cy="438857"/>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p:cNvSpPr>
                  <a:spLocks noChangeAspect="1"/>
                </p:cNvSpPr>
                <p:nvPr/>
              </p:nvSpPr>
              <p:spPr>
                <a:xfrm>
                  <a:off x="5048250" y="4667250"/>
                  <a:ext cx="213868" cy="21386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p:cNvSpPr>
                  <a:spLocks noChangeAspect="1"/>
                </p:cNvSpPr>
                <p:nvPr/>
              </p:nvSpPr>
              <p:spPr>
                <a:xfrm>
                  <a:off x="5243957" y="4667250"/>
                  <a:ext cx="213868" cy="21386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p:cNvSpPr>
                  <a:spLocks noChangeAspect="1"/>
                </p:cNvSpPr>
                <p:nvPr/>
              </p:nvSpPr>
              <p:spPr>
                <a:xfrm>
                  <a:off x="5377307" y="4800600"/>
                  <a:ext cx="213868" cy="21386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p:cNvSpPr>
                  <a:spLocks noChangeAspect="1"/>
                </p:cNvSpPr>
                <p:nvPr/>
              </p:nvSpPr>
              <p:spPr>
                <a:xfrm>
                  <a:off x="5367782" y="4996307"/>
                  <a:ext cx="213868" cy="21386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p:cNvSpPr>
                  <a:spLocks noChangeAspect="1"/>
                </p:cNvSpPr>
                <p:nvPr/>
              </p:nvSpPr>
              <p:spPr>
                <a:xfrm>
                  <a:off x="5234432" y="5120132"/>
                  <a:ext cx="213868" cy="21386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p:cNvSpPr>
                  <a:spLocks noChangeAspect="1"/>
                </p:cNvSpPr>
                <p:nvPr/>
              </p:nvSpPr>
              <p:spPr>
                <a:xfrm>
                  <a:off x="5057775" y="5120132"/>
                  <a:ext cx="213868" cy="21386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p:cNvSpPr>
                  <a:spLocks noChangeAspect="1"/>
                </p:cNvSpPr>
                <p:nvPr/>
              </p:nvSpPr>
              <p:spPr>
                <a:xfrm>
                  <a:off x="4924425" y="4986782"/>
                  <a:ext cx="213868" cy="21386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p:cNvSpPr>
                  <a:spLocks noChangeAspect="1"/>
                </p:cNvSpPr>
                <p:nvPr/>
              </p:nvSpPr>
              <p:spPr>
                <a:xfrm>
                  <a:off x="4914900" y="4800600"/>
                  <a:ext cx="213868" cy="21386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p:cNvSpPr>
                  <a:spLocks noChangeAspect="1"/>
                </p:cNvSpPr>
                <p:nvPr/>
              </p:nvSpPr>
              <p:spPr>
                <a:xfrm>
                  <a:off x="5192458" y="4943475"/>
                  <a:ext cx="132017" cy="132017"/>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43" name="Rounded Rectangle 142"/>
            <p:cNvSpPr/>
            <p:nvPr/>
          </p:nvSpPr>
          <p:spPr>
            <a:xfrm>
              <a:off x="4343400" y="3962400"/>
              <a:ext cx="4343400" cy="14478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9" name="TextBox 128"/>
          <p:cNvSpPr txBox="1"/>
          <p:nvPr/>
        </p:nvSpPr>
        <p:spPr>
          <a:xfrm>
            <a:off x="1828800" y="5802868"/>
            <a:ext cx="564578" cy="369332"/>
          </a:xfrm>
          <a:prstGeom prst="rect">
            <a:avLst/>
          </a:prstGeom>
          <a:noFill/>
        </p:spPr>
        <p:txBody>
          <a:bodyPr wrap="none" rtlCol="0">
            <a:spAutoFit/>
          </a:bodyPr>
          <a:lstStyle/>
          <a:p>
            <a:r>
              <a:rPr lang="en-US" dirty="0" smtClean="0"/>
              <a:t>1r6s</a:t>
            </a:r>
            <a:endParaRPr lang="en-US" dirty="0"/>
          </a:p>
        </p:txBody>
      </p:sp>
      <p:sp>
        <p:nvSpPr>
          <p:cNvPr id="145" name="TextBox 144"/>
          <p:cNvSpPr txBox="1"/>
          <p:nvPr/>
        </p:nvSpPr>
        <p:spPr>
          <a:xfrm>
            <a:off x="3169222" y="5802868"/>
            <a:ext cx="564578" cy="369332"/>
          </a:xfrm>
          <a:prstGeom prst="rect">
            <a:avLst/>
          </a:prstGeom>
          <a:noFill/>
        </p:spPr>
        <p:txBody>
          <a:bodyPr wrap="none" rtlCol="0">
            <a:spAutoFit/>
          </a:bodyPr>
          <a:lstStyle/>
          <a:p>
            <a:r>
              <a:rPr lang="en-US" dirty="0" smtClean="0"/>
              <a:t>1r8s</a:t>
            </a:r>
            <a:endParaRPr lang="en-US" dirty="0"/>
          </a:p>
        </p:txBody>
      </p:sp>
      <p:sp>
        <p:nvSpPr>
          <p:cNvPr id="147" name="TextBox 146"/>
          <p:cNvSpPr txBox="1"/>
          <p:nvPr/>
        </p:nvSpPr>
        <p:spPr>
          <a:xfrm>
            <a:off x="4876800" y="5791200"/>
            <a:ext cx="564578" cy="369332"/>
          </a:xfrm>
          <a:prstGeom prst="rect">
            <a:avLst/>
          </a:prstGeom>
          <a:noFill/>
        </p:spPr>
        <p:txBody>
          <a:bodyPr wrap="none" rtlCol="0">
            <a:spAutoFit/>
          </a:bodyPr>
          <a:lstStyle/>
          <a:p>
            <a:r>
              <a:rPr lang="en-US" dirty="0" smtClean="0"/>
              <a:t>2r6s</a:t>
            </a:r>
            <a:endParaRPr lang="en-US" dirty="0"/>
          </a:p>
        </p:txBody>
      </p:sp>
      <p:sp>
        <p:nvSpPr>
          <p:cNvPr id="148" name="TextBox 147"/>
          <p:cNvSpPr txBox="1"/>
          <p:nvPr/>
        </p:nvSpPr>
        <p:spPr>
          <a:xfrm>
            <a:off x="6705600" y="5791200"/>
            <a:ext cx="564578" cy="369332"/>
          </a:xfrm>
          <a:prstGeom prst="rect">
            <a:avLst/>
          </a:prstGeom>
          <a:noFill/>
        </p:spPr>
        <p:txBody>
          <a:bodyPr wrap="none" rtlCol="0">
            <a:spAutoFit/>
          </a:bodyPr>
          <a:lstStyle/>
          <a:p>
            <a:r>
              <a:rPr lang="en-US" dirty="0" smtClean="0"/>
              <a:t>2r8s</a:t>
            </a:r>
            <a:endParaRPr lang="en-US" dirty="0"/>
          </a:p>
        </p:txBody>
      </p:sp>
      <p:cxnSp>
        <p:nvCxnSpPr>
          <p:cNvPr id="96" name="Straight Arrow Connector 95"/>
          <p:cNvCxnSpPr/>
          <p:nvPr/>
        </p:nvCxnSpPr>
        <p:spPr>
          <a:xfrm flipV="1">
            <a:off x="5162550" y="4648200"/>
            <a:ext cx="552450" cy="304802"/>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9" name="Straight Arrow Connector 138"/>
          <p:cNvCxnSpPr>
            <a:stCxn id="97" idx="6"/>
          </p:cNvCxnSpPr>
          <p:nvPr/>
        </p:nvCxnSpPr>
        <p:spPr>
          <a:xfrm flipV="1">
            <a:off x="5218443" y="4950581"/>
            <a:ext cx="191757" cy="1474"/>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7" name="Straight Arrow Connector 156"/>
          <p:cNvCxnSpPr>
            <a:stCxn id="107" idx="0"/>
            <a:endCxn id="107" idx="4"/>
          </p:cNvCxnSpPr>
          <p:nvPr/>
        </p:nvCxnSpPr>
        <p:spPr>
          <a:xfrm rot="16200000" flipH="1">
            <a:off x="4900207" y="4301533"/>
            <a:ext cx="508151" cy="1588"/>
          </a:xfrm>
          <a:prstGeom prst="straightConnector1">
            <a:avLst/>
          </a:prstGeom>
          <a:ln w="158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9" name="Straight Arrow Connector 158"/>
          <p:cNvCxnSpPr>
            <a:stCxn id="103" idx="1"/>
            <a:endCxn id="103" idx="5"/>
          </p:cNvCxnSpPr>
          <p:nvPr/>
        </p:nvCxnSpPr>
        <p:spPr>
          <a:xfrm rot="16200000" flipH="1">
            <a:off x="4949017" y="4663110"/>
            <a:ext cx="149715" cy="149715"/>
          </a:xfrm>
          <a:prstGeom prst="straightConnector1">
            <a:avLst/>
          </a:prstGeom>
          <a:ln w="158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62" name="Straight Arrow Connector 161"/>
          <p:cNvCxnSpPr>
            <a:stCxn id="97" idx="0"/>
            <a:endCxn id="97" idx="4"/>
          </p:cNvCxnSpPr>
          <p:nvPr/>
        </p:nvCxnSpPr>
        <p:spPr>
          <a:xfrm rot="16200000" flipH="1">
            <a:off x="5087746" y="4952054"/>
            <a:ext cx="130697" cy="1588"/>
          </a:xfrm>
          <a:prstGeom prst="straightConnector1">
            <a:avLst/>
          </a:prstGeom>
          <a:ln w="158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blinds(horizontal)">
                                      <p:cBhvr>
                                        <p:cTn id="7" dur="500"/>
                                        <p:tgtEl>
                                          <p:spTgt spid="12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5"/>
                                        </p:tgtEl>
                                        <p:attrNameLst>
                                          <p:attrName>style.visibility</p:attrName>
                                        </p:attrNameLst>
                                      </p:cBhvr>
                                      <p:to>
                                        <p:strVal val="visible"/>
                                      </p:to>
                                    </p:set>
                                    <p:animEffect transition="in" filter="blinds(horizontal)">
                                      <p:cBhvr>
                                        <p:cTn id="12" dur="500"/>
                                        <p:tgtEl>
                                          <p:spTgt spid="14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7"/>
                                        </p:tgtEl>
                                        <p:attrNameLst>
                                          <p:attrName>style.visibility</p:attrName>
                                        </p:attrNameLst>
                                      </p:cBhvr>
                                      <p:to>
                                        <p:strVal val="visible"/>
                                      </p:to>
                                    </p:set>
                                    <p:animEffect transition="in" filter="blinds(horizontal)">
                                      <p:cBhvr>
                                        <p:cTn id="17" dur="500"/>
                                        <p:tgtEl>
                                          <p:spTgt spid="14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8"/>
                                        </p:tgtEl>
                                        <p:attrNameLst>
                                          <p:attrName>style.visibility</p:attrName>
                                        </p:attrNameLst>
                                      </p:cBhvr>
                                      <p:to>
                                        <p:strVal val="visible"/>
                                      </p:to>
                                    </p:set>
                                    <p:animEffect transition="in" filter="blinds(horizontal)">
                                      <p:cBhvr>
                                        <p:cTn id="22" dur="500"/>
                                        <p:tgtEl>
                                          <p:spTgt spid="14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62"/>
                                        </p:tgtEl>
                                        <p:attrNameLst>
                                          <p:attrName>style.visibility</p:attrName>
                                        </p:attrNameLst>
                                      </p:cBhvr>
                                      <p:to>
                                        <p:strVal val="visible"/>
                                      </p:to>
                                    </p:set>
                                    <p:animEffect transition="in" filter="blinds(horizontal)">
                                      <p:cBhvr>
                                        <p:cTn id="27" dur="500"/>
                                        <p:tgtEl>
                                          <p:spTgt spid="162"/>
                                        </p:tgtEl>
                                      </p:cBhvr>
                                    </p:animEffect>
                                  </p:childTnLst>
                                </p:cTn>
                              </p:par>
                              <p:par>
                                <p:cTn id="28" presetID="3" presetClass="entr" presetSubtype="10" fill="hold" nodeType="withEffect">
                                  <p:stCondLst>
                                    <p:cond delay="0"/>
                                  </p:stCondLst>
                                  <p:childTnLst>
                                    <p:set>
                                      <p:cBhvr>
                                        <p:cTn id="29" dur="1" fill="hold">
                                          <p:stCondLst>
                                            <p:cond delay="0"/>
                                          </p:stCondLst>
                                        </p:cTn>
                                        <p:tgtEl>
                                          <p:spTgt spid="96"/>
                                        </p:tgtEl>
                                        <p:attrNameLst>
                                          <p:attrName>style.visibility</p:attrName>
                                        </p:attrNameLst>
                                      </p:cBhvr>
                                      <p:to>
                                        <p:strVal val="visible"/>
                                      </p:to>
                                    </p:set>
                                    <p:animEffect transition="in" filter="blinds(horizontal)">
                                      <p:cBhvr>
                                        <p:cTn id="30" dur="500"/>
                                        <p:tgtEl>
                                          <p:spTgt spid="96"/>
                                        </p:tgtEl>
                                      </p:cBhvr>
                                    </p:animEffect>
                                  </p:childTnLst>
                                </p:cTn>
                              </p:par>
                              <p:par>
                                <p:cTn id="31" presetID="3" presetClass="entr" presetSubtype="10" fill="hold" nodeType="withEffect">
                                  <p:stCondLst>
                                    <p:cond delay="0"/>
                                  </p:stCondLst>
                                  <p:childTnLst>
                                    <p:set>
                                      <p:cBhvr>
                                        <p:cTn id="32" dur="1" fill="hold">
                                          <p:stCondLst>
                                            <p:cond delay="0"/>
                                          </p:stCondLst>
                                        </p:cTn>
                                        <p:tgtEl>
                                          <p:spTgt spid="139"/>
                                        </p:tgtEl>
                                        <p:attrNameLst>
                                          <p:attrName>style.visibility</p:attrName>
                                        </p:attrNameLst>
                                      </p:cBhvr>
                                      <p:to>
                                        <p:strVal val="visible"/>
                                      </p:to>
                                    </p:set>
                                    <p:animEffect transition="in" filter="blinds(horizontal)">
                                      <p:cBhvr>
                                        <p:cTn id="33" dur="500"/>
                                        <p:tgtEl>
                                          <p:spTgt spid="139"/>
                                        </p:tgtEl>
                                      </p:cBhvr>
                                    </p:animEffect>
                                  </p:childTnLst>
                                </p:cTn>
                              </p:par>
                              <p:par>
                                <p:cTn id="34" presetID="3" presetClass="entr" presetSubtype="10" fill="hold" nodeType="withEffect">
                                  <p:stCondLst>
                                    <p:cond delay="0"/>
                                  </p:stCondLst>
                                  <p:childTnLst>
                                    <p:set>
                                      <p:cBhvr>
                                        <p:cTn id="35" dur="1" fill="hold">
                                          <p:stCondLst>
                                            <p:cond delay="0"/>
                                          </p:stCondLst>
                                        </p:cTn>
                                        <p:tgtEl>
                                          <p:spTgt spid="159"/>
                                        </p:tgtEl>
                                        <p:attrNameLst>
                                          <p:attrName>style.visibility</p:attrName>
                                        </p:attrNameLst>
                                      </p:cBhvr>
                                      <p:to>
                                        <p:strVal val="visible"/>
                                      </p:to>
                                    </p:set>
                                    <p:animEffect transition="in" filter="blinds(horizontal)">
                                      <p:cBhvr>
                                        <p:cTn id="36" dur="500"/>
                                        <p:tgtEl>
                                          <p:spTgt spid="159"/>
                                        </p:tgtEl>
                                      </p:cBhvr>
                                    </p:animEffect>
                                  </p:childTnLst>
                                </p:cTn>
                              </p:par>
                              <p:par>
                                <p:cTn id="37" presetID="3" presetClass="entr" presetSubtype="10" fill="hold" nodeType="withEffect">
                                  <p:stCondLst>
                                    <p:cond delay="0"/>
                                  </p:stCondLst>
                                  <p:childTnLst>
                                    <p:set>
                                      <p:cBhvr>
                                        <p:cTn id="38" dur="1" fill="hold">
                                          <p:stCondLst>
                                            <p:cond delay="0"/>
                                          </p:stCondLst>
                                        </p:cTn>
                                        <p:tgtEl>
                                          <p:spTgt spid="157"/>
                                        </p:tgtEl>
                                        <p:attrNameLst>
                                          <p:attrName>style.visibility</p:attrName>
                                        </p:attrNameLst>
                                      </p:cBhvr>
                                      <p:to>
                                        <p:strVal val="visible"/>
                                      </p:to>
                                    </p:set>
                                    <p:animEffect transition="in" filter="blinds(horizontal)">
                                      <p:cBhvr>
                                        <p:cTn id="39"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45" grpId="0"/>
      <p:bldP spid="147" grpId="0"/>
      <p:bldP spid="14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T-Block</a:t>
            </a:r>
            <a:endParaRPr lang="en-US" dirty="0"/>
          </a:p>
        </p:txBody>
      </p:sp>
      <p:pic>
        <p:nvPicPr>
          <p:cNvPr id="5" name="Content Placeholder 8" descr="patcha1.bmp"/>
          <p:cNvPicPr>
            <a:picLocks noChangeAspect="1"/>
          </p:cNvPicPr>
          <p:nvPr/>
        </p:nvPicPr>
        <p:blipFill>
          <a:blip r:embed="rId3" cstate="print"/>
          <a:stretch>
            <a:fillRect/>
          </a:stretch>
        </p:blipFill>
        <p:spPr>
          <a:xfrm>
            <a:off x="762000" y="1726756"/>
            <a:ext cx="609685" cy="550121"/>
          </a:xfrm>
          <a:prstGeom prst="rect">
            <a:avLst/>
          </a:prstGeom>
        </p:spPr>
      </p:pic>
      <p:cxnSp>
        <p:nvCxnSpPr>
          <p:cNvPr id="8" name="Straight Arrow Connector 7"/>
          <p:cNvCxnSpPr>
            <a:stCxn id="5" idx="3"/>
          </p:cNvCxnSpPr>
          <p:nvPr/>
        </p:nvCxnSpPr>
        <p:spPr>
          <a:xfrm flipV="1">
            <a:off x="1371685" y="2001778"/>
            <a:ext cx="392669" cy="3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612454" y="2001778"/>
            <a:ext cx="533400" cy="14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nvGrpSpPr>
          <p:cNvPr id="3" name="Group 42"/>
          <p:cNvGrpSpPr/>
          <p:nvPr/>
        </p:nvGrpSpPr>
        <p:grpSpPr>
          <a:xfrm>
            <a:off x="7326954" y="1488063"/>
            <a:ext cx="1295400" cy="1407537"/>
            <a:chOff x="7239000" y="1905000"/>
            <a:chExt cx="1295400" cy="1559937"/>
          </a:xfrm>
        </p:grpSpPr>
        <p:sp>
          <p:nvSpPr>
            <p:cNvPr id="13" name="Rectangle 12"/>
            <p:cNvSpPr/>
            <p:nvPr/>
          </p:nvSpPr>
          <p:spPr>
            <a:xfrm>
              <a:off x="7391400" y="2437606"/>
              <a:ext cx="76200" cy="3048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543800" y="2209006"/>
              <a:ext cx="76200" cy="5334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696200" y="2285206"/>
              <a:ext cx="76200" cy="4572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848600" y="2513806"/>
              <a:ext cx="76200" cy="228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001000" y="2132806"/>
              <a:ext cx="76200" cy="609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153400" y="2361406"/>
              <a:ext cx="76200" cy="381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7315200" y="2742406"/>
              <a:ext cx="1219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6895306" y="2323306"/>
              <a:ext cx="838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239000" y="2818606"/>
              <a:ext cx="1114408" cy="646331"/>
            </a:xfrm>
            <a:prstGeom prst="rect">
              <a:avLst/>
            </a:prstGeom>
            <a:noFill/>
          </p:spPr>
          <p:txBody>
            <a:bodyPr wrap="none" rtlCol="0">
              <a:spAutoFit/>
            </a:bodyPr>
            <a:lstStyle/>
            <a:p>
              <a:pPr algn="ctr"/>
              <a:r>
                <a:rPr lang="en-US" dirty="0" smtClean="0"/>
                <a:t>Descriptor</a:t>
              </a:r>
            </a:p>
            <a:p>
              <a:pPr algn="ctr"/>
              <a:r>
                <a:rPr lang="en-US" dirty="0" smtClean="0"/>
                <a:t>Vector</a:t>
              </a:r>
              <a:endParaRPr lang="en-US" dirty="0"/>
            </a:p>
          </p:txBody>
        </p:sp>
      </p:grpSp>
      <p:sp>
        <p:nvSpPr>
          <p:cNvPr id="134" name="Rectangle 133"/>
          <p:cNvSpPr/>
          <p:nvPr/>
        </p:nvSpPr>
        <p:spPr>
          <a:xfrm>
            <a:off x="1764354" y="1743945"/>
            <a:ext cx="609600" cy="550044"/>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T</a:t>
            </a:r>
            <a:endParaRPr lang="en-US" sz="5400" dirty="0"/>
          </a:p>
        </p:txBody>
      </p:sp>
      <p:sp>
        <p:nvSpPr>
          <p:cNvPr id="135" name="Rectangle 134"/>
          <p:cNvSpPr/>
          <p:nvPr/>
        </p:nvSpPr>
        <p:spPr>
          <a:xfrm>
            <a:off x="2831154" y="1743945"/>
            <a:ext cx="609600" cy="550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S</a:t>
            </a:r>
            <a:endParaRPr lang="en-US" sz="5400" dirty="0"/>
          </a:p>
        </p:txBody>
      </p:sp>
      <p:sp>
        <p:nvSpPr>
          <p:cNvPr id="136" name="Rectangle 135"/>
          <p:cNvSpPr/>
          <p:nvPr/>
        </p:nvSpPr>
        <p:spPr>
          <a:xfrm>
            <a:off x="3974154" y="1743945"/>
            <a:ext cx="609600" cy="550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N</a:t>
            </a:r>
            <a:endParaRPr lang="en-US" sz="5400" dirty="0"/>
          </a:p>
        </p:txBody>
      </p:sp>
      <p:sp>
        <p:nvSpPr>
          <p:cNvPr id="137" name="Rectangle 136"/>
          <p:cNvSpPr/>
          <p:nvPr/>
        </p:nvSpPr>
        <p:spPr>
          <a:xfrm>
            <a:off x="5040954" y="1743945"/>
            <a:ext cx="609600" cy="550044"/>
          </a:xfrm>
          <a:prstGeom prst="rect">
            <a:avLst/>
          </a:prstGeom>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E</a:t>
            </a:r>
            <a:endParaRPr lang="en-US" sz="5400" dirty="0"/>
          </a:p>
        </p:txBody>
      </p:sp>
      <p:cxnSp>
        <p:nvCxnSpPr>
          <p:cNvPr id="146" name="Straight Arrow Connector 145"/>
          <p:cNvCxnSpPr>
            <a:stCxn id="134" idx="3"/>
            <a:endCxn id="135" idx="1"/>
          </p:cNvCxnSpPr>
          <p:nvPr/>
        </p:nvCxnSpPr>
        <p:spPr>
          <a:xfrm>
            <a:off x="2373954" y="2018967"/>
            <a:ext cx="457200" cy="14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a:stCxn id="135" idx="3"/>
            <a:endCxn id="136" idx="1"/>
          </p:cNvCxnSpPr>
          <p:nvPr/>
        </p:nvCxnSpPr>
        <p:spPr>
          <a:xfrm>
            <a:off x="3440754" y="2018967"/>
            <a:ext cx="533400" cy="14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2" name="Straight Arrow Connector 151"/>
          <p:cNvCxnSpPr>
            <a:stCxn id="136" idx="3"/>
            <a:endCxn id="137" idx="1"/>
          </p:cNvCxnSpPr>
          <p:nvPr/>
        </p:nvCxnSpPr>
        <p:spPr>
          <a:xfrm>
            <a:off x="4583754" y="2018967"/>
            <a:ext cx="457200" cy="14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6145854" y="1726756"/>
            <a:ext cx="609600" cy="550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Q</a:t>
            </a:r>
          </a:p>
        </p:txBody>
      </p:sp>
      <p:cxnSp>
        <p:nvCxnSpPr>
          <p:cNvPr id="46" name="Straight Arrow Connector 45"/>
          <p:cNvCxnSpPr/>
          <p:nvPr/>
        </p:nvCxnSpPr>
        <p:spPr>
          <a:xfrm>
            <a:off x="6793554" y="2001778"/>
            <a:ext cx="533400" cy="143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5" name="Content Placeholder 64"/>
          <p:cNvSpPr>
            <a:spLocks noGrp="1"/>
          </p:cNvSpPr>
          <p:nvPr>
            <p:ph idx="1"/>
          </p:nvPr>
        </p:nvSpPr>
        <p:spPr>
          <a:xfrm>
            <a:off x="228600" y="2667000"/>
            <a:ext cx="8915400" cy="3657600"/>
          </a:xfrm>
        </p:spPr>
        <p:txBody>
          <a:bodyPr>
            <a:normAutofit/>
          </a:bodyPr>
          <a:lstStyle/>
          <a:p>
            <a:r>
              <a:rPr lang="en-US" dirty="0" smtClean="0"/>
              <a:t>T-Block:</a:t>
            </a:r>
          </a:p>
          <a:p>
            <a:pPr lvl="1">
              <a:buClr>
                <a:schemeClr val="accent2"/>
              </a:buClr>
              <a:buFont typeface="Arial" pitchFamily="34" charset="0"/>
              <a:buChar char="•"/>
            </a:pPr>
            <a:r>
              <a:rPr lang="en-US" dirty="0" smtClean="0"/>
              <a:t>T1: Gradient bi-linearly weighted orientation binning</a:t>
            </a:r>
          </a:p>
          <a:p>
            <a:pPr lvl="1">
              <a:buClr>
                <a:schemeClr val="accent2"/>
              </a:buClr>
              <a:buFont typeface="Arial" pitchFamily="34" charset="0"/>
              <a:buChar char="•"/>
            </a:pPr>
            <a:r>
              <a:rPr lang="en-US" dirty="0" smtClean="0"/>
              <a:t>T2: Rectified gradient </a:t>
            </a:r>
            <a:r>
              <a:rPr lang="en-US" sz="2400" dirty="0" smtClean="0"/>
              <a:t>{|  </a:t>
            </a:r>
            <a:r>
              <a:rPr lang="en-US" sz="2400" baseline="-25000" dirty="0" smtClean="0"/>
              <a:t>x</a:t>
            </a:r>
            <a:r>
              <a:rPr lang="en-US" sz="2400" dirty="0" smtClean="0"/>
              <a:t>|-  </a:t>
            </a:r>
            <a:r>
              <a:rPr lang="en-US" sz="2400" baseline="-25000" dirty="0" smtClean="0"/>
              <a:t>x </a:t>
            </a:r>
            <a:r>
              <a:rPr lang="en-US" sz="2400" dirty="0" smtClean="0"/>
              <a:t>, |  </a:t>
            </a:r>
            <a:r>
              <a:rPr lang="en-US" sz="2400" baseline="-25000" dirty="0" smtClean="0"/>
              <a:t>x</a:t>
            </a:r>
            <a:r>
              <a:rPr lang="en-US" sz="2400" dirty="0" smtClean="0"/>
              <a:t>|+  </a:t>
            </a:r>
            <a:r>
              <a:rPr lang="en-US" sz="2400" baseline="-25000" dirty="0" smtClean="0"/>
              <a:t>x</a:t>
            </a:r>
            <a:r>
              <a:rPr lang="en-US" sz="2400" dirty="0" smtClean="0"/>
              <a:t> , |  </a:t>
            </a:r>
            <a:r>
              <a:rPr lang="en-US" sz="2400" baseline="-25000" dirty="0" smtClean="0"/>
              <a:t>y</a:t>
            </a:r>
            <a:r>
              <a:rPr lang="en-US" sz="2400" dirty="0" smtClean="0"/>
              <a:t>|-  </a:t>
            </a:r>
            <a:r>
              <a:rPr lang="en-US" sz="2400" baseline="-25000" dirty="0" smtClean="0"/>
              <a:t>y </a:t>
            </a:r>
            <a:r>
              <a:rPr lang="en-US" sz="2400" dirty="0" smtClean="0"/>
              <a:t>, |  </a:t>
            </a:r>
            <a:r>
              <a:rPr lang="en-US" sz="2400" baseline="-25000" dirty="0" smtClean="0"/>
              <a:t>y</a:t>
            </a:r>
            <a:r>
              <a:rPr lang="en-US" sz="2400" dirty="0" smtClean="0"/>
              <a:t>|+  </a:t>
            </a:r>
            <a:r>
              <a:rPr lang="en-US" sz="2400" baseline="-25000" dirty="0" smtClean="0"/>
              <a:t>y</a:t>
            </a:r>
            <a:r>
              <a:rPr lang="en-US" sz="2400" dirty="0" smtClean="0"/>
              <a:t>}</a:t>
            </a:r>
            <a:endParaRPr lang="en-US" baseline="-25000" dirty="0" smtClean="0"/>
          </a:p>
          <a:p>
            <a:pPr lvl="1">
              <a:buClr>
                <a:schemeClr val="accent2"/>
              </a:buClr>
              <a:buFont typeface="Arial" pitchFamily="34" charset="0"/>
              <a:buChar char="•"/>
            </a:pPr>
            <a:r>
              <a:rPr lang="en-US" dirty="0" smtClean="0"/>
              <a:t>T3: Steerable filters</a:t>
            </a:r>
          </a:p>
        </p:txBody>
      </p:sp>
      <p:sp>
        <p:nvSpPr>
          <p:cNvPr id="26" name="Isosceles Triangle 25"/>
          <p:cNvSpPr/>
          <p:nvPr/>
        </p:nvSpPr>
        <p:spPr>
          <a:xfrm rot="10800000">
            <a:off x="3973455" y="3657600"/>
            <a:ext cx="187911" cy="184210"/>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p:nvSpPr>
        <p:spPr>
          <a:xfrm rot="10800000">
            <a:off x="4576798" y="3657601"/>
            <a:ext cx="187911" cy="184210"/>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p:cNvSpPr/>
          <p:nvPr/>
        </p:nvSpPr>
        <p:spPr>
          <a:xfrm rot="10800000">
            <a:off x="5251798" y="3678610"/>
            <a:ext cx="187911" cy="184210"/>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p:cNvSpPr/>
          <p:nvPr/>
        </p:nvSpPr>
        <p:spPr>
          <a:xfrm rot="10800000">
            <a:off x="5929727" y="3678611"/>
            <a:ext cx="187911" cy="184210"/>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p:cNvSpPr/>
          <p:nvPr/>
        </p:nvSpPr>
        <p:spPr>
          <a:xfrm rot="10800000">
            <a:off x="6605643" y="3678610"/>
            <a:ext cx="187911" cy="184210"/>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0800000">
            <a:off x="7161937" y="3678611"/>
            <a:ext cx="187911" cy="184210"/>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31"/>
          <p:cNvSpPr/>
          <p:nvPr/>
        </p:nvSpPr>
        <p:spPr>
          <a:xfrm rot="10800000">
            <a:off x="7815212" y="3678611"/>
            <a:ext cx="187911" cy="184210"/>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p:nvSpPr>
        <p:spPr>
          <a:xfrm rot="10800000">
            <a:off x="8516644" y="3678611"/>
            <a:ext cx="187911" cy="184210"/>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46"/>
          <p:cNvGrpSpPr/>
          <p:nvPr/>
        </p:nvGrpSpPr>
        <p:grpSpPr>
          <a:xfrm>
            <a:off x="1676400" y="4562856"/>
            <a:ext cx="5867400" cy="1685544"/>
            <a:chOff x="1676400" y="4943856"/>
            <a:chExt cx="5867400" cy="1685544"/>
          </a:xfrm>
        </p:grpSpPr>
        <p:sp>
          <p:nvSpPr>
            <p:cNvPr id="90" name="Rounded Rectangle 89"/>
            <p:cNvSpPr/>
            <p:nvPr/>
          </p:nvSpPr>
          <p:spPr>
            <a:xfrm>
              <a:off x="1676400" y="4943856"/>
              <a:ext cx="5867400" cy="168554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Group 141"/>
            <p:cNvGrpSpPr/>
            <p:nvPr/>
          </p:nvGrpSpPr>
          <p:grpSpPr>
            <a:xfrm>
              <a:off x="2126539" y="4959505"/>
              <a:ext cx="4426661" cy="1669895"/>
              <a:chOff x="343381" y="4351294"/>
              <a:chExt cx="3688884" cy="1391579"/>
            </a:xfrm>
          </p:grpSpPr>
          <p:sp>
            <p:nvSpPr>
              <p:cNvPr id="92" name="TextBox 91"/>
              <p:cNvSpPr txBox="1"/>
              <p:nvPr/>
            </p:nvSpPr>
            <p:spPr>
              <a:xfrm>
                <a:off x="1007720" y="4896787"/>
                <a:ext cx="661806" cy="369332"/>
              </a:xfrm>
              <a:prstGeom prst="rect">
                <a:avLst/>
              </a:prstGeom>
              <a:noFill/>
            </p:spPr>
            <p:txBody>
              <a:bodyPr wrap="square" rtlCol="0">
                <a:spAutoFit/>
              </a:bodyPr>
              <a:lstStyle/>
              <a:p>
                <a:r>
                  <a:rPr lang="en-US" dirty="0" smtClean="0"/>
                  <a:t>*</a:t>
                </a:r>
                <a:endParaRPr lang="en-US" dirty="0"/>
              </a:p>
            </p:txBody>
          </p:sp>
          <p:pic>
            <p:nvPicPr>
              <p:cNvPr id="93" name="Picture 4"/>
              <p:cNvPicPr>
                <a:picLocks noChangeAspect="1" noChangeArrowheads="1"/>
              </p:cNvPicPr>
              <p:nvPr/>
            </p:nvPicPr>
            <p:blipFill>
              <a:blip r:embed="rId4" cstate="print">
                <a:clrChange>
                  <a:clrFrom>
                    <a:srgbClr val="ED1C24"/>
                  </a:clrFrom>
                  <a:clrTo>
                    <a:srgbClr val="ED1C24">
                      <a:alpha val="0"/>
                    </a:srgbClr>
                  </a:clrTo>
                </a:clrChange>
              </a:blip>
              <a:srcRect/>
              <a:stretch>
                <a:fillRect/>
              </a:stretch>
            </p:blipFill>
            <p:spPr bwMode="auto">
              <a:xfrm>
                <a:off x="1299607" y="4392807"/>
                <a:ext cx="649630" cy="1272003"/>
              </a:xfrm>
              <a:prstGeom prst="rect">
                <a:avLst/>
              </a:prstGeom>
              <a:noFill/>
              <a:ln w="9525">
                <a:noFill/>
                <a:miter lim="800000"/>
                <a:headEnd/>
                <a:tailEnd/>
              </a:ln>
              <a:effectLst/>
            </p:spPr>
          </p:pic>
          <p:grpSp>
            <p:nvGrpSpPr>
              <p:cNvPr id="94" name="Group 32"/>
              <p:cNvGrpSpPr/>
              <p:nvPr/>
            </p:nvGrpSpPr>
            <p:grpSpPr>
              <a:xfrm>
                <a:off x="2033367" y="4767773"/>
                <a:ext cx="316008" cy="482191"/>
                <a:chOff x="2936598" y="4522454"/>
                <a:chExt cx="316008" cy="482191"/>
              </a:xfrm>
            </p:grpSpPr>
            <p:sp>
              <p:nvSpPr>
                <p:cNvPr id="99" name="TextBox 98"/>
                <p:cNvSpPr txBox="1"/>
                <p:nvPr/>
              </p:nvSpPr>
              <p:spPr>
                <a:xfrm>
                  <a:off x="2947749" y="4522454"/>
                  <a:ext cx="304857" cy="369332"/>
                </a:xfrm>
                <a:prstGeom prst="rect">
                  <a:avLst/>
                </a:prstGeom>
                <a:noFill/>
              </p:spPr>
              <p:txBody>
                <a:bodyPr wrap="square" rtlCol="0">
                  <a:spAutoFit/>
                </a:bodyPr>
                <a:lstStyle/>
                <a:p>
                  <a:r>
                    <a:rPr lang="en-US" dirty="0" smtClean="0"/>
                    <a:t>&lt;</a:t>
                  </a:r>
                </a:p>
              </p:txBody>
            </p:sp>
            <p:sp>
              <p:nvSpPr>
                <p:cNvPr id="100" name="TextBox 99"/>
                <p:cNvSpPr txBox="1"/>
                <p:nvPr/>
              </p:nvSpPr>
              <p:spPr>
                <a:xfrm>
                  <a:off x="2936598" y="4635313"/>
                  <a:ext cx="316008" cy="369332"/>
                </a:xfrm>
                <a:prstGeom prst="rect">
                  <a:avLst/>
                </a:prstGeom>
                <a:noFill/>
              </p:spPr>
              <p:txBody>
                <a:bodyPr wrap="square" rtlCol="0">
                  <a:spAutoFit/>
                </a:bodyPr>
                <a:lstStyle/>
                <a:p>
                  <a:r>
                    <a:rPr lang="en-US" dirty="0" smtClean="0"/>
                    <a:t>&gt; </a:t>
                  </a:r>
                  <a:endParaRPr lang="en-US" dirty="0"/>
                </a:p>
              </p:txBody>
            </p:sp>
          </p:grpSp>
          <p:pic>
            <p:nvPicPr>
              <p:cNvPr id="95" name="Picture 11"/>
              <p:cNvPicPr>
                <a:picLocks noChangeAspect="1" noChangeArrowheads="1"/>
              </p:cNvPicPr>
              <p:nvPr/>
            </p:nvPicPr>
            <p:blipFill>
              <a:blip r:embed="rId5" cstate="print"/>
              <a:srcRect/>
              <a:stretch>
                <a:fillRect/>
              </a:stretch>
            </p:blipFill>
            <p:spPr bwMode="auto">
              <a:xfrm>
                <a:off x="343381" y="4696283"/>
                <a:ext cx="643867" cy="640080"/>
              </a:xfrm>
              <a:prstGeom prst="rect">
                <a:avLst/>
              </a:prstGeom>
              <a:noFill/>
              <a:ln w="9525">
                <a:noFill/>
                <a:miter lim="800000"/>
                <a:headEnd/>
                <a:tailEnd/>
              </a:ln>
              <a:effectLst/>
            </p:spPr>
          </p:pic>
          <p:sp>
            <p:nvSpPr>
              <p:cNvPr id="96" name="TextBox 95"/>
              <p:cNvSpPr txBox="1"/>
              <p:nvPr/>
            </p:nvSpPr>
            <p:spPr>
              <a:xfrm>
                <a:off x="2252569" y="4828471"/>
                <a:ext cx="323385" cy="369332"/>
              </a:xfrm>
              <a:prstGeom prst="rect">
                <a:avLst/>
              </a:prstGeom>
              <a:noFill/>
            </p:spPr>
            <p:txBody>
              <a:bodyPr wrap="square" rtlCol="0">
                <a:spAutoFit/>
              </a:bodyPr>
              <a:lstStyle/>
              <a:p>
                <a:r>
                  <a:rPr lang="en-US" dirty="0" smtClean="0"/>
                  <a:t>0</a:t>
                </a:r>
                <a:endParaRPr lang="en-US" dirty="0"/>
              </a:p>
            </p:txBody>
          </p:sp>
          <p:pic>
            <p:nvPicPr>
              <p:cNvPr id="97" name="Picture 13"/>
              <p:cNvPicPr>
                <a:picLocks noChangeAspect="1" noChangeArrowheads="1"/>
              </p:cNvPicPr>
              <p:nvPr/>
            </p:nvPicPr>
            <p:blipFill>
              <a:blip r:embed="rId6" cstate="print">
                <a:clrChange>
                  <a:clrFrom>
                    <a:srgbClr val="ED1C24"/>
                  </a:clrFrom>
                  <a:clrTo>
                    <a:srgbClr val="ED1C24">
                      <a:alpha val="0"/>
                    </a:srgbClr>
                  </a:clrTo>
                </a:clrChange>
              </a:blip>
              <a:srcRect/>
              <a:stretch>
                <a:fillRect/>
              </a:stretch>
            </p:blipFill>
            <p:spPr bwMode="auto">
              <a:xfrm>
                <a:off x="2601487" y="4351294"/>
                <a:ext cx="1430778" cy="1391579"/>
              </a:xfrm>
              <a:prstGeom prst="rect">
                <a:avLst/>
              </a:prstGeom>
              <a:noFill/>
              <a:ln w="9525">
                <a:noFill/>
                <a:miter lim="800000"/>
                <a:headEnd/>
                <a:tailEnd/>
              </a:ln>
              <a:effectLst/>
            </p:spPr>
          </p:pic>
          <p:cxnSp>
            <p:nvCxnSpPr>
              <p:cNvPr id="98" name="Straight Arrow Connector 97"/>
              <p:cNvCxnSpPr/>
              <p:nvPr/>
            </p:nvCxnSpPr>
            <p:spPr>
              <a:xfrm>
                <a:off x="2628903" y="5005576"/>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101" name="TextBox 100"/>
            <p:cNvSpPr txBox="1"/>
            <p:nvPr/>
          </p:nvSpPr>
          <p:spPr>
            <a:xfrm>
              <a:off x="6553200" y="5715000"/>
              <a:ext cx="922047" cy="369332"/>
            </a:xfrm>
            <a:prstGeom prst="rect">
              <a:avLst/>
            </a:prstGeom>
            <a:noFill/>
          </p:spPr>
          <p:txBody>
            <a:bodyPr wrap="none" rtlCol="0">
              <a:spAutoFit/>
            </a:bodyPr>
            <a:lstStyle/>
            <a:p>
              <a:r>
                <a:rPr lang="en-US" dirty="0" smtClean="0"/>
                <a:t>T3-4</a:t>
              </a:r>
              <a:r>
                <a:rPr lang="en-US" baseline="30000" dirty="0" smtClean="0"/>
                <a:t>th</a:t>
              </a:r>
              <a:r>
                <a:rPr lang="en-US" dirty="0" smtClean="0"/>
                <a:t>-4</a:t>
              </a:r>
              <a:endParaRPr lang="en-US" dirty="0"/>
            </a:p>
          </p:txBody>
        </p:sp>
      </p:grpSp>
      <p:cxnSp>
        <p:nvCxnSpPr>
          <p:cNvPr id="48" name="Straight Arrow Connector 47"/>
          <p:cNvCxnSpPr>
            <a:stCxn id="95" idx="0"/>
            <a:endCxn id="95" idx="2"/>
          </p:cNvCxnSpPr>
          <p:nvPr/>
        </p:nvCxnSpPr>
        <p:spPr>
          <a:xfrm>
            <a:off x="2512859" y="4992492"/>
            <a:ext cx="0" cy="768096"/>
          </a:xfrm>
          <a:prstGeom prst="straightConnector1">
            <a:avLst/>
          </a:prstGeom>
          <a:ln w="158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horizontal)">
                                      <p:cBhvr>
                                        <p:cTn id="7" dur="500"/>
                                        <p:tgtEl>
                                          <p:spTgt spid="47"/>
                                        </p:tgtEl>
                                      </p:cBhvr>
                                    </p:animEffect>
                                  </p:childTnLst>
                                </p:cTn>
                              </p:par>
                              <p:par>
                                <p:cTn id="8" presetID="3" presetClass="entr" presetSubtype="10"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blinds(horizontal)">
                                      <p:cBhvr>
                                        <p:cTn id="10" dur="5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blinds(horizontal)">
                                      <p:cBhvr>
                                        <p:cTn id="1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N-E-Q Blocks</a:t>
            </a:r>
            <a:endParaRPr lang="en-US" dirty="0"/>
          </a:p>
        </p:txBody>
      </p:sp>
      <p:sp>
        <p:nvSpPr>
          <p:cNvPr id="65" name="Content Placeholder 64"/>
          <p:cNvSpPr>
            <a:spLocks noGrp="1"/>
          </p:cNvSpPr>
          <p:nvPr>
            <p:ph idx="1"/>
          </p:nvPr>
        </p:nvSpPr>
        <p:spPr>
          <a:xfrm>
            <a:off x="685800" y="2819400"/>
            <a:ext cx="8305800" cy="3276600"/>
          </a:xfrm>
        </p:spPr>
        <p:txBody>
          <a:bodyPr>
            <a:normAutofit/>
          </a:bodyPr>
          <a:lstStyle/>
          <a:p>
            <a:pPr>
              <a:lnSpc>
                <a:spcPct val="150000"/>
              </a:lnSpc>
            </a:pPr>
            <a:r>
              <a:rPr lang="en-US" dirty="0" smtClean="0"/>
              <a:t>N-Block: Uniform </a:t>
            </a:r>
            <a:r>
              <a:rPr lang="en-US" dirty="0" err="1" smtClean="0"/>
              <a:t>v.s</a:t>
            </a:r>
            <a:r>
              <a:rPr lang="en-US" dirty="0" smtClean="0"/>
              <a:t>. SIFT-like normalization</a:t>
            </a:r>
          </a:p>
          <a:p>
            <a:pPr>
              <a:lnSpc>
                <a:spcPct val="150000"/>
              </a:lnSpc>
            </a:pPr>
            <a:r>
              <a:rPr lang="en-US" dirty="0" smtClean="0"/>
              <a:t>E-Block: Principle component analysis (PCA)</a:t>
            </a:r>
          </a:p>
          <a:p>
            <a:pPr>
              <a:lnSpc>
                <a:spcPct val="150000"/>
              </a:lnSpc>
            </a:pPr>
            <a:r>
              <a:rPr lang="en-US" dirty="0" smtClean="0"/>
              <a:t>Q-block: </a:t>
            </a:r>
            <a:r>
              <a:rPr lang="en-US" dirty="0" err="1" smtClean="0"/>
              <a:t>q</a:t>
            </a:r>
            <a:r>
              <a:rPr lang="en-US" baseline="-25000" dirty="0" err="1" smtClean="0"/>
              <a:t>i</a:t>
            </a:r>
            <a:r>
              <a:rPr lang="en-US" baseline="-25000" dirty="0" smtClean="0"/>
              <a:t> </a:t>
            </a:r>
            <a:r>
              <a:rPr lang="en-US" dirty="0" smtClean="0"/>
              <a:t>=  </a:t>
            </a:r>
            <a:r>
              <a:rPr lang="el-GR" dirty="0" smtClean="0"/>
              <a:t>β</a:t>
            </a:r>
            <a:r>
              <a:rPr lang="en-US" dirty="0" err="1" smtClean="0"/>
              <a:t>Lv</a:t>
            </a:r>
            <a:r>
              <a:rPr lang="en-US" baseline="-25000" dirty="0" err="1" smtClean="0"/>
              <a:t>i</a:t>
            </a:r>
            <a:r>
              <a:rPr lang="en-US" baseline="-25000" dirty="0" smtClean="0"/>
              <a:t>    </a:t>
            </a:r>
            <a:r>
              <a:rPr lang="en-US" dirty="0" smtClean="0"/>
              <a:t>+ </a:t>
            </a:r>
            <a:r>
              <a:rPr lang="el-GR" dirty="0" smtClean="0"/>
              <a:t>α</a:t>
            </a:r>
            <a:r>
              <a:rPr lang="en-US" dirty="0" smtClean="0"/>
              <a:t>, </a:t>
            </a:r>
            <a:r>
              <a:rPr lang="el-GR" dirty="0" smtClean="0"/>
              <a:t>β</a:t>
            </a:r>
            <a:r>
              <a:rPr lang="en-US" dirty="0" smtClean="0"/>
              <a:t> is learnt from data, </a:t>
            </a:r>
            <a:r>
              <a:rPr lang="el-GR" dirty="0" smtClean="0"/>
              <a:t>α</a:t>
            </a:r>
            <a:r>
              <a:rPr lang="en-US" dirty="0" smtClean="0"/>
              <a:t> = 0.5 if L is an odd number and </a:t>
            </a:r>
            <a:r>
              <a:rPr lang="el-GR" dirty="0" smtClean="0"/>
              <a:t>α</a:t>
            </a:r>
            <a:r>
              <a:rPr lang="en-US" dirty="0" smtClean="0"/>
              <a:t> = 0 otherwise.</a:t>
            </a:r>
          </a:p>
        </p:txBody>
      </p:sp>
      <p:grpSp>
        <p:nvGrpSpPr>
          <p:cNvPr id="3" name="Group 49"/>
          <p:cNvGrpSpPr/>
          <p:nvPr/>
        </p:nvGrpSpPr>
        <p:grpSpPr>
          <a:xfrm>
            <a:off x="762000" y="1488063"/>
            <a:ext cx="7860354" cy="1407537"/>
            <a:chOff x="788346" y="2257425"/>
            <a:chExt cx="7860354" cy="1559937"/>
          </a:xfrm>
        </p:grpSpPr>
        <p:pic>
          <p:nvPicPr>
            <p:cNvPr id="5" name="Content Placeholder 8" descr="patcha1.bmp"/>
            <p:cNvPicPr>
              <a:picLocks noChangeAspect="1"/>
            </p:cNvPicPr>
            <p:nvPr/>
          </p:nvPicPr>
          <p:blipFill>
            <a:blip r:embed="rId3" cstate="print"/>
            <a:stretch>
              <a:fillRect/>
            </a:stretch>
          </p:blipFill>
          <p:spPr>
            <a:xfrm>
              <a:off x="788346" y="2521962"/>
              <a:ext cx="609685" cy="609685"/>
            </a:xfrm>
            <a:prstGeom prst="rect">
              <a:avLst/>
            </a:prstGeom>
          </p:spPr>
        </p:pic>
        <p:cxnSp>
          <p:nvCxnSpPr>
            <p:cNvPr id="8" name="Straight Arrow Connector 7"/>
            <p:cNvCxnSpPr>
              <a:stCxn id="5" idx="3"/>
            </p:cNvCxnSpPr>
            <p:nvPr/>
          </p:nvCxnSpPr>
          <p:spPr>
            <a:xfrm flipV="1">
              <a:off x="1398031" y="2826762"/>
              <a:ext cx="392669" cy="4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638800" y="2826762"/>
              <a:ext cx="5334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nvGrpSpPr>
            <p:cNvPr id="4" name="Group 42"/>
            <p:cNvGrpSpPr/>
            <p:nvPr/>
          </p:nvGrpSpPr>
          <p:grpSpPr>
            <a:xfrm>
              <a:off x="7353300" y="2257425"/>
              <a:ext cx="1295400" cy="1559937"/>
              <a:chOff x="7239000" y="1905000"/>
              <a:chExt cx="1295400" cy="1559937"/>
            </a:xfrm>
          </p:grpSpPr>
          <p:sp>
            <p:nvSpPr>
              <p:cNvPr id="13" name="Rectangle 12"/>
              <p:cNvSpPr/>
              <p:nvPr/>
            </p:nvSpPr>
            <p:spPr>
              <a:xfrm>
                <a:off x="7391400" y="2437606"/>
                <a:ext cx="76200" cy="3048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543800" y="2209006"/>
                <a:ext cx="76200" cy="5334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696200" y="2285206"/>
                <a:ext cx="76200" cy="4572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848600" y="2513806"/>
                <a:ext cx="76200" cy="228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001000" y="2132806"/>
                <a:ext cx="76200" cy="6096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153400" y="2361406"/>
                <a:ext cx="76200" cy="381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7315200" y="2742406"/>
                <a:ext cx="1219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6895306" y="2323306"/>
                <a:ext cx="8382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239000" y="2818606"/>
                <a:ext cx="1114408" cy="646331"/>
              </a:xfrm>
              <a:prstGeom prst="rect">
                <a:avLst/>
              </a:prstGeom>
              <a:noFill/>
            </p:spPr>
            <p:txBody>
              <a:bodyPr wrap="none" rtlCol="0">
                <a:spAutoFit/>
              </a:bodyPr>
              <a:lstStyle/>
              <a:p>
                <a:pPr algn="ctr"/>
                <a:r>
                  <a:rPr lang="en-US" dirty="0" smtClean="0"/>
                  <a:t>Descriptor</a:t>
                </a:r>
              </a:p>
              <a:p>
                <a:pPr algn="ctr"/>
                <a:r>
                  <a:rPr lang="en-US" dirty="0" smtClean="0"/>
                  <a:t>Vector</a:t>
                </a:r>
                <a:endParaRPr lang="en-US" dirty="0"/>
              </a:p>
            </p:txBody>
          </p:sp>
        </p:grpSp>
        <p:sp>
          <p:nvSpPr>
            <p:cNvPr id="134" name="Rectangle 133"/>
            <p:cNvSpPr/>
            <p:nvPr/>
          </p:nvSpPr>
          <p:spPr>
            <a:xfrm>
              <a:off x="1790700" y="2541012"/>
              <a:ext cx="609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T</a:t>
              </a:r>
              <a:endParaRPr lang="en-US" sz="5400" dirty="0"/>
            </a:p>
          </p:txBody>
        </p:sp>
        <p:sp>
          <p:nvSpPr>
            <p:cNvPr id="135" name="Rectangle 134"/>
            <p:cNvSpPr/>
            <p:nvPr/>
          </p:nvSpPr>
          <p:spPr>
            <a:xfrm>
              <a:off x="2857500" y="2541012"/>
              <a:ext cx="609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S</a:t>
              </a:r>
              <a:endParaRPr lang="en-US" sz="5400" dirty="0"/>
            </a:p>
          </p:txBody>
        </p:sp>
        <p:sp>
          <p:nvSpPr>
            <p:cNvPr id="136" name="Rectangle 135"/>
            <p:cNvSpPr/>
            <p:nvPr/>
          </p:nvSpPr>
          <p:spPr>
            <a:xfrm>
              <a:off x="4000500" y="2541012"/>
              <a:ext cx="609600" cy="609600"/>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N</a:t>
              </a:r>
              <a:endParaRPr lang="en-US" sz="5400" dirty="0"/>
            </a:p>
          </p:txBody>
        </p:sp>
        <p:sp>
          <p:nvSpPr>
            <p:cNvPr id="137" name="Rectangle 136"/>
            <p:cNvSpPr/>
            <p:nvPr/>
          </p:nvSpPr>
          <p:spPr>
            <a:xfrm>
              <a:off x="5067300" y="2541012"/>
              <a:ext cx="609600" cy="609600"/>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E</a:t>
              </a:r>
              <a:endParaRPr lang="en-US" sz="5400" dirty="0"/>
            </a:p>
          </p:txBody>
        </p:sp>
        <p:cxnSp>
          <p:nvCxnSpPr>
            <p:cNvPr id="146" name="Straight Arrow Connector 145"/>
            <p:cNvCxnSpPr>
              <a:stCxn id="134" idx="3"/>
              <a:endCxn id="135" idx="1"/>
            </p:cNvCxnSpPr>
            <p:nvPr/>
          </p:nvCxnSpPr>
          <p:spPr>
            <a:xfrm>
              <a:off x="2400300" y="2845812"/>
              <a:ext cx="4572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a:stCxn id="135" idx="3"/>
              <a:endCxn id="136" idx="1"/>
            </p:cNvCxnSpPr>
            <p:nvPr/>
          </p:nvCxnSpPr>
          <p:spPr>
            <a:xfrm>
              <a:off x="3467100" y="2845812"/>
              <a:ext cx="5334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2" name="Straight Arrow Connector 151"/>
            <p:cNvCxnSpPr>
              <a:stCxn id="136" idx="3"/>
              <a:endCxn id="137" idx="1"/>
            </p:cNvCxnSpPr>
            <p:nvPr/>
          </p:nvCxnSpPr>
          <p:spPr>
            <a:xfrm>
              <a:off x="4610100" y="2845812"/>
              <a:ext cx="4572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6172200" y="2521962"/>
              <a:ext cx="609600" cy="609600"/>
            </a:xfrm>
            <a:prstGeom prst="rect">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t>Q</a:t>
              </a:r>
            </a:p>
          </p:txBody>
        </p:sp>
        <p:cxnSp>
          <p:nvCxnSpPr>
            <p:cNvPr id="46" name="Straight Arrow Connector 45"/>
            <p:cNvCxnSpPr/>
            <p:nvPr/>
          </p:nvCxnSpPr>
          <p:spPr>
            <a:xfrm>
              <a:off x="6819900" y="2826762"/>
              <a:ext cx="5334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grpSp>
        <p:nvGrpSpPr>
          <p:cNvPr id="96" name="Group 95"/>
          <p:cNvGrpSpPr/>
          <p:nvPr/>
        </p:nvGrpSpPr>
        <p:grpSpPr>
          <a:xfrm>
            <a:off x="2804272" y="4191000"/>
            <a:ext cx="914400" cy="457200"/>
            <a:chOff x="1781175" y="5963444"/>
            <a:chExt cx="533400" cy="238919"/>
          </a:xfrm>
        </p:grpSpPr>
        <p:cxnSp>
          <p:nvCxnSpPr>
            <p:cNvPr id="138" name="Straight Connector 137"/>
            <p:cNvCxnSpPr/>
            <p:nvPr/>
          </p:nvCxnSpPr>
          <p:spPr>
            <a:xfrm rot="5400000">
              <a:off x="1676400" y="6076950"/>
              <a:ext cx="2278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1781175" y="6200775"/>
              <a:ext cx="2286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2085975" y="6200775"/>
              <a:ext cx="2286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rot="5400000">
              <a:off x="2191544" y="6085681"/>
              <a:ext cx="227806" cy="7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2057400"/>
            <a:ext cx="6781800" cy="1894362"/>
          </a:xfrm>
        </p:spPr>
        <p:txBody>
          <a:bodyPr>
            <a:normAutofit/>
          </a:bodyPr>
          <a:lstStyle/>
          <a:p>
            <a:r>
              <a:rPr lang="en-US" sz="4000" dirty="0" smtClean="0"/>
              <a:t>What is the optimal criterion?</a:t>
            </a:r>
            <a:endParaRPr lang="en-US" sz="40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382000" cy="1143000"/>
          </a:xfrm>
        </p:spPr>
        <p:txBody>
          <a:bodyPr>
            <a:normAutofit/>
          </a:bodyPr>
          <a:lstStyle/>
          <a:p>
            <a:r>
              <a:rPr lang="en-US" dirty="0" smtClean="0"/>
              <a:t>Discriminative learning and optimal criterion</a:t>
            </a:r>
            <a:endParaRPr lang="en-US" dirty="0"/>
          </a:p>
        </p:txBody>
      </p:sp>
      <p:cxnSp>
        <p:nvCxnSpPr>
          <p:cNvPr id="8" name="Straight Arrow Connector 7"/>
          <p:cNvCxnSpPr/>
          <p:nvPr/>
        </p:nvCxnSpPr>
        <p:spPr>
          <a:xfrm>
            <a:off x="1676400" y="2438400"/>
            <a:ext cx="381000" cy="1"/>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791200" y="2438400"/>
            <a:ext cx="4572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endCxn id="40" idx="1"/>
          </p:cNvCxnSpPr>
          <p:nvPr/>
        </p:nvCxnSpPr>
        <p:spPr>
          <a:xfrm>
            <a:off x="3124200" y="2438400"/>
            <a:ext cx="272142"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40" idx="3"/>
          </p:cNvCxnSpPr>
          <p:nvPr/>
        </p:nvCxnSpPr>
        <p:spPr>
          <a:xfrm>
            <a:off x="4463142" y="2438400"/>
            <a:ext cx="26125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3396342" y="1981200"/>
            <a:ext cx="1066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S</a:t>
            </a:r>
            <a:endParaRPr lang="en-US" sz="3600" dirty="0"/>
          </a:p>
        </p:txBody>
      </p:sp>
      <p:sp>
        <p:nvSpPr>
          <p:cNvPr id="21" name="Rectangle 20"/>
          <p:cNvSpPr/>
          <p:nvPr/>
        </p:nvSpPr>
        <p:spPr>
          <a:xfrm>
            <a:off x="2057400" y="1981200"/>
            <a:ext cx="1066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T</a:t>
            </a:r>
            <a:endParaRPr lang="en-US" sz="3600" dirty="0"/>
          </a:p>
        </p:txBody>
      </p:sp>
      <p:sp>
        <p:nvSpPr>
          <p:cNvPr id="33" name="Rectangle 32"/>
          <p:cNvSpPr/>
          <p:nvPr/>
        </p:nvSpPr>
        <p:spPr>
          <a:xfrm>
            <a:off x="4724400" y="1981200"/>
            <a:ext cx="1066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N</a:t>
            </a:r>
            <a:endParaRPr lang="en-US" sz="3600" dirty="0"/>
          </a:p>
        </p:txBody>
      </p:sp>
      <p:grpSp>
        <p:nvGrpSpPr>
          <p:cNvPr id="3" name="Group 9"/>
          <p:cNvGrpSpPr/>
          <p:nvPr/>
        </p:nvGrpSpPr>
        <p:grpSpPr>
          <a:xfrm>
            <a:off x="2590801" y="2895600"/>
            <a:ext cx="2762066" cy="826532"/>
            <a:chOff x="2819401" y="2895600"/>
            <a:chExt cx="2762066" cy="826532"/>
          </a:xfrm>
        </p:grpSpPr>
        <p:sp>
          <p:nvSpPr>
            <p:cNvPr id="11" name="TextBox 10"/>
            <p:cNvSpPr txBox="1"/>
            <p:nvPr/>
          </p:nvSpPr>
          <p:spPr>
            <a:xfrm>
              <a:off x="3460811" y="3352800"/>
              <a:ext cx="1173013" cy="369332"/>
            </a:xfrm>
            <a:prstGeom prst="rect">
              <a:avLst/>
            </a:prstGeom>
            <a:solidFill>
              <a:schemeClr val="bg2"/>
            </a:solidFill>
          </p:spPr>
          <p:txBody>
            <a:bodyPr wrap="none" rtlCol="0">
              <a:spAutoFit/>
            </a:bodyPr>
            <a:lstStyle/>
            <a:p>
              <a:r>
                <a:rPr lang="en-US" dirty="0" smtClean="0">
                  <a:solidFill>
                    <a:schemeClr val="bg2">
                      <a:lumMod val="10000"/>
                    </a:schemeClr>
                  </a:solidFill>
                </a:rPr>
                <a:t>Parameters</a:t>
              </a:r>
              <a:endParaRPr lang="en-US" dirty="0">
                <a:solidFill>
                  <a:schemeClr val="bg2">
                    <a:lumMod val="10000"/>
                  </a:schemeClr>
                </a:solidFill>
              </a:endParaRPr>
            </a:p>
          </p:txBody>
        </p:sp>
        <p:cxnSp>
          <p:nvCxnSpPr>
            <p:cNvPr id="12" name="Straight Arrow Connector 11"/>
            <p:cNvCxnSpPr>
              <a:stCxn id="11" idx="0"/>
              <a:endCxn id="40" idx="2"/>
            </p:cNvCxnSpPr>
            <p:nvPr/>
          </p:nvCxnSpPr>
          <p:spPr>
            <a:xfrm rot="5400000" flipH="1" flipV="1">
              <a:off x="3874230" y="3068688"/>
              <a:ext cx="457200" cy="111024"/>
            </a:xfrm>
            <a:prstGeom prst="straightConnector1">
              <a:avLst/>
            </a:prstGeom>
            <a:ln w="3175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11" idx="3"/>
            </p:cNvCxnSpPr>
            <p:nvPr/>
          </p:nvCxnSpPr>
          <p:spPr>
            <a:xfrm flipV="1">
              <a:off x="4633824" y="2895602"/>
              <a:ext cx="947643" cy="641864"/>
            </a:xfrm>
            <a:prstGeom prst="straightConnector1">
              <a:avLst/>
            </a:prstGeom>
            <a:ln w="3175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1" idx="1"/>
              <a:endCxn id="21" idx="2"/>
            </p:cNvCxnSpPr>
            <p:nvPr/>
          </p:nvCxnSpPr>
          <p:spPr>
            <a:xfrm rot="10800000">
              <a:off x="2819401" y="2895600"/>
              <a:ext cx="641411" cy="641866"/>
            </a:xfrm>
            <a:prstGeom prst="straightConnector1">
              <a:avLst/>
            </a:prstGeom>
            <a:ln w="31750">
              <a:prstDash val="sysDash"/>
              <a:tailEnd type="arrow"/>
            </a:ln>
          </p:spPr>
          <p:style>
            <a:lnRef idx="1">
              <a:schemeClr val="accent1"/>
            </a:lnRef>
            <a:fillRef idx="0">
              <a:schemeClr val="accent1"/>
            </a:fillRef>
            <a:effectRef idx="0">
              <a:schemeClr val="accent1"/>
            </a:effectRef>
            <a:fontRef idx="minor">
              <a:schemeClr val="tx1"/>
            </a:fontRef>
          </p:style>
        </p:cxnSp>
      </p:grpSp>
      <p:grpSp>
        <p:nvGrpSpPr>
          <p:cNvPr id="4" name="Group 63"/>
          <p:cNvGrpSpPr/>
          <p:nvPr/>
        </p:nvGrpSpPr>
        <p:grpSpPr>
          <a:xfrm>
            <a:off x="627813" y="2108446"/>
            <a:ext cx="1350049" cy="1567818"/>
            <a:chOff x="627813" y="2108446"/>
            <a:chExt cx="1350049" cy="1567818"/>
          </a:xfrm>
        </p:grpSpPr>
        <p:sp>
          <p:nvSpPr>
            <p:cNvPr id="16" name="TextBox 15"/>
            <p:cNvSpPr txBox="1"/>
            <p:nvPr/>
          </p:nvSpPr>
          <p:spPr>
            <a:xfrm>
              <a:off x="627813" y="3306932"/>
              <a:ext cx="1350049" cy="369332"/>
            </a:xfrm>
            <a:prstGeom prst="rect">
              <a:avLst/>
            </a:prstGeom>
            <a:noFill/>
          </p:spPr>
          <p:txBody>
            <a:bodyPr wrap="none" rtlCol="0">
              <a:spAutoFit/>
            </a:bodyPr>
            <a:lstStyle/>
            <a:p>
              <a:pPr algn="ctr"/>
              <a:r>
                <a:rPr lang="en-US" dirty="0" smtClean="0"/>
                <a:t>training pairs</a:t>
              </a:r>
            </a:p>
          </p:txBody>
        </p:sp>
        <p:grpSp>
          <p:nvGrpSpPr>
            <p:cNvPr id="5" name="Group 62"/>
            <p:cNvGrpSpPr/>
            <p:nvPr/>
          </p:nvGrpSpPr>
          <p:grpSpPr>
            <a:xfrm>
              <a:off x="733887" y="2108446"/>
              <a:ext cx="819705" cy="756656"/>
              <a:chOff x="762000" y="2057400"/>
              <a:chExt cx="990685" cy="914485"/>
            </a:xfrm>
          </p:grpSpPr>
          <p:pic>
            <p:nvPicPr>
              <p:cNvPr id="15" name="Content Placeholder 8" descr="patcha1.bmp"/>
              <p:cNvPicPr>
                <a:picLocks noChangeAspect="1"/>
              </p:cNvPicPr>
              <p:nvPr/>
            </p:nvPicPr>
            <p:blipFill>
              <a:blip r:embed="rId4" cstate="print"/>
              <a:stretch>
                <a:fillRect/>
              </a:stretch>
            </p:blipFill>
            <p:spPr>
              <a:xfrm>
                <a:off x="762000" y="2057400"/>
                <a:ext cx="609685" cy="609685"/>
              </a:xfrm>
              <a:prstGeom prst="rect">
                <a:avLst/>
              </a:prstGeom>
            </p:spPr>
          </p:pic>
          <p:pic>
            <p:nvPicPr>
              <p:cNvPr id="17" name="Content Placeholder 8" descr="patcha1.bmp"/>
              <p:cNvPicPr>
                <a:picLocks noChangeAspect="1"/>
              </p:cNvPicPr>
              <p:nvPr/>
            </p:nvPicPr>
            <p:blipFill>
              <a:blip r:embed="rId5" cstate="print"/>
              <a:stretch>
                <a:fillRect/>
              </a:stretch>
            </p:blipFill>
            <p:spPr>
              <a:xfrm>
                <a:off x="1143000" y="2362200"/>
                <a:ext cx="609685" cy="609685"/>
              </a:xfrm>
              <a:prstGeom prst="rect">
                <a:avLst/>
              </a:prstGeom>
            </p:spPr>
          </p:pic>
        </p:grpSp>
      </p:grpSp>
      <p:grpSp>
        <p:nvGrpSpPr>
          <p:cNvPr id="6" name="Group 66"/>
          <p:cNvGrpSpPr/>
          <p:nvPr/>
        </p:nvGrpSpPr>
        <p:grpSpPr>
          <a:xfrm>
            <a:off x="5943599" y="3810000"/>
            <a:ext cx="2667001" cy="2743200"/>
            <a:chOff x="5562599" y="3886200"/>
            <a:chExt cx="2667001" cy="2743200"/>
          </a:xfrm>
        </p:grpSpPr>
        <p:sp>
          <p:nvSpPr>
            <p:cNvPr id="30" name="Freeform 29"/>
            <p:cNvSpPr/>
            <p:nvPr/>
          </p:nvSpPr>
          <p:spPr>
            <a:xfrm>
              <a:off x="6172200" y="4588764"/>
              <a:ext cx="1828800" cy="1507236"/>
            </a:xfrm>
            <a:custGeom>
              <a:avLst/>
              <a:gdLst>
                <a:gd name="connsiteX0" fmla="*/ 0 w 1554480"/>
                <a:gd name="connsiteY0" fmla="*/ 1126236 h 1126236"/>
                <a:gd name="connsiteX1" fmla="*/ 182880 w 1554480"/>
                <a:gd name="connsiteY1" fmla="*/ 577596 h 1126236"/>
                <a:gd name="connsiteX2" fmla="*/ 640080 w 1554480"/>
                <a:gd name="connsiteY2" fmla="*/ 184404 h 1126236"/>
                <a:gd name="connsiteX3" fmla="*/ 1554480 w 1554480"/>
                <a:gd name="connsiteY3" fmla="*/ 19812 h 1126236"/>
              </a:gdLst>
              <a:ahLst/>
              <a:cxnLst>
                <a:cxn ang="0">
                  <a:pos x="connsiteX0" y="connsiteY0"/>
                </a:cxn>
                <a:cxn ang="0">
                  <a:pos x="connsiteX1" y="connsiteY1"/>
                </a:cxn>
                <a:cxn ang="0">
                  <a:pos x="connsiteX2" y="connsiteY2"/>
                </a:cxn>
                <a:cxn ang="0">
                  <a:pos x="connsiteX3" y="connsiteY3"/>
                </a:cxn>
              </a:cxnLst>
              <a:rect l="l" t="t" r="r" b="b"/>
              <a:pathLst>
                <a:path w="1554480" h="1126236">
                  <a:moveTo>
                    <a:pt x="0" y="1126236"/>
                  </a:moveTo>
                  <a:cubicBezTo>
                    <a:pt x="38100" y="930402"/>
                    <a:pt x="76200" y="734568"/>
                    <a:pt x="182880" y="577596"/>
                  </a:cubicBezTo>
                  <a:cubicBezTo>
                    <a:pt x="289560" y="420624"/>
                    <a:pt x="411480" y="277368"/>
                    <a:pt x="640080" y="184404"/>
                  </a:cubicBezTo>
                  <a:cubicBezTo>
                    <a:pt x="868680" y="91440"/>
                    <a:pt x="1383792" y="0"/>
                    <a:pt x="1554480" y="19812"/>
                  </a:cubicBezTo>
                </a:path>
              </a:pathLst>
            </a:custGeom>
            <a:solidFill>
              <a:schemeClr val="accent2"/>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Freeform 40"/>
            <p:cNvSpPr/>
            <p:nvPr/>
          </p:nvSpPr>
          <p:spPr>
            <a:xfrm>
              <a:off x="6172200" y="4572000"/>
              <a:ext cx="1828800" cy="1524000"/>
            </a:xfrm>
            <a:custGeom>
              <a:avLst/>
              <a:gdLst>
                <a:gd name="connsiteX0" fmla="*/ 0 w 1828800"/>
                <a:gd name="connsiteY0" fmla="*/ 1463040 h 1463040"/>
                <a:gd name="connsiteX1" fmla="*/ 1828800 w 1828800"/>
                <a:gd name="connsiteY1" fmla="*/ 0 h 1463040"/>
                <a:gd name="connsiteX2" fmla="*/ 1828800 w 1828800"/>
                <a:gd name="connsiteY2" fmla="*/ 1453896 h 1463040"/>
                <a:gd name="connsiteX3" fmla="*/ 0 w 1828800"/>
                <a:gd name="connsiteY3" fmla="*/ 1463040 h 1463040"/>
              </a:gdLst>
              <a:ahLst/>
              <a:cxnLst>
                <a:cxn ang="0">
                  <a:pos x="connsiteX0" y="connsiteY0"/>
                </a:cxn>
                <a:cxn ang="0">
                  <a:pos x="connsiteX1" y="connsiteY1"/>
                </a:cxn>
                <a:cxn ang="0">
                  <a:pos x="connsiteX2" y="connsiteY2"/>
                </a:cxn>
                <a:cxn ang="0">
                  <a:pos x="connsiteX3" y="connsiteY3"/>
                </a:cxn>
              </a:cxnLst>
              <a:rect l="l" t="t" r="r" b="b"/>
              <a:pathLst>
                <a:path w="1828800" h="1463040">
                  <a:moveTo>
                    <a:pt x="0" y="1463040"/>
                  </a:moveTo>
                  <a:lnTo>
                    <a:pt x="1828800" y="0"/>
                  </a:lnTo>
                  <a:lnTo>
                    <a:pt x="1828800" y="1453896"/>
                  </a:lnTo>
                  <a:lnTo>
                    <a:pt x="0" y="146304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47"/>
            <p:cNvGrpSpPr/>
            <p:nvPr/>
          </p:nvGrpSpPr>
          <p:grpSpPr>
            <a:xfrm>
              <a:off x="5562599" y="3886200"/>
              <a:ext cx="2667001" cy="2743200"/>
              <a:chOff x="5562599" y="3886200"/>
              <a:chExt cx="2667001" cy="2743200"/>
            </a:xfrm>
          </p:grpSpPr>
          <p:sp>
            <p:nvSpPr>
              <p:cNvPr id="34" name="TextBox 33"/>
              <p:cNvSpPr txBox="1"/>
              <p:nvPr/>
            </p:nvSpPr>
            <p:spPr>
              <a:xfrm>
                <a:off x="6248400" y="6260068"/>
                <a:ext cx="1574085" cy="369332"/>
              </a:xfrm>
              <a:prstGeom prst="rect">
                <a:avLst/>
              </a:prstGeom>
              <a:noFill/>
            </p:spPr>
            <p:txBody>
              <a:bodyPr wrap="none" rtlCol="0">
                <a:spAutoFit/>
              </a:bodyPr>
              <a:lstStyle/>
              <a:p>
                <a:pPr algn="ctr"/>
                <a:r>
                  <a:rPr lang="en-US" dirty="0" smtClean="0"/>
                  <a:t>False positive%</a:t>
                </a:r>
              </a:p>
            </p:txBody>
          </p:sp>
          <p:sp>
            <p:nvSpPr>
              <p:cNvPr id="35" name="TextBox 34"/>
              <p:cNvSpPr txBox="1"/>
              <p:nvPr/>
            </p:nvSpPr>
            <p:spPr>
              <a:xfrm rot="16200000">
                <a:off x="4944929" y="5012883"/>
                <a:ext cx="1604671" cy="369332"/>
              </a:xfrm>
              <a:prstGeom prst="rect">
                <a:avLst/>
              </a:prstGeom>
              <a:noFill/>
            </p:spPr>
            <p:txBody>
              <a:bodyPr wrap="none" rtlCol="0">
                <a:spAutoFit/>
              </a:bodyPr>
              <a:lstStyle/>
              <a:p>
                <a:pPr algn="ctr"/>
                <a:r>
                  <a:rPr lang="en-US" dirty="0" smtClean="0"/>
                  <a:t>True positive %</a:t>
                </a:r>
              </a:p>
            </p:txBody>
          </p:sp>
          <p:sp>
            <p:nvSpPr>
              <p:cNvPr id="29" name="Down Arrow 28"/>
              <p:cNvSpPr/>
              <p:nvPr/>
            </p:nvSpPr>
            <p:spPr>
              <a:xfrm>
                <a:off x="7010400" y="3886200"/>
                <a:ext cx="5334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6172200" y="4572000"/>
                <a:ext cx="1828800" cy="1507236"/>
              </a:xfrm>
              <a:custGeom>
                <a:avLst/>
                <a:gdLst>
                  <a:gd name="connsiteX0" fmla="*/ 0 w 1554480"/>
                  <a:gd name="connsiteY0" fmla="*/ 1126236 h 1126236"/>
                  <a:gd name="connsiteX1" fmla="*/ 182880 w 1554480"/>
                  <a:gd name="connsiteY1" fmla="*/ 577596 h 1126236"/>
                  <a:gd name="connsiteX2" fmla="*/ 640080 w 1554480"/>
                  <a:gd name="connsiteY2" fmla="*/ 184404 h 1126236"/>
                  <a:gd name="connsiteX3" fmla="*/ 1554480 w 1554480"/>
                  <a:gd name="connsiteY3" fmla="*/ 19812 h 1126236"/>
                </a:gdLst>
                <a:ahLst/>
                <a:cxnLst>
                  <a:cxn ang="0">
                    <a:pos x="connsiteX0" y="connsiteY0"/>
                  </a:cxn>
                  <a:cxn ang="0">
                    <a:pos x="connsiteX1" y="connsiteY1"/>
                  </a:cxn>
                  <a:cxn ang="0">
                    <a:pos x="connsiteX2" y="connsiteY2"/>
                  </a:cxn>
                  <a:cxn ang="0">
                    <a:pos x="connsiteX3" y="connsiteY3"/>
                  </a:cxn>
                </a:cxnLst>
                <a:rect l="l" t="t" r="r" b="b"/>
                <a:pathLst>
                  <a:path w="1554480" h="1126236">
                    <a:moveTo>
                      <a:pt x="0" y="1126236"/>
                    </a:moveTo>
                    <a:cubicBezTo>
                      <a:pt x="38100" y="930402"/>
                      <a:pt x="76200" y="734568"/>
                      <a:pt x="182880" y="577596"/>
                    </a:cubicBezTo>
                    <a:cubicBezTo>
                      <a:pt x="289560" y="420624"/>
                      <a:pt x="411480" y="277368"/>
                      <a:pt x="640080" y="184404"/>
                    </a:cubicBezTo>
                    <a:cubicBezTo>
                      <a:pt x="868680" y="91440"/>
                      <a:pt x="1383792" y="0"/>
                      <a:pt x="1554480" y="19812"/>
                    </a:cubicBezTo>
                  </a:path>
                </a:pathLst>
              </a:custGeom>
              <a:ln w="38100">
                <a:solidFill>
                  <a:schemeClr val="accent3"/>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5" name="Straight Arrow Connector 24"/>
              <p:cNvCxnSpPr/>
              <p:nvPr/>
            </p:nvCxnSpPr>
            <p:spPr>
              <a:xfrm>
                <a:off x="6172200" y="6094412"/>
                <a:ext cx="2057400" cy="1588"/>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flipH="1" flipV="1">
                <a:off x="5257006" y="5180012"/>
                <a:ext cx="1829594" cy="794"/>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9" name="Group 65"/>
          <p:cNvGrpSpPr/>
          <p:nvPr/>
        </p:nvGrpSpPr>
        <p:grpSpPr>
          <a:xfrm>
            <a:off x="1915357" y="3886200"/>
            <a:ext cx="3571043" cy="1523892"/>
            <a:chOff x="1762957" y="3965359"/>
            <a:chExt cx="3571043" cy="1523892"/>
          </a:xfrm>
        </p:grpSpPr>
        <p:sp>
          <p:nvSpPr>
            <p:cNvPr id="43" name="TextBox 42"/>
            <p:cNvSpPr txBox="1"/>
            <p:nvPr/>
          </p:nvSpPr>
          <p:spPr>
            <a:xfrm>
              <a:off x="1762957" y="4781365"/>
              <a:ext cx="2743200" cy="707886"/>
            </a:xfrm>
            <a:prstGeom prst="rect">
              <a:avLst/>
            </a:prstGeom>
            <a:solidFill>
              <a:schemeClr val="bg2"/>
            </a:solidFill>
          </p:spPr>
          <p:txBody>
            <a:bodyPr wrap="square" rtlCol="0">
              <a:spAutoFit/>
            </a:bodyPr>
            <a:lstStyle/>
            <a:p>
              <a:pPr algn="ctr"/>
              <a:r>
                <a:rPr lang="en-US" sz="2000" dirty="0" smtClean="0">
                  <a:solidFill>
                    <a:schemeClr val="bg2">
                      <a:lumMod val="10000"/>
                    </a:schemeClr>
                  </a:solidFill>
                </a:rPr>
                <a:t>Update Parameters</a:t>
              </a:r>
            </a:p>
            <a:p>
              <a:pPr algn="ctr"/>
              <a:r>
                <a:rPr lang="en-US" sz="2000" dirty="0" smtClean="0">
                  <a:solidFill>
                    <a:schemeClr val="bg2">
                      <a:lumMod val="10000"/>
                    </a:schemeClr>
                  </a:solidFill>
                </a:rPr>
                <a:t>(Powell)</a:t>
              </a:r>
              <a:endParaRPr lang="en-US" sz="2000" dirty="0">
                <a:solidFill>
                  <a:schemeClr val="bg2">
                    <a:lumMod val="10000"/>
                  </a:schemeClr>
                </a:solidFill>
              </a:endParaRPr>
            </a:p>
          </p:txBody>
        </p:sp>
        <p:sp>
          <p:nvSpPr>
            <p:cNvPr id="44" name="Left Arrow 43"/>
            <p:cNvSpPr/>
            <p:nvPr/>
          </p:nvSpPr>
          <p:spPr>
            <a:xfrm>
              <a:off x="4800600" y="4901954"/>
              <a:ext cx="533400" cy="533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Up Arrow 45"/>
            <p:cNvSpPr/>
            <p:nvPr/>
          </p:nvSpPr>
          <p:spPr>
            <a:xfrm>
              <a:off x="3525175" y="3965359"/>
              <a:ext cx="685800" cy="533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64"/>
          <p:cNvGrpSpPr/>
          <p:nvPr/>
        </p:nvGrpSpPr>
        <p:grpSpPr>
          <a:xfrm>
            <a:off x="6125591" y="1912397"/>
            <a:ext cx="2352536" cy="1803816"/>
            <a:chOff x="6125591" y="1912397"/>
            <a:chExt cx="2352536" cy="1803816"/>
          </a:xfrm>
        </p:grpSpPr>
        <p:sp>
          <p:nvSpPr>
            <p:cNvPr id="32" name="TextBox 31"/>
            <p:cNvSpPr txBox="1"/>
            <p:nvPr/>
          </p:nvSpPr>
          <p:spPr>
            <a:xfrm>
              <a:off x="6306105" y="3346881"/>
              <a:ext cx="2015295" cy="369332"/>
            </a:xfrm>
            <a:prstGeom prst="rect">
              <a:avLst/>
            </a:prstGeom>
            <a:noFill/>
          </p:spPr>
          <p:txBody>
            <a:bodyPr wrap="none" rtlCol="0">
              <a:spAutoFit/>
            </a:bodyPr>
            <a:lstStyle/>
            <a:p>
              <a:pPr algn="ctr"/>
              <a:r>
                <a:rPr lang="en-US" dirty="0" smtClean="0"/>
                <a:t>Descriptor distances</a:t>
              </a:r>
            </a:p>
          </p:txBody>
        </p:sp>
        <p:grpSp>
          <p:nvGrpSpPr>
            <p:cNvPr id="18" name="Group 71"/>
            <p:cNvGrpSpPr/>
            <p:nvPr/>
          </p:nvGrpSpPr>
          <p:grpSpPr>
            <a:xfrm>
              <a:off x="6125591" y="1912397"/>
              <a:ext cx="2352536" cy="1279474"/>
              <a:chOff x="6218068" y="1981200"/>
              <a:chExt cx="2352536" cy="1279474"/>
            </a:xfrm>
          </p:grpSpPr>
          <p:sp>
            <p:nvSpPr>
              <p:cNvPr id="47" name="Oval 46"/>
              <p:cNvSpPr/>
              <p:nvPr/>
            </p:nvSpPr>
            <p:spPr>
              <a:xfrm>
                <a:off x="7091146" y="2587805"/>
                <a:ext cx="511434" cy="511434"/>
              </a:xfrm>
              <a:prstGeom prst="ellipse">
                <a:avLst/>
              </a:prstGeom>
              <a:solidFill>
                <a:srgbClr val="92D050">
                  <a:alpha val="25000"/>
                </a:srgbClr>
              </a:solidFill>
              <a:ln w="254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47"/>
              <p:cNvCxnSpPr/>
              <p:nvPr/>
            </p:nvCxnSpPr>
            <p:spPr>
              <a:xfrm rot="5400000" flipH="1" flipV="1">
                <a:off x="7185281" y="2561352"/>
                <a:ext cx="431161" cy="11792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flipH="1" flipV="1">
                <a:off x="7394138" y="2744784"/>
                <a:ext cx="42620" cy="14565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50" name="Content Placeholder 8" descr="patcha1.bmp"/>
              <p:cNvPicPr>
                <a:picLocks noChangeAspect="1"/>
              </p:cNvPicPr>
              <p:nvPr/>
            </p:nvPicPr>
            <p:blipFill>
              <a:blip r:embed="rId6" cstate="print"/>
              <a:stretch>
                <a:fillRect/>
              </a:stretch>
            </p:blipFill>
            <p:spPr>
              <a:xfrm>
                <a:off x="6218068" y="2786109"/>
                <a:ext cx="341004" cy="341004"/>
              </a:xfrm>
              <a:prstGeom prst="rect">
                <a:avLst/>
              </a:prstGeom>
            </p:spPr>
          </p:pic>
          <p:cxnSp>
            <p:nvCxnSpPr>
              <p:cNvPr id="53" name="Straight Arrow Connector 52"/>
              <p:cNvCxnSpPr/>
              <p:nvPr/>
            </p:nvCxnSpPr>
            <p:spPr>
              <a:xfrm>
                <a:off x="6863152" y="3259786"/>
                <a:ext cx="1278586" cy="8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5400000" flipH="1" flipV="1">
                <a:off x="6223859" y="2620493"/>
                <a:ext cx="1278586" cy="8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55" name="Flowchart: Connector 54"/>
              <p:cNvSpPr/>
              <p:nvPr/>
            </p:nvSpPr>
            <p:spPr>
              <a:xfrm>
                <a:off x="7299278" y="2795937"/>
                <a:ext cx="85239" cy="85239"/>
              </a:xfrm>
              <a:prstGeom prst="flowChartConnecto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lowchart: Connector 55"/>
              <p:cNvSpPr/>
              <p:nvPr/>
            </p:nvSpPr>
            <p:spPr>
              <a:xfrm>
                <a:off x="7444928" y="2753317"/>
                <a:ext cx="85239" cy="85239"/>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lowchart: Connector 56"/>
              <p:cNvSpPr/>
              <p:nvPr/>
            </p:nvSpPr>
            <p:spPr>
              <a:xfrm>
                <a:off x="7417206" y="2364776"/>
                <a:ext cx="85239" cy="85239"/>
              </a:xfrm>
              <a:prstGeom prst="flowChartConnecto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Arrow Connector 57"/>
              <p:cNvCxnSpPr>
                <a:stCxn id="50" idx="3"/>
                <a:endCxn id="55" idx="2"/>
              </p:cNvCxnSpPr>
              <p:nvPr/>
            </p:nvCxnSpPr>
            <p:spPr>
              <a:xfrm flipV="1">
                <a:off x="6559072" y="2838557"/>
                <a:ext cx="740206" cy="11805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stCxn id="51" idx="1"/>
                <a:endCxn id="56" idx="6"/>
              </p:cNvCxnSpPr>
              <p:nvPr/>
            </p:nvCxnSpPr>
            <p:spPr>
              <a:xfrm rot="10800000">
                <a:off x="7530168" y="2795938"/>
                <a:ext cx="699433" cy="4156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endCxn id="57" idx="6"/>
              </p:cNvCxnSpPr>
              <p:nvPr/>
            </p:nvCxnSpPr>
            <p:spPr>
              <a:xfrm rot="10800000" flipV="1">
                <a:off x="7502445" y="2151702"/>
                <a:ext cx="767152" cy="255693"/>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1" name="Not Equal 60"/>
              <p:cNvSpPr/>
              <p:nvPr/>
            </p:nvSpPr>
            <p:spPr>
              <a:xfrm flipV="1">
                <a:off x="7786146" y="2001175"/>
                <a:ext cx="255717" cy="209223"/>
              </a:xfrm>
              <a:prstGeom prst="mathNotEqual">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 name="Equal 61"/>
              <p:cNvSpPr/>
              <p:nvPr/>
            </p:nvSpPr>
            <p:spPr>
              <a:xfrm flipV="1">
                <a:off x="7823877" y="2567227"/>
                <a:ext cx="255717" cy="209223"/>
              </a:xfrm>
              <a:prstGeom prst="mathEqual">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2" name="Content Placeholder 9" descr="patchb1.bmp"/>
              <p:cNvPicPr>
                <a:picLocks noChangeAspect="1"/>
              </p:cNvPicPr>
              <p:nvPr/>
            </p:nvPicPr>
            <p:blipFill>
              <a:blip r:embed="rId7" cstate="print"/>
              <a:stretch>
                <a:fillRect/>
              </a:stretch>
            </p:blipFill>
            <p:spPr>
              <a:xfrm rot="5400000">
                <a:off x="8229600" y="1981200"/>
                <a:ext cx="341004" cy="341004"/>
              </a:xfrm>
              <a:prstGeom prst="rect">
                <a:avLst/>
              </a:prstGeom>
            </p:spPr>
          </p:pic>
          <p:pic>
            <p:nvPicPr>
              <p:cNvPr id="51" name="Content Placeholder 9" descr="patchb1.bmp"/>
              <p:cNvPicPr>
                <a:picLocks noChangeAspect="1"/>
              </p:cNvPicPr>
              <p:nvPr/>
            </p:nvPicPr>
            <p:blipFill>
              <a:blip r:embed="rId8" cstate="print"/>
              <a:stretch>
                <a:fillRect/>
              </a:stretch>
            </p:blipFill>
            <p:spPr>
              <a:xfrm>
                <a:off x="8229600" y="2667000"/>
                <a:ext cx="341004" cy="341004"/>
              </a:xfrm>
              <a:prstGeom prst="rect">
                <a:avLst/>
              </a:prstGeom>
            </p:spPr>
          </p:pic>
        </p:grpSp>
      </p:grpSp>
      <p:sp>
        <p:nvSpPr>
          <p:cNvPr id="63" name="TextBox 62"/>
          <p:cNvSpPr txBox="1"/>
          <p:nvPr/>
        </p:nvSpPr>
        <p:spPr>
          <a:xfrm>
            <a:off x="1074333" y="5522893"/>
            <a:ext cx="4716867" cy="954107"/>
          </a:xfrm>
          <a:prstGeom prst="rect">
            <a:avLst/>
          </a:prstGeom>
          <a:noFill/>
        </p:spPr>
        <p:txBody>
          <a:bodyPr wrap="square" rtlCol="0">
            <a:spAutoFit/>
          </a:bodyPr>
          <a:lstStyle/>
          <a:p>
            <a:pPr>
              <a:buFont typeface="Arial" pitchFamily="34" charset="0"/>
              <a:buChar char="•"/>
            </a:pPr>
            <a:r>
              <a:rPr lang="en-US" sz="2000" dirty="0" smtClean="0"/>
              <a:t> </a:t>
            </a:r>
            <a:r>
              <a:rPr lang="en-US" sz="2800" i="1" dirty="0" smtClean="0"/>
              <a:t>E-Block and Q-Block are optimized independently</a:t>
            </a:r>
            <a:endParaRPr lang="en-US" sz="2000" i="1" dirty="0" smtClean="0"/>
          </a:p>
        </p:txBody>
      </p:sp>
      <p:cxnSp>
        <p:nvCxnSpPr>
          <p:cNvPr id="68" name="Straight Connector 67"/>
          <p:cNvCxnSpPr/>
          <p:nvPr/>
        </p:nvCxnSpPr>
        <p:spPr>
          <a:xfrm>
            <a:off x="6553200" y="4648200"/>
            <a:ext cx="990600" cy="158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6248400" y="4419600"/>
            <a:ext cx="354584" cy="307777"/>
          </a:xfrm>
          <a:prstGeom prst="rect">
            <a:avLst/>
          </a:prstGeom>
          <a:noFill/>
        </p:spPr>
        <p:txBody>
          <a:bodyPr wrap="none" rtlCol="0">
            <a:spAutoFit/>
          </a:bodyPr>
          <a:lstStyle/>
          <a:p>
            <a:r>
              <a:rPr lang="en-US" sz="1400" dirty="0" smtClean="0"/>
              <a:t>95</a:t>
            </a:r>
            <a:endParaRPr lang="en-US" sz="1400" dirty="0"/>
          </a:p>
        </p:txBody>
      </p:sp>
      <p:cxnSp>
        <p:nvCxnSpPr>
          <p:cNvPr id="75" name="Straight Connector 74"/>
          <p:cNvCxnSpPr/>
          <p:nvPr/>
        </p:nvCxnSpPr>
        <p:spPr>
          <a:xfrm rot="5400000">
            <a:off x="6858000" y="5334000"/>
            <a:ext cx="1371600" cy="158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7315200" y="5862935"/>
            <a:ext cx="1713611" cy="461665"/>
          </a:xfrm>
          <a:prstGeom prst="rect">
            <a:avLst/>
          </a:prstGeom>
          <a:noFill/>
        </p:spPr>
        <p:txBody>
          <a:bodyPr wrap="none" rtlCol="0">
            <a:spAutoFit/>
          </a:bodyPr>
          <a:lstStyle/>
          <a:p>
            <a:r>
              <a:rPr lang="el-GR" sz="2400" dirty="0" smtClean="0"/>
              <a:t>α</a:t>
            </a:r>
            <a:r>
              <a:rPr lang="en-US" sz="2400" dirty="0" smtClean="0"/>
              <a:t> (error rate)</a:t>
            </a:r>
            <a:endParaRPr lang="en-US" sz="2400" dirty="0"/>
          </a:p>
        </p:txBody>
      </p:sp>
      <p:sp>
        <p:nvSpPr>
          <p:cNvPr id="64" name="TextBox 63"/>
          <p:cNvSpPr txBox="1"/>
          <p:nvPr/>
        </p:nvSpPr>
        <p:spPr>
          <a:xfrm>
            <a:off x="152400" y="3059668"/>
            <a:ext cx="2586349" cy="369332"/>
          </a:xfrm>
          <a:prstGeom prst="rect">
            <a:avLst/>
          </a:prstGeom>
          <a:noFill/>
        </p:spPr>
        <p:txBody>
          <a:bodyPr wrap="none" rtlCol="0">
            <a:spAutoFit/>
          </a:bodyPr>
          <a:lstStyle/>
          <a:p>
            <a:r>
              <a:rPr lang="en-US" dirty="0" smtClean="0"/>
              <a:t>100,000 match/non-match</a:t>
            </a:r>
            <a:endParaRPr 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blinds(horizontal)">
                                      <p:cBhvr>
                                        <p:cTn id="10" dur="500"/>
                                        <p:tgtEl>
                                          <p:spTgt spid="6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dissolve">
                                      <p:cBhvr>
                                        <p:cTn id="30" dur="500"/>
                                        <p:tgtEl>
                                          <p:spTgt spid="63"/>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blinds(horizontal)">
                                      <p:cBhvr>
                                        <p:cTn id="35" dur="500"/>
                                        <p:tgtEl>
                                          <p:spTgt spid="73"/>
                                        </p:tgtEl>
                                      </p:cBhvr>
                                    </p:animEffect>
                                  </p:childTnLst>
                                </p:cTn>
                              </p:par>
                              <p:par>
                                <p:cTn id="36" presetID="3" presetClass="entr" presetSubtype="10" fill="hold" nodeType="with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blinds(horizontal)">
                                      <p:cBhvr>
                                        <p:cTn id="38" dur="500"/>
                                        <p:tgtEl>
                                          <p:spTgt spid="68"/>
                                        </p:tgtEl>
                                      </p:cBhvr>
                                    </p:animEffect>
                                  </p:childTnLst>
                                </p:cTn>
                              </p:par>
                            </p:childTnLst>
                          </p:cTn>
                        </p:par>
                        <p:par>
                          <p:cTn id="39" fill="hold">
                            <p:stCondLst>
                              <p:cond delay="500"/>
                            </p:stCondLst>
                            <p:childTnLst>
                              <p:par>
                                <p:cTn id="40" presetID="3" presetClass="entr" presetSubtype="10" fill="hold" nodeType="after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blinds(horizontal)">
                                      <p:cBhvr>
                                        <p:cTn id="42" dur="500"/>
                                        <p:tgtEl>
                                          <p:spTgt spid="75"/>
                                        </p:tgtEl>
                                      </p:cBhvr>
                                    </p:animEffect>
                                  </p:childTnLst>
                                </p:cTn>
                              </p:par>
                            </p:childTnLst>
                          </p:cTn>
                        </p:par>
                        <p:par>
                          <p:cTn id="43" fill="hold">
                            <p:stCondLst>
                              <p:cond delay="1000"/>
                            </p:stCondLst>
                            <p:childTnLst>
                              <p:par>
                                <p:cTn id="44" presetID="3" presetClass="entr" presetSubtype="10" fill="hold" grpId="0" nodeType="after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blinds(horizontal)">
                                      <p:cBhvr>
                                        <p:cTn id="4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73" grpId="0"/>
      <p:bldP spid="77" grpId="0"/>
      <p:bldP spid="6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SIFT-like normalization &amp; PCA</a:t>
            </a:r>
            <a:endParaRPr lang="en-US" dirty="0"/>
          </a:p>
        </p:txBody>
      </p:sp>
      <p:sp>
        <p:nvSpPr>
          <p:cNvPr id="2" name="Content Placeholder 1"/>
          <p:cNvSpPr>
            <a:spLocks noGrp="1"/>
          </p:cNvSpPr>
          <p:nvPr>
            <p:ph idx="1"/>
          </p:nvPr>
        </p:nvSpPr>
        <p:spPr>
          <a:xfrm>
            <a:off x="838200" y="5410200"/>
            <a:ext cx="8077200" cy="990600"/>
          </a:xfrm>
        </p:spPr>
        <p:txBody>
          <a:bodyPr>
            <a:normAutofit fontScale="62500" lnSpcReduction="20000"/>
          </a:bodyPr>
          <a:lstStyle/>
          <a:p>
            <a:r>
              <a:rPr lang="en-US" sz="4100" dirty="0" smtClean="0"/>
              <a:t>SIFT like normalization has a clear sweet spot.</a:t>
            </a:r>
          </a:p>
          <a:p>
            <a:r>
              <a:rPr lang="en-US" sz="4100" dirty="0" smtClean="0"/>
              <a:t>PCA can usually reduce the dimension to 30~50</a:t>
            </a:r>
            <a:r>
              <a:rPr lang="en-US" dirty="0" smtClean="0"/>
              <a:t>.</a:t>
            </a:r>
            <a:endParaRPr lang="en-US" dirty="0"/>
          </a:p>
        </p:txBody>
      </p:sp>
      <p:pic>
        <p:nvPicPr>
          <p:cNvPr id="6146" name="Picture 2"/>
          <p:cNvPicPr>
            <a:picLocks noChangeAspect="1" noChangeArrowheads="1"/>
          </p:cNvPicPr>
          <p:nvPr/>
        </p:nvPicPr>
        <p:blipFill>
          <a:blip r:embed="rId4" cstate="print"/>
          <a:srcRect/>
          <a:stretch>
            <a:fillRect/>
          </a:stretch>
        </p:blipFill>
        <p:spPr bwMode="auto">
          <a:xfrm>
            <a:off x="295275" y="1781175"/>
            <a:ext cx="4333875" cy="3171825"/>
          </a:xfrm>
          <a:prstGeom prst="rect">
            <a:avLst/>
          </a:prstGeom>
          <a:noFill/>
          <a:ln w="9525">
            <a:noFill/>
            <a:miter lim="800000"/>
            <a:headEnd/>
            <a:tailEnd/>
          </a:ln>
        </p:spPr>
      </p:pic>
      <p:pic>
        <p:nvPicPr>
          <p:cNvPr id="6147" name="Picture 3"/>
          <p:cNvPicPr>
            <a:picLocks noChangeAspect="1" noChangeArrowheads="1"/>
          </p:cNvPicPr>
          <p:nvPr/>
        </p:nvPicPr>
        <p:blipFill>
          <a:blip r:embed="rId5" cstate="print"/>
          <a:srcRect/>
          <a:stretch>
            <a:fillRect/>
          </a:stretch>
        </p:blipFill>
        <p:spPr bwMode="auto">
          <a:xfrm>
            <a:off x="4476750" y="1781174"/>
            <a:ext cx="4419600" cy="3171825"/>
          </a:xfrm>
          <a:prstGeom prst="rect">
            <a:avLst/>
          </a:prstGeom>
          <a:noFill/>
          <a:ln w="9525">
            <a:noFill/>
            <a:miter lim="800000"/>
            <a:headEnd/>
            <a:tailEnd/>
          </a:ln>
        </p:spPr>
      </p:pic>
      <p:sp>
        <p:nvSpPr>
          <p:cNvPr id="6" name="Oval 5"/>
          <p:cNvSpPr/>
          <p:nvPr/>
        </p:nvSpPr>
        <p:spPr>
          <a:xfrm>
            <a:off x="3810000" y="2362200"/>
            <a:ext cx="457200" cy="1524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657600" y="3896380"/>
            <a:ext cx="1255024" cy="523220"/>
          </a:xfrm>
          <a:prstGeom prst="rect">
            <a:avLst/>
          </a:prstGeom>
          <a:noFill/>
        </p:spPr>
        <p:txBody>
          <a:bodyPr wrap="none" rtlCol="0">
            <a:spAutoFit/>
          </a:bodyPr>
          <a:lstStyle/>
          <a:p>
            <a:r>
              <a:rPr lang="en-US" sz="1400" b="1" dirty="0" smtClean="0">
                <a:solidFill>
                  <a:srgbClr val="FF0000"/>
                </a:solidFill>
              </a:rPr>
              <a:t>Uniform </a:t>
            </a:r>
          </a:p>
          <a:p>
            <a:r>
              <a:rPr lang="en-US" sz="1400" b="1" dirty="0" smtClean="0">
                <a:solidFill>
                  <a:srgbClr val="FF0000"/>
                </a:solidFill>
              </a:rPr>
              <a:t>normalization</a:t>
            </a:r>
            <a:endParaRPr lang="en-US" sz="1400" b="1" dirty="0">
              <a:solidFill>
                <a:srgbClr val="FF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The most discriminative DAISY</a:t>
            </a:r>
            <a:endParaRPr lang="en-US" dirty="0"/>
          </a:p>
        </p:txBody>
      </p:sp>
      <p:sp>
        <p:nvSpPr>
          <p:cNvPr id="2" name="Content Placeholder 1"/>
          <p:cNvSpPr>
            <a:spLocks noGrp="1"/>
          </p:cNvSpPr>
          <p:nvPr>
            <p:ph idx="1"/>
          </p:nvPr>
        </p:nvSpPr>
        <p:spPr>
          <a:xfrm>
            <a:off x="381000" y="5181600"/>
            <a:ext cx="8534400" cy="1447800"/>
          </a:xfrm>
        </p:spPr>
        <p:txBody>
          <a:bodyPr>
            <a:normAutofit/>
          </a:bodyPr>
          <a:lstStyle/>
          <a:p>
            <a:r>
              <a:rPr lang="en-US" dirty="0" smtClean="0"/>
              <a:t>Steerable filters at two spatial scales with PCA</a:t>
            </a:r>
          </a:p>
          <a:p>
            <a:pPr lvl="1"/>
            <a:r>
              <a:rPr lang="en-US" dirty="0" smtClean="0"/>
              <a:t>T3-2</a:t>
            </a:r>
            <a:r>
              <a:rPr lang="en-US" baseline="30000" dirty="0" smtClean="0"/>
              <a:t>nd</a:t>
            </a:r>
            <a:r>
              <a:rPr lang="en-US" dirty="0" smtClean="0"/>
              <a:t>-6-2r6s + 2-scale + PCA: 42 dimension, 9.5%</a:t>
            </a:r>
          </a:p>
          <a:p>
            <a:pPr lvl="1"/>
            <a:r>
              <a:rPr lang="en-US" dirty="0" smtClean="0"/>
              <a:t>2 × 6 × 2 × 2 × (2 × 6+1) = 624 dimensions before PCA</a:t>
            </a:r>
            <a:endParaRPr lang="en-US" dirty="0"/>
          </a:p>
        </p:txBody>
      </p:sp>
      <p:pic>
        <p:nvPicPr>
          <p:cNvPr id="5123" name="Picture 3"/>
          <p:cNvPicPr>
            <a:picLocks noChangeAspect="1" noChangeArrowheads="1"/>
          </p:cNvPicPr>
          <p:nvPr/>
        </p:nvPicPr>
        <p:blipFill>
          <a:blip r:embed="rId3" cstate="print"/>
          <a:srcRect/>
          <a:stretch>
            <a:fillRect/>
          </a:stretch>
        </p:blipFill>
        <p:spPr bwMode="auto">
          <a:xfrm>
            <a:off x="1219200" y="1447800"/>
            <a:ext cx="4876800" cy="3478711"/>
          </a:xfrm>
          <a:prstGeom prst="rect">
            <a:avLst/>
          </a:prstGeom>
          <a:noFill/>
          <a:ln w="9525">
            <a:noFill/>
            <a:miter lim="800000"/>
            <a:headEnd/>
            <a:tailEnd/>
          </a:ln>
        </p:spPr>
      </p:pic>
      <p:grpSp>
        <p:nvGrpSpPr>
          <p:cNvPr id="18" name="Group 17"/>
          <p:cNvGrpSpPr/>
          <p:nvPr/>
        </p:nvGrpSpPr>
        <p:grpSpPr>
          <a:xfrm>
            <a:off x="6608739" y="2286000"/>
            <a:ext cx="1620861" cy="1819943"/>
            <a:chOff x="6477000" y="2362200"/>
            <a:chExt cx="1620861" cy="1819943"/>
          </a:xfrm>
        </p:grpSpPr>
        <p:sp>
          <p:nvSpPr>
            <p:cNvPr id="5" name="Oval 4"/>
            <p:cNvSpPr>
              <a:spLocks noChangeAspect="1"/>
            </p:cNvSpPr>
            <p:nvPr/>
          </p:nvSpPr>
          <p:spPr>
            <a:xfrm>
              <a:off x="7221950" y="3201448"/>
              <a:ext cx="130697" cy="130697"/>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a:spLocks noChangeAspect="1"/>
            </p:cNvSpPr>
            <p:nvPr/>
          </p:nvSpPr>
          <p:spPr>
            <a:xfrm>
              <a:off x="7306818" y="2937415"/>
              <a:ext cx="211729" cy="211729"/>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a:spLocks noChangeAspect="1"/>
            </p:cNvSpPr>
            <p:nvPr/>
          </p:nvSpPr>
          <p:spPr>
            <a:xfrm>
              <a:off x="7438835" y="3159454"/>
              <a:ext cx="211729" cy="211729"/>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a:spLocks noChangeAspect="1"/>
            </p:cNvSpPr>
            <p:nvPr/>
          </p:nvSpPr>
          <p:spPr>
            <a:xfrm>
              <a:off x="7306818" y="3385769"/>
              <a:ext cx="211729" cy="211729"/>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a:spLocks noChangeAspect="1"/>
            </p:cNvSpPr>
            <p:nvPr/>
          </p:nvSpPr>
          <p:spPr>
            <a:xfrm>
              <a:off x="7052215" y="3385769"/>
              <a:ext cx="211729" cy="211729"/>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a:spLocks noChangeAspect="1"/>
            </p:cNvSpPr>
            <p:nvPr/>
          </p:nvSpPr>
          <p:spPr>
            <a:xfrm>
              <a:off x="6929628" y="3163729"/>
              <a:ext cx="211729" cy="211729"/>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a:spLocks noChangeAspect="1"/>
            </p:cNvSpPr>
            <p:nvPr/>
          </p:nvSpPr>
          <p:spPr>
            <a:xfrm>
              <a:off x="7052215" y="2946845"/>
              <a:ext cx="211729" cy="211729"/>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a:spLocks noChangeAspect="1"/>
            </p:cNvSpPr>
            <p:nvPr/>
          </p:nvSpPr>
          <p:spPr>
            <a:xfrm>
              <a:off x="7589711" y="2682812"/>
              <a:ext cx="508150" cy="508151"/>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a:spLocks noChangeAspect="1"/>
            </p:cNvSpPr>
            <p:nvPr/>
          </p:nvSpPr>
          <p:spPr>
            <a:xfrm>
              <a:off x="7589711" y="3334521"/>
              <a:ext cx="508150" cy="508151"/>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a:spLocks noChangeAspect="1"/>
            </p:cNvSpPr>
            <p:nvPr/>
          </p:nvSpPr>
          <p:spPr>
            <a:xfrm>
              <a:off x="7033355" y="3673992"/>
              <a:ext cx="508150" cy="508151"/>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a:spLocks noChangeAspect="1"/>
            </p:cNvSpPr>
            <p:nvPr/>
          </p:nvSpPr>
          <p:spPr>
            <a:xfrm>
              <a:off x="7034412" y="2362200"/>
              <a:ext cx="508150" cy="508151"/>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a:spLocks noChangeAspect="1"/>
            </p:cNvSpPr>
            <p:nvPr/>
          </p:nvSpPr>
          <p:spPr>
            <a:xfrm>
              <a:off x="6477000" y="2682812"/>
              <a:ext cx="508150" cy="508151"/>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a:spLocks noChangeAspect="1"/>
            </p:cNvSpPr>
            <p:nvPr/>
          </p:nvSpPr>
          <p:spPr>
            <a:xfrm>
              <a:off x="6477000" y="3343951"/>
              <a:ext cx="508150" cy="508151"/>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p:cNvSpPr txBox="1"/>
          <p:nvPr/>
        </p:nvSpPr>
        <p:spPr>
          <a:xfrm>
            <a:off x="7187161" y="4126468"/>
            <a:ext cx="564578" cy="369332"/>
          </a:xfrm>
          <a:prstGeom prst="rect">
            <a:avLst/>
          </a:prstGeom>
          <a:noFill/>
        </p:spPr>
        <p:txBody>
          <a:bodyPr wrap="none" rtlCol="0">
            <a:spAutoFit/>
          </a:bodyPr>
          <a:lstStyle/>
          <a:p>
            <a:r>
              <a:rPr lang="en-US" dirty="0" smtClean="0"/>
              <a:t>2r6s</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most compact DAISY</a:t>
            </a:r>
            <a:endParaRPr lang="en-US" dirty="0"/>
          </a:p>
        </p:txBody>
      </p:sp>
      <p:pic>
        <p:nvPicPr>
          <p:cNvPr id="3074" name="Picture 2"/>
          <p:cNvPicPr>
            <a:picLocks noChangeAspect="1" noChangeArrowheads="1"/>
          </p:cNvPicPr>
          <p:nvPr/>
        </p:nvPicPr>
        <p:blipFill>
          <a:blip r:embed="rId4" cstate="print"/>
          <a:srcRect/>
          <a:stretch>
            <a:fillRect/>
          </a:stretch>
        </p:blipFill>
        <p:spPr bwMode="auto">
          <a:xfrm>
            <a:off x="476709" y="1524000"/>
            <a:ext cx="5238291" cy="3886200"/>
          </a:xfrm>
          <a:prstGeom prst="rect">
            <a:avLst/>
          </a:prstGeom>
          <a:noFill/>
          <a:ln w="9525">
            <a:noFill/>
            <a:miter lim="800000"/>
            <a:headEnd/>
            <a:tailEnd/>
          </a:ln>
        </p:spPr>
      </p:pic>
      <p:sp>
        <p:nvSpPr>
          <p:cNvPr id="4" name="Content Placeholder 64"/>
          <p:cNvSpPr txBox="1">
            <a:spLocks/>
          </p:cNvSpPr>
          <p:nvPr/>
        </p:nvSpPr>
        <p:spPr>
          <a:xfrm>
            <a:off x="5638800" y="2209800"/>
            <a:ext cx="3124200" cy="2895600"/>
          </a:xfrm>
          <a:prstGeom prst="rect">
            <a:avLst/>
          </a:prstGeom>
        </p:spPr>
        <p:txBody>
          <a:bodyPr>
            <a:normAutofit fontScale="92500"/>
          </a:bodyPr>
          <a:lstStyle/>
          <a:p>
            <a:pPr marL="274320" lvl="0" indent="-274320">
              <a:spcBef>
                <a:spcPts val="600"/>
              </a:spcBef>
              <a:buClr>
                <a:schemeClr val="accent2"/>
              </a:buClr>
              <a:buSzPct val="85000"/>
              <a:buFont typeface="Wingdings 2"/>
              <a:buChar char=""/>
            </a:pPr>
            <a:r>
              <a:rPr lang="en-US" sz="2400" b="1" dirty="0" smtClean="0"/>
              <a:t>T3-2nd-4-2r8s</a:t>
            </a:r>
          </a:p>
          <a:p>
            <a:pPr marL="731520" lvl="1" indent="-274320">
              <a:spcBef>
                <a:spcPts val="600"/>
              </a:spcBef>
              <a:buClr>
                <a:schemeClr val="accent2"/>
              </a:buClr>
              <a:buSzPct val="85000"/>
              <a:buFont typeface="Wingdings 2"/>
              <a:buChar cha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13</a:t>
            </a:r>
            <a:r>
              <a:rPr kumimoji="0" lang="en-US" sz="2400" b="0" i="0" u="none" strike="noStrike" kern="1200" cap="none" spc="0" normalizeH="0" noProof="0" dirty="0" smtClean="0">
                <a:ln>
                  <a:noFill/>
                </a:ln>
                <a:solidFill>
                  <a:schemeClr val="tx1"/>
                </a:solidFill>
                <a:effectLst/>
                <a:uLnTx/>
                <a:uFillTx/>
                <a:latin typeface="+mn-lt"/>
                <a:ea typeface="+mn-ea"/>
                <a:cs typeface="+mn-cs"/>
              </a:rPr>
              <a:t> bytes, 13.2%</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T2-4-1r8s-PCA</a:t>
            </a:r>
          </a:p>
          <a:p>
            <a:pPr marL="731520" lvl="1" indent="-274320">
              <a:spcBef>
                <a:spcPts val="600"/>
              </a:spcBef>
              <a:buClr>
                <a:schemeClr val="accent2"/>
              </a:buClr>
              <a:buSzPct val="85000"/>
              <a:buFont typeface="Wingdings 2"/>
              <a:buChar char=""/>
            </a:pPr>
            <a:r>
              <a:rPr lang="en-US" sz="2400" dirty="0" smtClean="0"/>
              <a:t>7.5 bytes, 24.4%</a:t>
            </a:r>
          </a:p>
          <a:p>
            <a:pPr marL="274320" lvl="0" indent="-274320">
              <a:spcBef>
                <a:spcPts val="600"/>
              </a:spcBef>
              <a:buClr>
                <a:schemeClr val="accent2"/>
              </a:buClr>
              <a:buSzPct val="85000"/>
              <a:buFont typeface="Wingdings 2"/>
              <a:buChar char=""/>
            </a:pPr>
            <a:r>
              <a:rPr lang="en-US" sz="2400" dirty="0" smtClean="0"/>
              <a:t>SIFT</a:t>
            </a:r>
          </a:p>
          <a:p>
            <a:pPr marL="731520" lvl="1" indent="-274320">
              <a:spcBef>
                <a:spcPts val="600"/>
              </a:spcBef>
              <a:buClr>
                <a:schemeClr val="accent2"/>
              </a:buClr>
              <a:buSzPct val="85000"/>
              <a:buFont typeface="Wingdings 2"/>
              <a:buChar char=""/>
            </a:pPr>
            <a:r>
              <a:rPr lang="en-US" sz="2400" dirty="0" smtClean="0"/>
              <a:t>128 bytes, 26.1%</a:t>
            </a:r>
          </a:p>
        </p:txBody>
      </p:sp>
      <p:sp>
        <p:nvSpPr>
          <p:cNvPr id="5" name="Content Placeholder 1"/>
          <p:cNvSpPr txBox="1">
            <a:spLocks/>
          </p:cNvSpPr>
          <p:nvPr/>
        </p:nvSpPr>
        <p:spPr>
          <a:xfrm>
            <a:off x="457200" y="5562600"/>
            <a:ext cx="7239000" cy="1143000"/>
          </a:xfrm>
          <a:prstGeom prst="rect">
            <a:avLst/>
          </a:prstGeom>
        </p:spPr>
        <p:txBody>
          <a:bodyPr>
            <a:normAutofit fontScale="6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2 bits /dimension</a:t>
            </a:r>
            <a:r>
              <a:rPr kumimoji="0" lang="en-US" sz="3200" b="0" i="0" u="none" strike="noStrike" kern="1200" cap="none" spc="0" normalizeH="0" noProof="0" dirty="0" smtClean="0">
                <a:ln>
                  <a:noFill/>
                </a:ln>
                <a:solidFill>
                  <a:schemeClr val="tx1"/>
                </a:solidFill>
                <a:effectLst/>
                <a:uLnTx/>
                <a:uFillTx/>
                <a:latin typeface="+mn-lt"/>
                <a:ea typeface="+mn-ea"/>
                <a:cs typeface="+mn-cs"/>
              </a:rPr>
              <a:t> is sufficient before PCA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aseline="0" dirty="0" smtClean="0"/>
              <a:t>4</a:t>
            </a:r>
            <a:r>
              <a:rPr lang="en-US" sz="3200" dirty="0" smtClean="0"/>
              <a:t> bits /dimension is needed after PCA</a:t>
            </a:r>
          </a:p>
          <a:p>
            <a:pPr marL="342900" indent="-342900">
              <a:spcBef>
                <a:spcPct val="20000"/>
              </a:spcBef>
              <a:buFont typeface="Arial" pitchFamily="34" charset="0"/>
              <a:buChar char="•"/>
              <a:defRPr/>
            </a:pPr>
            <a:r>
              <a:rPr lang="en-US" sz="2800" u="sng" dirty="0" smtClean="0"/>
              <a:t>http://www.cs.ubc.ca/~mbrown/patchdata/patchdata.html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500"/>
                                        <p:tgtEl>
                                          <p:spTgt spid="4">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fade">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500"/>
                                        <p:tgtEl>
                                          <p:spTgt spid="4">
                                            <p:txEl>
                                              <p:pRg st="4" end="4"/>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of the errors made … …</a:t>
            </a:r>
            <a:endParaRPr lang="en-US" dirty="0"/>
          </a:p>
        </p:txBody>
      </p:sp>
      <p:sp>
        <p:nvSpPr>
          <p:cNvPr id="3" name="Content Placeholder 2"/>
          <p:cNvSpPr>
            <a:spLocks noGrp="1"/>
          </p:cNvSpPr>
          <p:nvPr>
            <p:ph sz="quarter" idx="1"/>
          </p:nvPr>
        </p:nvSpPr>
        <p:spPr>
          <a:xfrm>
            <a:off x="2057400" y="4953000"/>
            <a:ext cx="5029200" cy="533400"/>
          </a:xfrm>
        </p:spPr>
        <p:txBody>
          <a:bodyPr/>
          <a:lstStyle/>
          <a:p>
            <a:r>
              <a:rPr lang="en-US" dirty="0" smtClean="0"/>
              <a:t>The world is repeating itself….</a:t>
            </a:r>
            <a:endParaRPr lang="en-US" dirty="0"/>
          </a:p>
        </p:txBody>
      </p:sp>
      <p:pic>
        <p:nvPicPr>
          <p:cNvPr id="25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38" y="1600200"/>
            <a:ext cx="8086725" cy="314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443118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quarter" idx="1"/>
          </p:nvPr>
        </p:nvSpPr>
        <p:spPr/>
        <p:txBody>
          <a:bodyPr/>
          <a:lstStyle/>
          <a:p>
            <a:r>
              <a:rPr lang="en-US" dirty="0"/>
              <a:t>Blob detection</a:t>
            </a:r>
          </a:p>
          <a:p>
            <a:pPr lvl="1"/>
            <a:r>
              <a:rPr lang="en-US" dirty="0"/>
              <a:t>Brief of Gaussian filter</a:t>
            </a:r>
          </a:p>
          <a:p>
            <a:pPr lvl="1"/>
            <a:r>
              <a:rPr lang="en-US" dirty="0"/>
              <a:t>Scale selection</a:t>
            </a:r>
          </a:p>
          <a:p>
            <a:pPr lvl="1"/>
            <a:r>
              <a:rPr lang="en-US" dirty="0" err="1"/>
              <a:t>Lapacian</a:t>
            </a:r>
            <a:r>
              <a:rPr lang="en-US" dirty="0"/>
              <a:t> of Gaussian (</a:t>
            </a:r>
            <a:r>
              <a:rPr lang="en-US" dirty="0" err="1"/>
              <a:t>LoG</a:t>
            </a:r>
            <a:r>
              <a:rPr lang="en-US" dirty="0"/>
              <a:t>) detector</a:t>
            </a:r>
          </a:p>
          <a:p>
            <a:pPr lvl="1"/>
            <a:r>
              <a:rPr lang="en-US" dirty="0"/>
              <a:t>Difference of Gaussian (</a:t>
            </a:r>
            <a:r>
              <a:rPr lang="en-US" dirty="0" err="1"/>
              <a:t>DoG</a:t>
            </a:r>
            <a:r>
              <a:rPr lang="en-US" dirty="0"/>
              <a:t>) detector</a:t>
            </a:r>
          </a:p>
          <a:p>
            <a:pPr lvl="1"/>
            <a:r>
              <a:rPr lang="en-US" dirty="0"/>
              <a:t>Affine co-variant region</a:t>
            </a:r>
          </a:p>
          <a:p>
            <a:r>
              <a:rPr lang="en-US" dirty="0" smtClean="0"/>
              <a:t>Learning local descriptors</a:t>
            </a:r>
          </a:p>
          <a:p>
            <a:pPr lvl="1"/>
            <a:r>
              <a:rPr lang="en-US" dirty="0" smtClean="0"/>
              <a:t>How can we get ground-truth data?</a:t>
            </a:r>
          </a:p>
          <a:p>
            <a:pPr lvl="1"/>
            <a:r>
              <a:rPr lang="en-US" dirty="0" smtClean="0"/>
              <a:t>What is the form of the descriptor function?</a:t>
            </a:r>
          </a:p>
          <a:p>
            <a:pPr lvl="1"/>
            <a:r>
              <a:rPr lang="en-US" dirty="0" smtClean="0"/>
              <a:t>What is the optimal criterion?</a:t>
            </a:r>
          </a:p>
          <a:p>
            <a:pPr lvl="1"/>
            <a:r>
              <a:rPr lang="en-US" dirty="0" smtClean="0"/>
              <a:t>How do we optimize it?</a:t>
            </a:r>
            <a:endParaRPr lang="en-US" dirty="0"/>
          </a:p>
        </p:txBody>
      </p:sp>
    </p:spTree>
    <p:extLst>
      <p:ext uri="{BB962C8B-B14F-4D97-AF65-F5344CB8AC3E}">
        <p14:creationId xmlns:p14="http://schemas.microsoft.com/office/powerpoint/2010/main" val="310755706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 G_{\sigma} =  \frac{1}{2 \pi \sigma^{2}} e^{-\frac{(x^{2} + y^{2})}{2 \sigma^{2}}} \]&#10;\end{document}&#10;"/>
  <p:tag name="EXTERNALNAME" val="txp_fig"/>
  <p:tag name="BLEND" val="False"/>
  <p:tag name="TRANSPARENT" val="True"/>
  <p:tag name="KEEPFILES" val="False"/>
  <p:tag name="DEBUGPAUSE" val="False"/>
  <p:tag name="RESOLUTION" val="300"/>
  <p:tag name="TIMEOUT" val="(none)"/>
  <p:tag name="BOXWIDTH" val="348"/>
  <p:tag name="BOXHEIGHT" val="296"/>
  <p:tag name="BOXFONT" val="10"/>
  <p:tag name="BOXWRAP" val="False"/>
  <p:tag name="WORKAROUNDTRANSPARENCYBUG" val="False"/>
  <p:tag name="BITMAPFORMAT" val="bmpmono"/>
  <p:tag name="DEBUGINTERACTIVE" val="True"/>
  <p:tag name="ORIGWIDTH" val="194.875"/>
  <p:tag name="PICTUREFILESIZE" val="21694"/>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 G_{\sigma} =  \frac{1}{2 \pi \sigma^{2}} e^{-\frac{(x^{2} + y^{2})}{2 \sigma^{2}}} \]&#10;\end{document}&#10;"/>
  <p:tag name="EXTERNALNAME" val="txp_fig"/>
  <p:tag name="BLEND" val="False"/>
  <p:tag name="TRANSPARENT" val="True"/>
  <p:tag name="KEEPFILES" val="False"/>
  <p:tag name="DEBUGPAUSE" val="False"/>
  <p:tag name="RESOLUTION" val="300"/>
  <p:tag name="TIMEOUT" val="(none)"/>
  <p:tag name="BOXWIDTH" val="348"/>
  <p:tag name="BOXHEIGHT" val="296"/>
  <p:tag name="BOXFONT" val="10"/>
  <p:tag name="BOXWRAP" val="False"/>
  <p:tag name="WORKAROUNDTRANSPARENCYBUG" val="False"/>
  <p:tag name="BITMAPFORMAT" val="bmpmono"/>
  <p:tag name="DEBUGINTERACTIVE" val="True"/>
  <p:tag name="ORIGWIDTH" val="194.875"/>
  <p:tag name="PICTUREFILESIZE" val="21694"/>
</p:tagLst>
</file>

<file path=ppt/tags/tag3.xml><?xml version="1.0" encoding="utf-8"?>
<p:tagLst xmlns:a="http://schemas.openxmlformats.org/drawingml/2006/main" xmlns:r="http://schemas.openxmlformats.org/officeDocument/2006/relationships" xmlns:p="http://schemas.openxmlformats.org/presentationml/2006/main">
  <p:tag name="TIMING" val="|35.7|5.2|1.4|1.7|2.7|1.7|1.5|1.7"/>
</p:tagLst>
</file>

<file path=ppt/tags/tag4.xml><?xml version="1.0" encoding="utf-8"?>
<p:tagLst xmlns:a="http://schemas.openxmlformats.org/drawingml/2006/main" xmlns:r="http://schemas.openxmlformats.org/officeDocument/2006/relationships" xmlns:p="http://schemas.openxmlformats.org/presentationml/2006/main">
  <p:tag name="TIMING" val="|10.3|19.7|4.3|11.6"/>
</p:tagLst>
</file>

<file path=ppt/tags/tag5.xml><?xml version="1.0" encoding="utf-8"?>
<p:tagLst xmlns:a="http://schemas.openxmlformats.org/drawingml/2006/main" xmlns:r="http://schemas.openxmlformats.org/officeDocument/2006/relationships" xmlns:p="http://schemas.openxmlformats.org/presentationml/2006/main">
  <p:tag name="TIMING" val="|1|14.4|7.2|12.5|26.3"/>
</p:tagLst>
</file>

<file path=ppt/tags/tag6.xml><?xml version="1.0" encoding="utf-8"?>
<p:tagLst xmlns:a="http://schemas.openxmlformats.org/drawingml/2006/main" xmlns:r="http://schemas.openxmlformats.org/officeDocument/2006/relationships" xmlns:p="http://schemas.openxmlformats.org/presentationml/2006/main">
  <p:tag name="TIMING" val="|0.5|0.9|0.6|0.7"/>
</p:tagLst>
</file>

<file path=ppt/tags/tag7.xml><?xml version="1.0" encoding="utf-8"?>
<p:tagLst xmlns:a="http://schemas.openxmlformats.org/drawingml/2006/main" xmlns:r="http://schemas.openxmlformats.org/officeDocument/2006/relationships" xmlns:p="http://schemas.openxmlformats.org/presentationml/2006/main">
  <p:tag name="TIMING" val="|16.8"/>
</p:tagLst>
</file>

<file path=ppt/tags/tag8.xml><?xml version="1.0" encoding="utf-8"?>
<p:tagLst xmlns:a="http://schemas.openxmlformats.org/drawingml/2006/main" xmlns:r="http://schemas.openxmlformats.org/officeDocument/2006/relationships" xmlns:p="http://schemas.openxmlformats.org/presentationml/2006/main">
  <p:tag name="TIMING" val="|0.4"/>
</p:tagLst>
</file>

<file path=ppt/tags/tag9.xml><?xml version="1.0" encoding="utf-8"?>
<p:tagLst xmlns:a="http://schemas.openxmlformats.org/drawingml/2006/main" xmlns:r="http://schemas.openxmlformats.org/officeDocument/2006/relationships" xmlns:p="http://schemas.openxmlformats.org/presentationml/2006/main">
  <p:tag name="TIMING" val="|0.5"/>
</p:tagLst>
</file>

<file path=ppt/tags/tag10.xml><?xml version="1.0" encoding="utf-8"?>
<p:tagLst xmlns:a="http://schemas.openxmlformats.org/drawingml/2006/main" xmlns:r="http://schemas.openxmlformats.org/officeDocument/2006/relationships" xmlns:p="http://schemas.openxmlformats.org/presentationml/2006/main">
  <p:tag name="TIMING" val="|0.4|0.5|0.4|0.3|0.3"/>
</p:tagLst>
</file>

<file path=ppt/tags/tag11.xml><?xml version="1.0" encoding="utf-8"?>
<p:tagLst xmlns:a="http://schemas.openxmlformats.org/drawingml/2006/main" xmlns:r="http://schemas.openxmlformats.org/officeDocument/2006/relationships" xmlns:p="http://schemas.openxmlformats.org/presentationml/2006/main">
  <p:tag name="TIMING" val="|42.1|14.4|39.1|67.3|19.2|35.4"/>
</p:tagLst>
</file>

<file path=ppt/tags/tag12.xml><?xml version="1.0" encoding="utf-8"?>
<p:tagLst xmlns:a="http://schemas.openxmlformats.org/drawingml/2006/main" xmlns:r="http://schemas.openxmlformats.org/officeDocument/2006/relationships" xmlns:p="http://schemas.openxmlformats.org/presentationml/2006/main">
  <p:tag name="TIMING" val="|2.4"/>
</p:tagLst>
</file>

<file path=ppt/tags/tag13.xml><?xml version="1.0" encoding="utf-8"?>
<p:tagLst xmlns:a="http://schemas.openxmlformats.org/drawingml/2006/main" xmlns:r="http://schemas.openxmlformats.org/officeDocument/2006/relationships" xmlns:p="http://schemas.openxmlformats.org/presentationml/2006/main">
  <p:tag name="TIMING" val="|0.7|0.6|0.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680</TotalTime>
  <Words>4277</Words>
  <Application>Microsoft Office PowerPoint</Application>
  <PresentationFormat>On-screen Show (4:3)</PresentationFormat>
  <Paragraphs>498</Paragraphs>
  <Slides>66</Slides>
  <Notes>54</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66</vt:i4>
      </vt:variant>
    </vt:vector>
  </HeadingPairs>
  <TitlesOfParts>
    <vt:vector size="70" baseType="lpstr">
      <vt:lpstr>Oriel</vt:lpstr>
      <vt:lpstr>Photo Editor Photo</vt:lpstr>
      <vt:lpstr>Equation</vt:lpstr>
      <vt:lpstr>Bitmap Image</vt:lpstr>
      <vt:lpstr>CS598:Visual information Retrieval</vt:lpstr>
      <vt:lpstr>Recap of Lecture II</vt:lpstr>
      <vt:lpstr>Lecture III: Part I </vt:lpstr>
      <vt:lpstr>Outline</vt:lpstr>
      <vt:lpstr>Gaussian Kernel</vt:lpstr>
      <vt:lpstr>Gaussian Kernel</vt:lpstr>
      <vt:lpstr>Choosing kernel width</vt:lpstr>
      <vt:lpstr>Choosing kernel width</vt:lpstr>
      <vt:lpstr>Gaussian vs. box filtering</vt:lpstr>
      <vt:lpstr>Gaussian filters</vt:lpstr>
      <vt:lpstr>Separability of the Gaussian filter</vt:lpstr>
      <vt:lpstr>Separability example</vt:lpstr>
      <vt:lpstr>Why is separability useful?</vt:lpstr>
      <vt:lpstr>Outline</vt:lpstr>
      <vt:lpstr>Blob detection in 2D</vt:lpstr>
      <vt:lpstr>Blob detection in 2D</vt:lpstr>
      <vt:lpstr>Scale selection</vt:lpstr>
      <vt:lpstr>Scale selection</vt:lpstr>
      <vt:lpstr>Characteristic scale</vt:lpstr>
      <vt:lpstr>Scale-space blob detector</vt:lpstr>
      <vt:lpstr>Scale-space blob detector: Example</vt:lpstr>
      <vt:lpstr>Scale-space blob detector: Example</vt:lpstr>
      <vt:lpstr>Scale-space blob detector</vt:lpstr>
      <vt:lpstr>Scale-space blob detector: Example</vt:lpstr>
      <vt:lpstr>Outline</vt:lpstr>
      <vt:lpstr>Efficient implementation</vt:lpstr>
      <vt:lpstr>Efficient implementation</vt:lpstr>
      <vt:lpstr>Invariance and covariance properties</vt:lpstr>
      <vt:lpstr>Outline</vt:lpstr>
      <vt:lpstr>Achieving affine covariance</vt:lpstr>
      <vt:lpstr>Achieving affine covariance</vt:lpstr>
      <vt:lpstr>Affine adaptation example</vt:lpstr>
      <vt:lpstr>Affine adaptation example</vt:lpstr>
      <vt:lpstr>From covariant detection to invariant description</vt:lpstr>
      <vt:lpstr>Affine normalization</vt:lpstr>
      <vt:lpstr>Eliminating rotation ambiguity</vt:lpstr>
      <vt:lpstr>From covariant regions to invariant features</vt:lpstr>
      <vt:lpstr>Invariance vs. covariance</vt:lpstr>
      <vt:lpstr>Lecture III: Part I</vt:lpstr>
      <vt:lpstr>PowerPoint Presentation</vt:lpstr>
      <vt:lpstr>Typical matching process</vt:lpstr>
      <vt:lpstr>Typical matching process</vt:lpstr>
      <vt:lpstr>Problem to solve</vt:lpstr>
      <vt:lpstr>How can we get ground truth data?</vt:lpstr>
      <vt:lpstr>Training data</vt:lpstr>
      <vt:lpstr>Training data</vt:lpstr>
      <vt:lpstr>Training data</vt:lpstr>
      <vt:lpstr>Training data</vt:lpstr>
      <vt:lpstr>PowerPoint Presentation</vt:lpstr>
      <vt:lpstr>What is the form of the descriptor function?</vt:lpstr>
      <vt:lpstr>Descriptor algorithms</vt:lpstr>
      <vt:lpstr>Descriptor algorithms</vt:lpstr>
      <vt:lpstr>Descriptor algorithms</vt:lpstr>
      <vt:lpstr>Descriptor algorithms</vt:lpstr>
      <vt:lpstr>Descriptor algorithms</vt:lpstr>
      <vt:lpstr>Our descriptor algorithm</vt:lpstr>
      <vt:lpstr>S-Block: Picking the best DAISY</vt:lpstr>
      <vt:lpstr>T-Block</vt:lpstr>
      <vt:lpstr>N-E-Q Blocks</vt:lpstr>
      <vt:lpstr>What is the optimal criterion?</vt:lpstr>
      <vt:lpstr>Discriminative learning and optimal criterion</vt:lpstr>
      <vt:lpstr>SIFT-like normalization &amp; PCA</vt:lpstr>
      <vt:lpstr>The most discriminative DAISY</vt:lpstr>
      <vt:lpstr>The most compact DAISY</vt:lpstr>
      <vt:lpstr>Some of the errors made … …</vt:lpstr>
      <vt:lpstr>Summary</vt:lpstr>
    </vt:vector>
  </TitlesOfParts>
  <Company>Stevens Institute of Technology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CS598 Visual information Retrieval</dc:title>
  <dc:creator>Gang Hua</dc:creator>
  <cp:lastModifiedBy>Gang Hua</cp:lastModifiedBy>
  <cp:revision>388</cp:revision>
  <dcterms:created xsi:type="dcterms:W3CDTF">2014-01-31T22:38:36Z</dcterms:created>
  <dcterms:modified xsi:type="dcterms:W3CDTF">2014-02-18T16:49:43Z</dcterms:modified>
</cp:coreProperties>
</file>