
<file path=[Content_Types].xml><?xml version="1.0" encoding="utf-8"?>
<Types xmlns="http://schemas.openxmlformats.org/package/2006/content-types">
  <Override PartName="/ppt/slideMasters/slideMaster3.xml" ContentType="application/vnd.openxmlformats-officedocument.presentationml.slideMaster+xml"/>
  <Override PartName="/ppt/slides/slide47.xml" ContentType="application/vnd.openxmlformats-officedocument.presentationml.slide+xml"/>
  <Override PartName="/ppt/slides/slide58.xml" ContentType="application/vnd.openxmlformats-officedocument.presentationml.slide+xml"/>
  <Override PartName="/ppt/theme/theme5.xml" ContentType="application/vnd.openxmlformats-officedocument.them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tags/tag4.xml" ContentType="application/vnd.openxmlformats-officedocument.presentationml.tags+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Layouts/slideLayout24.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slideMasters/slideMaster8.xml" ContentType="application/vnd.openxmlformats-officedocument.presentationml.slideMaster+xml"/>
  <Override PartName="/ppt/slideMasters/slideMaster11.xml" ContentType="application/vnd.openxmlformats-officedocument.presentationml.slideMaster+xml"/>
  <Override PartName="/ppt/theme/theme14.xml" ContentType="application/vnd.openxmlformats-officedocument.them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slideMasters/slideMaster4.xml" ContentType="application/vnd.openxmlformats-officedocument.presentationml.slideMaster+xml"/>
  <Override PartName="/ppt/slides/slide9.xml" ContentType="application/vnd.openxmlformats-officedocument.presentationml.slide+xml"/>
  <Override PartName="/ppt/slides/slide59.xml" ContentType="application/vnd.openxmlformats-officedocument.presentationml.slide+xml"/>
  <Override PartName="/ppt/viewProps.xml" ContentType="application/vnd.openxmlformats-officedocument.presentationml.viewProps+xml"/>
  <Override PartName="/ppt/theme/theme6.xml" ContentType="application/vnd.openxmlformats-officedocument.theme+xml"/>
  <Override PartName="/ppt/theme/theme10.xml" ContentType="application/vnd.openxmlformats-officedocument.theme+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Layouts/slideLayout18.xml" ContentType="application/vnd.openxmlformats-officedocument.presentationml.slideLayout+xml"/>
  <Override PartName="/ppt/tags/tag5.xml" ContentType="application/vnd.openxmlformats-officedocument.presentationml.tags+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Default Extension="emf" ContentType="image/x-emf"/>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slideLayouts/slideLayout14.xml" ContentType="application/vnd.openxmlformats-officedocument.presentationml.slideLayout+xml"/>
  <Override PartName="/ppt/tags/tag1.xml" ContentType="application/vnd.openxmlformats-officedocument.presentationml.tags+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Masters/slideMaster9.xml" ContentType="application/vnd.openxmlformats-officedocument.presentationml.slideMaster+xml"/>
  <Override PartName="/ppt/slideMasters/slideMaster12.xml" ContentType="application/vnd.openxmlformats-officedocument.presentationml.slideMaster+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Masters/slideMaster5.xml" ContentType="application/vnd.openxmlformats-officedocument.presentationml.slideMaster+xml"/>
  <Override PartName="/ppt/slides/slide49.xml" ContentType="application/vnd.openxmlformats-officedocument.presentationml.slide+xml"/>
  <Override PartName="/ppt/handoutMasters/handoutMaster1.xml" ContentType="application/vnd.openxmlformats-officedocument.presentationml.handoutMaster+xml"/>
  <Override PartName="/ppt/theme/theme7.xml" ContentType="application/vnd.openxmlformats-officedocument.theme+xml"/>
  <Override PartName="/ppt/theme/theme11.xml" ContentType="application/vnd.openxmlformats-officedocument.them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Layouts/slideLayout15.xml" ContentType="application/vnd.openxmlformats-officedocument.presentationml.slideLayout+xml"/>
  <Override PartName="/ppt/tags/tag2.xml" ContentType="application/vnd.openxmlformats-officedocument.presentationml.tags+xml"/>
  <Override PartName="/ppt/notesSlides/notesSlide18.xml" ContentType="application/vnd.openxmlformats-officedocument.presentationml.notesSlide+xml"/>
  <Default Extension="wmf" ContentType="image/x-wmf"/>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Layouts/slideLayout22.xml" ContentType="application/vnd.openxmlformats-officedocument.presentationml.slideLayout+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Masters/slideMaster6.xml" ContentType="application/vnd.openxmlformats-officedocument.presentationml.slideMaster+xml"/>
  <Override PartName="/ppt/theme/theme8.xml" ContentType="application/vnd.openxmlformats-officedocument.theme+xml"/>
  <Override PartName="/ppt/theme/theme12.xml" ContentType="application/vnd.openxmlformats-officedocument.them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Masters/slideMaster2.xml" ContentType="application/vnd.openxmlformats-officedocument.presentationml.slideMaster+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theme/theme4.xml" ContentType="application/vnd.openxmlformats-officedocument.theme+xml"/>
  <Override PartName="/ppt/notesSlides/notesSlide1.xml" ContentType="application/vnd.openxmlformats-officedocument.presentationml.notesSlide+xml"/>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notesSlides/notesSlide48.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Default Extension="jpeg" ContentType="image/jpeg"/>
  <Override PartName="/ppt/slideLayouts/slideLayout16.xml" ContentType="application/vnd.openxmlformats-officedocument.presentationml.slideLayout+xml"/>
  <Override PartName="/ppt/tags/tag3.xml" ContentType="application/vnd.openxmlformats-officedocument.presentationml.tags+xml"/>
  <Override PartName="/ppt/notesSlides/notesSlide37.xml" ContentType="application/vnd.openxmlformats-officedocument.presentationml.notesSlid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Layouts/slideLayout23.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Masters/slideMaster7.xml" ContentType="application/vnd.openxmlformats-officedocument.presentationml.slideMaster+xml"/>
  <Override PartName="/ppt/slideMasters/slideMaster10.xml" ContentType="application/vnd.openxmlformats-officedocument.presentationml.slideMaster+xml"/>
  <Override PartName="/ppt/theme/theme9.xml" ContentType="application/vnd.openxmlformats-officedocument.theme+xml"/>
  <Override PartName="/ppt/theme/theme13.xml" ContentType="application/vnd.openxmlformats-officedocument.them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29.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 id="2147483673" r:id="rId2"/>
    <p:sldMasterId id="2147483675" r:id="rId3"/>
    <p:sldMasterId id="2147483677" r:id="rId4"/>
    <p:sldMasterId id="2147483679" r:id="rId5"/>
    <p:sldMasterId id="2147483681" r:id="rId6"/>
    <p:sldMasterId id="2147483683" r:id="rId7"/>
    <p:sldMasterId id="2147483685" r:id="rId8"/>
    <p:sldMasterId id="2147483687" r:id="rId9"/>
    <p:sldMasterId id="2147483689" r:id="rId10"/>
    <p:sldMasterId id="2147483691" r:id="rId11"/>
    <p:sldMasterId id="2147483693" r:id="rId12"/>
  </p:sldMasterIdLst>
  <p:notesMasterIdLst>
    <p:notesMasterId r:id="rId85"/>
  </p:notesMasterIdLst>
  <p:handoutMasterIdLst>
    <p:handoutMasterId r:id="rId86"/>
  </p:handoutMasterIdLst>
  <p:sldIdLst>
    <p:sldId id="793" r:id="rId13"/>
    <p:sldId id="785" r:id="rId14"/>
    <p:sldId id="794" r:id="rId15"/>
    <p:sldId id="795" r:id="rId16"/>
    <p:sldId id="782" r:id="rId17"/>
    <p:sldId id="783" r:id="rId18"/>
    <p:sldId id="784" r:id="rId19"/>
    <p:sldId id="786" r:id="rId20"/>
    <p:sldId id="787" r:id="rId21"/>
    <p:sldId id="733" r:id="rId22"/>
    <p:sldId id="731" r:id="rId23"/>
    <p:sldId id="737" r:id="rId24"/>
    <p:sldId id="718" r:id="rId25"/>
    <p:sldId id="738" r:id="rId26"/>
    <p:sldId id="779" r:id="rId27"/>
    <p:sldId id="780" r:id="rId28"/>
    <p:sldId id="739" r:id="rId29"/>
    <p:sldId id="722" r:id="rId30"/>
    <p:sldId id="719" r:id="rId31"/>
    <p:sldId id="760" r:id="rId32"/>
    <p:sldId id="792" r:id="rId33"/>
    <p:sldId id="761" r:id="rId34"/>
    <p:sldId id="725" r:id="rId35"/>
    <p:sldId id="773" r:id="rId36"/>
    <p:sldId id="774" r:id="rId37"/>
    <p:sldId id="723" r:id="rId38"/>
    <p:sldId id="742" r:id="rId39"/>
    <p:sldId id="777" r:id="rId40"/>
    <p:sldId id="776" r:id="rId41"/>
    <p:sldId id="732" r:id="rId42"/>
    <p:sldId id="765" r:id="rId43"/>
    <p:sldId id="744" r:id="rId44"/>
    <p:sldId id="745" r:id="rId45"/>
    <p:sldId id="747" r:id="rId46"/>
    <p:sldId id="748" r:id="rId47"/>
    <p:sldId id="764" r:id="rId48"/>
    <p:sldId id="796" r:id="rId49"/>
    <p:sldId id="797" r:id="rId50"/>
    <p:sldId id="798" r:id="rId51"/>
    <p:sldId id="827" r:id="rId52"/>
    <p:sldId id="809" r:id="rId53"/>
    <p:sldId id="810" r:id="rId54"/>
    <p:sldId id="811" r:id="rId55"/>
    <p:sldId id="812" r:id="rId56"/>
    <p:sldId id="813" r:id="rId57"/>
    <p:sldId id="814" r:id="rId58"/>
    <p:sldId id="815" r:id="rId59"/>
    <p:sldId id="816" r:id="rId60"/>
    <p:sldId id="817" r:id="rId61"/>
    <p:sldId id="818" r:id="rId62"/>
    <p:sldId id="819" r:id="rId63"/>
    <p:sldId id="820" r:id="rId64"/>
    <p:sldId id="821" r:id="rId65"/>
    <p:sldId id="822" r:id="rId66"/>
    <p:sldId id="823" r:id="rId67"/>
    <p:sldId id="824" r:id="rId68"/>
    <p:sldId id="825" r:id="rId69"/>
    <p:sldId id="829" r:id="rId70"/>
    <p:sldId id="828" r:id="rId71"/>
    <p:sldId id="799" r:id="rId72"/>
    <p:sldId id="800" r:id="rId73"/>
    <p:sldId id="801" r:id="rId74"/>
    <p:sldId id="802" r:id="rId75"/>
    <p:sldId id="803" r:id="rId76"/>
    <p:sldId id="804" r:id="rId77"/>
    <p:sldId id="805" r:id="rId78"/>
    <p:sldId id="806" r:id="rId79"/>
    <p:sldId id="807" r:id="rId80"/>
    <p:sldId id="808" r:id="rId81"/>
    <p:sldId id="789" r:id="rId82"/>
    <p:sldId id="790" r:id="rId83"/>
    <p:sldId id="791" r:id="rId84"/>
  </p:sldIdLst>
  <p:sldSz cx="9144000" cy="6858000" type="screen4x3"/>
  <p:notesSz cx="7315200" cy="9601200"/>
  <p:defaultTextStyle>
    <a:defPPr>
      <a:defRPr lang="en-US"/>
    </a:defPPr>
    <a:lvl1pPr algn="l" rtl="0" eaLnBrk="0" fontAlgn="base" hangingPunct="0">
      <a:spcBef>
        <a:spcPct val="0"/>
      </a:spcBef>
      <a:spcAft>
        <a:spcPct val="0"/>
      </a:spcAft>
      <a:defRPr sz="2400" b="1" kern="1200">
        <a:solidFill>
          <a:schemeClr val="tx1"/>
        </a:solidFill>
        <a:latin typeface="Arial" charset="0"/>
        <a:ea typeface="+mn-ea"/>
        <a:cs typeface="Arial" charset="0"/>
      </a:defRPr>
    </a:lvl1pPr>
    <a:lvl2pPr marL="457200" algn="l" rtl="0" eaLnBrk="0" fontAlgn="base" hangingPunct="0">
      <a:spcBef>
        <a:spcPct val="0"/>
      </a:spcBef>
      <a:spcAft>
        <a:spcPct val="0"/>
      </a:spcAft>
      <a:defRPr sz="2400" b="1" kern="1200">
        <a:solidFill>
          <a:schemeClr val="tx1"/>
        </a:solidFill>
        <a:latin typeface="Arial" charset="0"/>
        <a:ea typeface="+mn-ea"/>
        <a:cs typeface="Arial" charset="0"/>
      </a:defRPr>
    </a:lvl2pPr>
    <a:lvl3pPr marL="914400" algn="l" rtl="0" eaLnBrk="0" fontAlgn="base" hangingPunct="0">
      <a:spcBef>
        <a:spcPct val="0"/>
      </a:spcBef>
      <a:spcAft>
        <a:spcPct val="0"/>
      </a:spcAft>
      <a:defRPr sz="2400" b="1" kern="1200">
        <a:solidFill>
          <a:schemeClr val="tx1"/>
        </a:solidFill>
        <a:latin typeface="Arial" charset="0"/>
        <a:ea typeface="+mn-ea"/>
        <a:cs typeface="Arial" charset="0"/>
      </a:defRPr>
    </a:lvl3pPr>
    <a:lvl4pPr marL="1371600" algn="l" rtl="0" eaLnBrk="0" fontAlgn="base" hangingPunct="0">
      <a:spcBef>
        <a:spcPct val="0"/>
      </a:spcBef>
      <a:spcAft>
        <a:spcPct val="0"/>
      </a:spcAft>
      <a:defRPr sz="2400" b="1" kern="1200">
        <a:solidFill>
          <a:schemeClr val="tx1"/>
        </a:solidFill>
        <a:latin typeface="Arial" charset="0"/>
        <a:ea typeface="+mn-ea"/>
        <a:cs typeface="Arial" charset="0"/>
      </a:defRPr>
    </a:lvl4pPr>
    <a:lvl5pPr marL="1828800" algn="l" rtl="0" eaLnBrk="0" fontAlgn="base" hangingPunct="0">
      <a:spcBef>
        <a:spcPct val="0"/>
      </a:spcBef>
      <a:spcAft>
        <a:spcPct val="0"/>
      </a:spcAft>
      <a:defRPr sz="2400" b="1" kern="1200">
        <a:solidFill>
          <a:schemeClr val="tx1"/>
        </a:solidFill>
        <a:latin typeface="Arial" charset="0"/>
        <a:ea typeface="+mn-ea"/>
        <a:cs typeface="Arial" charset="0"/>
      </a:defRPr>
    </a:lvl5pPr>
    <a:lvl6pPr marL="2286000" algn="l" defTabSz="914400" rtl="0" eaLnBrk="1" latinLnBrk="0" hangingPunct="1">
      <a:defRPr sz="2400" b="1" kern="1200">
        <a:solidFill>
          <a:schemeClr val="tx1"/>
        </a:solidFill>
        <a:latin typeface="Arial" charset="0"/>
        <a:ea typeface="+mn-ea"/>
        <a:cs typeface="Arial" charset="0"/>
      </a:defRPr>
    </a:lvl6pPr>
    <a:lvl7pPr marL="2743200" algn="l" defTabSz="914400" rtl="0" eaLnBrk="1" latinLnBrk="0" hangingPunct="1">
      <a:defRPr sz="2400" b="1" kern="1200">
        <a:solidFill>
          <a:schemeClr val="tx1"/>
        </a:solidFill>
        <a:latin typeface="Arial" charset="0"/>
        <a:ea typeface="+mn-ea"/>
        <a:cs typeface="Arial" charset="0"/>
      </a:defRPr>
    </a:lvl7pPr>
    <a:lvl8pPr marL="3200400" algn="l" defTabSz="914400" rtl="0" eaLnBrk="1" latinLnBrk="0" hangingPunct="1">
      <a:defRPr sz="2400" b="1" kern="1200">
        <a:solidFill>
          <a:schemeClr val="tx1"/>
        </a:solidFill>
        <a:latin typeface="Arial" charset="0"/>
        <a:ea typeface="+mn-ea"/>
        <a:cs typeface="Arial" charset="0"/>
      </a:defRPr>
    </a:lvl8pPr>
    <a:lvl9pPr marL="3657600" algn="l" defTabSz="914400" rtl="0" eaLnBrk="1" latinLnBrk="0" hangingPunct="1">
      <a:defRPr sz="2400" b="1"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FF9900"/>
    <a:srgbClr val="9900CC"/>
    <a:srgbClr val="CC66FF"/>
    <a:srgbClr val="FF0000"/>
    <a:srgbClr val="33CC33"/>
    <a:srgbClr val="FF33CC"/>
    <a:srgbClr val="CCCC00"/>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2569" autoAdjust="0"/>
    <p:restoredTop sz="99899" autoAdjust="0"/>
  </p:normalViewPr>
  <p:slideViewPr>
    <p:cSldViewPr>
      <p:cViewPr varScale="1">
        <p:scale>
          <a:sx n="110" d="100"/>
          <a:sy n="110" d="100"/>
        </p:scale>
        <p:origin x="-924" y="-84"/>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6522"/>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slide" Target="slides/slide51.xml"/><Relationship Id="rId68" Type="http://schemas.openxmlformats.org/officeDocument/2006/relationships/slide" Target="slides/slide56.xml"/><Relationship Id="rId76" Type="http://schemas.openxmlformats.org/officeDocument/2006/relationships/slide" Target="slides/slide64.xml"/><Relationship Id="rId84" Type="http://schemas.openxmlformats.org/officeDocument/2006/relationships/slide" Target="slides/slide72.xml"/><Relationship Id="rId89" Type="http://schemas.openxmlformats.org/officeDocument/2006/relationships/theme" Target="theme/theme1.xml"/><Relationship Id="rId7" Type="http://schemas.openxmlformats.org/officeDocument/2006/relationships/slideMaster" Target="slideMasters/slideMaster7.xml"/><Relationship Id="rId71" Type="http://schemas.openxmlformats.org/officeDocument/2006/relationships/slide" Target="slides/slide59.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slide" Target="slides/slide54.xml"/><Relationship Id="rId74" Type="http://schemas.openxmlformats.org/officeDocument/2006/relationships/slide" Target="slides/slide62.xml"/><Relationship Id="rId79" Type="http://schemas.openxmlformats.org/officeDocument/2006/relationships/slide" Target="slides/slide67.xml"/><Relationship Id="rId87" Type="http://schemas.openxmlformats.org/officeDocument/2006/relationships/presProps" Target="presProps.xml"/><Relationship Id="rId5" Type="http://schemas.openxmlformats.org/officeDocument/2006/relationships/slideMaster" Target="slideMasters/slideMaster5.xml"/><Relationship Id="rId61" Type="http://schemas.openxmlformats.org/officeDocument/2006/relationships/slide" Target="slides/slide49.xml"/><Relationship Id="rId82" Type="http://schemas.openxmlformats.org/officeDocument/2006/relationships/slide" Target="slides/slide70.xml"/><Relationship Id="rId90" Type="http://schemas.openxmlformats.org/officeDocument/2006/relationships/tableStyles" Target="tableStyles.xml"/><Relationship Id="rId19" Type="http://schemas.openxmlformats.org/officeDocument/2006/relationships/slide" Target="slides/slide7.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slide" Target="slides/slide52.xml"/><Relationship Id="rId69" Type="http://schemas.openxmlformats.org/officeDocument/2006/relationships/slide" Target="slides/slide57.xml"/><Relationship Id="rId77" Type="http://schemas.openxmlformats.org/officeDocument/2006/relationships/slide" Target="slides/slide65.xml"/><Relationship Id="rId8" Type="http://schemas.openxmlformats.org/officeDocument/2006/relationships/slideMaster" Target="slideMasters/slideMaster8.xml"/><Relationship Id="rId51" Type="http://schemas.openxmlformats.org/officeDocument/2006/relationships/slide" Target="slides/slide39.xml"/><Relationship Id="rId72" Type="http://schemas.openxmlformats.org/officeDocument/2006/relationships/slide" Target="slides/slide60.xml"/><Relationship Id="rId80" Type="http://schemas.openxmlformats.org/officeDocument/2006/relationships/slide" Target="slides/slide68.xml"/><Relationship Id="rId85"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slide" Target="slides/slide55.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slide" Target="slides/slide50.xml"/><Relationship Id="rId70" Type="http://schemas.openxmlformats.org/officeDocument/2006/relationships/slide" Target="slides/slide58.xml"/><Relationship Id="rId75" Type="http://schemas.openxmlformats.org/officeDocument/2006/relationships/slide" Target="slides/slide63.xml"/><Relationship Id="rId83" Type="http://schemas.openxmlformats.org/officeDocument/2006/relationships/slide" Target="slides/slide71.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10" Type="http://schemas.openxmlformats.org/officeDocument/2006/relationships/slideMaster" Target="slideMasters/slideMaster10.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slide" Target="slides/slide53.xml"/><Relationship Id="rId73" Type="http://schemas.openxmlformats.org/officeDocument/2006/relationships/slide" Target="slides/slide61.xml"/><Relationship Id="rId78" Type="http://schemas.openxmlformats.org/officeDocument/2006/relationships/slide" Target="slides/slide66.xml"/><Relationship Id="rId81" Type="http://schemas.openxmlformats.org/officeDocument/2006/relationships/slide" Target="slides/slide69.xml"/><Relationship Id="rId86" Type="http://schemas.openxmlformats.org/officeDocument/2006/relationships/handoutMaster" Target="handoutMasters/handout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8.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1.png"/></Relationships>
</file>

<file path=ppt/drawings/_rels/vmlDrawing4.v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wmf"/><Relationship Id="rId1" Type="http://schemas.openxmlformats.org/officeDocument/2006/relationships/image" Target="../media/image6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5.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6.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8.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72.png"/></Relationships>
</file>

<file path=ppt/drawings/_rels/vmlDrawing9.vml.rels><?xml version="1.0" encoding="UTF-8" standalone="yes"?>
<Relationships xmlns="http://schemas.openxmlformats.org/package/2006/relationships"><Relationship Id="rId2" Type="http://schemas.openxmlformats.org/officeDocument/2006/relationships/image" Target="../media/image74.wmf"/><Relationship Id="rId1" Type="http://schemas.openxmlformats.org/officeDocument/2006/relationships/image" Target="../media/image7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77.wmf"/><Relationship Id="rId1" Type="http://schemas.openxmlformats.org/officeDocument/2006/relationships/image" Target="../media/image76.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79.wmf"/><Relationship Id="rId1" Type="http://schemas.openxmlformats.org/officeDocument/2006/relationships/image" Target="../media/image78.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7042"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b="0"/>
            </a:lvl1pPr>
          </a:lstStyle>
          <a:p>
            <a:pPr>
              <a:defRPr/>
            </a:pPr>
            <a:endParaRPr lang="en-US"/>
          </a:p>
        </p:txBody>
      </p:sp>
      <p:sp>
        <p:nvSpPr>
          <p:cNvPr id="87043"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b="0"/>
            </a:lvl1pPr>
          </a:lstStyle>
          <a:p>
            <a:pPr>
              <a:defRPr/>
            </a:pPr>
            <a:endParaRPr lang="en-US"/>
          </a:p>
        </p:txBody>
      </p:sp>
      <p:sp>
        <p:nvSpPr>
          <p:cNvPr id="87044"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b="0"/>
            </a:lvl1pPr>
          </a:lstStyle>
          <a:p>
            <a:pPr>
              <a:defRPr/>
            </a:pPr>
            <a:endParaRPr lang="en-US"/>
          </a:p>
        </p:txBody>
      </p:sp>
      <p:sp>
        <p:nvSpPr>
          <p:cNvPr id="87045"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b="0"/>
            </a:lvl1pPr>
          </a:lstStyle>
          <a:p>
            <a:pPr>
              <a:defRPr/>
            </a:pPr>
            <a:fld id="{E63CBE3B-9004-44CA-A825-B41E392F642F}" type="slidenum">
              <a:rPr lang="en-US"/>
              <a:pPr>
                <a:defRPr/>
              </a:pPr>
              <a:t>‹#›</a:t>
            </a:fld>
            <a:endParaRPr lang="en-US"/>
          </a:p>
        </p:txBody>
      </p:sp>
    </p:spTree>
    <p:extLst>
      <p:ext uri="{BB962C8B-B14F-4D97-AF65-F5344CB8AC3E}">
        <p14:creationId xmlns:p14="http://schemas.microsoft.com/office/powerpoint/2010/main" xmlns="" val="204447400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defTabSz="966788" eaLnBrk="1" hangingPunct="1">
              <a:defRPr sz="1200" b="0"/>
            </a:lvl1pPr>
          </a:lstStyle>
          <a:p>
            <a:pPr>
              <a:defRPr/>
            </a:pPr>
            <a:endParaRPr lang="en-US"/>
          </a:p>
        </p:txBody>
      </p:sp>
      <p:sp>
        <p:nvSpPr>
          <p:cNvPr id="49155" name="Rectangle 3"/>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defTabSz="966788" eaLnBrk="1" hangingPunct="1">
              <a:defRPr sz="1200" b="0"/>
            </a:lvl1pPr>
          </a:lstStyle>
          <a:p>
            <a:pPr>
              <a:defRPr/>
            </a:pPr>
            <a:endParaRPr lang="en-US"/>
          </a:p>
        </p:txBody>
      </p:sp>
      <p:sp>
        <p:nvSpPr>
          <p:cNvPr id="41988"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p:spPr>
      </p:sp>
      <p:sp>
        <p:nvSpPr>
          <p:cNvPr id="49157" name="Rectangle 5"/>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49158" name="Rectangle 6"/>
          <p:cNvSpPr>
            <a:spLocks noGrp="1" noChangeArrowheads="1"/>
          </p:cNvSpPr>
          <p:nvPr>
            <p:ph type="ftr" sz="quarter" idx="4"/>
          </p:nvPr>
        </p:nvSpPr>
        <p:spPr bwMode="auto">
          <a:xfrm>
            <a:off x="0"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defTabSz="966788" eaLnBrk="1" hangingPunct="1">
              <a:defRPr sz="1200" b="0"/>
            </a:lvl1pPr>
          </a:lstStyle>
          <a:p>
            <a:pPr>
              <a:defRPr/>
            </a:pPr>
            <a:endParaRPr lang="en-US"/>
          </a:p>
        </p:txBody>
      </p:sp>
      <p:sp>
        <p:nvSpPr>
          <p:cNvPr id="49159" name="Rectangle 7"/>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defTabSz="966788" eaLnBrk="1" hangingPunct="1">
              <a:defRPr sz="1200" b="0"/>
            </a:lvl1pPr>
          </a:lstStyle>
          <a:p>
            <a:pPr>
              <a:defRPr/>
            </a:pPr>
            <a:fld id="{E297EAD1-C33D-48A2-8CAB-582B6385EBDB}" type="slidenum">
              <a:rPr lang="en-US"/>
              <a:pPr>
                <a:defRPr/>
              </a:pPr>
              <a:t>‹#›</a:t>
            </a:fld>
            <a:endParaRPr lang="en-US"/>
          </a:p>
        </p:txBody>
      </p:sp>
    </p:spTree>
    <p:extLst>
      <p:ext uri="{BB962C8B-B14F-4D97-AF65-F5344CB8AC3E}">
        <p14:creationId xmlns:p14="http://schemas.microsoft.com/office/powerpoint/2010/main" xmlns="" val="97296765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p>
            <a:fld id="{2BCC61A5-B041-40CA-B59E-9FD7E78C7BDB}" type="slidenum">
              <a:rPr lang="en-US" smtClean="0"/>
              <a:pPr/>
              <a:t>2</a:t>
            </a:fld>
            <a:endParaRPr lang="en-US" smtClean="0"/>
          </a:p>
        </p:txBody>
      </p:sp>
      <p:sp>
        <p:nvSpPr>
          <p:cNvPr id="44035" name="Rectangle 2"/>
          <p:cNvSpPr>
            <a:spLocks noGrp="1" noRot="1" noChangeAspect="1" noChangeArrowheads="1" noTextEdit="1"/>
          </p:cNvSpPr>
          <p:nvPr>
            <p:ph type="sldImg"/>
          </p:nvPr>
        </p:nvSpPr>
        <p:spPr>
          <a:ln/>
        </p:spPr>
      </p:sp>
      <p:sp>
        <p:nvSpPr>
          <p:cNvPr id="4403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Slide Image Placeholder 1"/>
          <p:cNvSpPr>
            <a:spLocks noGrp="1" noRot="1" noChangeAspect="1" noTextEdit="1"/>
          </p:cNvSpPr>
          <p:nvPr>
            <p:ph type="sldImg"/>
          </p:nvPr>
        </p:nvSpPr>
        <p:spPr>
          <a:ln/>
        </p:spPr>
      </p:sp>
      <p:sp>
        <p:nvSpPr>
          <p:cNvPr id="45059" name="Notes Placeholder 2"/>
          <p:cNvSpPr>
            <a:spLocks noGrp="1"/>
          </p:cNvSpPr>
          <p:nvPr>
            <p:ph type="body" idx="1"/>
          </p:nvPr>
        </p:nvSpPr>
        <p:spPr>
          <a:noFill/>
          <a:ln/>
        </p:spPr>
        <p:txBody>
          <a:bodyPr/>
          <a:lstStyle/>
          <a:p>
            <a:pPr eaLnBrk="1" hangingPunct="1"/>
            <a:endParaRPr lang="en-US" smtClean="0"/>
          </a:p>
        </p:txBody>
      </p:sp>
      <p:sp>
        <p:nvSpPr>
          <p:cNvPr id="45060" name="Slide Number Placeholder 3"/>
          <p:cNvSpPr>
            <a:spLocks noGrp="1"/>
          </p:cNvSpPr>
          <p:nvPr>
            <p:ph type="sldNum" sz="quarter" idx="5"/>
          </p:nvPr>
        </p:nvSpPr>
        <p:spPr>
          <a:noFill/>
        </p:spPr>
        <p:txBody>
          <a:bodyPr/>
          <a:lstStyle/>
          <a:p>
            <a:fld id="{2546258F-220B-43AF-A609-0866A161DE61}" type="slidenum">
              <a:rPr lang="en-US" smtClean="0"/>
              <a:pPr/>
              <a:t>5</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ln/>
        </p:spPr>
      </p:sp>
      <p:sp>
        <p:nvSpPr>
          <p:cNvPr id="46083" name="Notes Placeholder 2"/>
          <p:cNvSpPr>
            <a:spLocks noGrp="1"/>
          </p:cNvSpPr>
          <p:nvPr>
            <p:ph type="body" idx="1"/>
          </p:nvPr>
        </p:nvSpPr>
        <p:spPr>
          <a:noFill/>
          <a:ln/>
        </p:spPr>
        <p:txBody>
          <a:bodyPr/>
          <a:lstStyle/>
          <a:p>
            <a:pPr eaLnBrk="1" hangingPunct="1"/>
            <a:endParaRPr lang="en-US" smtClean="0"/>
          </a:p>
        </p:txBody>
      </p:sp>
      <p:sp>
        <p:nvSpPr>
          <p:cNvPr id="46084" name="Slide Number Placeholder 3"/>
          <p:cNvSpPr>
            <a:spLocks noGrp="1"/>
          </p:cNvSpPr>
          <p:nvPr>
            <p:ph type="sldNum" sz="quarter" idx="5"/>
          </p:nvPr>
        </p:nvSpPr>
        <p:spPr>
          <a:noFill/>
        </p:spPr>
        <p:txBody>
          <a:bodyPr/>
          <a:lstStyle/>
          <a:p>
            <a:fld id="{CA808DCB-1BB4-4448-82BA-1887E5CBE85F}" type="slidenum">
              <a:rPr lang="en-US" smtClean="0"/>
              <a:pPr/>
              <a:t>6</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ln/>
        </p:spPr>
        <p:txBody>
          <a:bodyPr/>
          <a:lstStyle/>
          <a:p>
            <a:pPr eaLnBrk="1" hangingPunct="1"/>
            <a:endParaRPr lang="en-US" smtClean="0"/>
          </a:p>
        </p:txBody>
      </p:sp>
      <p:sp>
        <p:nvSpPr>
          <p:cNvPr id="47108" name="Slide Number Placeholder 3"/>
          <p:cNvSpPr>
            <a:spLocks noGrp="1"/>
          </p:cNvSpPr>
          <p:nvPr>
            <p:ph type="sldNum" sz="quarter" idx="5"/>
          </p:nvPr>
        </p:nvSpPr>
        <p:spPr>
          <a:noFill/>
        </p:spPr>
        <p:txBody>
          <a:bodyPr/>
          <a:lstStyle/>
          <a:p>
            <a:fld id="{7712AC85-8799-4D7D-B6FC-609CB7EA6699}" type="slidenum">
              <a:rPr lang="en-US" smtClean="0"/>
              <a:pPr/>
              <a:t>7</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Slide Image Placeholder 1"/>
          <p:cNvSpPr>
            <a:spLocks noGrp="1" noRot="1" noChangeAspect="1" noTextEdit="1"/>
          </p:cNvSpPr>
          <p:nvPr>
            <p:ph type="sldImg"/>
          </p:nvPr>
        </p:nvSpPr>
        <p:spPr>
          <a:ln/>
        </p:spPr>
      </p:sp>
      <p:sp>
        <p:nvSpPr>
          <p:cNvPr id="48131" name="Notes Placeholder 2"/>
          <p:cNvSpPr>
            <a:spLocks noGrp="1"/>
          </p:cNvSpPr>
          <p:nvPr>
            <p:ph type="body" idx="1"/>
          </p:nvPr>
        </p:nvSpPr>
        <p:spPr>
          <a:noFill/>
          <a:ln/>
        </p:spPr>
        <p:txBody>
          <a:bodyPr/>
          <a:lstStyle/>
          <a:p>
            <a:endParaRPr lang="en-US" smtClean="0"/>
          </a:p>
        </p:txBody>
      </p:sp>
      <p:sp>
        <p:nvSpPr>
          <p:cNvPr id="48132" name="Slide Number Placeholder 3"/>
          <p:cNvSpPr>
            <a:spLocks noGrp="1"/>
          </p:cNvSpPr>
          <p:nvPr>
            <p:ph type="sldNum" sz="quarter" idx="5"/>
          </p:nvPr>
        </p:nvSpPr>
        <p:spPr>
          <a:noFill/>
        </p:spPr>
        <p:txBody>
          <a:bodyPr/>
          <a:lstStyle/>
          <a:p>
            <a:fld id="{B1D0726E-1DAC-487D-93FF-995F6E6CED9D}" type="slidenum">
              <a:rPr lang="en-US" smtClean="0"/>
              <a:pPr/>
              <a:t>8</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Slide Image Placeholder 1"/>
          <p:cNvSpPr>
            <a:spLocks noGrp="1" noRot="1" noChangeAspect="1" noTextEdit="1"/>
          </p:cNvSpPr>
          <p:nvPr>
            <p:ph type="sldImg"/>
          </p:nvPr>
        </p:nvSpPr>
        <p:spPr>
          <a:ln/>
        </p:spPr>
      </p:sp>
      <p:sp>
        <p:nvSpPr>
          <p:cNvPr id="49155" name="Notes Placeholder 2"/>
          <p:cNvSpPr>
            <a:spLocks noGrp="1"/>
          </p:cNvSpPr>
          <p:nvPr>
            <p:ph type="body" idx="1"/>
          </p:nvPr>
        </p:nvSpPr>
        <p:spPr>
          <a:noFill/>
          <a:ln/>
        </p:spPr>
        <p:txBody>
          <a:bodyPr/>
          <a:lstStyle/>
          <a:p>
            <a:endParaRPr lang="en-US" smtClean="0"/>
          </a:p>
        </p:txBody>
      </p:sp>
      <p:sp>
        <p:nvSpPr>
          <p:cNvPr id="49156" name="Slide Number Placeholder 3"/>
          <p:cNvSpPr>
            <a:spLocks noGrp="1"/>
          </p:cNvSpPr>
          <p:nvPr>
            <p:ph type="sldNum" sz="quarter" idx="5"/>
          </p:nvPr>
        </p:nvSpPr>
        <p:spPr>
          <a:noFill/>
        </p:spPr>
        <p:txBody>
          <a:bodyPr/>
          <a:lstStyle/>
          <a:p>
            <a:fld id="{A8367BDC-873B-4E72-9535-EC84ABB14628}" type="slidenum">
              <a:rPr lang="en-US" smtClean="0"/>
              <a:pPr/>
              <a:t>9</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p>
            <a:fld id="{37615E34-67BE-43B6-AA45-D342F232CCA0}" type="slidenum">
              <a:rPr lang="en-US" smtClean="0"/>
              <a:pPr/>
              <a:t>10</a:t>
            </a:fld>
            <a:endParaRPr lang="en-US" smtClean="0"/>
          </a:p>
        </p:txBody>
      </p:sp>
      <p:sp>
        <p:nvSpPr>
          <p:cNvPr id="50179" name="Rectangle 2"/>
          <p:cNvSpPr>
            <a:spLocks noGrp="1" noRot="1" noChangeAspect="1" noChangeArrowheads="1" noTextEdit="1"/>
          </p:cNvSpPr>
          <p:nvPr>
            <p:ph type="sldImg"/>
          </p:nvPr>
        </p:nvSpPr>
        <p:spPr>
          <a:xfrm>
            <a:off x="1265238" y="725488"/>
            <a:ext cx="4784725" cy="3587750"/>
          </a:xfrm>
          <a:ln/>
        </p:spPr>
      </p:sp>
      <p:sp>
        <p:nvSpPr>
          <p:cNvPr id="50180" name="Rectangle 3"/>
          <p:cNvSpPr>
            <a:spLocks noGrp="1" noChangeArrowheads="1"/>
          </p:cNvSpPr>
          <p:nvPr>
            <p:ph type="body" idx="1"/>
          </p:nvPr>
        </p:nvSpPr>
        <p:spPr>
          <a:xfrm>
            <a:off x="974725" y="4560888"/>
            <a:ext cx="5365750" cy="4319587"/>
          </a:xfrm>
          <a:noFill/>
          <a:ln/>
        </p:spPr>
        <p:txBody>
          <a:bodyPr/>
          <a:lstStyle/>
          <a:p>
            <a:pPr eaLnBrk="1" hangingPunct="1"/>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7"/>
          <p:cNvSpPr>
            <a:spLocks noGrp="1" noChangeArrowheads="1"/>
          </p:cNvSpPr>
          <p:nvPr>
            <p:ph type="sldNum" sz="quarter" idx="5"/>
          </p:nvPr>
        </p:nvSpPr>
        <p:spPr>
          <a:noFill/>
        </p:spPr>
        <p:txBody>
          <a:bodyPr/>
          <a:lstStyle/>
          <a:p>
            <a:fld id="{28493EAD-23B6-4685-A532-CC774742BF81}" type="slidenum">
              <a:rPr lang="en-US" smtClean="0"/>
              <a:pPr/>
              <a:t>11</a:t>
            </a:fld>
            <a:endParaRPr lang="en-US" smtClean="0"/>
          </a:p>
        </p:txBody>
      </p:sp>
      <p:sp>
        <p:nvSpPr>
          <p:cNvPr id="51203" name="Rectangle 2"/>
          <p:cNvSpPr>
            <a:spLocks noGrp="1" noRot="1" noChangeAspect="1" noChangeArrowheads="1" noTextEdit="1"/>
          </p:cNvSpPr>
          <p:nvPr>
            <p:ph type="sldImg"/>
          </p:nvPr>
        </p:nvSpPr>
        <p:spPr>
          <a:ln/>
        </p:spPr>
      </p:sp>
      <p:sp>
        <p:nvSpPr>
          <p:cNvPr id="512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7"/>
          <p:cNvSpPr>
            <a:spLocks noGrp="1" noChangeArrowheads="1"/>
          </p:cNvSpPr>
          <p:nvPr>
            <p:ph type="sldNum" sz="quarter" idx="5"/>
          </p:nvPr>
        </p:nvSpPr>
        <p:spPr>
          <a:noFill/>
        </p:spPr>
        <p:txBody>
          <a:bodyPr/>
          <a:lstStyle/>
          <a:p>
            <a:fld id="{BC99BD17-FB12-4AF1-90F8-698AAB4D4942}" type="slidenum">
              <a:rPr lang="en-US" smtClean="0"/>
              <a:pPr/>
              <a:t>12</a:t>
            </a:fld>
            <a:endParaRPr lang="en-US" smtClean="0"/>
          </a:p>
        </p:txBody>
      </p:sp>
      <p:sp>
        <p:nvSpPr>
          <p:cNvPr id="52227" name="Rectangle 2"/>
          <p:cNvSpPr>
            <a:spLocks noGrp="1" noRot="1" noChangeAspect="1" noChangeArrowheads="1" noTextEdit="1"/>
          </p:cNvSpPr>
          <p:nvPr>
            <p:ph type="sldImg"/>
          </p:nvPr>
        </p:nvSpPr>
        <p:spPr>
          <a:xfrm>
            <a:off x="1265238" y="725488"/>
            <a:ext cx="4784725" cy="3587750"/>
          </a:xfrm>
          <a:ln/>
        </p:spPr>
      </p:sp>
      <p:sp>
        <p:nvSpPr>
          <p:cNvPr id="52228" name="Rectangle 3"/>
          <p:cNvSpPr>
            <a:spLocks noGrp="1" noChangeArrowheads="1"/>
          </p:cNvSpPr>
          <p:nvPr>
            <p:ph type="body" idx="1"/>
          </p:nvPr>
        </p:nvSpPr>
        <p:spPr>
          <a:xfrm>
            <a:off x="974725" y="4560888"/>
            <a:ext cx="5365750" cy="4319587"/>
          </a:xfrm>
          <a:noFill/>
          <a:ln/>
        </p:spPr>
        <p:txBody>
          <a:bodyPr/>
          <a:lstStyle/>
          <a:p>
            <a:pPr eaLnBrk="1" hangingPunct="1"/>
            <a:r>
              <a:rPr lang="en-US" smtClean="0"/>
              <a:t>For real problems results are only as good as the features used...</a:t>
            </a:r>
          </a:p>
          <a:p>
            <a:pPr eaLnBrk="1" hangingPunct="1"/>
            <a:r>
              <a:rPr lang="en-US" smtClean="0"/>
              <a:t>    This is the main piece of ad-hoc (or domain) knowledge</a:t>
            </a:r>
          </a:p>
          <a:p>
            <a:pPr eaLnBrk="1" hangingPunct="1"/>
            <a:endParaRPr lang="en-US" smtClean="0"/>
          </a:p>
          <a:p>
            <a:pPr eaLnBrk="1" hangingPunct="1"/>
            <a:r>
              <a:rPr lang="en-US" smtClean="0"/>
              <a:t>Rather than the pixels,  we have selected a very large set of simple functions </a:t>
            </a:r>
          </a:p>
          <a:p>
            <a:pPr eaLnBrk="1" hangingPunct="1"/>
            <a:r>
              <a:rPr lang="en-US" smtClean="0"/>
              <a:t>   Sensitive to edges and other critcal features of the image</a:t>
            </a:r>
          </a:p>
          <a:p>
            <a:pPr eaLnBrk="1" hangingPunct="1"/>
            <a:r>
              <a:rPr lang="en-US" smtClean="0"/>
              <a:t>   ** At multiple scales</a:t>
            </a:r>
          </a:p>
          <a:p>
            <a:pPr eaLnBrk="1" hangingPunct="1"/>
            <a:endParaRPr lang="en-US" smtClean="0"/>
          </a:p>
          <a:p>
            <a:pPr eaLnBrk="1" hangingPunct="1"/>
            <a:r>
              <a:rPr lang="en-US" smtClean="0"/>
              <a:t>Since the final classifier is a perceptron it is important that the features be non-linear…  otherwise the final classifier will be a simple perceptron.</a:t>
            </a:r>
          </a:p>
          <a:p>
            <a:pPr eaLnBrk="1" hangingPunct="1"/>
            <a:endParaRPr lang="en-US" smtClean="0"/>
          </a:p>
          <a:p>
            <a:pPr eaLnBrk="1" hangingPunct="1"/>
            <a:r>
              <a:rPr lang="en-US" smtClean="0"/>
              <a:t>We introduce a threshold to yield binary features </a:t>
            </a:r>
          </a:p>
          <a:p>
            <a:pPr eaLnBrk="1" hangingPunct="1"/>
            <a:endParaRPr lang="en-US" smtClean="0"/>
          </a:p>
          <a:p>
            <a:pPr eaLnBrk="1" hangingPunct="1"/>
            <a:r>
              <a:rPr lang="en-US" smtClean="0"/>
              <a: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7"/>
          <p:cNvSpPr>
            <a:spLocks noGrp="1" noChangeArrowheads="1"/>
          </p:cNvSpPr>
          <p:nvPr>
            <p:ph type="sldNum" sz="quarter" idx="5"/>
          </p:nvPr>
        </p:nvSpPr>
        <p:spPr>
          <a:noFill/>
        </p:spPr>
        <p:txBody>
          <a:bodyPr/>
          <a:lstStyle/>
          <a:p>
            <a:fld id="{0E5F2F29-A94D-478F-8A4D-A806CBB197AB}" type="slidenum">
              <a:rPr lang="en-US" smtClean="0"/>
              <a:pPr/>
              <a:t>13</a:t>
            </a:fld>
            <a:endParaRPr lang="en-US" smtClean="0"/>
          </a:p>
        </p:txBody>
      </p:sp>
      <p:sp>
        <p:nvSpPr>
          <p:cNvPr id="53251" name="Rectangle 2"/>
          <p:cNvSpPr>
            <a:spLocks noGrp="1" noRot="1" noChangeAspect="1" noChangeArrowheads="1" noTextEdit="1"/>
          </p:cNvSpPr>
          <p:nvPr>
            <p:ph type="sldImg"/>
          </p:nvPr>
        </p:nvSpPr>
        <p:spPr>
          <a:ln/>
        </p:spPr>
      </p:sp>
      <p:sp>
        <p:nvSpPr>
          <p:cNvPr id="532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7"/>
          <p:cNvSpPr>
            <a:spLocks noGrp="1" noChangeArrowheads="1"/>
          </p:cNvSpPr>
          <p:nvPr>
            <p:ph type="sldNum" sz="quarter" idx="5"/>
          </p:nvPr>
        </p:nvSpPr>
        <p:spPr>
          <a:noFill/>
        </p:spPr>
        <p:txBody>
          <a:bodyPr/>
          <a:lstStyle/>
          <a:p>
            <a:fld id="{22ECD7DE-033B-41C7-A232-9E6E5CCD6488}" type="slidenum">
              <a:rPr lang="en-US" smtClean="0"/>
              <a:pPr/>
              <a:t>14</a:t>
            </a:fld>
            <a:endParaRPr lang="en-US" smtClean="0"/>
          </a:p>
        </p:txBody>
      </p:sp>
      <p:sp>
        <p:nvSpPr>
          <p:cNvPr id="54275" name="Rectangle 2"/>
          <p:cNvSpPr>
            <a:spLocks noGrp="1" noRot="1" noChangeAspect="1" noChangeArrowheads="1" noTextEdit="1"/>
          </p:cNvSpPr>
          <p:nvPr>
            <p:ph type="sldImg"/>
          </p:nvPr>
        </p:nvSpPr>
        <p:spPr>
          <a:ln/>
        </p:spPr>
      </p:sp>
      <p:sp>
        <p:nvSpPr>
          <p:cNvPr id="5427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Slide Image Placeholder 1"/>
          <p:cNvSpPr>
            <a:spLocks noGrp="1" noRot="1" noChangeAspect="1" noTextEdit="1"/>
          </p:cNvSpPr>
          <p:nvPr>
            <p:ph type="sldImg"/>
          </p:nvPr>
        </p:nvSpPr>
        <p:spPr>
          <a:ln/>
        </p:spPr>
      </p:sp>
      <p:sp>
        <p:nvSpPr>
          <p:cNvPr id="55299" name="Notes Placeholder 2"/>
          <p:cNvSpPr>
            <a:spLocks noGrp="1"/>
          </p:cNvSpPr>
          <p:nvPr>
            <p:ph type="body" idx="1"/>
          </p:nvPr>
        </p:nvSpPr>
        <p:spPr>
          <a:noFill/>
          <a:ln/>
        </p:spPr>
        <p:txBody>
          <a:bodyPr/>
          <a:lstStyle/>
          <a:p>
            <a:endParaRPr lang="en-US" smtClean="0"/>
          </a:p>
        </p:txBody>
      </p:sp>
      <p:sp>
        <p:nvSpPr>
          <p:cNvPr id="55300" name="Slide Number Placeholder 3"/>
          <p:cNvSpPr>
            <a:spLocks noGrp="1"/>
          </p:cNvSpPr>
          <p:nvPr>
            <p:ph type="sldNum" sz="quarter" idx="5"/>
          </p:nvPr>
        </p:nvSpPr>
        <p:spPr>
          <a:noFill/>
        </p:spPr>
        <p:txBody>
          <a:bodyPr/>
          <a:lstStyle/>
          <a:p>
            <a:fld id="{92D10D8A-1D09-4904-9AD4-EC551004DBF3}" type="slidenum">
              <a:rPr lang="en-US" smtClean="0"/>
              <a:pPr/>
              <a:t>15</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ln/>
        </p:spPr>
      </p:sp>
      <p:sp>
        <p:nvSpPr>
          <p:cNvPr id="56323" name="Notes Placeholder 2"/>
          <p:cNvSpPr>
            <a:spLocks noGrp="1"/>
          </p:cNvSpPr>
          <p:nvPr>
            <p:ph type="body" idx="1"/>
          </p:nvPr>
        </p:nvSpPr>
        <p:spPr>
          <a:noFill/>
          <a:ln/>
        </p:spPr>
        <p:txBody>
          <a:bodyPr/>
          <a:lstStyle/>
          <a:p>
            <a:endParaRPr lang="en-US" smtClean="0"/>
          </a:p>
        </p:txBody>
      </p:sp>
      <p:sp>
        <p:nvSpPr>
          <p:cNvPr id="56324" name="Slide Number Placeholder 3"/>
          <p:cNvSpPr>
            <a:spLocks noGrp="1"/>
          </p:cNvSpPr>
          <p:nvPr>
            <p:ph type="sldNum" sz="quarter" idx="5"/>
          </p:nvPr>
        </p:nvSpPr>
        <p:spPr>
          <a:noFill/>
        </p:spPr>
        <p:txBody>
          <a:bodyPr/>
          <a:lstStyle/>
          <a:p>
            <a:fld id="{8442A6F3-17EA-4FC4-8542-336EE6E5B3A4}" type="slidenum">
              <a:rPr lang="en-US" smtClean="0"/>
              <a:pPr/>
              <a:t>16</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7"/>
          <p:cNvSpPr>
            <a:spLocks noGrp="1" noChangeArrowheads="1"/>
          </p:cNvSpPr>
          <p:nvPr>
            <p:ph type="sldNum" sz="quarter" idx="5"/>
          </p:nvPr>
        </p:nvSpPr>
        <p:spPr>
          <a:noFill/>
        </p:spPr>
        <p:txBody>
          <a:bodyPr/>
          <a:lstStyle/>
          <a:p>
            <a:fld id="{D1D3CA9D-8247-445C-B56B-404698395400}" type="slidenum">
              <a:rPr lang="en-US" smtClean="0"/>
              <a:pPr/>
              <a:t>17</a:t>
            </a:fld>
            <a:endParaRPr lang="en-US" smtClean="0"/>
          </a:p>
        </p:txBody>
      </p:sp>
      <p:sp>
        <p:nvSpPr>
          <p:cNvPr id="57347" name="Rectangle 2"/>
          <p:cNvSpPr>
            <a:spLocks noGrp="1" noRot="1" noChangeAspect="1" noChangeArrowheads="1" noTextEdit="1"/>
          </p:cNvSpPr>
          <p:nvPr>
            <p:ph type="sldImg"/>
          </p:nvPr>
        </p:nvSpPr>
        <p:spPr>
          <a:ln/>
        </p:spPr>
      </p:sp>
      <p:sp>
        <p:nvSpPr>
          <p:cNvPr id="5734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7"/>
          <p:cNvSpPr>
            <a:spLocks noGrp="1" noChangeArrowheads="1"/>
          </p:cNvSpPr>
          <p:nvPr>
            <p:ph type="sldNum" sz="quarter" idx="5"/>
          </p:nvPr>
        </p:nvSpPr>
        <p:spPr>
          <a:noFill/>
        </p:spPr>
        <p:txBody>
          <a:bodyPr/>
          <a:lstStyle/>
          <a:p>
            <a:fld id="{C6992419-4387-4598-B4A8-ADEB93808B75}" type="slidenum">
              <a:rPr lang="en-US" smtClean="0"/>
              <a:pPr/>
              <a:t>18</a:t>
            </a:fld>
            <a:endParaRPr lang="en-US" smtClean="0"/>
          </a:p>
        </p:txBody>
      </p:sp>
      <p:sp>
        <p:nvSpPr>
          <p:cNvPr id="58371" name="Rectangle 2"/>
          <p:cNvSpPr>
            <a:spLocks noGrp="1" noRot="1" noChangeAspect="1" noChangeArrowheads="1" noTextEdit="1"/>
          </p:cNvSpPr>
          <p:nvPr>
            <p:ph type="sldImg"/>
          </p:nvPr>
        </p:nvSpPr>
        <p:spPr>
          <a:ln/>
        </p:spPr>
      </p:sp>
      <p:sp>
        <p:nvSpPr>
          <p:cNvPr id="5837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p:spPr>
        <p:txBody>
          <a:bodyPr/>
          <a:lstStyle/>
          <a:p>
            <a:fld id="{02AD807C-B07B-4854-A5D3-B441F072BB56}" type="slidenum">
              <a:rPr lang="en-US" smtClean="0"/>
              <a:pPr/>
              <a:t>19</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7"/>
          <p:cNvSpPr>
            <a:spLocks noGrp="1" noChangeArrowheads="1"/>
          </p:cNvSpPr>
          <p:nvPr>
            <p:ph type="sldNum" sz="quarter" idx="5"/>
          </p:nvPr>
        </p:nvSpPr>
        <p:spPr>
          <a:noFill/>
        </p:spPr>
        <p:txBody>
          <a:bodyPr/>
          <a:lstStyle/>
          <a:p>
            <a:fld id="{1C36AB80-869A-434D-A4EB-C97162DC92B9}" type="slidenum">
              <a:rPr lang="en-US" smtClean="0"/>
              <a:pPr/>
              <a:t>20</a:t>
            </a:fld>
            <a:endParaRPr lang="en-US" smtClean="0"/>
          </a:p>
        </p:txBody>
      </p:sp>
      <p:sp>
        <p:nvSpPr>
          <p:cNvPr id="60419" name="Rectangle 2"/>
          <p:cNvSpPr>
            <a:spLocks noGrp="1" noRot="1" noChangeAspect="1" noChangeArrowheads="1" noTextEdit="1"/>
          </p:cNvSpPr>
          <p:nvPr>
            <p:ph type="sldImg"/>
          </p:nvPr>
        </p:nvSpPr>
        <p:spPr>
          <a:ln/>
        </p:spPr>
      </p:sp>
      <p:sp>
        <p:nvSpPr>
          <p:cNvPr id="6042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7"/>
          <p:cNvSpPr>
            <a:spLocks noGrp="1" noChangeArrowheads="1"/>
          </p:cNvSpPr>
          <p:nvPr>
            <p:ph type="sldNum" sz="quarter" idx="5"/>
          </p:nvPr>
        </p:nvSpPr>
        <p:spPr>
          <a:noFill/>
        </p:spPr>
        <p:txBody>
          <a:bodyPr/>
          <a:lstStyle/>
          <a:p>
            <a:fld id="{91092529-8E9C-4DB4-B713-0D3C599994C4}" type="slidenum">
              <a:rPr lang="en-US" smtClean="0"/>
              <a:pPr/>
              <a:t>21</a:t>
            </a:fld>
            <a:endParaRPr lang="en-US" smtClean="0"/>
          </a:p>
        </p:txBody>
      </p:sp>
      <p:sp>
        <p:nvSpPr>
          <p:cNvPr id="62467" name="Rectangle 2"/>
          <p:cNvSpPr>
            <a:spLocks noGrp="1" noRot="1" noChangeAspect="1" noChangeArrowheads="1" noTextEdit="1"/>
          </p:cNvSpPr>
          <p:nvPr>
            <p:ph type="sldImg"/>
          </p:nvPr>
        </p:nvSpPr>
        <p:spPr>
          <a:ln/>
        </p:spPr>
      </p:sp>
      <p:sp>
        <p:nvSpPr>
          <p:cNvPr id="6246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7"/>
          <p:cNvSpPr>
            <a:spLocks noGrp="1" noChangeArrowheads="1"/>
          </p:cNvSpPr>
          <p:nvPr>
            <p:ph type="sldNum" sz="quarter" idx="5"/>
          </p:nvPr>
        </p:nvSpPr>
        <p:spPr>
          <a:noFill/>
        </p:spPr>
        <p:txBody>
          <a:bodyPr/>
          <a:lstStyle/>
          <a:p>
            <a:fld id="{F5EA5DD7-F58F-4D85-A4E0-4804F7458813}" type="slidenum">
              <a:rPr lang="en-US" smtClean="0"/>
              <a:pPr/>
              <a:t>22</a:t>
            </a:fld>
            <a:endParaRPr lang="en-US" smtClean="0"/>
          </a:p>
        </p:txBody>
      </p:sp>
      <p:sp>
        <p:nvSpPr>
          <p:cNvPr id="64515" name="Rectangle 2"/>
          <p:cNvSpPr>
            <a:spLocks noGrp="1" noRot="1" noChangeAspect="1" noChangeArrowheads="1" noTextEdit="1"/>
          </p:cNvSpPr>
          <p:nvPr>
            <p:ph type="sldImg"/>
          </p:nvPr>
        </p:nvSpPr>
        <p:spPr>
          <a:ln/>
        </p:spPr>
      </p:sp>
      <p:sp>
        <p:nvSpPr>
          <p:cNvPr id="6451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7"/>
          <p:cNvSpPr>
            <a:spLocks noGrp="1" noChangeArrowheads="1"/>
          </p:cNvSpPr>
          <p:nvPr>
            <p:ph type="sldNum" sz="quarter" idx="5"/>
          </p:nvPr>
        </p:nvSpPr>
        <p:spPr>
          <a:noFill/>
        </p:spPr>
        <p:txBody>
          <a:bodyPr/>
          <a:lstStyle/>
          <a:p>
            <a:fld id="{FCEA2CF4-C81C-44D7-95DB-8009BB4A4C8C}" type="slidenum">
              <a:rPr lang="en-US" smtClean="0"/>
              <a:pPr/>
              <a:t>23</a:t>
            </a:fld>
            <a:endParaRPr lang="en-US" smtClean="0"/>
          </a:p>
        </p:txBody>
      </p:sp>
      <p:sp>
        <p:nvSpPr>
          <p:cNvPr id="66563" name="Rectangle 2"/>
          <p:cNvSpPr>
            <a:spLocks noGrp="1" noRot="1" noChangeAspect="1" noChangeArrowheads="1" noTextEdit="1"/>
          </p:cNvSpPr>
          <p:nvPr>
            <p:ph type="sldImg"/>
          </p:nvPr>
        </p:nvSpPr>
        <p:spPr>
          <a:ln/>
        </p:spPr>
      </p:sp>
      <p:sp>
        <p:nvSpPr>
          <p:cNvPr id="6656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p:cNvSpPr>
            <a:spLocks noGrp="1" noChangeArrowheads="1"/>
          </p:cNvSpPr>
          <p:nvPr>
            <p:ph type="sldNum" sz="quarter" idx="5"/>
          </p:nvPr>
        </p:nvSpPr>
        <p:spPr>
          <a:noFill/>
        </p:spPr>
        <p:txBody>
          <a:bodyPr/>
          <a:lstStyle/>
          <a:p>
            <a:fld id="{24B53AF6-4CAB-456B-B19A-9B5ABB1A8690}" type="slidenum">
              <a:rPr lang="en-US" smtClean="0"/>
              <a:pPr/>
              <a:t>24</a:t>
            </a:fld>
            <a:endParaRPr lang="en-US" smtClean="0"/>
          </a:p>
        </p:txBody>
      </p:sp>
      <p:sp>
        <p:nvSpPr>
          <p:cNvPr id="63491" name="Rectangle 2"/>
          <p:cNvSpPr>
            <a:spLocks noGrp="1" noRot="1" noChangeAspect="1" noChangeArrowheads="1" noTextEdit="1"/>
          </p:cNvSpPr>
          <p:nvPr>
            <p:ph type="sldImg"/>
          </p:nvPr>
        </p:nvSpPr>
        <p:spPr>
          <a:ln/>
        </p:spPr>
      </p:sp>
      <p:sp>
        <p:nvSpPr>
          <p:cNvPr id="6349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Slide Image Placeholder 1"/>
          <p:cNvSpPr>
            <a:spLocks noGrp="1" noRot="1" noChangeAspect="1" noTextEdit="1"/>
          </p:cNvSpPr>
          <p:nvPr>
            <p:ph type="sldImg"/>
          </p:nvPr>
        </p:nvSpPr>
        <p:spPr>
          <a:ln/>
        </p:spPr>
      </p:sp>
      <p:sp>
        <p:nvSpPr>
          <p:cNvPr id="67587" name="Notes Placeholder 2"/>
          <p:cNvSpPr>
            <a:spLocks noGrp="1"/>
          </p:cNvSpPr>
          <p:nvPr>
            <p:ph type="body" idx="1"/>
          </p:nvPr>
        </p:nvSpPr>
        <p:spPr>
          <a:noFill/>
          <a:ln/>
        </p:spPr>
        <p:txBody>
          <a:bodyPr/>
          <a:lstStyle/>
          <a:p>
            <a:endParaRPr lang="en-US" smtClean="0"/>
          </a:p>
        </p:txBody>
      </p:sp>
      <p:sp>
        <p:nvSpPr>
          <p:cNvPr id="67588" name="Slide Number Placeholder 3"/>
          <p:cNvSpPr>
            <a:spLocks noGrp="1"/>
          </p:cNvSpPr>
          <p:nvPr>
            <p:ph type="sldNum" sz="quarter" idx="5"/>
          </p:nvPr>
        </p:nvSpPr>
        <p:spPr>
          <a:noFill/>
        </p:spPr>
        <p:txBody>
          <a:bodyPr/>
          <a:lstStyle/>
          <a:p>
            <a:fld id="{D01C77FB-3C66-49FE-9B46-60FFC930A9A1}" type="slidenum">
              <a:rPr lang="en-US" smtClean="0"/>
              <a:pPr/>
              <a:t>25</a:t>
            </a:fld>
            <a:endParaRPr lang="en-US" smtClean="0"/>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7"/>
          <p:cNvSpPr>
            <a:spLocks noGrp="1" noChangeArrowheads="1"/>
          </p:cNvSpPr>
          <p:nvPr>
            <p:ph type="sldNum" sz="quarter" idx="5"/>
          </p:nvPr>
        </p:nvSpPr>
        <p:spPr>
          <a:noFill/>
        </p:spPr>
        <p:txBody>
          <a:bodyPr/>
          <a:lstStyle/>
          <a:p>
            <a:fld id="{BC84C9DE-B5AB-4AE4-80F6-9E2673B3697D}" type="slidenum">
              <a:rPr lang="en-US" smtClean="0"/>
              <a:pPr/>
              <a:t>26</a:t>
            </a:fld>
            <a:endParaRPr lang="en-US" smtClean="0"/>
          </a:p>
        </p:txBody>
      </p:sp>
      <p:sp>
        <p:nvSpPr>
          <p:cNvPr id="68611" name="Rectangle 2"/>
          <p:cNvSpPr>
            <a:spLocks noGrp="1" noRot="1" noChangeAspect="1" noChangeArrowheads="1" noTextEdit="1"/>
          </p:cNvSpPr>
          <p:nvPr>
            <p:ph type="sldImg"/>
          </p:nvPr>
        </p:nvSpPr>
        <p:spPr>
          <a:ln/>
        </p:spPr>
      </p:sp>
      <p:sp>
        <p:nvSpPr>
          <p:cNvPr id="6861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a:noFill/>
        </p:spPr>
        <p:txBody>
          <a:bodyPr/>
          <a:lstStyle/>
          <a:p>
            <a:fld id="{B912EF53-188F-476D-B031-1B370B2D2971}" type="slidenum">
              <a:rPr lang="en-US" smtClean="0"/>
              <a:pPr/>
              <a:t>27</a:t>
            </a:fld>
            <a:endParaRPr lang="en-US" smtClean="0"/>
          </a:p>
        </p:txBody>
      </p:sp>
      <p:sp>
        <p:nvSpPr>
          <p:cNvPr id="69635" name="Rectangle 2"/>
          <p:cNvSpPr>
            <a:spLocks noGrp="1" noRot="1" noChangeAspect="1" noChangeArrowheads="1" noTextEdit="1"/>
          </p:cNvSpPr>
          <p:nvPr>
            <p:ph type="sldImg"/>
          </p:nvPr>
        </p:nvSpPr>
        <p:spPr>
          <a:xfrm>
            <a:off x="1265238" y="725488"/>
            <a:ext cx="4784725" cy="3587750"/>
          </a:xfrm>
          <a:ln/>
        </p:spPr>
      </p:sp>
      <p:sp>
        <p:nvSpPr>
          <p:cNvPr id="69636" name="Rectangle 3"/>
          <p:cNvSpPr>
            <a:spLocks noGrp="1" noChangeArrowheads="1"/>
          </p:cNvSpPr>
          <p:nvPr>
            <p:ph type="body" idx="1"/>
          </p:nvPr>
        </p:nvSpPr>
        <p:spPr>
          <a:xfrm>
            <a:off x="974725" y="4560888"/>
            <a:ext cx="5365750" cy="4319587"/>
          </a:xfrm>
          <a:noFill/>
          <a:ln/>
        </p:spPr>
        <p:txBody>
          <a:bodyPr/>
          <a:lstStyle/>
          <a:p>
            <a:pPr eaLnBrk="1" hangingPunct="1"/>
            <a:r>
              <a:rPr lang="en-US" dirty="0" smtClean="0"/>
              <a:t>In general simple classifiers, while they are more efficient,  they are also weaker.</a:t>
            </a:r>
          </a:p>
          <a:p>
            <a:pPr eaLnBrk="1" hangingPunct="1"/>
            <a:endParaRPr lang="en-US" dirty="0" smtClean="0"/>
          </a:p>
          <a:p>
            <a:pPr eaLnBrk="1" hangingPunct="1"/>
            <a:r>
              <a:rPr lang="en-US" dirty="0" smtClean="0"/>
              <a:t>We could define a computational risk hierarchy (in analogy with structural risk minimization)…</a:t>
            </a:r>
          </a:p>
          <a:p>
            <a:pPr eaLnBrk="1" hangingPunct="1"/>
            <a:r>
              <a:rPr lang="en-US" dirty="0" smtClean="0"/>
              <a:t>  A nested set of  classifier classes</a:t>
            </a:r>
          </a:p>
          <a:p>
            <a:pPr eaLnBrk="1" hangingPunct="1"/>
            <a:endParaRPr lang="en-US" dirty="0" smtClean="0"/>
          </a:p>
          <a:p>
            <a:pPr eaLnBrk="1" hangingPunct="1"/>
            <a:endParaRPr lang="en-US" dirty="0" smtClean="0"/>
          </a:p>
          <a:p>
            <a:pPr eaLnBrk="1" hangingPunct="1"/>
            <a:endParaRPr lang="en-US" dirty="0" smtClean="0"/>
          </a:p>
          <a:p>
            <a:pPr eaLnBrk="1" hangingPunct="1"/>
            <a:r>
              <a:rPr lang="en-US" dirty="0" smtClean="0"/>
              <a:t>The training process is reminiscent of boosting…</a:t>
            </a:r>
          </a:p>
          <a:p>
            <a:pPr eaLnBrk="1" hangingPunct="1"/>
            <a:r>
              <a:rPr lang="en-US" dirty="0" smtClean="0"/>
              <a:t>   - previous classifiers reweight the examples used to train subsequent classifiers</a:t>
            </a:r>
          </a:p>
          <a:p>
            <a:pPr eaLnBrk="1" hangingPunct="1"/>
            <a:endParaRPr lang="en-US" dirty="0" smtClean="0"/>
          </a:p>
          <a:p>
            <a:pPr eaLnBrk="1" hangingPunct="1"/>
            <a:r>
              <a:rPr lang="en-US" dirty="0" smtClean="0"/>
              <a:t>The goal of the training process is different</a:t>
            </a:r>
          </a:p>
          <a:p>
            <a:pPr eaLnBrk="1" hangingPunct="1"/>
            <a:r>
              <a:rPr lang="en-US" dirty="0" smtClean="0"/>
              <a:t>   - instead of minimizing errors minimize false positives</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Slide Image Placeholder 1"/>
          <p:cNvSpPr>
            <a:spLocks noGrp="1" noRot="1" noChangeAspect="1" noTextEdit="1"/>
          </p:cNvSpPr>
          <p:nvPr>
            <p:ph type="sldImg"/>
          </p:nvPr>
        </p:nvSpPr>
        <p:spPr>
          <a:ln/>
        </p:spPr>
      </p:sp>
      <p:sp>
        <p:nvSpPr>
          <p:cNvPr id="70659" name="Notes Placeholder 2"/>
          <p:cNvSpPr>
            <a:spLocks noGrp="1"/>
          </p:cNvSpPr>
          <p:nvPr>
            <p:ph type="body" idx="1"/>
          </p:nvPr>
        </p:nvSpPr>
        <p:spPr>
          <a:noFill/>
          <a:ln/>
        </p:spPr>
        <p:txBody>
          <a:bodyPr/>
          <a:lstStyle/>
          <a:p>
            <a:endParaRPr lang="en-US" smtClean="0"/>
          </a:p>
        </p:txBody>
      </p:sp>
      <p:sp>
        <p:nvSpPr>
          <p:cNvPr id="70660" name="Slide Number Placeholder 3"/>
          <p:cNvSpPr>
            <a:spLocks noGrp="1"/>
          </p:cNvSpPr>
          <p:nvPr>
            <p:ph type="sldNum" sz="quarter" idx="5"/>
          </p:nvPr>
        </p:nvSpPr>
        <p:spPr>
          <a:noFill/>
        </p:spPr>
        <p:txBody>
          <a:bodyPr/>
          <a:lstStyle/>
          <a:p>
            <a:fld id="{23F40C29-5DF3-4839-92EA-00F840C9A1B3}" type="slidenum">
              <a:rPr lang="en-US" smtClean="0"/>
              <a:pPr/>
              <a:t>28</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Slide Image Placeholder 1"/>
          <p:cNvSpPr>
            <a:spLocks noGrp="1" noRot="1" noChangeAspect="1" noTextEdit="1"/>
          </p:cNvSpPr>
          <p:nvPr>
            <p:ph type="sldImg"/>
          </p:nvPr>
        </p:nvSpPr>
        <p:spPr>
          <a:ln/>
        </p:spPr>
      </p:sp>
      <p:sp>
        <p:nvSpPr>
          <p:cNvPr id="71683" name="Notes Placeholder 2"/>
          <p:cNvSpPr>
            <a:spLocks noGrp="1"/>
          </p:cNvSpPr>
          <p:nvPr>
            <p:ph type="body" idx="1"/>
          </p:nvPr>
        </p:nvSpPr>
        <p:spPr>
          <a:noFill/>
          <a:ln/>
        </p:spPr>
        <p:txBody>
          <a:bodyPr/>
          <a:lstStyle/>
          <a:p>
            <a:endParaRPr lang="en-US" smtClean="0"/>
          </a:p>
        </p:txBody>
      </p:sp>
      <p:sp>
        <p:nvSpPr>
          <p:cNvPr id="71684" name="Slide Number Placeholder 3"/>
          <p:cNvSpPr>
            <a:spLocks noGrp="1"/>
          </p:cNvSpPr>
          <p:nvPr>
            <p:ph type="sldNum" sz="quarter" idx="5"/>
          </p:nvPr>
        </p:nvSpPr>
        <p:spPr>
          <a:noFill/>
        </p:spPr>
        <p:txBody>
          <a:bodyPr/>
          <a:lstStyle/>
          <a:p>
            <a:fld id="{7A21329D-C39B-4D5B-816A-63F794147201}" type="slidenum">
              <a:rPr lang="en-US" smtClean="0"/>
              <a:pPr/>
              <a:t>29</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7"/>
          <p:cNvSpPr>
            <a:spLocks noGrp="1" noChangeArrowheads="1"/>
          </p:cNvSpPr>
          <p:nvPr>
            <p:ph type="sldNum" sz="quarter" idx="5"/>
          </p:nvPr>
        </p:nvSpPr>
        <p:spPr>
          <a:noFill/>
        </p:spPr>
        <p:txBody>
          <a:bodyPr/>
          <a:lstStyle/>
          <a:p>
            <a:fld id="{DF87B5A5-8592-45C0-B70A-60C90274E03F}" type="slidenum">
              <a:rPr lang="en-US" smtClean="0"/>
              <a:pPr/>
              <a:t>30</a:t>
            </a:fld>
            <a:endParaRPr lang="en-US" smtClean="0"/>
          </a:p>
        </p:txBody>
      </p:sp>
      <p:sp>
        <p:nvSpPr>
          <p:cNvPr id="72707" name="Rectangle 2"/>
          <p:cNvSpPr>
            <a:spLocks noGrp="1" noRot="1" noChangeAspect="1" noChangeArrowheads="1" noTextEdit="1"/>
          </p:cNvSpPr>
          <p:nvPr>
            <p:ph type="sldImg"/>
          </p:nvPr>
        </p:nvSpPr>
        <p:spPr>
          <a:xfrm>
            <a:off x="1265238" y="725488"/>
            <a:ext cx="4784725" cy="3587750"/>
          </a:xfrm>
          <a:ln/>
        </p:spPr>
      </p:sp>
      <p:sp>
        <p:nvSpPr>
          <p:cNvPr id="72708" name="Rectangle 3"/>
          <p:cNvSpPr>
            <a:spLocks noGrp="1" noChangeArrowheads="1"/>
          </p:cNvSpPr>
          <p:nvPr>
            <p:ph type="body" idx="1"/>
          </p:nvPr>
        </p:nvSpPr>
        <p:spPr>
          <a:xfrm>
            <a:off x="974725" y="4560888"/>
            <a:ext cx="5365750" cy="4319587"/>
          </a:xfrm>
          <a:noFill/>
          <a:ln/>
        </p:spPr>
        <p:txBody>
          <a:bodyPr/>
          <a:lstStyle/>
          <a:p>
            <a:pPr eaLnBrk="1" hangingPunct="1"/>
            <a:r>
              <a:rPr lang="en-US" smtClean="0"/>
              <a:t>This situation with negative examples is actually quite common…  where negative examples are free.</a:t>
            </a:r>
          </a:p>
          <a:p>
            <a:pPr eaLnBrk="1" hangingPunct="1"/>
            <a:endParaRPr lang="en-US" smtClean="0"/>
          </a:p>
          <a:p>
            <a:pPr eaLnBrk="1" hangingPunct="1"/>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a:noFill/>
        </p:spPr>
        <p:txBody>
          <a:bodyPr/>
          <a:lstStyle/>
          <a:p>
            <a:fld id="{B347CF93-9A49-44A4-920E-851FBF3A0093}" type="slidenum">
              <a:rPr lang="en-US" smtClean="0"/>
              <a:pPr/>
              <a:t>31</a:t>
            </a:fld>
            <a:endParaRPr lang="en-US" smtClean="0"/>
          </a:p>
        </p:txBody>
      </p:sp>
      <p:sp>
        <p:nvSpPr>
          <p:cNvPr id="73731" name="Rectangle 2"/>
          <p:cNvSpPr>
            <a:spLocks noGrp="1" noRot="1" noChangeAspect="1" noChangeArrowheads="1" noTextEdit="1"/>
          </p:cNvSpPr>
          <p:nvPr>
            <p:ph type="sldImg"/>
          </p:nvPr>
        </p:nvSpPr>
        <p:spPr>
          <a:ln/>
        </p:spPr>
      </p:sp>
      <p:sp>
        <p:nvSpPr>
          <p:cNvPr id="7373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7"/>
          <p:cNvSpPr>
            <a:spLocks noGrp="1" noChangeArrowheads="1"/>
          </p:cNvSpPr>
          <p:nvPr>
            <p:ph type="sldNum" sz="quarter" idx="5"/>
          </p:nvPr>
        </p:nvSpPr>
        <p:spPr>
          <a:noFill/>
        </p:spPr>
        <p:txBody>
          <a:bodyPr/>
          <a:lstStyle/>
          <a:p>
            <a:fld id="{37AE3C79-E840-4720-BEE9-273216312022}" type="slidenum">
              <a:rPr lang="en-US" smtClean="0"/>
              <a:pPr/>
              <a:t>32</a:t>
            </a:fld>
            <a:endParaRPr lang="en-US" smtClean="0"/>
          </a:p>
        </p:txBody>
      </p:sp>
      <p:sp>
        <p:nvSpPr>
          <p:cNvPr id="74755" name="Rectangle 2"/>
          <p:cNvSpPr>
            <a:spLocks noGrp="1" noRot="1" noChangeAspect="1" noChangeArrowheads="1" noTextEdit="1"/>
          </p:cNvSpPr>
          <p:nvPr>
            <p:ph type="sldImg"/>
          </p:nvPr>
        </p:nvSpPr>
        <p:spPr>
          <a:ln/>
        </p:spPr>
      </p:sp>
      <p:sp>
        <p:nvSpPr>
          <p:cNvPr id="74756"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a:noFill/>
        </p:spPr>
        <p:txBody>
          <a:bodyPr/>
          <a:lstStyle/>
          <a:p>
            <a:fld id="{4A6BE03F-06AF-4483-89DD-CAB55592C5D3}" type="slidenum">
              <a:rPr lang="en-US" smtClean="0"/>
              <a:pPr/>
              <a:t>33</a:t>
            </a:fld>
            <a:endParaRPr lang="en-US" smtClean="0"/>
          </a:p>
        </p:txBody>
      </p:sp>
      <p:sp>
        <p:nvSpPr>
          <p:cNvPr id="75779" name="Rectangle 2"/>
          <p:cNvSpPr>
            <a:spLocks noGrp="1" noRot="1" noChangeAspect="1" noChangeArrowheads="1" noTextEdit="1"/>
          </p:cNvSpPr>
          <p:nvPr>
            <p:ph type="sldImg"/>
          </p:nvPr>
        </p:nvSpPr>
        <p:spPr>
          <a:ln/>
        </p:spPr>
      </p:sp>
      <p:sp>
        <p:nvSpPr>
          <p:cNvPr id="75780"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Rectangle 7"/>
          <p:cNvSpPr>
            <a:spLocks noGrp="1" noChangeArrowheads="1"/>
          </p:cNvSpPr>
          <p:nvPr>
            <p:ph type="sldNum" sz="quarter" idx="5"/>
          </p:nvPr>
        </p:nvSpPr>
        <p:spPr>
          <a:noFill/>
        </p:spPr>
        <p:txBody>
          <a:bodyPr/>
          <a:lstStyle/>
          <a:p>
            <a:fld id="{56A41421-4846-4BB8-B34E-7C440F339EA7}" type="slidenum">
              <a:rPr lang="en-US" smtClean="0"/>
              <a:pPr/>
              <a:t>34</a:t>
            </a:fld>
            <a:endParaRPr lang="en-US" smtClean="0"/>
          </a:p>
        </p:txBody>
      </p:sp>
      <p:sp>
        <p:nvSpPr>
          <p:cNvPr id="76803" name="Rectangle 2"/>
          <p:cNvSpPr>
            <a:spLocks noGrp="1" noRot="1" noChangeAspect="1" noChangeArrowheads="1" noTextEdit="1"/>
          </p:cNvSpPr>
          <p:nvPr>
            <p:ph type="sldImg"/>
          </p:nvPr>
        </p:nvSpPr>
        <p:spPr>
          <a:ln/>
        </p:spPr>
      </p:sp>
      <p:sp>
        <p:nvSpPr>
          <p:cNvPr id="76804"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7"/>
          <p:cNvSpPr>
            <a:spLocks noGrp="1" noChangeArrowheads="1"/>
          </p:cNvSpPr>
          <p:nvPr>
            <p:ph type="sldNum" sz="quarter" idx="5"/>
          </p:nvPr>
        </p:nvSpPr>
        <p:spPr>
          <a:noFill/>
        </p:spPr>
        <p:txBody>
          <a:bodyPr/>
          <a:lstStyle/>
          <a:p>
            <a:fld id="{D8C7B972-A49A-44F2-8A81-9E57674A4F2B}" type="slidenum">
              <a:rPr lang="en-US" smtClean="0"/>
              <a:pPr/>
              <a:t>35</a:t>
            </a:fld>
            <a:endParaRPr lang="en-US" smtClean="0"/>
          </a:p>
        </p:txBody>
      </p:sp>
      <p:sp>
        <p:nvSpPr>
          <p:cNvPr id="77827" name="Rectangle 2"/>
          <p:cNvSpPr>
            <a:spLocks noGrp="1" noRot="1" noChangeAspect="1" noChangeArrowheads="1" noTextEdit="1"/>
          </p:cNvSpPr>
          <p:nvPr>
            <p:ph type="sldImg"/>
          </p:nvPr>
        </p:nvSpPr>
        <p:spPr>
          <a:ln/>
        </p:spPr>
      </p:sp>
      <p:sp>
        <p:nvSpPr>
          <p:cNvPr id="77828"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a:spLocks noGrp="1" noChangeArrowheads="1"/>
          </p:cNvSpPr>
          <p:nvPr>
            <p:ph type="sldNum" sz="quarter" idx="5"/>
          </p:nvPr>
        </p:nvSpPr>
        <p:spPr>
          <a:noFill/>
        </p:spPr>
        <p:txBody>
          <a:bodyPr/>
          <a:lstStyle/>
          <a:p>
            <a:fld id="{D5A1AE26-9DAB-4FB1-BA68-FA614A749E59}" type="slidenum">
              <a:rPr lang="en-US" smtClean="0"/>
              <a:pPr/>
              <a:t>36</a:t>
            </a:fld>
            <a:endParaRPr lang="en-US" smtClean="0"/>
          </a:p>
        </p:txBody>
      </p:sp>
      <p:sp>
        <p:nvSpPr>
          <p:cNvPr id="78851" name="Rectangle 2"/>
          <p:cNvSpPr>
            <a:spLocks noGrp="1" noRot="1" noChangeAspect="1" noChangeArrowheads="1" noTextEdit="1"/>
          </p:cNvSpPr>
          <p:nvPr>
            <p:ph type="sldImg"/>
          </p:nvPr>
        </p:nvSpPr>
        <p:spPr>
          <a:ln/>
        </p:spPr>
      </p:sp>
      <p:sp>
        <p:nvSpPr>
          <p:cNvPr id="78852" name="Rectangle 3"/>
          <p:cNvSpPr>
            <a:spLocks noGrp="1" noChangeArrowheads="1"/>
          </p:cNvSpPr>
          <p:nvPr>
            <p:ph type="body" idx="1"/>
          </p:nvPr>
        </p:nvSpPr>
        <p:spPr>
          <a:noFill/>
          <a:ln/>
        </p:spPr>
        <p:txBody>
          <a:bodyPr/>
          <a:lstStyle/>
          <a:p>
            <a:pPr eaLnBrk="1" hangingPunct="1"/>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Why is this problem interesting? Let’s firstly</a:t>
            </a:r>
            <a:r>
              <a:rPr lang="en-US" baseline="0" dirty="0" smtClean="0"/>
              <a:t> briefly review some of the facts in the online space. First, photo sharing has become a main online social activity. As a matter of fact, </a:t>
            </a:r>
            <a:r>
              <a:rPr lang="en-US" baseline="0" dirty="0" err="1" smtClean="0"/>
              <a:t>FaceBook</a:t>
            </a:r>
            <a:r>
              <a:rPr lang="en-US" baseline="0" dirty="0" smtClean="0"/>
              <a:t> receives 850 million photo uploads every month and has become the number 1 photo sharing sites. In this context, users care about who are in which photos. That is why tagging faces has become a standard feature for different photo management systems. It is obvious that face detection/recognition can help automate the tagging tasks here. On the research side, face recognition in controlled environment can more or less be regarded as solved problem. For example, according the FRGC2006, the research community has pushed the recognition accuracy to be higher than 99.99% with false acceptance rate less than 0.01%. On the other hand, the research on face recognition in uncontrolled real life photos is not quite there yet.</a:t>
            </a:r>
            <a:endParaRPr lang="en-US" dirty="0"/>
          </a:p>
        </p:txBody>
      </p:sp>
      <p:sp>
        <p:nvSpPr>
          <p:cNvPr id="4" name="Slide Number Placeholder 3"/>
          <p:cNvSpPr>
            <a:spLocks noGrp="1"/>
          </p:cNvSpPr>
          <p:nvPr>
            <p:ph type="sldNum" sz="quarter" idx="10"/>
          </p:nvPr>
        </p:nvSpPr>
        <p:spPr/>
        <p:txBody>
          <a:bodyPr/>
          <a:lstStyle/>
          <a:p>
            <a:fld id="{D315FACB-0B1A-46D4-9322-9A8E02C5A483}" type="slidenum">
              <a:rPr lang="en-US" smtClean="0"/>
              <a:pPr/>
              <a:t>38</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So what are challenges in</a:t>
            </a:r>
            <a:r>
              <a:rPr lang="en-US" baseline="0" dirty="0" smtClean="0"/>
              <a:t> real-world face recognition? In a standard face recognition task, one build a set of gallery database of faces with known identities. Then for a new face, we match it against the database and use identity of the best matched face as the potential suggested identity of the new face. In addition to the challenges induced from visual variations such as pose, lighting, and facial expression variations, I would like to raise your attention on two other issues. Firstly, it is known that the more faces you have in the gallery database, the more accurate your face recognition algorithm could be, however, efficiently matching against large gallery dataset is a simple task. Second, if we need to recognize the face of a large number of subjects, and the gallery face database contains a lot of different person with different identities, it will degrade face recognition accuracy, that is simply because the chances of two person to have similar faces will increase. So how are we going to address these issues?</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39</a:t>
            </a:fld>
            <a:endParaRPr lang="en-US">
              <a:solidFill>
                <a:prstClr val="black"/>
              </a:solidFill>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a:t>
            </a:r>
            <a:r>
              <a:rPr lang="en-US" baseline="0" dirty="0" smtClean="0"/>
              <a:t> proceed to present the details of our face recognition algorithm. Just as in any other face recognition algorithm, our face recognition algorithm starts with an automatic face detector, and then we detect the eye locations of the detected the face. The face is then rectified into a canonical coordinate by nail the two eyes into some canonical positions. We then perform a illumination normalization scheme to compensate for possible lighting variations. We shall note that in these preprocessing steps, we try to compensate for as much pose variations as possible. However, it is not going to fully address these two visual variations, as demonstrated by the examples shown in the slides. Significant pose variation still present in the rectified image. So we need to further address them in our matching algorithm.</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60</a:t>
            </a:fld>
            <a:endParaRPr lang="en-US">
              <a:solidFill>
                <a:prstClr val="black"/>
              </a:solidFill>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After</a:t>
            </a:r>
            <a:r>
              <a:rPr lang="en-US" baseline="0" dirty="0" smtClean="0"/>
              <a:t> preprocessing, we build a Gaussian pyramid and densely sample 8x8 small image patches out of each image level. For each image patch, we extract a local image descriptor out of it. Here we utilized a 400 dimensional descriptor from our descriptor set. We shall clarify that we just picked up one, other descriptors, such as those discussed in part one of my talk can also be used. Therefore in the end, each face is transformed into a set of 400 dimensional feature vectors.</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61</a:t>
            </a:fld>
            <a:endParaRPr lang="en-US">
              <a:solidFill>
                <a:prstClr val="black"/>
              </a:solidFill>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further augment each</a:t>
            </a:r>
            <a:r>
              <a:rPr lang="en-US" baseline="0" dirty="0" smtClean="0"/>
              <a:t> descriptor by the (</a:t>
            </a:r>
            <a:r>
              <a:rPr lang="en-US" baseline="0" dirty="0" err="1" smtClean="0"/>
              <a:t>x,y</a:t>
            </a:r>
            <a:r>
              <a:rPr lang="en-US" baseline="0" dirty="0" smtClean="0"/>
              <a:t>) location of the image patch it is associated with. We quantize each of the augmented descriptors by a set K of randomized trees. We concatenate of the histogram in formed in the tree nodes of each of the randomized trees into a combined histogram. Obviously, each feature </a:t>
            </a:r>
            <a:r>
              <a:rPr lang="en-US" baseline="0" dirty="0" err="1" smtClean="0"/>
              <a:t>gi</a:t>
            </a:r>
            <a:r>
              <a:rPr lang="en-US" baseline="0" dirty="0" smtClean="0"/>
              <a:t> of a face will contribute to k bin of the combined histogram.  The randomized trees could be trained offline by a face dataset, where at each tree nodes, we generate a random projection, and sort the projected value of all feature vectors, and split them with the median value. Due to the random projection, we can generate multiple trees. Therefore, in our algorithm, each face will be represented by a histogram. We then define the similarity metric to be an IDF </a:t>
            </a:r>
            <a:r>
              <a:rPr lang="en-US" baseline="0" dirty="0" err="1" smtClean="0"/>
              <a:t>weithed</a:t>
            </a:r>
            <a:r>
              <a:rPr lang="en-US" baseline="0" dirty="0" smtClean="0"/>
              <a:t> L1 norm, where the IDF weight is to demote those features appeared in two many faces because they are less discriminative.</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62</a:t>
            </a:fld>
            <a:endParaRPr lang="en-US">
              <a:solidFill>
                <a:prstClr val="black"/>
              </a:solidFill>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Each</a:t>
            </a:r>
            <a:r>
              <a:rPr lang="en-US" baseline="0" dirty="0" smtClean="0"/>
              <a:t> randomized projection tree is induced re-cursively by generate a random projection w from a Gaussian distribution, and then the median of all the projected values in this tree node is picked up as the </a:t>
            </a:r>
            <a:r>
              <a:rPr lang="en-US" baseline="0" dirty="0" err="1" smtClean="0"/>
              <a:t>thresholding</a:t>
            </a:r>
            <a:r>
              <a:rPr lang="en-US" baseline="0" dirty="0" smtClean="0"/>
              <a:t>.</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63</a:t>
            </a:fld>
            <a:endParaRPr lang="en-US">
              <a:solidFill>
                <a:prstClr val="black"/>
              </a:solidFill>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To illustrate this inverted indexing and matching process, suppose we have N faces. Remember</a:t>
            </a:r>
            <a:r>
              <a:rPr lang="en-US" baseline="0" dirty="0" smtClean="0"/>
              <a:t> each face in the end is represented as a set of weighted integers. We can build inverted list to encode, for each integer, which faces it has presented. Then when match a new query faces, we can perform a forward look-up on the set of integers the query face encoded, as shown by the animation there. The gallery face with the maximum vote will be best match of the query face.</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64</a:t>
            </a:fld>
            <a:endParaRPr lang="en-US">
              <a:solidFill>
                <a:prstClr val="black"/>
              </a:solidFill>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explored the best parameter setting for our algorithm,</a:t>
            </a:r>
            <a:r>
              <a:rPr lang="en-US" baseline="0" dirty="0" smtClean="0"/>
              <a:t> such as the depth of the tree, number of trees, as well as histogram distance metric on a benchmark dataset. Some general findings are 1) IDF weighted distance is better than un-weighted distance with a small margin. And L1 distance leads L2 distance by a significant margin. Our randomized tree depth is about 10 and we use 10 trees in all our experiments.</a:t>
            </a:r>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65</a:t>
            </a:fld>
            <a:endParaRPr lang="en-US">
              <a:solidFill>
                <a:prstClr val="black"/>
              </a:solidFill>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extensively</a:t>
            </a:r>
            <a:r>
              <a:rPr lang="en-US" baseline="0" dirty="0" smtClean="0"/>
              <a:t> explored the performance of our algorithm on four face recognition benchmarks, and compare them with different holistic appearance based methods which leverage generative or discriminative subspace to represent the face images. Obviously, our algorithm outperform our comparison algorithm in all these four databases. I shall highlight the results on the fourth benchmark, the Multi-PIE dataset, because this dataset represents the largest pose variation. As we can clearly see, our algorithm lead them by a significant margin. This validates the robustness of our algorithmic to pose variations.</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66</a:t>
            </a:fld>
            <a:endParaRPr lang="en-US">
              <a:solidFill>
                <a:prstClr val="black"/>
              </a:solidFill>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We further validate</a:t>
            </a:r>
            <a:r>
              <a:rPr lang="en-US" baseline="0" dirty="0" smtClean="0"/>
              <a:t> the generalization ability of the proposed method by inducing the tree in a different dataset than the test dataset. As we can clearly observe, cross dataset generalization of our algorithm is pretty good, while those discriminative subspace method presented poor generalization ability.</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67</a:t>
            </a:fld>
            <a:endParaRPr lang="en-US">
              <a:solidFill>
                <a:prstClr val="black"/>
              </a:solidFill>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OK, we have address</a:t>
            </a:r>
            <a:r>
              <a:rPr lang="en-US" baseline="0" dirty="0" smtClean="0"/>
              <a:t> the database selection issue. Any questions? Next let me show you how social network context could be leveraged to improve face recognition accuracy. The first observation is, although an online social network site may have a lot of users, for a specific user, such as Rachel, her friend network is only a very small number. As a matter of fact, on face book, the average number of friends connection a user has is around 150. So we don’t really need recognize 10000 different identities. Secondly </a:t>
            </a:r>
            <a:endParaRPr lang="en-US" dirty="0"/>
          </a:p>
        </p:txBody>
      </p:sp>
      <p:sp>
        <p:nvSpPr>
          <p:cNvPr id="4" name="Slide Number Placeholder 3"/>
          <p:cNvSpPr>
            <a:spLocks noGrp="1"/>
          </p:cNvSpPr>
          <p:nvPr>
            <p:ph type="sldNum" sz="quarter" idx="10"/>
          </p:nvPr>
        </p:nvSpPr>
        <p:spPr/>
        <p:txBody>
          <a:bodyPr/>
          <a:lstStyle/>
          <a:p>
            <a:fld id="{B8FB6DCA-959F-4ABA-9D2F-08DFA0E0A6A3}" type="slidenum">
              <a:rPr lang="en-US" smtClean="0">
                <a:solidFill>
                  <a:prstClr val="black"/>
                </a:solidFill>
              </a:rPr>
              <a:pPr/>
              <a:t>68</a:t>
            </a:fld>
            <a:endParaRPr lang="en-US">
              <a:solidFill>
                <a:prstClr val="black"/>
              </a:solidFill>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15AA9113-17C5-40F3-A60D-E0BEBE5FC5EE}" type="slidenum">
              <a:rPr lang="en-US" smtClean="0">
                <a:solidFill>
                  <a:prstClr val="black"/>
                </a:solidFill>
              </a:rPr>
              <a:pPr>
                <a:defRPr/>
              </a:pPr>
              <a:t>69</a:t>
            </a:fld>
            <a:endParaRPr lang="en-US">
              <a:solidFill>
                <a:prstClr val="black"/>
              </a:solidFill>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Slide Image Placeholder 1"/>
          <p:cNvSpPr>
            <a:spLocks noGrp="1" noRot="1" noChangeAspect="1" noTextEdit="1"/>
          </p:cNvSpPr>
          <p:nvPr>
            <p:ph type="sldImg"/>
          </p:nvPr>
        </p:nvSpPr>
        <p:spPr>
          <a:ln/>
        </p:spPr>
      </p:sp>
      <p:sp>
        <p:nvSpPr>
          <p:cNvPr id="79875" name="Notes Placeholder 2"/>
          <p:cNvSpPr>
            <a:spLocks noGrp="1"/>
          </p:cNvSpPr>
          <p:nvPr>
            <p:ph type="body" idx="1"/>
          </p:nvPr>
        </p:nvSpPr>
        <p:spPr>
          <a:noFill/>
          <a:ln/>
        </p:spPr>
        <p:txBody>
          <a:bodyPr/>
          <a:lstStyle/>
          <a:p>
            <a:endParaRPr lang="en-US" smtClean="0"/>
          </a:p>
        </p:txBody>
      </p:sp>
      <p:sp>
        <p:nvSpPr>
          <p:cNvPr id="79876" name="Slide Number Placeholder 3"/>
          <p:cNvSpPr>
            <a:spLocks noGrp="1"/>
          </p:cNvSpPr>
          <p:nvPr>
            <p:ph type="sldNum" sz="quarter" idx="5"/>
          </p:nvPr>
        </p:nvSpPr>
        <p:spPr>
          <a:noFill/>
        </p:spPr>
        <p:txBody>
          <a:bodyPr/>
          <a:lstStyle/>
          <a:p>
            <a:fld id="{5E3AA134-2021-4DF4-A4BE-06FC9547DCB5}" type="slidenum">
              <a:rPr lang="en-US" smtClean="0"/>
              <a:pPr/>
              <a:t>70</a:t>
            </a:fld>
            <a:endParaRPr lang="en-US" smtClean="0"/>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Slide Image Placeholder 1"/>
          <p:cNvSpPr>
            <a:spLocks noGrp="1" noRot="1" noChangeAspect="1" noTextEdit="1"/>
          </p:cNvSpPr>
          <p:nvPr>
            <p:ph type="sldImg"/>
          </p:nvPr>
        </p:nvSpPr>
        <p:spPr>
          <a:ln/>
        </p:spPr>
      </p:sp>
      <p:sp>
        <p:nvSpPr>
          <p:cNvPr id="80899" name="Notes Placeholder 2"/>
          <p:cNvSpPr>
            <a:spLocks noGrp="1"/>
          </p:cNvSpPr>
          <p:nvPr>
            <p:ph type="body" idx="1"/>
          </p:nvPr>
        </p:nvSpPr>
        <p:spPr>
          <a:noFill/>
          <a:ln/>
        </p:spPr>
        <p:txBody>
          <a:bodyPr/>
          <a:lstStyle/>
          <a:p>
            <a:endParaRPr lang="en-US" smtClean="0"/>
          </a:p>
        </p:txBody>
      </p:sp>
      <p:sp>
        <p:nvSpPr>
          <p:cNvPr id="80900" name="Slide Number Placeholder 3"/>
          <p:cNvSpPr>
            <a:spLocks noGrp="1"/>
          </p:cNvSpPr>
          <p:nvPr>
            <p:ph type="sldNum" sz="quarter" idx="5"/>
          </p:nvPr>
        </p:nvSpPr>
        <p:spPr>
          <a:noFill/>
        </p:spPr>
        <p:txBody>
          <a:bodyPr/>
          <a:lstStyle/>
          <a:p>
            <a:fld id="{916918BE-E46B-4B17-AC64-4CCAE99D638B}" type="slidenum">
              <a:rPr lang="en-US" smtClean="0"/>
              <a:pPr/>
              <a:t>71</a:t>
            </a:fld>
            <a:endParaRPr lang="en-US" smtClean="0"/>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Slide Image Placeholder 1"/>
          <p:cNvSpPr>
            <a:spLocks noGrp="1" noRot="1" noChangeAspect="1" noTextEdit="1"/>
          </p:cNvSpPr>
          <p:nvPr>
            <p:ph type="sldImg"/>
          </p:nvPr>
        </p:nvSpPr>
        <p:spPr>
          <a:ln/>
        </p:spPr>
      </p:sp>
      <p:sp>
        <p:nvSpPr>
          <p:cNvPr id="81923" name="Notes Placeholder 2"/>
          <p:cNvSpPr>
            <a:spLocks noGrp="1"/>
          </p:cNvSpPr>
          <p:nvPr>
            <p:ph type="body" idx="1"/>
          </p:nvPr>
        </p:nvSpPr>
        <p:spPr>
          <a:noFill/>
          <a:ln/>
        </p:spPr>
        <p:txBody>
          <a:bodyPr/>
          <a:lstStyle/>
          <a:p>
            <a:endParaRPr lang="en-US" smtClean="0"/>
          </a:p>
        </p:txBody>
      </p:sp>
      <p:sp>
        <p:nvSpPr>
          <p:cNvPr id="81924" name="Slide Number Placeholder 3"/>
          <p:cNvSpPr>
            <a:spLocks noGrp="1"/>
          </p:cNvSpPr>
          <p:nvPr>
            <p:ph type="sldNum" sz="quarter" idx="5"/>
          </p:nvPr>
        </p:nvSpPr>
        <p:spPr>
          <a:noFill/>
        </p:spPr>
        <p:txBody>
          <a:bodyPr/>
          <a:lstStyle/>
          <a:p>
            <a:fld id="{3C527A62-03E5-4ADF-9372-25BFC99DD43B}" type="slidenum">
              <a:rPr lang="en-US" smtClean="0"/>
              <a:pPr/>
              <a:t>72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1"/>
      </p:bgRef>
    </p:bg>
    <p:spTree>
      <p:nvGrpSpPr>
        <p:cNvPr id="1" name=""/>
        <p:cNvGrpSpPr/>
        <p:nvPr/>
      </p:nvGrpSpPr>
      <p:grpSpPr>
        <a:xfrm>
          <a:off x="0" y="0"/>
          <a:ext cx="0" cy="0"/>
          <a:chOff x="0" y="0"/>
          <a:chExt cx="0" cy="0"/>
        </a:xfrm>
      </p:grpSpPr>
      <p:sp>
        <p:nvSpPr>
          <p:cNvPr id="8" name="Title 7"/>
          <p:cNvSpPr>
            <a:spLocks noGrp="1"/>
          </p:cNvSpPr>
          <p:nvPr>
            <p:ph type="ctrTitle"/>
          </p:nvPr>
        </p:nvSpPr>
        <p:spPr>
          <a:xfrm>
            <a:off x="2286000" y="3124200"/>
            <a:ext cx="6172200" cy="1894362"/>
          </a:xfrm>
        </p:spPr>
        <p:txBody>
          <a:bodyPr/>
          <a:lstStyle>
            <a:lvl1pPr>
              <a:defRPr b="1"/>
            </a:lvl1pPr>
          </a:lstStyle>
          <a:p>
            <a:r>
              <a:rPr kumimoji="0" lang="en-US" smtClean="0"/>
              <a:t>Click to edit Master title style</a:t>
            </a:r>
            <a:endParaRPr kumimoji="0" lang="en-US"/>
          </a:p>
        </p:txBody>
      </p:sp>
      <p:sp>
        <p:nvSpPr>
          <p:cNvPr id="9" name="Subtitl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bwMode="auto">
          <a:xfrm rot="5400000">
            <a:off x="7764621" y="1174097"/>
            <a:ext cx="2286000" cy="381000"/>
          </a:xfrm>
        </p:spPr>
        <p:txBody>
          <a:bodyPr/>
          <a:lstStyle/>
          <a:p>
            <a:pPr>
              <a:defRPr/>
            </a:pPr>
            <a:endParaRPr lang="en-US"/>
          </a:p>
        </p:txBody>
      </p:sp>
      <p:sp>
        <p:nvSpPr>
          <p:cNvPr id="17" name="Footer Placeholder 16"/>
          <p:cNvSpPr>
            <a:spLocks noGrp="1"/>
          </p:cNvSpPr>
          <p:nvPr>
            <p:ph type="ftr" sz="quarter" idx="11"/>
          </p:nvPr>
        </p:nvSpPr>
        <p:spPr bwMode="auto">
          <a:xfrm rot="5400000">
            <a:off x="7077269" y="4181669"/>
            <a:ext cx="3657600" cy="384048"/>
          </a:xfrm>
        </p:spPr>
        <p:txBody>
          <a:bodyPr/>
          <a:lstStyle/>
          <a:p>
            <a:pPr>
              <a:defRPr/>
            </a:pPr>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Straight Connector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Straight Connector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Straight Connector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Oval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Oval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Oval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Slide Number Placeholder 28"/>
          <p:cNvSpPr>
            <a:spLocks noGrp="1"/>
          </p:cNvSpPr>
          <p:nvPr>
            <p:ph type="sldNum" sz="quarter" idx="12"/>
          </p:nvPr>
        </p:nvSpPr>
        <p:spPr bwMode="auto">
          <a:xfrm>
            <a:off x="1325544" y="4928702"/>
            <a:ext cx="609600" cy="517524"/>
          </a:xfrm>
        </p:spPr>
        <p:txBody>
          <a:bodyPr/>
          <a:lstStyle/>
          <a:p>
            <a:pPr>
              <a:defRPr/>
            </a:pPr>
            <a:fld id="{52BB9BE1-CC02-4630-A187-1FA3D78B1A24}" type="slidenum">
              <a:rPr lang="en-US" smtClean="0"/>
              <a:pPr>
                <a:defRPr/>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8" name="Content Placeholder 7"/>
          <p:cNvSpPr>
            <a:spLocks noGrp="1"/>
          </p:cNvSpPr>
          <p:nvPr>
            <p:ph sz="quarter" idx="1"/>
          </p:nvPr>
        </p:nvSpPr>
        <p:spPr>
          <a:xfrm>
            <a:off x="457200" y="1600200"/>
            <a:ext cx="7467600" cy="487375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4"/>
          </p:nvPr>
        </p:nvSpPr>
        <p:spPr/>
        <p:txBody>
          <a:bodyPr rtlCol="0"/>
          <a:lstStyle/>
          <a:p>
            <a:pPr>
              <a:defRPr/>
            </a:pPr>
            <a:endParaRPr lang="en-US"/>
          </a:p>
        </p:txBody>
      </p:sp>
      <p:sp>
        <p:nvSpPr>
          <p:cNvPr id="9" name="Slide Number Placeholder 8"/>
          <p:cNvSpPr>
            <a:spLocks noGrp="1"/>
          </p:cNvSpPr>
          <p:nvPr>
            <p:ph type="sldNum" sz="quarter" idx="15"/>
          </p:nvPr>
        </p:nvSpPr>
        <p:spPr/>
        <p:txBody>
          <a:bodyPr rtlCol="0"/>
          <a:lstStyle/>
          <a:p>
            <a:pPr>
              <a:defRPr/>
            </a:pPr>
            <a:fld id="{774C1639-4E2F-4550-BAEE-C5BDC1CB80DD}" type="slidenum">
              <a:rPr lang="en-US" smtClean="0"/>
              <a:pPr>
                <a:defRPr/>
              </a:pPr>
              <a:t>‹#›</a:t>
            </a:fld>
            <a:endParaRPr lang="en-US"/>
          </a:p>
        </p:txBody>
      </p:sp>
      <p:sp>
        <p:nvSpPr>
          <p:cNvPr id="10" name="Footer Placeholder 9"/>
          <p:cNvSpPr>
            <a:spLocks noGrp="1"/>
          </p:cNvSpPr>
          <p:nvPr>
            <p:ph type="ftr" sz="quarter" idx="16"/>
          </p:nvPr>
        </p:nvSpPr>
        <p:spPr/>
        <p:txBody>
          <a:bodyPr rtlCol="0"/>
          <a:lstStyle/>
          <a:p>
            <a:pPr>
              <a:defRPr/>
            </a:pP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286000" y="2895600"/>
            <a:ext cx="6172200" cy="2053590"/>
          </a:xfrm>
        </p:spPr>
        <p:txBody>
          <a:bodyPr/>
          <a:lstStyle>
            <a:lvl1pPr algn="l">
              <a:buNone/>
              <a:defRPr sz="3000" b="1" cap="small" baseline="0"/>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bwMode="auto">
          <a:xfrm rot="5400000">
            <a:off x="7763256" y="1170432"/>
            <a:ext cx="2286000" cy="381000"/>
          </a:xfrm>
        </p:spPr>
        <p:txBody>
          <a:bodyPr/>
          <a:lstStyle/>
          <a:p>
            <a:pPr>
              <a:defRPr/>
            </a:pPr>
            <a:endParaRPr lang="en-US"/>
          </a:p>
        </p:txBody>
      </p:sp>
      <p:sp>
        <p:nvSpPr>
          <p:cNvPr id="5" name="Footer Placeholder 4"/>
          <p:cNvSpPr>
            <a:spLocks noGrp="1"/>
          </p:cNvSpPr>
          <p:nvPr>
            <p:ph type="ftr" sz="quarter" idx="11"/>
          </p:nvPr>
        </p:nvSpPr>
        <p:spPr bwMode="auto">
          <a:xfrm rot="5400000">
            <a:off x="7077456" y="4178808"/>
            <a:ext cx="3657600" cy="384048"/>
          </a:xfrm>
        </p:spPr>
        <p:txBody>
          <a:bodyPr/>
          <a:lstStyle/>
          <a:p>
            <a:pPr>
              <a:defRPr/>
            </a:pPr>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Straight Connector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Straight Connector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Straight Connector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Straight Connector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Oval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Oval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Oval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Oval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Oval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Straight Connector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Slide Number Placeholder 5"/>
          <p:cNvSpPr>
            <a:spLocks noGrp="1"/>
          </p:cNvSpPr>
          <p:nvPr>
            <p:ph type="sldNum" sz="quarter" idx="12"/>
          </p:nvPr>
        </p:nvSpPr>
        <p:spPr bwMode="auto">
          <a:xfrm>
            <a:off x="1340616" y="4928702"/>
            <a:ext cx="609600" cy="517524"/>
          </a:xfrm>
        </p:spPr>
        <p:txBody>
          <a:bodyPr/>
          <a:lstStyle/>
          <a:p>
            <a:pPr>
              <a:defRPr/>
            </a:pPr>
            <a:fld id="{6CB1FF34-FEDA-430E-8462-E7A209AF306F}" type="slidenum">
              <a:rPr lang="en-US" smtClean="0"/>
              <a:pPr>
                <a:defRPr/>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4219BF50-AC92-44AF-92A4-620F182E35C2}" type="slidenum">
              <a:rPr lang="en-US" smtClean="0"/>
              <a:pPr>
                <a:defRPr/>
              </a:pPr>
              <a:t>‹#›</a:t>
            </a:fld>
            <a:endParaRPr lang="en-US"/>
          </a:p>
        </p:txBody>
      </p:sp>
      <p:sp>
        <p:nvSpPr>
          <p:cNvPr id="9" name="Content Placeholder 8"/>
          <p:cNvSpPr>
            <a:spLocks noGrp="1"/>
          </p:cNvSpPr>
          <p:nvPr>
            <p:ph sz="quarter" idx="1"/>
          </p:nvPr>
        </p:nvSpPr>
        <p:spPr>
          <a:xfrm>
            <a:off x="457200"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270248" y="1600200"/>
            <a:ext cx="365760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7543800" cy="1143000"/>
          </a:xfrm>
        </p:spPr>
        <p:txBody>
          <a:bodyPr anchor="b"/>
          <a:lstStyle>
            <a:lvl1pPr>
              <a:defRPr/>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C5E26E91-021D-4B32-926D-DC16A89D51CC}" type="slidenum">
              <a:rPr lang="en-US" smtClean="0"/>
              <a:pPr>
                <a:defRPr/>
              </a:pPr>
              <a:t>‹#›</a:t>
            </a:fld>
            <a:endParaRPr lang="en-US"/>
          </a:p>
        </p:txBody>
      </p:sp>
      <p:sp>
        <p:nvSpPr>
          <p:cNvPr id="11" name="Content Placeholder 10"/>
          <p:cNvSpPr>
            <a:spLocks noGrp="1"/>
          </p:cNvSpPr>
          <p:nvPr>
            <p:ph sz="quarter" idx="2"/>
          </p:nvPr>
        </p:nvSpPr>
        <p:spPr>
          <a:xfrm>
            <a:off x="457200"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quarter" idx="4"/>
          </p:nvPr>
        </p:nvSpPr>
        <p:spPr>
          <a:xfrm>
            <a:off x="4371975" y="2362200"/>
            <a:ext cx="3657600" cy="3886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Text Placeholder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
        <p:nvSpPr>
          <p:cNvPr id="14" name="Text Placeholder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en-US" smtClean="0"/>
              <a:t>Click to edit Master text styles</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6" name="Date Placeholder 5"/>
          <p:cNvSpPr>
            <a:spLocks noGrp="1"/>
          </p:cNvSpPr>
          <p:nvPr>
            <p:ph type="dt" sz="half" idx="10"/>
          </p:nvPr>
        </p:nvSpPr>
        <p:spPr/>
        <p:txBody>
          <a:bodyPr rtlCol="0"/>
          <a:lstStyle/>
          <a:p>
            <a:pPr>
              <a:defRPr/>
            </a:pPr>
            <a:endParaRPr lang="en-US"/>
          </a:p>
        </p:txBody>
      </p:sp>
      <p:sp>
        <p:nvSpPr>
          <p:cNvPr id="7" name="Slide Number Placeholder 6"/>
          <p:cNvSpPr>
            <a:spLocks noGrp="1"/>
          </p:cNvSpPr>
          <p:nvPr>
            <p:ph type="sldNum" sz="quarter" idx="11"/>
          </p:nvPr>
        </p:nvSpPr>
        <p:spPr/>
        <p:txBody>
          <a:bodyPr rtlCol="0"/>
          <a:lstStyle/>
          <a:p>
            <a:pPr>
              <a:defRPr/>
            </a:pPr>
            <a:fld id="{11756749-8CA8-49DA-A68F-85171B0F5274}" type="slidenum">
              <a:rPr lang="en-US" smtClean="0"/>
              <a:pPr>
                <a:defRPr/>
              </a:pPr>
              <a:t>‹#›</a:t>
            </a:fld>
            <a:endParaRPr lang="en-US"/>
          </a:p>
        </p:txBody>
      </p:sp>
      <p:sp>
        <p:nvSpPr>
          <p:cNvPr id="8" name="Footer Placeholder 7"/>
          <p:cNvSpPr>
            <a:spLocks noGrp="1"/>
          </p:cNvSpPr>
          <p:nvPr>
            <p:ph type="ftr" sz="quarter" idx="12"/>
          </p:nvPr>
        </p:nvSpPr>
        <p:spPr/>
        <p:txBody>
          <a:bodyPr rtlCol="0"/>
          <a:lstStyle/>
          <a:p>
            <a:pPr>
              <a:defRPr/>
            </a:pP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8136D7BB-2806-4694-9201-C1DF6EA7CF15}"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l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Straight Connector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Straight Connector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Straight Connector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Straight Connector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Oval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Content Placeholder 17"/>
          <p:cNvSpPr>
            <a:spLocks noGrp="1"/>
          </p:cNvSpPr>
          <p:nvPr>
            <p:ph sz="quarter" idx="1"/>
          </p:nvPr>
        </p:nvSpPr>
        <p:spPr>
          <a:xfrm>
            <a:off x="304800" y="274320"/>
            <a:ext cx="5638800" cy="6327648"/>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4"/>
          </p:nvPr>
        </p:nvSpPr>
        <p:spPr/>
        <p:txBody>
          <a:bodyPr rtlCol="0"/>
          <a:lstStyle/>
          <a:p>
            <a:pPr>
              <a:defRPr/>
            </a:pPr>
            <a:endParaRPr lang="en-US"/>
          </a:p>
        </p:txBody>
      </p:sp>
      <p:sp>
        <p:nvSpPr>
          <p:cNvPr id="22" name="Slide Number Placeholder 21"/>
          <p:cNvSpPr>
            <a:spLocks noGrp="1"/>
          </p:cNvSpPr>
          <p:nvPr>
            <p:ph type="sldNum" sz="quarter" idx="15"/>
          </p:nvPr>
        </p:nvSpPr>
        <p:spPr/>
        <p:txBody>
          <a:bodyPr rtlCol="0"/>
          <a:lstStyle/>
          <a:p>
            <a:pPr>
              <a:defRPr/>
            </a:pPr>
            <a:fld id="{A8AD4D2A-A0A1-4AB1-BF3F-4E3C9BF55984}" type="slidenum">
              <a:rPr lang="en-US" smtClean="0"/>
              <a:pPr>
                <a:defRPr/>
              </a:pPr>
              <a:t>‹#›</a:t>
            </a:fld>
            <a:endParaRPr lang="en-US"/>
          </a:p>
        </p:txBody>
      </p:sp>
      <p:sp>
        <p:nvSpPr>
          <p:cNvPr id="23" name="Footer Placeholder 22"/>
          <p:cNvSpPr>
            <a:spLocks noGrp="1"/>
          </p:cNvSpPr>
          <p:nvPr>
            <p:ph type="ftr" sz="quarter" idx="16"/>
          </p:nvPr>
        </p:nvSpPr>
        <p:spPr/>
        <p:txBody>
          <a:bodyPr rtlCol="0"/>
          <a:lstStyle/>
          <a:p>
            <a:pPr>
              <a:defRPr/>
            </a:pPr>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9" name="Straight Connector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Oval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rot="5400000">
            <a:off x="3350133" y="3200400"/>
            <a:ext cx="6309360" cy="457200"/>
          </a:xfrm>
        </p:spPr>
        <p:txBody>
          <a:bodyPr anchor="b"/>
          <a:lstStyle>
            <a:lvl1pPr algn="l">
              <a:buNone/>
              <a:defRPr sz="2000" b="1"/>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en-US" smtClean="0"/>
              <a:t>Click icon to add picture</a:t>
            </a:r>
            <a:endParaRPr kumimoji="0" lang="en-US" dirty="0"/>
          </a:p>
        </p:txBody>
      </p:sp>
      <p:sp>
        <p:nvSpPr>
          <p:cNvPr id="4" name="Text Placeholder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10" name="Straight Connector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Straight Connector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Straight Connector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Straight Connector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Date Placeholder 16"/>
          <p:cNvSpPr>
            <a:spLocks noGrp="1"/>
          </p:cNvSpPr>
          <p:nvPr>
            <p:ph type="dt" sz="half" idx="10"/>
          </p:nvPr>
        </p:nvSpPr>
        <p:spPr/>
        <p:txBody>
          <a:bodyPr rtlCol="0"/>
          <a:lstStyle/>
          <a:p>
            <a:pPr>
              <a:defRPr/>
            </a:pPr>
            <a:endParaRPr lang="en-US"/>
          </a:p>
        </p:txBody>
      </p:sp>
      <p:sp>
        <p:nvSpPr>
          <p:cNvPr id="18" name="Slide Number Placeholder 17"/>
          <p:cNvSpPr>
            <a:spLocks noGrp="1"/>
          </p:cNvSpPr>
          <p:nvPr>
            <p:ph type="sldNum" sz="quarter" idx="11"/>
          </p:nvPr>
        </p:nvSpPr>
        <p:spPr/>
        <p:txBody>
          <a:bodyPr rtlCol="0"/>
          <a:lstStyle/>
          <a:p>
            <a:pPr>
              <a:defRPr/>
            </a:pPr>
            <a:fld id="{8F8DC858-3513-47BE-8939-E01A91F098A2}" type="slidenum">
              <a:rPr lang="en-US" smtClean="0"/>
              <a:pPr>
                <a:defRPr/>
              </a:pPr>
              <a:t>‹#›</a:t>
            </a:fld>
            <a:endParaRPr lang="en-US"/>
          </a:p>
        </p:txBody>
      </p:sp>
      <p:sp>
        <p:nvSpPr>
          <p:cNvPr id="21" name="Footer Placeholder 20"/>
          <p:cNvSpPr>
            <a:spLocks noGrp="1"/>
          </p:cNvSpPr>
          <p:nvPr>
            <p:ph type="ftr" sz="quarter" idx="12"/>
          </p:nvPr>
        </p:nvSpPr>
        <p:spPr/>
        <p:txBody>
          <a:bodyPr rtlCol="0"/>
          <a:lstStyle/>
          <a:p>
            <a:pPr>
              <a:defRPr/>
            </a:pP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7DD7741-022D-4361-BD74-799334698C23}"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676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AA8C337E-79AB-43D3-B7D5-9A8EDE49DF79}" type="slidenum">
              <a:rPr lang="en-US" smtClean="0"/>
              <a:pPr>
                <a:defRPr/>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8288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8288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4641169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152400" y="152400"/>
            <a:ext cx="8839200" cy="8382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828800"/>
            <a:ext cx="381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quarter" idx="2"/>
          </p:nvPr>
        </p:nvSpPr>
        <p:spPr>
          <a:xfrm>
            <a:off x="4648200" y="18288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Content Placeholder 4"/>
          <p:cNvSpPr>
            <a:spLocks noGrp="1"/>
          </p:cNvSpPr>
          <p:nvPr>
            <p:ph sz="quarter" idx="3"/>
          </p:nvPr>
        </p:nvSpPr>
        <p:spPr>
          <a:xfrm>
            <a:off x="4648200" y="3962400"/>
            <a:ext cx="381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xmlns="" val="36808871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A25237D-F774-40BB-B8FA-2B8126923BCC}" type="datetimeFigureOut">
              <a:rPr lang="en-US" smtClean="0">
                <a:solidFill>
                  <a:srgbClr val="FFFFFF">
                    <a:tint val="75000"/>
                  </a:srgbClr>
                </a:solidFill>
              </a:rPr>
              <a:pPr/>
              <a:t>4/16/2012</a:t>
            </a:fld>
            <a:endParaRPr lang="en-US">
              <a:solidFill>
                <a:srgbClr val="FFFFFF">
                  <a:tint val="75000"/>
                </a:srgbClr>
              </a:solidFill>
            </a:endParaRPr>
          </a:p>
        </p:txBody>
      </p:sp>
      <p:sp>
        <p:nvSpPr>
          <p:cNvPr id="5" name="Footer Placeholder 4"/>
          <p:cNvSpPr>
            <a:spLocks noGrp="1"/>
          </p:cNvSpPr>
          <p:nvPr>
            <p:ph type="ftr" sz="quarter" idx="11"/>
          </p:nvPr>
        </p:nvSpPr>
        <p:spPr/>
        <p:txBody>
          <a:bodyPr/>
          <a:lstStyle/>
          <a:p>
            <a:endParaRPr lang="en-US">
              <a:solidFill>
                <a:srgbClr val="FFFFFF">
                  <a:tint val="75000"/>
                </a:srgbClr>
              </a:solidFill>
            </a:endParaRPr>
          </a:p>
        </p:txBody>
      </p:sp>
      <p:sp>
        <p:nvSpPr>
          <p:cNvPr id="6" name="Slide Number Placeholder 5"/>
          <p:cNvSpPr>
            <a:spLocks noGrp="1"/>
          </p:cNvSpPr>
          <p:nvPr>
            <p:ph type="sldNum" sz="quarter" idx="12"/>
          </p:nvPr>
        </p:nvSpPr>
        <p:spPr/>
        <p:txBody>
          <a:bodyPr/>
          <a:lstStyle/>
          <a:p>
            <a:fld id="{87802C3A-A0A9-4468-B3C9-335220D829D4}" type="slidenum">
              <a:rPr lang="en-US" smtClean="0">
                <a:solidFill>
                  <a:srgbClr val="FFFFFF">
                    <a:tint val="75000"/>
                  </a:srgbClr>
                </a:solidFill>
              </a:rPr>
              <a:pPr/>
              <a:t>‹#›</a:t>
            </a:fld>
            <a:endParaRPr lang="en-US">
              <a:solidFill>
                <a:srgbClr val="FFFFFF">
                  <a:tint val="75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4.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5.xml"/></Relationships>
</file>

<file path=ppt/slideMasters/_rels/slideMaster4.xml.rels><?xml version="1.0" encoding="UTF-8" standalone="yes"?>
<Relationships xmlns="http://schemas.openxmlformats.org/package/2006/relationships"><Relationship Id="rId2" Type="http://schemas.openxmlformats.org/officeDocument/2006/relationships/theme" Target="../theme/theme4.xml"/><Relationship Id="rId1" Type="http://schemas.openxmlformats.org/officeDocument/2006/relationships/slideLayout" Target="../slideLayouts/slideLayout16.xml"/></Relationships>
</file>

<file path=ppt/slideMasters/_rels/slideMaster5.xml.rels><?xml version="1.0" encoding="UTF-8" standalone="yes"?>
<Relationships xmlns="http://schemas.openxmlformats.org/package/2006/relationships"><Relationship Id="rId2" Type="http://schemas.openxmlformats.org/officeDocument/2006/relationships/theme" Target="../theme/theme5.xml"/><Relationship Id="rId1" Type="http://schemas.openxmlformats.org/officeDocument/2006/relationships/slideLayout" Target="../slideLayouts/slideLayout17.xml"/></Relationships>
</file>

<file path=ppt/slideMasters/_rels/slideMaster6.xml.rels><?xml version="1.0" encoding="UTF-8" standalone="yes"?>
<Relationships xmlns="http://schemas.openxmlformats.org/package/2006/relationships"><Relationship Id="rId2" Type="http://schemas.openxmlformats.org/officeDocument/2006/relationships/theme" Target="../theme/theme6.xml"/><Relationship Id="rId1" Type="http://schemas.openxmlformats.org/officeDocument/2006/relationships/slideLayout" Target="../slideLayouts/slideLayout18.xml"/></Relationships>
</file>

<file path=ppt/slideMasters/_rels/slideMaster7.xml.rels><?xml version="1.0" encoding="UTF-8" standalone="yes"?>
<Relationships xmlns="http://schemas.openxmlformats.org/package/2006/relationships"><Relationship Id="rId2" Type="http://schemas.openxmlformats.org/officeDocument/2006/relationships/theme" Target="../theme/theme7.xml"/><Relationship Id="rId1" Type="http://schemas.openxmlformats.org/officeDocument/2006/relationships/slideLayout" Target="../slideLayouts/slideLayout19.xml"/></Relationships>
</file>

<file path=ppt/slideMasters/_rels/slideMaster8.xml.rels><?xml version="1.0" encoding="UTF-8" standalone="yes"?>
<Relationships xmlns="http://schemas.openxmlformats.org/package/2006/relationships"><Relationship Id="rId2" Type="http://schemas.openxmlformats.org/officeDocument/2006/relationships/theme" Target="../theme/theme8.xml"/><Relationship Id="rId1" Type="http://schemas.openxmlformats.org/officeDocument/2006/relationships/slideLayout" Target="../slideLayouts/slideLayout20.xml"/></Relationships>
</file>

<file path=ppt/slideMasters/_rels/slideMaster9.xml.rels><?xml version="1.0" encoding="UTF-8" standalone="yes"?>
<Relationships xmlns="http://schemas.openxmlformats.org/package/2006/relationships"><Relationship Id="rId2" Type="http://schemas.openxmlformats.org/officeDocument/2006/relationships/theme" Target="../theme/theme9.xml"/><Relationship Id="rId1" Type="http://schemas.openxmlformats.org/officeDocument/2006/relationships/slideLayout" Target="../slideLayouts/slideLayout21.xml"/></Relationships>
</file>

<file path=ppt/slideMasters/_rels/slideMaster10.xml.rels><?xml version="1.0" encoding="UTF-8" standalone="yes"?>
<Relationships xmlns="http://schemas.openxmlformats.org/package/2006/relationships"><Relationship Id="rId2" Type="http://schemas.openxmlformats.org/officeDocument/2006/relationships/theme" Target="../theme/theme10.xml"/><Relationship Id="rId1" Type="http://schemas.openxmlformats.org/officeDocument/2006/relationships/slideLayout" Target="../slideLayouts/slideLayout22.xml"/></Relationships>
</file>

<file path=ppt/slideMasters/_rels/slideMaster11.xml.rels><?xml version="1.0" encoding="UTF-8" standalone="yes"?>
<Relationships xmlns="http://schemas.openxmlformats.org/package/2006/relationships"><Relationship Id="rId2" Type="http://schemas.openxmlformats.org/officeDocument/2006/relationships/theme" Target="../theme/theme11.xml"/><Relationship Id="rId1" Type="http://schemas.openxmlformats.org/officeDocument/2006/relationships/slideLayout" Target="../slideLayouts/slideLayout23.xml"/></Relationships>
</file>

<file path=ppt/slideMasters/_rels/slideMaster12.xml.rels><?xml version="1.0" encoding="UTF-8" standalone="yes"?>
<Relationships xmlns="http://schemas.openxmlformats.org/package/2006/relationships"><Relationship Id="rId2" Type="http://schemas.openxmlformats.org/officeDocument/2006/relationships/theme" Target="../theme/theme12.xml"/><Relationship Id="rId1"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Straight Connector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Title Placeholder 21"/>
          <p:cNvSpPr>
            <a:spLocks noGrp="1"/>
          </p:cNvSpPr>
          <p:nvPr>
            <p:ph type="title"/>
          </p:nvPr>
        </p:nvSpPr>
        <p:spPr>
          <a:xfrm>
            <a:off x="457200" y="274638"/>
            <a:ext cx="7467600" cy="1143000"/>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pPr>
              <a:defRPr/>
            </a:pPr>
            <a:endParaRPr lang="en-US"/>
          </a:p>
        </p:txBody>
      </p:sp>
      <p:sp>
        <p:nvSpPr>
          <p:cNvPr id="3" name="Footer Placeholder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pPr>
              <a:defRPr/>
            </a:pPr>
            <a:endParaRPr lang="en-US"/>
          </a:p>
        </p:txBody>
      </p:sp>
      <p:sp>
        <p:nvSpPr>
          <p:cNvPr id="7" name="Straight Connector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Straight Connector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Straight Connector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Oval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Slide Number Placeholder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pPr>
              <a:defRPr/>
            </a:pPr>
            <a:fld id="{9D615FC6-65EA-469E-A2AC-6B14F4DC4664}"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95" r:id="rId12"/>
    <p:sldLayoutId id="2147483696" r:id="rId13"/>
  </p:sldLayoutIdLst>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7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76"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78"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80"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82"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8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86"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88"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90"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92"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rgbClr val="000000"/>
            </a:gs>
            <a:gs pos="39999">
              <a:srgbClr val="0A128C"/>
            </a:gs>
            <a:gs pos="70000">
              <a:srgbClr val="181CC7"/>
            </a:gs>
            <a:gs pos="88000">
              <a:srgbClr val="7005D4"/>
            </a:gs>
            <a:gs pos="100000">
              <a:srgbClr val="8C3D91"/>
            </a:gs>
          </a:gsLst>
          <a:lin ang="5400000" scaled="0"/>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eaLnBrk="1" fontAlgn="auto" hangingPunct="1">
              <a:spcBef>
                <a:spcPts val="0"/>
              </a:spcBef>
              <a:spcAft>
                <a:spcPts val="0"/>
              </a:spcAft>
            </a:pPr>
            <a:fld id="{3A25237D-F774-40BB-B8FA-2B8126923BCC}" type="datetimeFigureOut">
              <a:rPr lang="en-US" b="0" smtClean="0">
                <a:solidFill>
                  <a:srgbClr val="FFFFFF">
                    <a:tint val="75000"/>
                  </a:srgbClr>
                </a:solidFill>
                <a:latin typeface="Garamond"/>
                <a:cs typeface="+mn-cs"/>
              </a:rPr>
              <a:pPr eaLnBrk="1" fontAlgn="auto" hangingPunct="1">
                <a:spcBef>
                  <a:spcPts val="0"/>
                </a:spcBef>
                <a:spcAft>
                  <a:spcPts val="0"/>
                </a:spcAft>
              </a:pPr>
              <a:t>4/16/2012</a:t>
            </a:fld>
            <a:endParaRPr lang="en-US" b="0">
              <a:solidFill>
                <a:srgbClr val="FFFFFF">
                  <a:tint val="75000"/>
                </a:srgbClr>
              </a:solidFill>
              <a:latin typeface="Garamond"/>
              <a:cs typeface="+mn-cs"/>
            </a:endParaRP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eaLnBrk="1" fontAlgn="auto" hangingPunct="1">
              <a:spcBef>
                <a:spcPts val="0"/>
              </a:spcBef>
              <a:spcAft>
                <a:spcPts val="0"/>
              </a:spcAft>
            </a:pPr>
            <a:endParaRPr lang="en-US" b="0">
              <a:solidFill>
                <a:srgbClr val="FFFFFF">
                  <a:tint val="75000"/>
                </a:srgbClr>
              </a:solidFill>
              <a:latin typeface="Garamond"/>
              <a:cs typeface="+mn-cs"/>
            </a:endParaRP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eaLnBrk="1" fontAlgn="auto" hangingPunct="1">
              <a:spcBef>
                <a:spcPts val="0"/>
              </a:spcBef>
              <a:spcAft>
                <a:spcPts val="0"/>
              </a:spcAft>
            </a:pPr>
            <a:fld id="{87802C3A-A0A9-4468-B3C9-335220D829D4}" type="slidenum">
              <a:rPr lang="en-US" b="0" smtClean="0">
                <a:solidFill>
                  <a:srgbClr val="FFFFFF">
                    <a:tint val="75000"/>
                  </a:srgbClr>
                </a:solidFill>
                <a:latin typeface="Garamond"/>
                <a:cs typeface="+mn-cs"/>
              </a:rPr>
              <a:pPr eaLnBrk="1" fontAlgn="auto" hangingPunct="1">
                <a:spcBef>
                  <a:spcPts val="0"/>
                </a:spcBef>
                <a:spcAft>
                  <a:spcPts val="0"/>
                </a:spcAft>
              </a:pPr>
              <a:t>‹#›</a:t>
            </a:fld>
            <a:endParaRPr lang="en-US" b="0">
              <a:solidFill>
                <a:srgbClr val="FFFFFF">
                  <a:tint val="75000"/>
                </a:srgbClr>
              </a:solidFill>
              <a:latin typeface="Garamond"/>
              <a:cs typeface="+mn-cs"/>
            </a:endParaRPr>
          </a:p>
        </p:txBody>
      </p:sp>
    </p:spTree>
  </p:cSld>
  <p:clrMap bg1="lt1" tx1="dk1" bg2="lt2" tx2="dk2" accent1="accent1" accent2="accent2" accent3="accent3" accent4="accent4" accent5="accent5" accent6="accent6" hlink="hlink" folHlink="folHlink"/>
  <p:sldLayoutIdLst>
    <p:sldLayoutId id="2147483694" r:id="rId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1.vml"/><Relationship Id="rId5" Type="http://schemas.openxmlformats.org/officeDocument/2006/relationships/oleObject" Target="../embeddings/oleObject1.bin"/><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http://www.apple.com/ilife/iphoto/"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hyperlink" Target="http://www.maclife.com/article/news/iphotos_faces_recognizes_cats" TargetMode="Externa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hyperlink" Target="http://www.flickr.com/groups/977532@N24/pool/" TargetMode="External"/><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research.microsoft.com/en-us/um/people/viola/pubs/detect/violajones_cvpr2001.pdf"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hyperlink" Target="http://www.vision.caltech.edu/html-files/EE148-2005-Spring/pprs/viola04ijcv.pdf"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5.jpeg"/><Relationship Id="rId2" Type="http://schemas.openxmlformats.org/officeDocument/2006/relationships/slideLayout" Target="../slideLayouts/slideLayout2.xml"/><Relationship Id="rId1" Type="http://schemas.openxmlformats.org/officeDocument/2006/relationships/tags" Target="../tags/tag1.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13.jpeg"/><Relationship Id="rId4" Type="http://schemas.openxmlformats.org/officeDocument/2006/relationships/image" Target="../media/image16.pn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1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2.xml"/><Relationship Id="rId1" Type="http://schemas.openxmlformats.org/officeDocument/2006/relationships/tags" Target="../tags/tag4.xml"/></Relationships>
</file>

<file path=ppt/slides/_rels/slide21.xml.rels><?xml version="1.0" encoding="UTF-8" standalone="yes"?>
<Relationships xmlns="http://schemas.openxmlformats.org/package/2006/relationships"><Relationship Id="rId3" Type="http://schemas.openxmlformats.org/officeDocument/2006/relationships/hyperlink" Target="http://www.cs.princeton.edu/~schapire/uncompress-papers.cgi/FreundSc99.ps"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2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3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3.jpeg"/><Relationship Id="rId5" Type="http://schemas.openxmlformats.org/officeDocument/2006/relationships/image" Target="../media/image32.jpeg"/><Relationship Id="rId4" Type="http://schemas.openxmlformats.org/officeDocument/2006/relationships/image" Target="../media/image31.jpeg"/></Relationships>
</file>

<file path=ppt/slides/_rels/slide35.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2.xml"/><Relationship Id="rId1" Type="http://schemas.openxmlformats.org/officeDocument/2006/relationships/slideLayout" Target="../slideLayouts/slideLayout6.xml"/><Relationship Id="rId4" Type="http://schemas.openxmlformats.org/officeDocument/2006/relationships/image" Target="../media/image34.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8" Type="http://schemas.openxmlformats.org/officeDocument/2006/relationships/image" Target="../media/image40.jpeg"/><Relationship Id="rId3" Type="http://schemas.openxmlformats.org/officeDocument/2006/relationships/image" Target="../media/image35.jpeg"/><Relationship Id="rId7" Type="http://schemas.openxmlformats.org/officeDocument/2006/relationships/image" Target="../media/image39.jpe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8.jpeg"/><Relationship Id="rId5" Type="http://schemas.openxmlformats.org/officeDocument/2006/relationships/image" Target="../media/image37.jpeg"/><Relationship Id="rId4" Type="http://schemas.openxmlformats.org/officeDocument/2006/relationships/image" Target="../media/image36.jpeg"/></Relationships>
</file>

<file path=ppt/slides/_rels/slide39.xml.rels><?xml version="1.0" encoding="UTF-8" standalone="yes"?>
<Relationships xmlns="http://schemas.openxmlformats.org/package/2006/relationships"><Relationship Id="rId8" Type="http://schemas.openxmlformats.org/officeDocument/2006/relationships/image" Target="../media/image46.png"/><Relationship Id="rId13" Type="http://schemas.openxmlformats.org/officeDocument/2006/relationships/image" Target="../media/image51.png"/><Relationship Id="rId18" Type="http://schemas.openxmlformats.org/officeDocument/2006/relationships/image" Target="../media/image56.png"/><Relationship Id="rId3" Type="http://schemas.openxmlformats.org/officeDocument/2006/relationships/image" Target="../media/image41.png"/><Relationship Id="rId21" Type="http://schemas.openxmlformats.org/officeDocument/2006/relationships/image" Target="../media/image59.png"/><Relationship Id="rId7" Type="http://schemas.openxmlformats.org/officeDocument/2006/relationships/image" Target="../media/image45.jpeg"/><Relationship Id="rId12" Type="http://schemas.openxmlformats.org/officeDocument/2006/relationships/image" Target="../media/image50.png"/><Relationship Id="rId17" Type="http://schemas.openxmlformats.org/officeDocument/2006/relationships/image" Target="../media/image55.jpeg"/><Relationship Id="rId2" Type="http://schemas.openxmlformats.org/officeDocument/2006/relationships/notesSlide" Target="../notesSlides/notesSlide35.xml"/><Relationship Id="rId16" Type="http://schemas.openxmlformats.org/officeDocument/2006/relationships/image" Target="../media/image54.png"/><Relationship Id="rId20" Type="http://schemas.openxmlformats.org/officeDocument/2006/relationships/image" Target="../media/image58.jpeg"/><Relationship Id="rId1" Type="http://schemas.openxmlformats.org/officeDocument/2006/relationships/slideLayout" Target="../slideLayouts/slideLayout14.xml"/><Relationship Id="rId6" Type="http://schemas.openxmlformats.org/officeDocument/2006/relationships/image" Target="../media/image44.png"/><Relationship Id="rId11" Type="http://schemas.openxmlformats.org/officeDocument/2006/relationships/image" Target="../media/image49.jpeg"/><Relationship Id="rId5" Type="http://schemas.openxmlformats.org/officeDocument/2006/relationships/image" Target="../media/image43.jpeg"/><Relationship Id="rId15" Type="http://schemas.openxmlformats.org/officeDocument/2006/relationships/image" Target="../media/image53.png"/><Relationship Id="rId10" Type="http://schemas.openxmlformats.org/officeDocument/2006/relationships/image" Target="../media/image48.png"/><Relationship Id="rId19" Type="http://schemas.openxmlformats.org/officeDocument/2006/relationships/image" Target="../media/image57.png"/><Relationship Id="rId4" Type="http://schemas.openxmlformats.org/officeDocument/2006/relationships/image" Target="../media/image42.png"/><Relationship Id="rId9" Type="http://schemas.openxmlformats.org/officeDocument/2006/relationships/image" Target="../media/image47.png"/><Relationship Id="rId14" Type="http://schemas.openxmlformats.org/officeDocument/2006/relationships/image" Target="../media/image52.jpeg"/><Relationship Id="rId22" Type="http://schemas.openxmlformats.org/officeDocument/2006/relationships/image" Target="../media/image60.jpe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12.xml"/><Relationship Id="rId1" Type="http://schemas.openxmlformats.org/officeDocument/2006/relationships/vmlDrawing" Target="../drawings/vmlDrawing3.vml"/></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3.xml"/><Relationship Id="rId1" Type="http://schemas.openxmlformats.org/officeDocument/2006/relationships/vmlDrawing" Target="../drawings/vmlDrawing4.vml"/><Relationship Id="rId5" Type="http://schemas.openxmlformats.org/officeDocument/2006/relationships/oleObject" Target="../embeddings/oleObject6.bin"/><Relationship Id="rId4" Type="http://schemas.openxmlformats.org/officeDocument/2006/relationships/oleObject" Target="../embeddings/oleObject5.bin"/></Relationships>
</file>

<file path=ppt/slides/_rels/slide43.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3.xml"/><Relationship Id="rId1" Type="http://schemas.openxmlformats.org/officeDocument/2006/relationships/vmlDrawing" Target="../drawings/vmlDrawing5.v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3.xml"/><Relationship Id="rId1" Type="http://schemas.openxmlformats.org/officeDocument/2006/relationships/vmlDrawing" Target="../drawings/vmlDrawing6.vml"/></Relationships>
</file>

<file path=ppt/slides/_rels/slide46.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slideLayout" Target="../slideLayouts/slideLayout12.xml"/><Relationship Id="rId1" Type="http://schemas.openxmlformats.org/officeDocument/2006/relationships/vmlDrawing" Target="../drawings/vmlDrawing7.vml"/><Relationship Id="rId5" Type="http://schemas.openxmlformats.org/officeDocument/2006/relationships/oleObject" Target="../embeddings/oleObject9.bin"/><Relationship Id="rId4" Type="http://schemas.openxmlformats.org/officeDocument/2006/relationships/image" Target="../media/image70.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12.xml"/><Relationship Id="rId1" Type="http://schemas.openxmlformats.org/officeDocument/2006/relationships/vmlDrawing" Target="../drawings/vmlDrawing8.vml"/></Relationships>
</file>

<file path=ppt/slides/_rels/slide53.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slideLayout" Target="../slideLayouts/slideLayout12.xml"/><Relationship Id="rId1" Type="http://schemas.openxmlformats.org/officeDocument/2006/relationships/vmlDrawing" Target="../drawings/vmlDrawing9.vml"/><Relationship Id="rId5" Type="http://schemas.openxmlformats.org/officeDocument/2006/relationships/oleObject" Target="../embeddings/oleObject12.bin"/><Relationship Id="rId4" Type="http://schemas.openxmlformats.org/officeDocument/2006/relationships/oleObject" Target="../embeddings/oleObject11.bin"/></Relationships>
</file>

<file path=ppt/slides/_rels/slide5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2.xml"/><Relationship Id="rId1" Type="http://schemas.openxmlformats.org/officeDocument/2006/relationships/vmlDrawing" Target="../drawings/vmlDrawing10.vml"/><Relationship Id="rId5" Type="http://schemas.openxmlformats.org/officeDocument/2006/relationships/image" Target="../media/image75.png"/><Relationship Id="rId4" Type="http://schemas.openxmlformats.org/officeDocument/2006/relationships/oleObject" Target="../embeddings/oleObject14.bin"/></Relationships>
</file>

<file path=ppt/slides/_rels/slide5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12.xml"/><Relationship Id="rId1" Type="http://schemas.openxmlformats.org/officeDocument/2006/relationships/vmlDrawing" Target="../drawings/vmlDrawing11.vml"/><Relationship Id="rId4" Type="http://schemas.openxmlformats.org/officeDocument/2006/relationships/oleObject" Target="../embeddings/oleObject16.bin"/></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7.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2.xml"/></Relationships>
</file>

<file path=ppt/slides/_rels/slide58.xml.rels><?xml version="1.0" encoding="UTF-8" standalone="yes"?>
<Relationships xmlns="http://schemas.openxmlformats.org/package/2006/relationships"><Relationship Id="rId2" Type="http://schemas.openxmlformats.org/officeDocument/2006/relationships/image" Target="../media/image81.emf"/><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8" Type="http://schemas.openxmlformats.org/officeDocument/2006/relationships/image" Target="../media/image86.png"/><Relationship Id="rId3" Type="http://schemas.openxmlformats.org/officeDocument/2006/relationships/notesSlide" Target="../notesSlides/notesSlide36.xml"/><Relationship Id="rId7" Type="http://schemas.openxmlformats.org/officeDocument/2006/relationships/image" Target="../media/image85.png"/><Relationship Id="rId2" Type="http://schemas.openxmlformats.org/officeDocument/2006/relationships/slideLayout" Target="../slideLayouts/slideLayout15.xml"/><Relationship Id="rId1" Type="http://schemas.openxmlformats.org/officeDocument/2006/relationships/tags" Target="../tags/tag5.xml"/><Relationship Id="rId6" Type="http://schemas.openxmlformats.org/officeDocument/2006/relationships/image" Target="../media/image84.png"/><Relationship Id="rId5" Type="http://schemas.openxmlformats.org/officeDocument/2006/relationships/image" Target="../media/image83.jpeg"/><Relationship Id="rId10" Type="http://schemas.openxmlformats.org/officeDocument/2006/relationships/image" Target="../media/image88.png"/><Relationship Id="rId4" Type="http://schemas.openxmlformats.org/officeDocument/2006/relationships/image" Target="../media/image82.jpeg"/><Relationship Id="rId9" Type="http://schemas.openxmlformats.org/officeDocument/2006/relationships/image" Target="../media/image87.png"/></Relationships>
</file>

<file path=ppt/slides/_rels/slide61.xml.rels><?xml version="1.0" encoding="UTF-8" standalone="yes"?>
<Relationships xmlns="http://schemas.openxmlformats.org/package/2006/relationships"><Relationship Id="rId8" Type="http://schemas.openxmlformats.org/officeDocument/2006/relationships/image" Target="../media/image94.pn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notesSlide" Target="../notesSlides/notesSlide37.xml"/><Relationship Id="rId1" Type="http://schemas.openxmlformats.org/officeDocument/2006/relationships/slideLayout" Target="../slideLayouts/slideLayout16.xml"/><Relationship Id="rId6" Type="http://schemas.openxmlformats.org/officeDocument/2006/relationships/image" Target="../media/image92.png"/><Relationship Id="rId5" Type="http://schemas.openxmlformats.org/officeDocument/2006/relationships/image" Target="../media/image91.png"/><Relationship Id="rId10" Type="http://schemas.openxmlformats.org/officeDocument/2006/relationships/image" Target="../media/image96.png"/><Relationship Id="rId4" Type="http://schemas.openxmlformats.org/officeDocument/2006/relationships/image" Target="../media/image90.png"/><Relationship Id="rId9" Type="http://schemas.openxmlformats.org/officeDocument/2006/relationships/image" Target="../media/image95.jpeg"/></Relationships>
</file>

<file path=ppt/slides/_rels/slide6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38.xml"/><Relationship Id="rId1" Type="http://schemas.openxmlformats.org/officeDocument/2006/relationships/slideLayout" Target="../slideLayouts/slideLayout17.xml"/><Relationship Id="rId4" Type="http://schemas.openxmlformats.org/officeDocument/2006/relationships/image" Target="../media/image98.png"/></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8.xml"/></Relationships>
</file>

<file path=ppt/slides/_rels/slide64.xml.rels><?xml version="1.0" encoding="UTF-8" standalone="yes"?>
<Relationships xmlns="http://schemas.openxmlformats.org/package/2006/relationships"><Relationship Id="rId8" Type="http://schemas.openxmlformats.org/officeDocument/2006/relationships/image" Target="../media/image54.png"/><Relationship Id="rId13" Type="http://schemas.openxmlformats.org/officeDocument/2006/relationships/image" Target="../media/image100.png"/><Relationship Id="rId18" Type="http://schemas.openxmlformats.org/officeDocument/2006/relationships/image" Target="../media/image105.png"/><Relationship Id="rId3" Type="http://schemas.openxmlformats.org/officeDocument/2006/relationships/notesSlide" Target="../notesSlides/notesSlide40.xml"/><Relationship Id="rId21" Type="http://schemas.openxmlformats.org/officeDocument/2006/relationships/image" Target="../media/image107.png"/><Relationship Id="rId7" Type="http://schemas.openxmlformats.org/officeDocument/2006/relationships/image" Target="../media/image50.png"/><Relationship Id="rId12" Type="http://schemas.openxmlformats.org/officeDocument/2006/relationships/image" Target="../media/image99.png"/><Relationship Id="rId17" Type="http://schemas.openxmlformats.org/officeDocument/2006/relationships/image" Target="../media/image104.png"/><Relationship Id="rId2" Type="http://schemas.openxmlformats.org/officeDocument/2006/relationships/slideLayout" Target="../slideLayouts/slideLayout19.xml"/><Relationship Id="rId16" Type="http://schemas.openxmlformats.org/officeDocument/2006/relationships/image" Target="../media/image103.png"/><Relationship Id="rId20" Type="http://schemas.openxmlformats.org/officeDocument/2006/relationships/image" Target="../media/image52.jpeg"/><Relationship Id="rId1" Type="http://schemas.openxmlformats.org/officeDocument/2006/relationships/tags" Target="../tags/tag6.xml"/><Relationship Id="rId6" Type="http://schemas.openxmlformats.org/officeDocument/2006/relationships/image" Target="../media/image47.png"/><Relationship Id="rId11" Type="http://schemas.openxmlformats.org/officeDocument/2006/relationships/image" Target="../media/image53.png"/><Relationship Id="rId24" Type="http://schemas.openxmlformats.org/officeDocument/2006/relationships/image" Target="../media/image110.png"/><Relationship Id="rId5" Type="http://schemas.openxmlformats.org/officeDocument/2006/relationships/image" Target="../media/image45.jpeg"/><Relationship Id="rId15" Type="http://schemas.openxmlformats.org/officeDocument/2006/relationships/image" Target="../media/image102.png"/><Relationship Id="rId23" Type="http://schemas.openxmlformats.org/officeDocument/2006/relationships/image" Target="../media/image109.png"/><Relationship Id="rId10" Type="http://schemas.openxmlformats.org/officeDocument/2006/relationships/image" Target="../media/image57.png"/><Relationship Id="rId19" Type="http://schemas.openxmlformats.org/officeDocument/2006/relationships/image" Target="../media/image106.png"/><Relationship Id="rId4" Type="http://schemas.openxmlformats.org/officeDocument/2006/relationships/image" Target="../media/image44.png"/><Relationship Id="rId9" Type="http://schemas.openxmlformats.org/officeDocument/2006/relationships/image" Target="../media/image55.jpeg"/><Relationship Id="rId14" Type="http://schemas.openxmlformats.org/officeDocument/2006/relationships/image" Target="../media/image101.png"/><Relationship Id="rId22" Type="http://schemas.openxmlformats.org/officeDocument/2006/relationships/image" Target="../media/image108.png"/></Relationships>
</file>

<file path=ppt/slides/_rels/slide65.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41.xml"/><Relationship Id="rId1" Type="http://schemas.openxmlformats.org/officeDocument/2006/relationships/slideLayout" Target="../slideLayouts/slideLayout20.xml"/></Relationships>
</file>

<file path=ppt/slides/_rels/slide66.xml.rels><?xml version="1.0" encoding="UTF-8" standalone="yes"?>
<Relationships xmlns="http://schemas.openxmlformats.org/package/2006/relationships"><Relationship Id="rId8" Type="http://schemas.openxmlformats.org/officeDocument/2006/relationships/image" Target="../media/image116.png"/><Relationship Id="rId3" Type="http://schemas.openxmlformats.org/officeDocument/2006/relationships/notesSlide" Target="../notesSlides/notesSlide42.xml"/><Relationship Id="rId7" Type="http://schemas.openxmlformats.org/officeDocument/2006/relationships/image" Target="../media/image115.png"/><Relationship Id="rId2" Type="http://schemas.openxmlformats.org/officeDocument/2006/relationships/slideLayout" Target="../slideLayouts/slideLayout21.xml"/><Relationship Id="rId1" Type="http://schemas.openxmlformats.org/officeDocument/2006/relationships/tags" Target="../tags/tag7.xml"/><Relationship Id="rId6" Type="http://schemas.openxmlformats.org/officeDocument/2006/relationships/image" Target="../media/image114.png"/><Relationship Id="rId11" Type="http://schemas.openxmlformats.org/officeDocument/2006/relationships/image" Target="../media/image119.png"/><Relationship Id="rId5" Type="http://schemas.openxmlformats.org/officeDocument/2006/relationships/image" Target="../media/image113.png"/><Relationship Id="rId10" Type="http://schemas.openxmlformats.org/officeDocument/2006/relationships/image" Target="../media/image118.png"/><Relationship Id="rId4" Type="http://schemas.openxmlformats.org/officeDocument/2006/relationships/image" Target="../media/image112.png"/><Relationship Id="rId9" Type="http://schemas.openxmlformats.org/officeDocument/2006/relationships/image" Target="../media/image117.png"/></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2.xml"/></Relationships>
</file>

<file path=ppt/slides/_rels/slide68.xml.rels><?xml version="1.0" encoding="UTF-8" standalone="yes"?>
<Relationships xmlns="http://schemas.openxmlformats.org/package/2006/relationships"><Relationship Id="rId8" Type="http://schemas.openxmlformats.org/officeDocument/2006/relationships/image" Target="../media/image45.jpeg"/><Relationship Id="rId13" Type="http://schemas.openxmlformats.org/officeDocument/2006/relationships/image" Target="../media/image50.png"/><Relationship Id="rId18" Type="http://schemas.openxmlformats.org/officeDocument/2006/relationships/image" Target="../media/image55.jpeg"/><Relationship Id="rId26" Type="http://schemas.openxmlformats.org/officeDocument/2006/relationships/image" Target="../media/image124.jpeg"/><Relationship Id="rId3" Type="http://schemas.openxmlformats.org/officeDocument/2006/relationships/notesSlide" Target="../notesSlides/notesSlide44.xml"/><Relationship Id="rId21" Type="http://schemas.openxmlformats.org/officeDocument/2006/relationships/image" Target="../media/image58.jpeg"/><Relationship Id="rId7" Type="http://schemas.openxmlformats.org/officeDocument/2006/relationships/image" Target="../media/image44.png"/><Relationship Id="rId12" Type="http://schemas.openxmlformats.org/officeDocument/2006/relationships/image" Target="../media/image120.png"/><Relationship Id="rId17" Type="http://schemas.openxmlformats.org/officeDocument/2006/relationships/image" Target="../media/image54.png"/><Relationship Id="rId25" Type="http://schemas.openxmlformats.org/officeDocument/2006/relationships/image" Target="../media/image123.png"/><Relationship Id="rId2" Type="http://schemas.openxmlformats.org/officeDocument/2006/relationships/slideLayout" Target="../slideLayouts/slideLayout23.xml"/><Relationship Id="rId16" Type="http://schemas.openxmlformats.org/officeDocument/2006/relationships/image" Target="../media/image53.png"/><Relationship Id="rId20" Type="http://schemas.openxmlformats.org/officeDocument/2006/relationships/image" Target="../media/image57.png"/><Relationship Id="rId29" Type="http://schemas.openxmlformats.org/officeDocument/2006/relationships/image" Target="../media/image127.png"/><Relationship Id="rId1" Type="http://schemas.openxmlformats.org/officeDocument/2006/relationships/tags" Target="../tags/tag8.xml"/><Relationship Id="rId6" Type="http://schemas.openxmlformats.org/officeDocument/2006/relationships/image" Target="../media/image43.jpeg"/><Relationship Id="rId11" Type="http://schemas.openxmlformats.org/officeDocument/2006/relationships/image" Target="../media/image48.png"/><Relationship Id="rId24" Type="http://schemas.openxmlformats.org/officeDocument/2006/relationships/image" Target="../media/image122.jpeg"/><Relationship Id="rId5" Type="http://schemas.openxmlformats.org/officeDocument/2006/relationships/image" Target="../media/image42.png"/><Relationship Id="rId15" Type="http://schemas.openxmlformats.org/officeDocument/2006/relationships/image" Target="../media/image52.jpeg"/><Relationship Id="rId23" Type="http://schemas.openxmlformats.org/officeDocument/2006/relationships/image" Target="../media/image121.jpeg"/><Relationship Id="rId28" Type="http://schemas.openxmlformats.org/officeDocument/2006/relationships/image" Target="../media/image126.png"/><Relationship Id="rId10" Type="http://schemas.openxmlformats.org/officeDocument/2006/relationships/image" Target="../media/image47.png"/><Relationship Id="rId19" Type="http://schemas.openxmlformats.org/officeDocument/2006/relationships/image" Target="../media/image56.png"/><Relationship Id="rId4" Type="http://schemas.openxmlformats.org/officeDocument/2006/relationships/image" Target="../media/image41.png"/><Relationship Id="rId9" Type="http://schemas.openxmlformats.org/officeDocument/2006/relationships/image" Target="../media/image46.png"/><Relationship Id="rId14" Type="http://schemas.openxmlformats.org/officeDocument/2006/relationships/image" Target="../media/image51.png"/><Relationship Id="rId22" Type="http://schemas.openxmlformats.org/officeDocument/2006/relationships/image" Target="../media/image59.png"/><Relationship Id="rId27" Type="http://schemas.openxmlformats.org/officeDocument/2006/relationships/image" Target="../media/image125.png"/></Relationships>
</file>

<file path=ppt/slides/_rels/slide69.xml.rels><?xml version="1.0" encoding="UTF-8" standalone="yes"?>
<Relationships xmlns="http://schemas.openxmlformats.org/package/2006/relationships"><Relationship Id="rId8" Type="http://schemas.openxmlformats.org/officeDocument/2006/relationships/image" Target="../media/image133.png"/><Relationship Id="rId3" Type="http://schemas.openxmlformats.org/officeDocument/2006/relationships/image" Target="../media/image128.png"/><Relationship Id="rId7" Type="http://schemas.openxmlformats.org/officeDocument/2006/relationships/image" Target="../media/image132.png"/><Relationship Id="rId2" Type="http://schemas.openxmlformats.org/officeDocument/2006/relationships/notesSlide" Target="../notesSlides/notesSlide45.xml"/><Relationship Id="rId1" Type="http://schemas.openxmlformats.org/officeDocument/2006/relationships/slideLayout" Target="../slideLayouts/slideLayout24.xml"/><Relationship Id="rId6" Type="http://schemas.openxmlformats.org/officeDocument/2006/relationships/image" Target="../media/image131.png"/><Relationship Id="rId11" Type="http://schemas.openxmlformats.org/officeDocument/2006/relationships/image" Target="../media/image136.png"/><Relationship Id="rId5" Type="http://schemas.openxmlformats.org/officeDocument/2006/relationships/image" Target="../media/image130.png"/><Relationship Id="rId10" Type="http://schemas.openxmlformats.org/officeDocument/2006/relationships/image" Target="../media/image135.png"/><Relationship Id="rId4" Type="http://schemas.openxmlformats.org/officeDocument/2006/relationships/image" Target="../media/image129.png"/><Relationship Id="rId9" Type="http://schemas.openxmlformats.org/officeDocument/2006/relationships/image" Target="../media/image134.png"/></Relationships>
</file>

<file path=ppt/slides/_rels/slide70.xml.rels><?xml version="1.0" encoding="UTF-8" standalone="yes"?>
<Relationships xmlns="http://schemas.openxmlformats.org/package/2006/relationships"><Relationship Id="rId3" Type="http://schemas.openxmlformats.org/officeDocument/2006/relationships/hyperlink" Target="http://www.cs.columbia.edu/CAVE/projects/faceverification/" TargetMode="External"/><Relationship Id="rId2" Type="http://schemas.openxmlformats.org/officeDocument/2006/relationships/notesSlide" Target="../notesSlides/notesSlide46.xml"/><Relationship Id="rId1" Type="http://schemas.openxmlformats.org/officeDocument/2006/relationships/slideLayout" Target="../slideLayouts/slideLayout2.xml"/><Relationship Id="rId4" Type="http://schemas.openxmlformats.org/officeDocument/2006/relationships/image" Target="../media/image137.png"/></Relationships>
</file>

<file path=ppt/slides/_rels/slide71.xml.rels><?xml version="1.0" encoding="UTF-8" standalone="yes"?>
<Relationships xmlns="http://schemas.openxmlformats.org/package/2006/relationships"><Relationship Id="rId3" Type="http://schemas.openxmlformats.org/officeDocument/2006/relationships/hyperlink" Target="http://www.cs.columbia.edu/CAVE/projects/faceverification/"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5" Type="http://schemas.openxmlformats.org/officeDocument/2006/relationships/image" Target="../media/image139.png"/><Relationship Id="rId4" Type="http://schemas.openxmlformats.org/officeDocument/2006/relationships/image" Target="../media/image138.jpeg"/></Relationships>
</file>

<file path=ppt/slides/_rels/slide72.xml.rels><?xml version="1.0" encoding="UTF-8" standalone="yes"?>
<Relationships xmlns="http://schemas.openxmlformats.org/package/2006/relationships"><Relationship Id="rId3" Type="http://schemas.openxmlformats.org/officeDocument/2006/relationships/hyperlink" Target="http://www.cs.columbia.edu/CAVE/projects/faceverification/"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5" Type="http://schemas.openxmlformats.org/officeDocument/2006/relationships/image" Target="../media/image140.png"/><Relationship Id="rId4" Type="http://schemas.openxmlformats.org/officeDocument/2006/relationships/hyperlink" Target="http://vis-www.cs.umass.edu/lfw/"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CS558 Computer Vision</a:t>
            </a:r>
            <a:endParaRPr lang="en-US" dirty="0"/>
          </a:p>
        </p:txBody>
      </p:sp>
      <p:sp>
        <p:nvSpPr>
          <p:cNvPr id="3" name="Subtitle 2"/>
          <p:cNvSpPr>
            <a:spLocks noGrp="1"/>
          </p:cNvSpPr>
          <p:nvPr>
            <p:ph type="subTitle" idx="1"/>
          </p:nvPr>
        </p:nvSpPr>
        <p:spPr/>
        <p:txBody>
          <a:bodyPr/>
          <a:lstStyle/>
          <a:p>
            <a:r>
              <a:rPr lang="en-US" dirty="0" smtClean="0"/>
              <a:t>Lecture XII: Face Detection and Recognition</a:t>
            </a:r>
            <a:endParaRPr lang="en-US" dirty="0"/>
          </a:p>
        </p:txBody>
      </p:sp>
      <p:sp>
        <p:nvSpPr>
          <p:cNvPr id="4" name="Text Box 11"/>
          <p:cNvSpPr txBox="1">
            <a:spLocks noChangeArrowheads="1"/>
          </p:cNvSpPr>
          <p:nvPr/>
        </p:nvSpPr>
        <p:spPr bwMode="auto">
          <a:xfrm>
            <a:off x="6516358" y="6581001"/>
            <a:ext cx="2627642" cy="276999"/>
          </a:xfrm>
          <a:prstGeom prst="rect">
            <a:avLst/>
          </a:prstGeom>
          <a:noFill/>
          <a:ln w="9525">
            <a:noFill/>
            <a:miter lim="800000"/>
            <a:headEnd/>
            <a:tailEnd/>
          </a:ln>
        </p:spPr>
        <p:txBody>
          <a:bodyPr wrap="none">
            <a:spAutoFit/>
          </a:bodyPr>
          <a:lstStyle>
            <a:defPPr>
              <a:defRPr lang="en-US"/>
            </a:defPPr>
            <a:lvl1pPr algn="l" rtl="0" eaLnBrk="0" fontAlgn="base" hangingPunct="0">
              <a:spcBef>
                <a:spcPct val="0"/>
              </a:spcBef>
              <a:spcAft>
                <a:spcPct val="0"/>
              </a:spcAft>
              <a:defRPr sz="2400" kern="1200">
                <a:solidFill>
                  <a:schemeClr val="tx1"/>
                </a:solidFill>
                <a:latin typeface="Arial" charset="0"/>
                <a:ea typeface="+mn-ea"/>
                <a:cs typeface="+mn-cs"/>
              </a:defRPr>
            </a:lvl1pPr>
            <a:lvl2pPr marL="457200" algn="l" rtl="0" eaLnBrk="0" fontAlgn="base" hangingPunct="0">
              <a:spcBef>
                <a:spcPct val="0"/>
              </a:spcBef>
              <a:spcAft>
                <a:spcPct val="0"/>
              </a:spcAft>
              <a:defRPr sz="2400" kern="1200">
                <a:solidFill>
                  <a:schemeClr val="tx1"/>
                </a:solidFill>
                <a:latin typeface="Arial" charset="0"/>
                <a:ea typeface="+mn-ea"/>
                <a:cs typeface="+mn-cs"/>
              </a:defRPr>
            </a:lvl2pPr>
            <a:lvl3pPr marL="914400" algn="l" rtl="0" eaLnBrk="0" fontAlgn="base" hangingPunct="0">
              <a:spcBef>
                <a:spcPct val="0"/>
              </a:spcBef>
              <a:spcAft>
                <a:spcPct val="0"/>
              </a:spcAft>
              <a:defRPr sz="2400" kern="1200">
                <a:solidFill>
                  <a:schemeClr val="tx1"/>
                </a:solidFill>
                <a:latin typeface="Arial" charset="0"/>
                <a:ea typeface="+mn-ea"/>
                <a:cs typeface="+mn-cs"/>
              </a:defRPr>
            </a:lvl3pPr>
            <a:lvl4pPr marL="1371600" algn="l" rtl="0" eaLnBrk="0" fontAlgn="base" hangingPunct="0">
              <a:spcBef>
                <a:spcPct val="0"/>
              </a:spcBef>
              <a:spcAft>
                <a:spcPct val="0"/>
              </a:spcAft>
              <a:defRPr sz="2400" kern="1200">
                <a:solidFill>
                  <a:schemeClr val="tx1"/>
                </a:solidFill>
                <a:latin typeface="Arial" charset="0"/>
                <a:ea typeface="+mn-ea"/>
                <a:cs typeface="+mn-cs"/>
              </a:defRPr>
            </a:lvl4pPr>
            <a:lvl5pPr marL="1828800" algn="l" rtl="0" eaLnBrk="0" fontAlgn="base" hangingPunct="0">
              <a:spcBef>
                <a:spcPct val="0"/>
              </a:spcBef>
              <a:spcAft>
                <a:spcPct val="0"/>
              </a:spcAft>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a:lstStyle>
          <a:p>
            <a:r>
              <a:rPr lang="en-US" sz="1200" b="0" dirty="0" smtClean="0">
                <a:solidFill>
                  <a:srgbClr val="000000"/>
                </a:solidFill>
              </a:rPr>
              <a:t>First part adapted from S. </a:t>
            </a:r>
            <a:r>
              <a:rPr lang="en-US" sz="1200" b="0" dirty="0" err="1" smtClean="0">
                <a:solidFill>
                  <a:srgbClr val="000000"/>
                </a:solidFill>
              </a:rPr>
              <a:t>Lazebnik</a:t>
            </a:r>
            <a:r>
              <a:rPr lang="en-US" sz="1200" dirty="0" smtClean="0">
                <a:solidFill>
                  <a:srgbClr val="000000"/>
                </a:solidFill>
              </a:rPr>
              <a:t> </a:t>
            </a:r>
            <a:endParaRPr lang="en-US" sz="1200" dirty="0">
              <a:solidFill>
                <a:srgbClr val="000000"/>
              </a:solidFill>
            </a:endParaRPr>
          </a:p>
        </p:txBody>
      </p:sp>
    </p:spTree>
    <p:extLst>
      <p:ext uri="{BB962C8B-B14F-4D97-AF65-F5344CB8AC3E}">
        <p14:creationId xmlns:p14="http://schemas.microsoft.com/office/powerpoint/2010/main" xmlns="" val="37642602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4"/>
          <p:cNvPicPr>
            <a:picLocks noChangeAspect="1" noChangeArrowheads="1"/>
          </p:cNvPicPr>
          <p:nvPr/>
        </p:nvPicPr>
        <p:blipFill>
          <a:blip r:embed="rId4" cstate="print"/>
          <a:srcRect/>
          <a:stretch>
            <a:fillRect/>
          </a:stretch>
        </p:blipFill>
        <p:spPr bwMode="auto">
          <a:xfrm>
            <a:off x="381000" y="2362200"/>
            <a:ext cx="3944938" cy="3124200"/>
          </a:xfrm>
          <a:prstGeom prst="rect">
            <a:avLst/>
          </a:prstGeom>
          <a:noFill/>
          <a:ln w="9525">
            <a:noFill/>
            <a:miter lim="800000"/>
            <a:headEnd/>
            <a:tailEnd/>
          </a:ln>
        </p:spPr>
      </p:pic>
      <p:sp>
        <p:nvSpPr>
          <p:cNvPr id="1244165" name="AutoShape 5"/>
          <p:cNvSpPr>
            <a:spLocks noChangeArrowheads="1"/>
          </p:cNvSpPr>
          <p:nvPr/>
        </p:nvSpPr>
        <p:spPr bwMode="auto">
          <a:xfrm>
            <a:off x="457200" y="2438400"/>
            <a:ext cx="623888" cy="685800"/>
          </a:xfrm>
          <a:prstGeom prst="roundRect">
            <a:avLst>
              <a:gd name="adj" fmla="val 16667"/>
            </a:avLst>
          </a:prstGeom>
          <a:noFill/>
          <a:ln w="25400">
            <a:solidFill>
              <a:srgbClr val="FF0000"/>
            </a:solidFill>
            <a:round/>
            <a:headEnd/>
            <a:tailEnd/>
          </a:ln>
        </p:spPr>
        <p:txBody>
          <a:bodyPr wrap="none" anchor="ctr"/>
          <a:lstStyle/>
          <a:p>
            <a:endParaRPr lang="en-US"/>
          </a:p>
        </p:txBody>
      </p:sp>
      <p:sp>
        <p:nvSpPr>
          <p:cNvPr id="1029" name="Rectangle 7"/>
          <p:cNvSpPr>
            <a:spLocks noGrp="1" noChangeArrowheads="1"/>
          </p:cNvSpPr>
          <p:nvPr>
            <p:ph type="title"/>
          </p:nvPr>
        </p:nvSpPr>
        <p:spPr/>
        <p:txBody>
          <a:bodyPr/>
          <a:lstStyle/>
          <a:p>
            <a:r>
              <a:rPr lang="en-US" smtClean="0"/>
              <a:t>Face detection and recognition</a:t>
            </a:r>
          </a:p>
        </p:txBody>
      </p:sp>
      <p:sp>
        <p:nvSpPr>
          <p:cNvPr id="6" name="AutoShape 5"/>
          <p:cNvSpPr>
            <a:spLocks noChangeArrowheads="1"/>
          </p:cNvSpPr>
          <p:nvPr/>
        </p:nvSpPr>
        <p:spPr bwMode="auto">
          <a:xfrm>
            <a:off x="3979863" y="3276600"/>
            <a:ext cx="1295400" cy="838200"/>
          </a:xfrm>
          <a:prstGeom prst="rightArrow">
            <a:avLst>
              <a:gd name="adj1" fmla="val 50000"/>
              <a:gd name="adj2" fmla="val 38636"/>
            </a:avLst>
          </a:prstGeom>
          <a:solidFill>
            <a:srgbClr val="FF9900"/>
          </a:solidFill>
          <a:ln w="9525">
            <a:solidFill>
              <a:srgbClr val="FF0000"/>
            </a:solidFill>
            <a:miter lim="800000"/>
            <a:headEnd/>
            <a:tailEnd/>
          </a:ln>
        </p:spPr>
        <p:txBody>
          <a:bodyPr wrap="none" anchor="ctr"/>
          <a:lstStyle/>
          <a:p>
            <a:pPr algn="ctr"/>
            <a:r>
              <a:rPr lang="en-US" sz="1800" b="0"/>
              <a:t>Detection</a:t>
            </a:r>
          </a:p>
        </p:txBody>
      </p:sp>
      <p:graphicFrame>
        <p:nvGraphicFramePr>
          <p:cNvPr id="7" name="Object 7"/>
          <p:cNvGraphicFramePr>
            <a:graphicFrameLocks noChangeAspect="1"/>
          </p:cNvGraphicFramePr>
          <p:nvPr/>
        </p:nvGraphicFramePr>
        <p:xfrm>
          <a:off x="5351463" y="3200400"/>
          <a:ext cx="977900" cy="1003300"/>
        </p:xfrm>
        <a:graphic>
          <a:graphicData uri="http://schemas.openxmlformats.org/presentationml/2006/ole">
            <p:oleObj spid="_x0000_s1078" name="Image" r:id="rId5" imgW="977778" imgH="1002821" progId="">
              <p:embed/>
            </p:oleObj>
          </a:graphicData>
        </a:graphic>
      </p:graphicFrame>
      <p:sp>
        <p:nvSpPr>
          <p:cNvPr id="8" name="AutoShape 9"/>
          <p:cNvSpPr>
            <a:spLocks noChangeArrowheads="1"/>
          </p:cNvSpPr>
          <p:nvPr/>
        </p:nvSpPr>
        <p:spPr bwMode="auto">
          <a:xfrm>
            <a:off x="6494463" y="3276600"/>
            <a:ext cx="1447800" cy="838200"/>
          </a:xfrm>
          <a:prstGeom prst="rightArrow">
            <a:avLst>
              <a:gd name="adj1" fmla="val 50000"/>
              <a:gd name="adj2" fmla="val 43182"/>
            </a:avLst>
          </a:prstGeom>
          <a:solidFill>
            <a:srgbClr val="FF9900"/>
          </a:solidFill>
          <a:ln w="9525">
            <a:solidFill>
              <a:srgbClr val="FF0000"/>
            </a:solidFill>
            <a:miter lim="800000"/>
            <a:headEnd/>
            <a:tailEnd/>
          </a:ln>
        </p:spPr>
        <p:txBody>
          <a:bodyPr wrap="none" anchor="ctr"/>
          <a:lstStyle/>
          <a:p>
            <a:pPr algn="ctr"/>
            <a:r>
              <a:rPr lang="en-US" sz="1800" b="0"/>
              <a:t>Recognition</a:t>
            </a:r>
          </a:p>
        </p:txBody>
      </p:sp>
      <p:sp>
        <p:nvSpPr>
          <p:cNvPr id="9" name="Text Box 10"/>
          <p:cNvSpPr txBox="1">
            <a:spLocks noChangeArrowheads="1"/>
          </p:cNvSpPr>
          <p:nvPr/>
        </p:nvSpPr>
        <p:spPr bwMode="auto">
          <a:xfrm>
            <a:off x="8018463" y="3505200"/>
            <a:ext cx="1049337" cy="457200"/>
          </a:xfrm>
          <a:prstGeom prst="rect">
            <a:avLst/>
          </a:prstGeom>
          <a:noFill/>
          <a:ln w="9525">
            <a:noFill/>
            <a:miter lim="800000"/>
            <a:headEnd/>
            <a:tailEnd/>
          </a:ln>
        </p:spPr>
        <p:txBody>
          <a:bodyPr wrap="none">
            <a:spAutoFit/>
          </a:bodyPr>
          <a:lstStyle/>
          <a:p>
            <a:r>
              <a:rPr lang="en-US" b="0"/>
              <a:t>“Sally”</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44165"/>
                                        </p:tgtEl>
                                        <p:attrNameLst>
                                          <p:attrName>style.visibility</p:attrName>
                                        </p:attrNameLst>
                                      </p:cBhvr>
                                      <p:to>
                                        <p:strVal val="visible"/>
                                      </p:to>
                                    </p:set>
                                  </p:childTnLst>
                                </p:cTn>
                              </p:par>
                            </p:childTnLst>
                          </p:cTn>
                        </p:par>
                        <p:par>
                          <p:cTn id="7" fill="hold">
                            <p:stCondLst>
                              <p:cond delay="0"/>
                            </p:stCondLst>
                            <p:childTnLst>
                              <p:par>
                                <p:cTn id="8" presetID="0" presetClass="path" presetSubtype="0" accel="50000" decel="50000" fill="hold" grpId="1" nodeType="afterEffect">
                                  <p:stCondLst>
                                    <p:cond delay="0"/>
                                  </p:stCondLst>
                                  <p:childTnLst>
                                    <p:animMotion origin="layout" path="M -0.01007 -0.01204 L 0.36424 -0.01204 L 0.36337 0.03958 L -0.00504 0.03958 L -0.00504 0.0956 L 0.18073 0.09537 " pathEditMode="relative" rAng="0" ptsTypes="AAAAAA">
                                      <p:cBhvr>
                                        <p:cTn id="9" dur="2000" fill="hold"/>
                                        <p:tgtEl>
                                          <p:spTgt spid="1244165"/>
                                        </p:tgtEl>
                                        <p:attrNameLst>
                                          <p:attrName>ppt_x</p:attrName>
                                          <p:attrName>ppt_y</p:attrName>
                                        </p:attrNameLst>
                                      </p:cBhvr>
                                      <p:rCtr x="18700" y="5400"/>
                                    </p:animMotion>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7"/>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8"/>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44165" grpId="0" animBg="1"/>
      <p:bldP spid="1244165" grpId="1" animBg="1"/>
      <p:bldP spid="6" grpId="0" animBg="1"/>
      <p:bldP spid="8" grpId="0" animBg="1"/>
      <p:bldP spid="9"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Face Detection</a:t>
            </a:r>
          </a:p>
          <a:p>
            <a:r>
              <a:rPr lang="en-US" dirty="0" smtClean="0"/>
              <a:t>Face Recognition</a:t>
            </a:r>
            <a:endParaRPr lang="en-US" dirty="0"/>
          </a:p>
        </p:txBody>
      </p:sp>
    </p:spTree>
    <p:extLst>
      <p:ext uri="{BB962C8B-B14F-4D97-AF65-F5344CB8AC3E}">
        <p14:creationId xmlns:p14="http://schemas.microsoft.com/office/powerpoint/2010/main" xmlns="" val="380692140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u="sng" dirty="0" smtClean="0"/>
              <a:t>Face Detection</a:t>
            </a:r>
          </a:p>
          <a:p>
            <a:r>
              <a:rPr lang="en-US" dirty="0" smtClean="0"/>
              <a:t>Face Recognition</a:t>
            </a:r>
            <a:endParaRPr lang="en-US" dirty="0"/>
          </a:p>
        </p:txBody>
      </p:sp>
    </p:spTree>
    <p:extLst>
      <p:ext uri="{BB962C8B-B14F-4D97-AF65-F5344CB8AC3E}">
        <p14:creationId xmlns:p14="http://schemas.microsoft.com/office/powerpoint/2010/main" xmlns="" val="77851071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152400"/>
            <a:ext cx="7467600" cy="655638"/>
          </a:xfrm>
        </p:spPr>
        <p:txBody>
          <a:bodyPr/>
          <a:lstStyle/>
          <a:p>
            <a:r>
              <a:rPr lang="en-US" dirty="0" smtClean="0"/>
              <a:t>Consumer application: Apple </a:t>
            </a:r>
            <a:r>
              <a:rPr lang="en-US" dirty="0" err="1" smtClean="0"/>
              <a:t>iPhoto</a:t>
            </a:r>
            <a:endParaRPr lang="en-US" dirty="0" smtClean="0"/>
          </a:p>
        </p:txBody>
      </p:sp>
      <p:sp>
        <p:nvSpPr>
          <p:cNvPr id="5123" name="Content Placeholder 2"/>
          <p:cNvSpPr>
            <a:spLocks noGrp="1"/>
          </p:cNvSpPr>
          <p:nvPr>
            <p:ph sz="quarter" idx="1"/>
          </p:nvPr>
        </p:nvSpPr>
        <p:spPr/>
        <p:txBody>
          <a:bodyPr/>
          <a:lstStyle/>
          <a:p>
            <a:endParaRPr lang="en-US" smtClean="0"/>
          </a:p>
        </p:txBody>
      </p:sp>
      <p:pic>
        <p:nvPicPr>
          <p:cNvPr id="5124" name="Picture 6"/>
          <p:cNvPicPr>
            <a:picLocks noChangeAspect="1" noChangeArrowheads="1"/>
          </p:cNvPicPr>
          <p:nvPr/>
        </p:nvPicPr>
        <p:blipFill>
          <a:blip r:embed="rId3" cstate="print"/>
          <a:srcRect/>
          <a:stretch>
            <a:fillRect/>
          </a:stretch>
        </p:blipFill>
        <p:spPr bwMode="auto">
          <a:xfrm>
            <a:off x="762000" y="914400"/>
            <a:ext cx="7707313" cy="4800600"/>
          </a:xfrm>
          <a:prstGeom prst="rect">
            <a:avLst/>
          </a:prstGeom>
          <a:noFill/>
          <a:ln w="9525">
            <a:noFill/>
            <a:miter lim="800000"/>
            <a:headEnd/>
            <a:tailEnd/>
          </a:ln>
        </p:spPr>
      </p:pic>
      <p:sp>
        <p:nvSpPr>
          <p:cNvPr id="5125" name="Rectangle 8"/>
          <p:cNvSpPr>
            <a:spLocks noChangeArrowheads="1"/>
          </p:cNvSpPr>
          <p:nvPr/>
        </p:nvSpPr>
        <p:spPr bwMode="auto">
          <a:xfrm>
            <a:off x="1371600" y="6019800"/>
            <a:ext cx="6400800" cy="461963"/>
          </a:xfrm>
          <a:prstGeom prst="rect">
            <a:avLst/>
          </a:prstGeom>
          <a:noFill/>
          <a:ln w="9525">
            <a:noFill/>
            <a:miter lim="800000"/>
            <a:headEnd/>
            <a:tailEnd/>
          </a:ln>
        </p:spPr>
        <p:txBody>
          <a:bodyPr>
            <a:spAutoFit/>
          </a:bodyPr>
          <a:lstStyle/>
          <a:p>
            <a:pPr algn="ctr"/>
            <a:r>
              <a:rPr lang="en-US">
                <a:hlinkClick r:id="rId4"/>
              </a:rPr>
              <a:t>http://www.apple.com/ilife/iphoto/</a:t>
            </a:r>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a:xfrm>
            <a:off x="457200" y="155448"/>
            <a:ext cx="7467600" cy="655638"/>
          </a:xfrm>
        </p:spPr>
        <p:txBody>
          <a:bodyPr/>
          <a:lstStyle/>
          <a:p>
            <a:r>
              <a:rPr lang="en-US" dirty="0" smtClean="0"/>
              <a:t>Consumer application: Apple </a:t>
            </a:r>
            <a:r>
              <a:rPr lang="en-US" dirty="0" err="1" smtClean="0"/>
              <a:t>iPhoto</a:t>
            </a:r>
            <a:endParaRPr lang="en-US" dirty="0" smtClean="0"/>
          </a:p>
        </p:txBody>
      </p:sp>
      <p:sp>
        <p:nvSpPr>
          <p:cNvPr id="6147" name="Content Placeholder 2"/>
          <p:cNvSpPr>
            <a:spLocks noGrp="1"/>
          </p:cNvSpPr>
          <p:nvPr>
            <p:ph sz="quarter" idx="1"/>
          </p:nvPr>
        </p:nvSpPr>
        <p:spPr>
          <a:xfrm>
            <a:off x="457200" y="993648"/>
            <a:ext cx="7467600" cy="4873752"/>
          </a:xfrm>
        </p:spPr>
        <p:txBody>
          <a:bodyPr/>
          <a:lstStyle/>
          <a:p>
            <a:r>
              <a:rPr lang="en-US" dirty="0" smtClean="0"/>
              <a:t>Can be trained to recognize pets!</a:t>
            </a:r>
          </a:p>
        </p:txBody>
      </p:sp>
      <p:pic>
        <p:nvPicPr>
          <p:cNvPr id="6148" name="Picture 3"/>
          <p:cNvPicPr>
            <a:picLocks noChangeAspect="1" noChangeArrowheads="1"/>
          </p:cNvPicPr>
          <p:nvPr/>
        </p:nvPicPr>
        <p:blipFill>
          <a:blip r:embed="rId3" cstate="print"/>
          <a:srcRect/>
          <a:stretch>
            <a:fillRect/>
          </a:stretch>
        </p:blipFill>
        <p:spPr bwMode="auto">
          <a:xfrm>
            <a:off x="76200" y="1905000"/>
            <a:ext cx="4437063" cy="3246438"/>
          </a:xfrm>
          <a:prstGeom prst="rect">
            <a:avLst/>
          </a:prstGeom>
          <a:noFill/>
          <a:ln w="9525">
            <a:noFill/>
            <a:miter lim="800000"/>
            <a:headEnd/>
            <a:tailEnd/>
          </a:ln>
        </p:spPr>
      </p:pic>
      <p:pic>
        <p:nvPicPr>
          <p:cNvPr id="6149" name="Picture 4"/>
          <p:cNvPicPr>
            <a:picLocks noChangeAspect="1" noChangeArrowheads="1"/>
          </p:cNvPicPr>
          <p:nvPr/>
        </p:nvPicPr>
        <p:blipFill>
          <a:blip r:embed="rId4" cstate="print"/>
          <a:srcRect/>
          <a:stretch>
            <a:fillRect/>
          </a:stretch>
        </p:blipFill>
        <p:spPr bwMode="auto">
          <a:xfrm>
            <a:off x="4572000" y="1905000"/>
            <a:ext cx="4495800" cy="3252788"/>
          </a:xfrm>
          <a:prstGeom prst="rect">
            <a:avLst/>
          </a:prstGeom>
          <a:noFill/>
          <a:ln w="9525">
            <a:noFill/>
            <a:miter lim="800000"/>
            <a:headEnd/>
            <a:tailEnd/>
          </a:ln>
        </p:spPr>
      </p:pic>
      <p:sp>
        <p:nvSpPr>
          <p:cNvPr id="6150" name="Rectangle 9"/>
          <p:cNvSpPr>
            <a:spLocks noChangeArrowheads="1"/>
          </p:cNvSpPr>
          <p:nvPr/>
        </p:nvSpPr>
        <p:spPr bwMode="auto">
          <a:xfrm>
            <a:off x="0" y="5334000"/>
            <a:ext cx="9144000" cy="400050"/>
          </a:xfrm>
          <a:prstGeom prst="rect">
            <a:avLst/>
          </a:prstGeom>
          <a:noFill/>
          <a:ln w="9525">
            <a:noFill/>
            <a:miter lim="800000"/>
            <a:headEnd/>
            <a:tailEnd/>
          </a:ln>
        </p:spPr>
        <p:txBody>
          <a:bodyPr>
            <a:spAutoFit/>
          </a:bodyPr>
          <a:lstStyle/>
          <a:p>
            <a:pPr algn="ctr"/>
            <a:r>
              <a:rPr lang="en-US" sz="2000">
                <a:hlinkClick r:id="rId5"/>
              </a:rPr>
              <a:t>http://www.maclife.com/article/news/iphotos_faces_recognizes_cats</a:t>
            </a:r>
            <a:endParaRPr lang="en-US" sz="200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a:xfrm>
            <a:off x="457200" y="155448"/>
            <a:ext cx="7467600" cy="655638"/>
          </a:xfrm>
        </p:spPr>
        <p:txBody>
          <a:bodyPr/>
          <a:lstStyle/>
          <a:p>
            <a:r>
              <a:rPr lang="en-US" dirty="0" smtClean="0"/>
              <a:t>Consumer application: Apple </a:t>
            </a:r>
            <a:r>
              <a:rPr lang="en-US" dirty="0" err="1" smtClean="0"/>
              <a:t>iPhoto</a:t>
            </a:r>
            <a:endParaRPr lang="en-US" dirty="0" smtClean="0"/>
          </a:p>
        </p:txBody>
      </p:sp>
      <p:sp>
        <p:nvSpPr>
          <p:cNvPr id="7171" name="Content Placeholder 2"/>
          <p:cNvSpPr>
            <a:spLocks noGrp="1"/>
          </p:cNvSpPr>
          <p:nvPr>
            <p:ph sz="quarter" idx="1"/>
          </p:nvPr>
        </p:nvSpPr>
        <p:spPr>
          <a:xfrm>
            <a:off x="457200" y="993648"/>
            <a:ext cx="7467600" cy="4873752"/>
          </a:xfrm>
        </p:spPr>
        <p:txBody>
          <a:bodyPr/>
          <a:lstStyle/>
          <a:p>
            <a:r>
              <a:rPr lang="en-US" smtClean="0">
                <a:hlinkClick r:id="rId3"/>
              </a:rPr>
              <a:t>Things iPhoto thinks are faces</a:t>
            </a:r>
            <a:endParaRPr lang="en-US" smtClean="0"/>
          </a:p>
        </p:txBody>
      </p:sp>
      <p:pic>
        <p:nvPicPr>
          <p:cNvPr id="7172" name="Picture 2"/>
          <p:cNvPicPr>
            <a:picLocks noChangeAspect="1" noChangeArrowheads="1"/>
          </p:cNvPicPr>
          <p:nvPr/>
        </p:nvPicPr>
        <p:blipFill>
          <a:blip r:embed="rId4" cstate="print"/>
          <a:srcRect/>
          <a:stretch>
            <a:fillRect/>
          </a:stretch>
        </p:blipFill>
        <p:spPr bwMode="auto">
          <a:xfrm>
            <a:off x="833438" y="1600200"/>
            <a:ext cx="7548562" cy="4876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533400" y="152400"/>
            <a:ext cx="7467600" cy="655638"/>
          </a:xfrm>
        </p:spPr>
        <p:txBody>
          <a:bodyPr/>
          <a:lstStyle/>
          <a:p>
            <a:r>
              <a:rPr lang="en-US" dirty="0" smtClean="0"/>
              <a:t>Funny Nikon ads</a:t>
            </a:r>
          </a:p>
        </p:txBody>
      </p:sp>
      <p:pic>
        <p:nvPicPr>
          <p:cNvPr id="8195" name="Picture 3" descr="nikon_s60_3.jpg"/>
          <p:cNvPicPr>
            <a:picLocks noChangeAspect="1"/>
          </p:cNvPicPr>
          <p:nvPr/>
        </p:nvPicPr>
        <p:blipFill>
          <a:blip r:embed="rId3" cstate="print"/>
          <a:srcRect/>
          <a:stretch>
            <a:fillRect/>
          </a:stretch>
        </p:blipFill>
        <p:spPr bwMode="auto">
          <a:xfrm>
            <a:off x="930275" y="1390650"/>
            <a:ext cx="7299325" cy="5162550"/>
          </a:xfrm>
          <a:prstGeom prst="rect">
            <a:avLst/>
          </a:prstGeom>
          <a:noFill/>
          <a:ln w="9525">
            <a:noFill/>
            <a:miter lim="800000"/>
            <a:headEnd/>
            <a:tailEnd/>
          </a:ln>
        </p:spPr>
      </p:pic>
      <p:sp>
        <p:nvSpPr>
          <p:cNvPr id="8196" name="Rectangle 6"/>
          <p:cNvSpPr>
            <a:spLocks noChangeArrowheads="1"/>
          </p:cNvSpPr>
          <p:nvPr/>
        </p:nvSpPr>
        <p:spPr bwMode="auto">
          <a:xfrm>
            <a:off x="990600" y="914400"/>
            <a:ext cx="7162800" cy="461963"/>
          </a:xfrm>
          <a:prstGeom prst="rect">
            <a:avLst/>
          </a:prstGeom>
          <a:noFill/>
          <a:ln w="9525">
            <a:noFill/>
            <a:miter lim="800000"/>
            <a:headEnd/>
            <a:tailEnd/>
          </a:ln>
        </p:spPr>
        <p:txBody>
          <a:bodyPr>
            <a:spAutoFit/>
          </a:bodyPr>
          <a:lstStyle/>
          <a:p>
            <a:pPr algn="ctr"/>
            <a:r>
              <a:rPr lang="en-US" dirty="0"/>
              <a:t>"The Nikon S60 detects up to 12 faces."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533400" y="228600"/>
            <a:ext cx="7467600" cy="579438"/>
          </a:xfrm>
        </p:spPr>
        <p:txBody>
          <a:bodyPr/>
          <a:lstStyle/>
          <a:p>
            <a:r>
              <a:rPr lang="en-US" dirty="0" smtClean="0"/>
              <a:t>Funny Nikon ads</a:t>
            </a:r>
          </a:p>
        </p:txBody>
      </p:sp>
      <p:pic>
        <p:nvPicPr>
          <p:cNvPr id="9219" name="Picture 5" descr="nikon_s60_2.jpg"/>
          <p:cNvPicPr>
            <a:picLocks noChangeAspect="1"/>
          </p:cNvPicPr>
          <p:nvPr/>
        </p:nvPicPr>
        <p:blipFill>
          <a:blip r:embed="rId3" cstate="print"/>
          <a:srcRect/>
          <a:stretch>
            <a:fillRect/>
          </a:stretch>
        </p:blipFill>
        <p:spPr bwMode="auto">
          <a:xfrm>
            <a:off x="838200" y="1390650"/>
            <a:ext cx="7407275" cy="5238750"/>
          </a:xfrm>
          <a:prstGeom prst="rect">
            <a:avLst/>
          </a:prstGeom>
          <a:noFill/>
          <a:ln w="9525">
            <a:noFill/>
            <a:miter lim="800000"/>
            <a:headEnd/>
            <a:tailEnd/>
          </a:ln>
        </p:spPr>
      </p:pic>
      <p:sp>
        <p:nvSpPr>
          <p:cNvPr id="9220" name="Rectangle 7"/>
          <p:cNvSpPr>
            <a:spLocks noChangeArrowheads="1"/>
          </p:cNvSpPr>
          <p:nvPr/>
        </p:nvSpPr>
        <p:spPr bwMode="auto">
          <a:xfrm>
            <a:off x="990600" y="914400"/>
            <a:ext cx="7162800" cy="461963"/>
          </a:xfrm>
          <a:prstGeom prst="rect">
            <a:avLst/>
          </a:prstGeom>
          <a:noFill/>
          <a:ln w="9525">
            <a:noFill/>
            <a:miter lim="800000"/>
            <a:headEnd/>
            <a:tailEnd/>
          </a:ln>
        </p:spPr>
        <p:txBody>
          <a:bodyPr>
            <a:spAutoFit/>
          </a:bodyPr>
          <a:lstStyle/>
          <a:p>
            <a:pPr algn="ctr"/>
            <a:r>
              <a:rPr lang="en-US"/>
              <a:t>"The Nikon S60 detects up to 12 faces."</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8195" name="Rectangle 3"/>
          <p:cNvSpPr>
            <a:spLocks noGrp="1" noChangeArrowheads="1"/>
          </p:cNvSpPr>
          <p:nvPr>
            <p:ph sz="quarter" idx="1"/>
          </p:nvPr>
        </p:nvSpPr>
        <p:spPr>
          <a:xfrm>
            <a:off x="457200" y="914400"/>
            <a:ext cx="8305800" cy="5257800"/>
          </a:xfrm>
        </p:spPr>
        <p:txBody>
          <a:bodyPr/>
          <a:lstStyle/>
          <a:p>
            <a:pPr>
              <a:buFontTx/>
              <a:buChar char="•"/>
            </a:pPr>
            <a:r>
              <a:rPr lang="en-US" dirty="0" smtClean="0"/>
              <a:t>Sliding window detector must evaluate tens of thousands of location/scale combinations</a:t>
            </a:r>
          </a:p>
          <a:p>
            <a:pPr>
              <a:buFontTx/>
              <a:buChar char="•"/>
            </a:pPr>
            <a:r>
              <a:rPr lang="en-US" dirty="0" smtClean="0"/>
              <a:t>Faces are rare:  0–10 per image</a:t>
            </a:r>
          </a:p>
          <a:p>
            <a:pPr lvl="1"/>
            <a:r>
              <a:rPr lang="en-US" dirty="0" smtClean="0"/>
              <a:t>For computational efficiency, we should try to spend as little time as possible on the non-face windows</a:t>
            </a:r>
            <a:endParaRPr lang="en-US" baseline="30000" dirty="0" smtClean="0"/>
          </a:p>
          <a:p>
            <a:pPr lvl="1"/>
            <a:r>
              <a:rPr lang="en-US" dirty="0" smtClean="0"/>
              <a:t>A megapixel image has ~10</a:t>
            </a:r>
            <a:r>
              <a:rPr lang="en-US" baseline="30000" dirty="0" smtClean="0"/>
              <a:t>6</a:t>
            </a:r>
            <a:r>
              <a:rPr lang="en-US" dirty="0" smtClean="0"/>
              <a:t> pixels and a comparable number of candidate face locations</a:t>
            </a:r>
          </a:p>
          <a:p>
            <a:pPr lvl="1"/>
            <a:r>
              <a:rPr lang="en-US" dirty="0" smtClean="0"/>
              <a:t>To avoid having a false positive in every image, our false positive rate has to be less than 10</a:t>
            </a:r>
            <a:r>
              <a:rPr lang="en-US" baseline="30000" dirty="0" smtClean="0"/>
              <a:t>-6</a:t>
            </a:r>
            <a:endParaRPr lang="en-US" dirty="0" smtClean="0"/>
          </a:p>
        </p:txBody>
      </p:sp>
      <p:sp>
        <p:nvSpPr>
          <p:cNvPr id="10242" name="Rectangle 2"/>
          <p:cNvSpPr>
            <a:spLocks noGrp="1" noChangeArrowheads="1"/>
          </p:cNvSpPr>
          <p:nvPr>
            <p:ph type="title"/>
          </p:nvPr>
        </p:nvSpPr>
        <p:spPr>
          <a:xfrm>
            <a:off x="457200" y="152400"/>
            <a:ext cx="7467600" cy="655638"/>
          </a:xfrm>
        </p:spPr>
        <p:txBody>
          <a:bodyPr/>
          <a:lstStyle/>
          <a:p>
            <a:r>
              <a:rPr lang="en-US" dirty="0" smtClean="0"/>
              <a:t>Challenges of face detection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8819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8819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8819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8819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2881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88195" grpId="0" build="p" bldLvl="2"/>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Grp="1" noChangeArrowheads="1"/>
          </p:cNvSpPr>
          <p:nvPr>
            <p:ph type="title"/>
          </p:nvPr>
        </p:nvSpPr>
        <p:spPr/>
        <p:txBody>
          <a:bodyPr/>
          <a:lstStyle/>
          <a:p>
            <a:r>
              <a:rPr lang="en-US" smtClean="0"/>
              <a:t>The Viola/Jones Face Detector</a:t>
            </a:r>
          </a:p>
        </p:txBody>
      </p:sp>
      <p:sp>
        <p:nvSpPr>
          <p:cNvPr id="11267" name="Rectangle 3"/>
          <p:cNvSpPr>
            <a:spLocks noGrp="1" noChangeArrowheads="1"/>
          </p:cNvSpPr>
          <p:nvPr>
            <p:ph sz="quarter" idx="1"/>
          </p:nvPr>
        </p:nvSpPr>
        <p:spPr/>
        <p:txBody>
          <a:bodyPr/>
          <a:lstStyle/>
          <a:p>
            <a:pPr>
              <a:buFontTx/>
              <a:buChar char="•"/>
            </a:pPr>
            <a:r>
              <a:rPr lang="en-US" smtClean="0"/>
              <a:t>A seminal approach to real-time object detection </a:t>
            </a:r>
          </a:p>
          <a:p>
            <a:pPr>
              <a:buFontTx/>
              <a:buChar char="•"/>
            </a:pPr>
            <a:r>
              <a:rPr lang="en-US" smtClean="0"/>
              <a:t>Training is slow, but detection is very fast</a:t>
            </a:r>
          </a:p>
          <a:p>
            <a:pPr>
              <a:buFontTx/>
              <a:buChar char="•"/>
            </a:pPr>
            <a:r>
              <a:rPr lang="en-US" smtClean="0"/>
              <a:t>Key ideas</a:t>
            </a:r>
          </a:p>
          <a:p>
            <a:pPr lvl="1"/>
            <a:r>
              <a:rPr lang="en-US" i="1" smtClean="0"/>
              <a:t>Integral images</a:t>
            </a:r>
            <a:r>
              <a:rPr lang="en-US" smtClean="0"/>
              <a:t> for fast feature evaluation</a:t>
            </a:r>
          </a:p>
          <a:p>
            <a:pPr lvl="1"/>
            <a:r>
              <a:rPr lang="en-US" i="1" smtClean="0"/>
              <a:t>Boosting</a:t>
            </a:r>
            <a:r>
              <a:rPr lang="en-US" smtClean="0"/>
              <a:t> for feature selection</a:t>
            </a:r>
          </a:p>
          <a:p>
            <a:pPr lvl="1"/>
            <a:r>
              <a:rPr lang="en-US" i="1" smtClean="0"/>
              <a:t>Attentional cascade</a:t>
            </a:r>
            <a:r>
              <a:rPr lang="en-US" smtClean="0"/>
              <a:t> for fast rejection of non-face windows</a:t>
            </a:r>
          </a:p>
          <a:p>
            <a:pPr>
              <a:buFontTx/>
              <a:buChar char="•"/>
            </a:pPr>
            <a:endParaRPr lang="en-US" smtClean="0"/>
          </a:p>
        </p:txBody>
      </p:sp>
      <p:sp>
        <p:nvSpPr>
          <p:cNvPr id="11268" name="Rectangle 7"/>
          <p:cNvSpPr>
            <a:spLocks noChangeArrowheads="1"/>
          </p:cNvSpPr>
          <p:nvPr/>
        </p:nvSpPr>
        <p:spPr bwMode="auto">
          <a:xfrm>
            <a:off x="304800" y="5257800"/>
            <a:ext cx="8534400" cy="701675"/>
          </a:xfrm>
          <a:prstGeom prst="rect">
            <a:avLst/>
          </a:prstGeom>
          <a:noFill/>
          <a:ln w="9525">
            <a:noFill/>
            <a:miter lim="800000"/>
            <a:headEnd/>
            <a:tailEnd/>
          </a:ln>
        </p:spPr>
        <p:txBody>
          <a:bodyPr anchor="ctr">
            <a:spAutoFit/>
          </a:bodyPr>
          <a:lstStyle/>
          <a:p>
            <a:pPr eaLnBrk="1" hangingPunct="1"/>
            <a:r>
              <a:rPr lang="en-US" sz="2000" b="0"/>
              <a:t>P. Viola and M. Jones. </a:t>
            </a:r>
            <a:r>
              <a:rPr lang="en-US" sz="2000" b="0" i="1">
                <a:hlinkClick r:id="rId3"/>
              </a:rPr>
              <a:t>Rapid object detection using a boosted cascade of simple features.</a:t>
            </a:r>
            <a:r>
              <a:rPr lang="en-US" sz="2000" b="0"/>
              <a:t> CVPR 2001. </a:t>
            </a:r>
          </a:p>
        </p:txBody>
      </p:sp>
      <p:sp>
        <p:nvSpPr>
          <p:cNvPr id="11269" name="Rectangle 7"/>
          <p:cNvSpPr>
            <a:spLocks noChangeArrowheads="1"/>
          </p:cNvSpPr>
          <p:nvPr/>
        </p:nvSpPr>
        <p:spPr bwMode="auto">
          <a:xfrm>
            <a:off x="304800" y="6019800"/>
            <a:ext cx="8534400" cy="400050"/>
          </a:xfrm>
          <a:prstGeom prst="rect">
            <a:avLst/>
          </a:prstGeom>
          <a:noFill/>
          <a:ln w="9525">
            <a:noFill/>
            <a:miter lim="800000"/>
            <a:headEnd/>
            <a:tailEnd/>
          </a:ln>
        </p:spPr>
        <p:txBody>
          <a:bodyPr anchor="ctr">
            <a:spAutoFit/>
          </a:bodyPr>
          <a:lstStyle/>
          <a:p>
            <a:pPr eaLnBrk="1" hangingPunct="1"/>
            <a:r>
              <a:rPr lang="en-US" sz="2000" b="0"/>
              <a:t>P. Viola and M. Jones. </a:t>
            </a:r>
            <a:r>
              <a:rPr lang="en-US" sz="2000" b="0" i="1">
                <a:hlinkClick r:id="rId4"/>
              </a:rPr>
              <a:t>Robust real-time face detection.</a:t>
            </a:r>
            <a:r>
              <a:rPr lang="en-US" sz="2000" b="0"/>
              <a:t> IJCV 57(2), 2004. </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type="title"/>
          </p:nvPr>
        </p:nvSpPr>
        <p:spPr>
          <a:xfrm>
            <a:off x="533400" y="76200"/>
            <a:ext cx="8229600" cy="838200"/>
          </a:xfrm>
        </p:spPr>
        <p:txBody>
          <a:bodyPr/>
          <a:lstStyle/>
          <a:p>
            <a:r>
              <a:rPr lang="en-US" smtClean="0"/>
              <a:t>Image Features</a:t>
            </a:r>
          </a:p>
        </p:txBody>
      </p:sp>
      <p:pic>
        <p:nvPicPr>
          <p:cNvPr id="12291" name="Picture 4" descr="features"/>
          <p:cNvPicPr>
            <a:picLocks noChangeAspect="1" noChangeArrowheads="1"/>
          </p:cNvPicPr>
          <p:nvPr/>
        </p:nvPicPr>
        <p:blipFill>
          <a:blip r:embed="rId3" cstate="print"/>
          <a:srcRect/>
          <a:stretch>
            <a:fillRect/>
          </a:stretch>
        </p:blipFill>
        <p:spPr bwMode="auto">
          <a:xfrm>
            <a:off x="5486400" y="1447800"/>
            <a:ext cx="3429000" cy="3014663"/>
          </a:xfrm>
          <a:prstGeom prst="rect">
            <a:avLst/>
          </a:prstGeom>
          <a:noFill/>
          <a:ln w="9525">
            <a:noFill/>
            <a:miter lim="800000"/>
            <a:headEnd/>
            <a:tailEnd/>
          </a:ln>
        </p:spPr>
      </p:pic>
      <p:sp>
        <p:nvSpPr>
          <p:cNvPr id="12292" name="Text Box 5"/>
          <p:cNvSpPr txBox="1">
            <a:spLocks noChangeArrowheads="1"/>
          </p:cNvSpPr>
          <p:nvPr/>
        </p:nvSpPr>
        <p:spPr bwMode="auto">
          <a:xfrm>
            <a:off x="517525" y="1600200"/>
            <a:ext cx="3521075" cy="946150"/>
          </a:xfrm>
          <a:prstGeom prst="rect">
            <a:avLst/>
          </a:prstGeom>
          <a:noFill/>
          <a:ln w="9525">
            <a:noFill/>
            <a:miter lim="800000"/>
            <a:headEnd/>
            <a:tailEnd/>
          </a:ln>
        </p:spPr>
        <p:txBody>
          <a:bodyPr>
            <a:spAutoFit/>
          </a:bodyPr>
          <a:lstStyle/>
          <a:p>
            <a:r>
              <a:rPr lang="en-US" sz="2800" b="0"/>
              <a:t>“Rectangle filters”</a:t>
            </a:r>
          </a:p>
          <a:p>
            <a:endParaRPr lang="en-US" sz="2800" b="0"/>
          </a:p>
        </p:txBody>
      </p:sp>
      <p:pic>
        <p:nvPicPr>
          <p:cNvPr id="12293" name="Picture 6" descr="query"/>
          <p:cNvPicPr>
            <a:picLocks noChangeAspect="1" noChangeArrowheads="1"/>
          </p:cNvPicPr>
          <p:nvPr/>
        </p:nvPicPr>
        <p:blipFill>
          <a:blip r:embed="rId4" cstate="print"/>
          <a:srcRect/>
          <a:stretch>
            <a:fillRect/>
          </a:stretch>
        </p:blipFill>
        <p:spPr bwMode="auto">
          <a:xfrm>
            <a:off x="3962400" y="1447800"/>
            <a:ext cx="1600200" cy="1503363"/>
          </a:xfrm>
          <a:prstGeom prst="rect">
            <a:avLst/>
          </a:prstGeom>
          <a:noFill/>
          <a:ln w="9525">
            <a:noFill/>
            <a:miter lim="800000"/>
            <a:headEnd/>
            <a:tailEnd/>
          </a:ln>
        </p:spPr>
      </p:pic>
      <p:sp>
        <p:nvSpPr>
          <p:cNvPr id="1296393" name="Text Box 9"/>
          <p:cNvSpPr txBox="1">
            <a:spLocks noChangeArrowheads="1"/>
          </p:cNvSpPr>
          <p:nvPr/>
        </p:nvSpPr>
        <p:spPr bwMode="auto">
          <a:xfrm>
            <a:off x="685800" y="4248150"/>
            <a:ext cx="4541838" cy="2228850"/>
          </a:xfrm>
          <a:prstGeom prst="rect">
            <a:avLst/>
          </a:prstGeom>
          <a:noFill/>
          <a:ln w="9525">
            <a:noFill/>
            <a:miter lim="800000"/>
            <a:headEnd/>
            <a:tailEnd/>
          </a:ln>
        </p:spPr>
        <p:txBody>
          <a:bodyPr>
            <a:spAutoFit/>
          </a:bodyPr>
          <a:lstStyle/>
          <a:p>
            <a:pPr eaLnBrk="1" hangingPunct="1">
              <a:spcBef>
                <a:spcPct val="50000"/>
              </a:spcBef>
            </a:pPr>
            <a:r>
              <a:rPr lang="en-US" sz="2800" b="0" i="1"/>
              <a:t>Value =  </a:t>
            </a:r>
          </a:p>
          <a:p>
            <a:pPr eaLnBrk="1" hangingPunct="1">
              <a:spcBef>
                <a:spcPct val="50000"/>
              </a:spcBef>
            </a:pPr>
            <a:r>
              <a:rPr lang="en-US" sz="2800" b="0" i="1"/>
              <a:t>∑ (pixels in white area) – </a:t>
            </a:r>
            <a:br>
              <a:rPr lang="en-US" sz="2800" b="0" i="1"/>
            </a:br>
            <a:r>
              <a:rPr lang="en-US" sz="2800" b="0" i="1"/>
              <a:t>∑ (pixels in black area)</a:t>
            </a:r>
          </a:p>
          <a:p>
            <a:pPr eaLnBrk="1" hangingPunct="1">
              <a:spcBef>
                <a:spcPct val="50000"/>
              </a:spcBef>
            </a:pPr>
            <a:endParaRPr lang="en-US" sz="2800" b="0"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9639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9639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r>
              <a:rPr lang="en-US" smtClean="0"/>
              <a:t>Example</a:t>
            </a:r>
          </a:p>
        </p:txBody>
      </p:sp>
      <p:pic>
        <p:nvPicPr>
          <p:cNvPr id="13315" name="Picture 3" descr="Random"/>
          <p:cNvPicPr>
            <a:picLocks noChangeAspect="1" noChangeArrowheads="1"/>
          </p:cNvPicPr>
          <p:nvPr/>
        </p:nvPicPr>
        <p:blipFill>
          <a:blip r:embed="rId4" cstate="print"/>
          <a:srcRect/>
          <a:stretch>
            <a:fillRect/>
          </a:stretch>
        </p:blipFill>
        <p:spPr bwMode="auto">
          <a:xfrm>
            <a:off x="1525588" y="1600200"/>
            <a:ext cx="2306637" cy="2184400"/>
          </a:xfrm>
          <a:prstGeom prst="rect">
            <a:avLst/>
          </a:prstGeom>
          <a:noFill/>
          <a:ln w="9525">
            <a:noFill/>
            <a:miter lim="800000"/>
            <a:headEnd/>
            <a:tailEnd/>
          </a:ln>
        </p:spPr>
      </p:pic>
      <p:sp>
        <p:nvSpPr>
          <p:cNvPr id="13316" name="Text Box 4"/>
          <p:cNvSpPr txBox="1">
            <a:spLocks noChangeArrowheads="1"/>
          </p:cNvSpPr>
          <p:nvPr/>
        </p:nvSpPr>
        <p:spPr bwMode="auto">
          <a:xfrm>
            <a:off x="4191000" y="1447800"/>
            <a:ext cx="908050" cy="366713"/>
          </a:xfrm>
          <a:prstGeom prst="rect">
            <a:avLst/>
          </a:prstGeom>
          <a:noFill/>
          <a:ln w="9525">
            <a:noFill/>
            <a:miter lim="800000"/>
            <a:headEnd/>
            <a:tailEnd/>
          </a:ln>
        </p:spPr>
        <p:txBody>
          <a:bodyPr wrap="none">
            <a:spAutoFit/>
          </a:bodyPr>
          <a:lstStyle/>
          <a:p>
            <a:pPr eaLnBrk="1" hangingPunct="1"/>
            <a:r>
              <a:rPr lang="en-US" sz="1800" b="0"/>
              <a:t>Source</a:t>
            </a:r>
          </a:p>
        </p:txBody>
      </p:sp>
      <p:sp>
        <p:nvSpPr>
          <p:cNvPr id="1252357" name="Text Box 5"/>
          <p:cNvSpPr txBox="1">
            <a:spLocks noChangeArrowheads="1"/>
          </p:cNvSpPr>
          <p:nvPr/>
        </p:nvSpPr>
        <p:spPr bwMode="auto">
          <a:xfrm>
            <a:off x="4267200" y="3733800"/>
            <a:ext cx="831850" cy="366713"/>
          </a:xfrm>
          <a:prstGeom prst="rect">
            <a:avLst/>
          </a:prstGeom>
          <a:noFill/>
          <a:ln w="9525">
            <a:noFill/>
            <a:miter lim="800000"/>
            <a:headEnd/>
            <a:tailEnd/>
          </a:ln>
        </p:spPr>
        <p:txBody>
          <a:bodyPr wrap="none">
            <a:spAutoFit/>
          </a:bodyPr>
          <a:lstStyle/>
          <a:p>
            <a:pPr eaLnBrk="1" hangingPunct="1"/>
            <a:r>
              <a:rPr lang="en-US" sz="1800" b="0"/>
              <a:t>Result</a:t>
            </a:r>
          </a:p>
        </p:txBody>
      </p:sp>
      <p:pic>
        <p:nvPicPr>
          <p:cNvPr id="13318" name="Picture 6" descr="terminator3_poster"/>
          <p:cNvPicPr>
            <a:picLocks noChangeAspect="1" noChangeArrowheads="1"/>
          </p:cNvPicPr>
          <p:nvPr/>
        </p:nvPicPr>
        <p:blipFill>
          <a:blip r:embed="rId5" cstate="print"/>
          <a:srcRect r="52667" b="26889"/>
          <a:stretch>
            <a:fillRect/>
          </a:stretch>
        </p:blipFill>
        <p:spPr bwMode="auto">
          <a:xfrm>
            <a:off x="5715000" y="1600200"/>
            <a:ext cx="2260600" cy="2184400"/>
          </a:xfrm>
          <a:prstGeom prst="rect">
            <a:avLst/>
          </a:prstGeom>
          <a:noFill/>
          <a:ln w="9525">
            <a:noFill/>
            <a:miter lim="800000"/>
            <a:headEnd/>
            <a:tailEnd/>
          </a:ln>
        </p:spPr>
      </p:pic>
      <p:pic>
        <p:nvPicPr>
          <p:cNvPr id="1252359" name="Picture 7" descr="Random"/>
          <p:cNvPicPr>
            <a:picLocks noChangeAspect="1" noChangeArrowheads="1"/>
          </p:cNvPicPr>
          <p:nvPr/>
        </p:nvPicPr>
        <p:blipFill>
          <a:blip r:embed="rId4" cstate="print"/>
          <a:srcRect/>
          <a:stretch>
            <a:fillRect/>
          </a:stretch>
        </p:blipFill>
        <p:spPr bwMode="auto">
          <a:xfrm>
            <a:off x="1524000" y="4191000"/>
            <a:ext cx="2306638" cy="2185988"/>
          </a:xfrm>
          <a:prstGeom prst="rect">
            <a:avLst/>
          </a:prstGeom>
          <a:noFill/>
          <a:ln w="9525">
            <a:noFill/>
            <a:miter lim="800000"/>
            <a:headEnd/>
            <a:tailEnd/>
          </a:ln>
        </p:spPr>
      </p:pic>
      <p:pic>
        <p:nvPicPr>
          <p:cNvPr id="1252360" name="Picture 8" descr="terminator3_poster"/>
          <p:cNvPicPr>
            <a:picLocks noChangeAspect="1" noChangeArrowheads="1"/>
          </p:cNvPicPr>
          <p:nvPr/>
        </p:nvPicPr>
        <p:blipFill>
          <a:blip r:embed="rId5" cstate="print"/>
          <a:srcRect r="52667" b="26889"/>
          <a:stretch>
            <a:fillRect/>
          </a:stretch>
        </p:blipFill>
        <p:spPr bwMode="auto">
          <a:xfrm>
            <a:off x="5715000" y="4191000"/>
            <a:ext cx="2257425" cy="2185988"/>
          </a:xfrm>
          <a:prstGeom prst="rect">
            <a:avLst/>
          </a:prstGeom>
          <a:noFill/>
          <a:ln w="9525">
            <a:noFill/>
            <a:miter lim="800000"/>
            <a:headEnd/>
            <a:tailEnd/>
          </a:ln>
        </p:spPr>
      </p:pic>
      <p:grpSp>
        <p:nvGrpSpPr>
          <p:cNvPr id="2" name="Group 9"/>
          <p:cNvGrpSpPr>
            <a:grpSpLocks/>
          </p:cNvGrpSpPr>
          <p:nvPr/>
        </p:nvGrpSpPr>
        <p:grpSpPr bwMode="auto">
          <a:xfrm>
            <a:off x="6324600" y="5003800"/>
            <a:ext cx="1143000" cy="711200"/>
            <a:chOff x="144" y="1296"/>
            <a:chExt cx="864" cy="864"/>
          </a:xfrm>
        </p:grpSpPr>
        <p:sp>
          <p:nvSpPr>
            <p:cNvPr id="13327" name="Rectangle 10"/>
            <p:cNvSpPr>
              <a:spLocks noChangeArrowheads="1"/>
            </p:cNvSpPr>
            <p:nvPr/>
          </p:nvSpPr>
          <p:spPr bwMode="auto">
            <a:xfrm>
              <a:off x="144" y="1296"/>
              <a:ext cx="864" cy="432"/>
            </a:xfrm>
            <a:prstGeom prst="rect">
              <a:avLst/>
            </a:prstGeom>
            <a:solidFill>
              <a:srgbClr val="000000">
                <a:alpha val="67058"/>
              </a:srgbClr>
            </a:solidFill>
            <a:ln w="9525">
              <a:solidFill>
                <a:schemeClr val="tx1"/>
              </a:solidFill>
              <a:miter lim="800000"/>
              <a:headEnd/>
              <a:tailEnd/>
            </a:ln>
          </p:spPr>
          <p:txBody>
            <a:bodyPr wrap="none" anchor="ctr"/>
            <a:lstStyle/>
            <a:p>
              <a:endParaRPr lang="en-US"/>
            </a:p>
          </p:txBody>
        </p:sp>
        <p:sp>
          <p:nvSpPr>
            <p:cNvPr id="13328" name="Rectangle 11"/>
            <p:cNvSpPr>
              <a:spLocks noChangeArrowheads="1"/>
            </p:cNvSpPr>
            <p:nvPr/>
          </p:nvSpPr>
          <p:spPr bwMode="auto">
            <a:xfrm>
              <a:off x="144" y="1728"/>
              <a:ext cx="864" cy="432"/>
            </a:xfrm>
            <a:prstGeom prst="rect">
              <a:avLst/>
            </a:prstGeom>
            <a:solidFill>
              <a:srgbClr val="FFFFFF">
                <a:alpha val="67058"/>
              </a:srgbClr>
            </a:solidFill>
            <a:ln w="9525">
              <a:solidFill>
                <a:schemeClr val="tx1"/>
              </a:solidFill>
              <a:miter lim="800000"/>
              <a:headEnd/>
              <a:tailEnd/>
            </a:ln>
          </p:spPr>
          <p:txBody>
            <a:bodyPr wrap="none" anchor="ctr"/>
            <a:lstStyle/>
            <a:p>
              <a:endParaRPr lang="en-US"/>
            </a:p>
          </p:txBody>
        </p:sp>
      </p:grpSp>
      <p:grpSp>
        <p:nvGrpSpPr>
          <p:cNvPr id="3" name="Group 12"/>
          <p:cNvGrpSpPr>
            <a:grpSpLocks/>
          </p:cNvGrpSpPr>
          <p:nvPr/>
        </p:nvGrpSpPr>
        <p:grpSpPr bwMode="auto">
          <a:xfrm>
            <a:off x="2209800" y="5080000"/>
            <a:ext cx="1143000" cy="711200"/>
            <a:chOff x="144" y="1296"/>
            <a:chExt cx="864" cy="864"/>
          </a:xfrm>
        </p:grpSpPr>
        <p:sp>
          <p:nvSpPr>
            <p:cNvPr id="13325" name="Rectangle 13"/>
            <p:cNvSpPr>
              <a:spLocks noChangeArrowheads="1"/>
            </p:cNvSpPr>
            <p:nvPr/>
          </p:nvSpPr>
          <p:spPr bwMode="auto">
            <a:xfrm>
              <a:off x="144" y="1296"/>
              <a:ext cx="864" cy="432"/>
            </a:xfrm>
            <a:prstGeom prst="rect">
              <a:avLst/>
            </a:prstGeom>
            <a:solidFill>
              <a:srgbClr val="000000">
                <a:alpha val="67058"/>
              </a:srgbClr>
            </a:solidFill>
            <a:ln w="9525">
              <a:solidFill>
                <a:schemeClr val="tx1"/>
              </a:solidFill>
              <a:miter lim="800000"/>
              <a:headEnd/>
              <a:tailEnd/>
            </a:ln>
          </p:spPr>
          <p:txBody>
            <a:bodyPr wrap="none" anchor="ctr"/>
            <a:lstStyle/>
            <a:p>
              <a:endParaRPr lang="en-US"/>
            </a:p>
          </p:txBody>
        </p:sp>
        <p:sp>
          <p:nvSpPr>
            <p:cNvPr id="13326" name="Rectangle 14"/>
            <p:cNvSpPr>
              <a:spLocks noChangeArrowheads="1"/>
            </p:cNvSpPr>
            <p:nvPr/>
          </p:nvSpPr>
          <p:spPr bwMode="auto">
            <a:xfrm>
              <a:off x="144" y="1728"/>
              <a:ext cx="864" cy="432"/>
            </a:xfrm>
            <a:prstGeom prst="rect">
              <a:avLst/>
            </a:prstGeom>
            <a:solidFill>
              <a:srgbClr val="FFFFFF">
                <a:alpha val="67058"/>
              </a:srgbClr>
            </a:solidFill>
            <a:ln w="9525">
              <a:solidFill>
                <a:schemeClr val="tx1"/>
              </a:solidFill>
              <a:miter lim="800000"/>
              <a:headEnd/>
              <a:tailEnd/>
            </a:ln>
          </p:spPr>
          <p:txBody>
            <a:bodyPr wrap="none" anchor="ctr"/>
            <a:lstStyle/>
            <a:p>
              <a:endParaRPr lang="en-US"/>
            </a:p>
          </p:txBody>
        </p:sp>
      </p:grpSp>
      <p:pic>
        <p:nvPicPr>
          <p:cNvPr id="1252367" name="Picture 15" descr="ThreshLow"/>
          <p:cNvPicPr>
            <a:picLocks noChangeAspect="1" noChangeArrowheads="1"/>
          </p:cNvPicPr>
          <p:nvPr/>
        </p:nvPicPr>
        <p:blipFill>
          <a:blip r:embed="rId6" cstate="print">
            <a:clrChange>
              <a:clrFrom>
                <a:srgbClr val="F9FFFF"/>
              </a:clrFrom>
              <a:clrTo>
                <a:srgbClr val="F9FFFF">
                  <a:alpha val="0"/>
                </a:srgbClr>
              </a:clrTo>
            </a:clrChange>
          </a:blip>
          <a:srcRect t="29091" r="64706" b="32121"/>
          <a:stretch>
            <a:fillRect/>
          </a:stretch>
        </p:blipFill>
        <p:spPr bwMode="auto">
          <a:xfrm>
            <a:off x="914400" y="5029200"/>
            <a:ext cx="457200" cy="609600"/>
          </a:xfrm>
          <a:prstGeom prst="rect">
            <a:avLst/>
          </a:prstGeom>
          <a:noFill/>
          <a:ln w="9525">
            <a:noFill/>
            <a:miter lim="800000"/>
            <a:headEnd/>
            <a:tailEnd/>
          </a:ln>
        </p:spPr>
      </p:pic>
      <p:pic>
        <p:nvPicPr>
          <p:cNvPr id="1252368" name="Picture 16" descr="ThreshHigh"/>
          <p:cNvPicPr>
            <a:picLocks noChangeAspect="1" noChangeArrowheads="1"/>
          </p:cNvPicPr>
          <p:nvPr/>
        </p:nvPicPr>
        <p:blipFill>
          <a:blip r:embed="rId7" cstate="print">
            <a:clrChange>
              <a:clrFrom>
                <a:srgbClr val="FFFFFD"/>
              </a:clrFrom>
              <a:clrTo>
                <a:srgbClr val="FFFFFD">
                  <a:alpha val="0"/>
                </a:srgbClr>
              </a:clrTo>
            </a:clrChange>
          </a:blip>
          <a:srcRect t="27272" r="60001" b="29091"/>
          <a:stretch>
            <a:fillRect/>
          </a:stretch>
        </p:blipFill>
        <p:spPr bwMode="auto">
          <a:xfrm>
            <a:off x="5105400" y="4953000"/>
            <a:ext cx="533400" cy="685800"/>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523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5236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25235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25236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2523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5235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a:xfrm>
            <a:off x="457200" y="228600"/>
            <a:ext cx="8229600" cy="579438"/>
          </a:xfrm>
        </p:spPr>
        <p:txBody>
          <a:bodyPr/>
          <a:lstStyle/>
          <a:p>
            <a:r>
              <a:rPr lang="en-US" dirty="0" smtClean="0"/>
              <a:t>Fast computation with integral images</a:t>
            </a:r>
          </a:p>
        </p:txBody>
      </p:sp>
      <p:sp>
        <p:nvSpPr>
          <p:cNvPr id="14339" name="Rectangle 3"/>
          <p:cNvSpPr>
            <a:spLocks noGrp="1" noChangeArrowheads="1"/>
          </p:cNvSpPr>
          <p:nvPr>
            <p:ph sz="quarter" idx="1"/>
          </p:nvPr>
        </p:nvSpPr>
        <p:spPr>
          <a:xfrm>
            <a:off x="685800" y="914400"/>
            <a:ext cx="4648200" cy="5257800"/>
          </a:xfrm>
        </p:spPr>
        <p:txBody>
          <a:bodyPr/>
          <a:lstStyle/>
          <a:p>
            <a:pPr>
              <a:buFontTx/>
              <a:buChar char="•"/>
            </a:pPr>
            <a:r>
              <a:rPr lang="en-US" smtClean="0"/>
              <a:t>The </a:t>
            </a:r>
            <a:r>
              <a:rPr lang="en-US" i="1" smtClean="0"/>
              <a:t>integral image </a:t>
            </a:r>
            <a:r>
              <a:rPr lang="en-US" smtClean="0"/>
              <a:t>computes a value at each pixel (</a:t>
            </a:r>
            <a:r>
              <a:rPr lang="en-US" i="1" smtClean="0"/>
              <a:t>x</a:t>
            </a:r>
            <a:r>
              <a:rPr lang="en-US" smtClean="0"/>
              <a:t>,</a:t>
            </a:r>
            <a:r>
              <a:rPr lang="en-US" i="1" smtClean="0"/>
              <a:t>y</a:t>
            </a:r>
            <a:r>
              <a:rPr lang="en-US" smtClean="0"/>
              <a:t>) that is the sum of the pixel values above and to the left of (</a:t>
            </a:r>
            <a:r>
              <a:rPr lang="en-US" i="1" smtClean="0"/>
              <a:t>x</a:t>
            </a:r>
            <a:r>
              <a:rPr lang="en-US" smtClean="0"/>
              <a:t>,</a:t>
            </a:r>
            <a:r>
              <a:rPr lang="en-US" i="1" smtClean="0"/>
              <a:t>y</a:t>
            </a:r>
            <a:r>
              <a:rPr lang="en-US" smtClean="0"/>
              <a:t>), inclusive</a:t>
            </a:r>
          </a:p>
          <a:p>
            <a:pPr>
              <a:buFontTx/>
              <a:buChar char="•"/>
            </a:pPr>
            <a:r>
              <a:rPr lang="en-US" smtClean="0"/>
              <a:t>This can quickly be computed in one pass through the image</a:t>
            </a:r>
          </a:p>
          <a:p>
            <a:pPr>
              <a:buFontTx/>
              <a:buChar char="•"/>
            </a:pPr>
            <a:endParaRPr lang="en-US" smtClean="0"/>
          </a:p>
        </p:txBody>
      </p:sp>
      <p:sp>
        <p:nvSpPr>
          <p:cNvPr id="14340" name="Rectangle 4"/>
          <p:cNvSpPr>
            <a:spLocks noChangeArrowheads="1"/>
          </p:cNvSpPr>
          <p:nvPr/>
        </p:nvSpPr>
        <p:spPr bwMode="auto">
          <a:xfrm>
            <a:off x="5562600" y="1447800"/>
            <a:ext cx="2667000" cy="2743200"/>
          </a:xfrm>
          <a:prstGeom prst="rect">
            <a:avLst/>
          </a:prstGeom>
          <a:solidFill>
            <a:schemeClr val="bg1"/>
          </a:solidFill>
          <a:ln w="38100" algn="ctr">
            <a:solidFill>
              <a:schemeClr val="tx1"/>
            </a:solidFill>
            <a:miter lim="800000"/>
            <a:headEnd/>
            <a:tailEnd/>
          </a:ln>
        </p:spPr>
        <p:txBody>
          <a:bodyPr anchor="ctr">
            <a:spAutoFit/>
          </a:bodyPr>
          <a:lstStyle/>
          <a:p>
            <a:pPr algn="ctr"/>
            <a:endParaRPr lang="en-US" b="0">
              <a:latin typeface="Times New Roman" pitchFamily="18" charset="0"/>
            </a:endParaRPr>
          </a:p>
        </p:txBody>
      </p:sp>
      <p:sp>
        <p:nvSpPr>
          <p:cNvPr id="14341" name="Text Box 5"/>
          <p:cNvSpPr txBox="1">
            <a:spLocks noChangeArrowheads="1"/>
          </p:cNvSpPr>
          <p:nvPr/>
        </p:nvSpPr>
        <p:spPr bwMode="auto">
          <a:xfrm>
            <a:off x="6400800" y="2438400"/>
            <a:ext cx="768350" cy="457200"/>
          </a:xfrm>
          <a:prstGeom prst="rect">
            <a:avLst/>
          </a:prstGeom>
          <a:noFill/>
          <a:ln w="19050" algn="ctr">
            <a:noFill/>
            <a:miter lim="800000"/>
            <a:headEnd/>
            <a:tailEnd/>
          </a:ln>
        </p:spPr>
        <p:txBody>
          <a:bodyPr wrap="none">
            <a:spAutoFit/>
          </a:bodyPr>
          <a:lstStyle/>
          <a:p>
            <a:pPr algn="ctr"/>
            <a:r>
              <a:rPr lang="en-US" b="0">
                <a:latin typeface="Times New Roman" pitchFamily="18" charset="0"/>
              </a:rPr>
              <a:t>(x,y)</a:t>
            </a:r>
          </a:p>
        </p:txBody>
      </p:sp>
      <p:sp>
        <p:nvSpPr>
          <p:cNvPr id="14342" name="Rectangle 6"/>
          <p:cNvSpPr>
            <a:spLocks noChangeArrowheads="1"/>
          </p:cNvSpPr>
          <p:nvPr/>
        </p:nvSpPr>
        <p:spPr bwMode="auto">
          <a:xfrm>
            <a:off x="5562600" y="1447800"/>
            <a:ext cx="914400" cy="1143000"/>
          </a:xfrm>
          <a:prstGeom prst="rect">
            <a:avLst/>
          </a:prstGeom>
          <a:solidFill>
            <a:schemeClr val="accent2"/>
          </a:solidFill>
          <a:ln w="19050" algn="ctr">
            <a:solidFill>
              <a:schemeClr val="tx1"/>
            </a:solidFill>
            <a:miter lim="800000"/>
            <a:headEnd/>
            <a:tailEnd/>
          </a:ln>
        </p:spPr>
        <p:txBody>
          <a:bodyPr anchor="ctr">
            <a:spAutoFit/>
          </a:bodyPr>
          <a:lstStyle/>
          <a:p>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533400" y="228600"/>
            <a:ext cx="7162800" cy="579438"/>
          </a:xfrm>
        </p:spPr>
        <p:txBody>
          <a:bodyPr/>
          <a:lstStyle/>
          <a:p>
            <a:r>
              <a:rPr lang="en-US" dirty="0" smtClean="0"/>
              <a:t>Computing the integral image</a:t>
            </a:r>
          </a:p>
        </p:txBody>
      </p:sp>
      <p:sp>
        <p:nvSpPr>
          <p:cNvPr id="15363" name="Rectangle 4"/>
          <p:cNvSpPr>
            <a:spLocks noChangeArrowheads="1"/>
          </p:cNvSpPr>
          <p:nvPr/>
        </p:nvSpPr>
        <p:spPr bwMode="auto">
          <a:xfrm>
            <a:off x="1371600" y="1143000"/>
            <a:ext cx="6172200" cy="3352800"/>
          </a:xfrm>
          <a:prstGeom prst="rect">
            <a:avLst/>
          </a:prstGeom>
          <a:noFill/>
          <a:ln w="9525" algn="ctr">
            <a:solidFill>
              <a:schemeClr val="tx1"/>
            </a:solidFill>
            <a:round/>
            <a:headEnd/>
            <a:tailEnd/>
          </a:ln>
        </p:spPr>
        <p:txBody>
          <a:bodyPr/>
          <a:lstStyle/>
          <a:p>
            <a:endParaRPr lang="en-US"/>
          </a:p>
        </p:txBody>
      </p:sp>
      <p:sp>
        <p:nvSpPr>
          <p:cNvPr id="15364" name="Rectangle 5"/>
          <p:cNvSpPr>
            <a:spLocks noChangeArrowheads="1"/>
          </p:cNvSpPr>
          <p:nvPr/>
        </p:nvSpPr>
        <p:spPr bwMode="auto">
          <a:xfrm>
            <a:off x="1371600" y="1143000"/>
            <a:ext cx="3200400" cy="2209800"/>
          </a:xfrm>
          <a:prstGeom prst="rect">
            <a:avLst/>
          </a:prstGeom>
          <a:solidFill>
            <a:srgbClr val="FF9900"/>
          </a:solidFill>
          <a:ln w="9525" algn="ctr">
            <a:solidFill>
              <a:schemeClr val="tx1"/>
            </a:solidFill>
            <a:round/>
            <a:headEnd/>
            <a:tailEnd/>
          </a:ln>
        </p:spPr>
        <p:txBody>
          <a:bodyPr/>
          <a:lstStyle/>
          <a:p>
            <a:endParaRPr lang="en-US"/>
          </a:p>
        </p:txBody>
      </p:sp>
      <p:sp>
        <p:nvSpPr>
          <p:cNvPr id="15365" name="Rectangle 7"/>
          <p:cNvSpPr>
            <a:spLocks noChangeArrowheads="1"/>
          </p:cNvSpPr>
          <p:nvPr/>
        </p:nvSpPr>
        <p:spPr bwMode="auto">
          <a:xfrm>
            <a:off x="4114800" y="2895600"/>
            <a:ext cx="457200" cy="457200"/>
          </a:xfrm>
          <a:prstGeom prst="rect">
            <a:avLst/>
          </a:prstGeom>
          <a:solidFill>
            <a:srgbClr val="FFFF00"/>
          </a:solidFill>
          <a:ln w="9525" algn="ctr">
            <a:solidFill>
              <a:schemeClr val="tx1"/>
            </a:solidFill>
            <a:round/>
            <a:headEnd/>
            <a:tailEnd/>
          </a:ln>
        </p:spPr>
        <p:txBody>
          <a:bodyPr/>
          <a:lstStyle/>
          <a:p>
            <a:endParaRPr lang="en-US"/>
          </a:p>
        </p:txBody>
      </p:sp>
      <p:cxnSp>
        <p:nvCxnSpPr>
          <p:cNvPr id="15366" name="Straight Arrow Connector 17"/>
          <p:cNvCxnSpPr>
            <a:cxnSpLocks noChangeShapeType="1"/>
          </p:cNvCxnSpPr>
          <p:nvPr/>
        </p:nvCxnSpPr>
        <p:spPr bwMode="auto">
          <a:xfrm rot="10800000">
            <a:off x="4343400" y="3124200"/>
            <a:ext cx="914400" cy="608013"/>
          </a:xfrm>
          <a:prstGeom prst="straightConnector1">
            <a:avLst/>
          </a:prstGeom>
          <a:noFill/>
          <a:ln w="9525" algn="ctr">
            <a:solidFill>
              <a:schemeClr val="tx1"/>
            </a:solidFill>
            <a:round/>
            <a:headEnd/>
            <a:tailEnd type="arrow" w="med" len="med"/>
          </a:ln>
        </p:spPr>
      </p:cxn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152400"/>
            <a:ext cx="7467600" cy="655638"/>
          </a:xfrm>
        </p:spPr>
        <p:txBody>
          <a:bodyPr/>
          <a:lstStyle/>
          <a:p>
            <a:r>
              <a:rPr lang="en-US" dirty="0" smtClean="0"/>
              <a:t>Computing the integral image</a:t>
            </a:r>
          </a:p>
        </p:txBody>
      </p:sp>
      <p:sp>
        <p:nvSpPr>
          <p:cNvPr id="3" name="Content Placeholder 2"/>
          <p:cNvSpPr>
            <a:spLocks noGrp="1"/>
          </p:cNvSpPr>
          <p:nvPr>
            <p:ph sz="quarter" idx="1"/>
          </p:nvPr>
        </p:nvSpPr>
        <p:spPr>
          <a:xfrm>
            <a:off x="685800" y="4648200"/>
            <a:ext cx="7772400" cy="1371600"/>
          </a:xfrm>
        </p:spPr>
        <p:txBody>
          <a:bodyPr/>
          <a:lstStyle/>
          <a:p>
            <a:r>
              <a:rPr lang="es-ES" smtClean="0"/>
              <a:t>Cumulative row sum: s(x, y) = s(x–1, y) + i(x, y) </a:t>
            </a:r>
          </a:p>
          <a:p>
            <a:r>
              <a:rPr lang="es-ES" smtClean="0"/>
              <a:t>Integral image: ii(x, y) = ii(x, y−1) + s(x, y)</a:t>
            </a:r>
            <a:endParaRPr lang="en-US" smtClean="0"/>
          </a:p>
        </p:txBody>
      </p:sp>
      <p:sp>
        <p:nvSpPr>
          <p:cNvPr id="16388" name="Rectangle 4"/>
          <p:cNvSpPr>
            <a:spLocks noChangeArrowheads="1"/>
          </p:cNvSpPr>
          <p:nvPr/>
        </p:nvSpPr>
        <p:spPr bwMode="auto">
          <a:xfrm>
            <a:off x="1371600" y="1143000"/>
            <a:ext cx="6172200" cy="3352800"/>
          </a:xfrm>
          <a:prstGeom prst="rect">
            <a:avLst/>
          </a:prstGeom>
          <a:noFill/>
          <a:ln w="9525" algn="ctr">
            <a:solidFill>
              <a:schemeClr val="tx1"/>
            </a:solidFill>
            <a:round/>
            <a:headEnd/>
            <a:tailEnd/>
          </a:ln>
        </p:spPr>
        <p:txBody>
          <a:bodyPr/>
          <a:lstStyle/>
          <a:p>
            <a:endParaRPr lang="en-US"/>
          </a:p>
        </p:txBody>
      </p:sp>
      <p:sp>
        <p:nvSpPr>
          <p:cNvPr id="16389" name="Rectangle 5"/>
          <p:cNvSpPr>
            <a:spLocks noChangeArrowheads="1"/>
          </p:cNvSpPr>
          <p:nvPr/>
        </p:nvSpPr>
        <p:spPr bwMode="auto">
          <a:xfrm>
            <a:off x="1371600" y="1143000"/>
            <a:ext cx="3200400" cy="1752600"/>
          </a:xfrm>
          <a:prstGeom prst="rect">
            <a:avLst/>
          </a:prstGeom>
          <a:solidFill>
            <a:srgbClr val="FF9900"/>
          </a:solidFill>
          <a:ln w="9525" algn="ctr">
            <a:solidFill>
              <a:schemeClr val="tx1"/>
            </a:solidFill>
            <a:round/>
            <a:headEnd/>
            <a:tailEnd/>
          </a:ln>
        </p:spPr>
        <p:txBody>
          <a:bodyPr/>
          <a:lstStyle/>
          <a:p>
            <a:endParaRPr lang="en-US"/>
          </a:p>
        </p:txBody>
      </p:sp>
      <p:sp>
        <p:nvSpPr>
          <p:cNvPr id="16390" name="Rectangle 6"/>
          <p:cNvSpPr>
            <a:spLocks noChangeArrowheads="1"/>
          </p:cNvSpPr>
          <p:nvPr/>
        </p:nvSpPr>
        <p:spPr bwMode="auto">
          <a:xfrm>
            <a:off x="1371600" y="2895600"/>
            <a:ext cx="2743200" cy="457200"/>
          </a:xfrm>
          <a:prstGeom prst="rect">
            <a:avLst/>
          </a:prstGeom>
          <a:solidFill>
            <a:srgbClr val="FFC000"/>
          </a:solidFill>
          <a:ln w="9525" algn="ctr">
            <a:solidFill>
              <a:schemeClr val="tx1"/>
            </a:solidFill>
            <a:round/>
            <a:headEnd/>
            <a:tailEnd/>
          </a:ln>
        </p:spPr>
        <p:txBody>
          <a:bodyPr/>
          <a:lstStyle/>
          <a:p>
            <a:endParaRPr lang="en-US"/>
          </a:p>
        </p:txBody>
      </p:sp>
      <p:sp>
        <p:nvSpPr>
          <p:cNvPr id="16391" name="Rectangle 7"/>
          <p:cNvSpPr>
            <a:spLocks noChangeArrowheads="1"/>
          </p:cNvSpPr>
          <p:nvPr/>
        </p:nvSpPr>
        <p:spPr bwMode="auto">
          <a:xfrm>
            <a:off x="4114800" y="2895600"/>
            <a:ext cx="457200" cy="457200"/>
          </a:xfrm>
          <a:prstGeom prst="rect">
            <a:avLst/>
          </a:prstGeom>
          <a:solidFill>
            <a:srgbClr val="FFFF00"/>
          </a:solidFill>
          <a:ln w="9525" algn="ctr">
            <a:solidFill>
              <a:schemeClr val="tx1"/>
            </a:solidFill>
            <a:round/>
            <a:headEnd/>
            <a:tailEnd/>
          </a:ln>
        </p:spPr>
        <p:txBody>
          <a:bodyPr/>
          <a:lstStyle/>
          <a:p>
            <a:endParaRPr lang="en-US"/>
          </a:p>
        </p:txBody>
      </p:sp>
      <p:sp>
        <p:nvSpPr>
          <p:cNvPr id="16392" name="TextBox 12"/>
          <p:cNvSpPr txBox="1">
            <a:spLocks noChangeArrowheads="1"/>
          </p:cNvSpPr>
          <p:nvPr/>
        </p:nvSpPr>
        <p:spPr bwMode="auto">
          <a:xfrm>
            <a:off x="3225800" y="2362200"/>
            <a:ext cx="1346200" cy="461963"/>
          </a:xfrm>
          <a:prstGeom prst="rect">
            <a:avLst/>
          </a:prstGeom>
          <a:noFill/>
          <a:ln w="9525">
            <a:noFill/>
            <a:miter lim="800000"/>
            <a:headEnd/>
            <a:tailEnd/>
          </a:ln>
        </p:spPr>
        <p:txBody>
          <a:bodyPr wrap="none">
            <a:spAutoFit/>
          </a:bodyPr>
          <a:lstStyle/>
          <a:p>
            <a:r>
              <a:rPr lang="en-US"/>
              <a:t>ii(x, y-1)</a:t>
            </a:r>
          </a:p>
        </p:txBody>
      </p:sp>
      <p:sp>
        <p:nvSpPr>
          <p:cNvPr id="16393" name="TextBox 13"/>
          <p:cNvSpPr txBox="1">
            <a:spLocks noChangeArrowheads="1"/>
          </p:cNvSpPr>
          <p:nvPr/>
        </p:nvSpPr>
        <p:spPr bwMode="auto">
          <a:xfrm>
            <a:off x="2767013" y="2890838"/>
            <a:ext cx="1347787" cy="461962"/>
          </a:xfrm>
          <a:prstGeom prst="rect">
            <a:avLst/>
          </a:prstGeom>
          <a:noFill/>
          <a:ln w="9525">
            <a:noFill/>
            <a:miter lim="800000"/>
            <a:headEnd/>
            <a:tailEnd/>
          </a:ln>
        </p:spPr>
        <p:txBody>
          <a:bodyPr wrap="none">
            <a:spAutoFit/>
          </a:bodyPr>
          <a:lstStyle/>
          <a:p>
            <a:r>
              <a:rPr lang="en-US"/>
              <a:t>s(x-1, y)</a:t>
            </a:r>
          </a:p>
        </p:txBody>
      </p:sp>
      <p:sp>
        <p:nvSpPr>
          <p:cNvPr id="16394" name="TextBox 16"/>
          <p:cNvSpPr txBox="1">
            <a:spLocks noChangeArrowheads="1"/>
          </p:cNvSpPr>
          <p:nvPr/>
        </p:nvSpPr>
        <p:spPr bwMode="auto">
          <a:xfrm>
            <a:off x="5257800" y="3500438"/>
            <a:ext cx="987425" cy="461962"/>
          </a:xfrm>
          <a:prstGeom prst="rect">
            <a:avLst/>
          </a:prstGeom>
          <a:noFill/>
          <a:ln w="9525">
            <a:noFill/>
            <a:miter lim="800000"/>
            <a:headEnd/>
            <a:tailEnd/>
          </a:ln>
        </p:spPr>
        <p:txBody>
          <a:bodyPr wrap="none">
            <a:spAutoFit/>
          </a:bodyPr>
          <a:lstStyle/>
          <a:p>
            <a:r>
              <a:rPr lang="en-US"/>
              <a:t>i(x, y)</a:t>
            </a:r>
          </a:p>
        </p:txBody>
      </p:sp>
      <p:cxnSp>
        <p:nvCxnSpPr>
          <p:cNvPr id="16395" name="Straight Arrow Connector 17"/>
          <p:cNvCxnSpPr>
            <a:cxnSpLocks noChangeShapeType="1"/>
            <a:stCxn id="16394" idx="1"/>
          </p:cNvCxnSpPr>
          <p:nvPr/>
        </p:nvCxnSpPr>
        <p:spPr bwMode="auto">
          <a:xfrm rot="10800000">
            <a:off x="4343400" y="3124200"/>
            <a:ext cx="914400" cy="608013"/>
          </a:xfrm>
          <a:prstGeom prst="straightConnector1">
            <a:avLst/>
          </a:prstGeom>
          <a:noFill/>
          <a:ln w="9525" algn="ctr">
            <a:solidFill>
              <a:schemeClr val="tx1"/>
            </a:solidFill>
            <a:round/>
            <a:headEnd/>
            <a:tailEnd type="arrow" w="med" len="med"/>
          </a:ln>
        </p:spPr>
      </p:cxnSp>
      <p:sp>
        <p:nvSpPr>
          <p:cNvPr id="21" name="Rectangle 20"/>
          <p:cNvSpPr>
            <a:spLocks noChangeArrowheads="1"/>
          </p:cNvSpPr>
          <p:nvPr/>
        </p:nvSpPr>
        <p:spPr bwMode="auto">
          <a:xfrm>
            <a:off x="685800" y="5661025"/>
            <a:ext cx="7696200" cy="892175"/>
          </a:xfrm>
          <a:prstGeom prst="rect">
            <a:avLst/>
          </a:prstGeom>
          <a:noFill/>
          <a:ln w="9525">
            <a:noFill/>
            <a:miter lim="800000"/>
            <a:headEnd/>
            <a:tailEnd/>
          </a:ln>
        </p:spPr>
        <p:txBody>
          <a:bodyPr>
            <a:spAutoFit/>
          </a:bodyPr>
          <a:lstStyle/>
          <a:p>
            <a:endParaRPr lang="en-US"/>
          </a:p>
          <a:p>
            <a:r>
              <a:rPr lang="en-US" sz="2800" b="0"/>
              <a:t>MATLAB: ii = cumsum(cumsum(double(i)), 2);</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2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a:xfrm>
            <a:off x="494201" y="228600"/>
            <a:ext cx="7467600" cy="579438"/>
          </a:xfrm>
        </p:spPr>
        <p:txBody>
          <a:bodyPr/>
          <a:lstStyle/>
          <a:p>
            <a:r>
              <a:rPr lang="en-US" sz="3000" dirty="0" smtClean="0"/>
              <a:t>Computing sum within a rectangle</a:t>
            </a:r>
          </a:p>
        </p:txBody>
      </p:sp>
      <p:sp>
        <p:nvSpPr>
          <p:cNvPr id="1300483" name="Rectangle 3"/>
          <p:cNvSpPr>
            <a:spLocks noGrp="1" noChangeArrowheads="1"/>
          </p:cNvSpPr>
          <p:nvPr>
            <p:ph sz="quarter" idx="1"/>
          </p:nvPr>
        </p:nvSpPr>
        <p:spPr>
          <a:xfrm>
            <a:off x="609600" y="990600"/>
            <a:ext cx="4572000" cy="5867400"/>
          </a:xfrm>
        </p:spPr>
        <p:txBody>
          <a:bodyPr/>
          <a:lstStyle/>
          <a:p>
            <a:pPr>
              <a:lnSpc>
                <a:spcPct val="90000"/>
              </a:lnSpc>
              <a:buFontTx/>
              <a:buChar char="•"/>
            </a:pPr>
            <a:r>
              <a:rPr lang="en-US" smtClean="0"/>
              <a:t>Let A,B,C,D be the values of the integral image at the corners of a rectangle</a:t>
            </a:r>
          </a:p>
          <a:p>
            <a:pPr>
              <a:lnSpc>
                <a:spcPct val="90000"/>
              </a:lnSpc>
              <a:buFontTx/>
              <a:buChar char="•"/>
            </a:pPr>
            <a:r>
              <a:rPr lang="en-US" smtClean="0"/>
              <a:t>Then the sum of original image values within the rectangle can be computed as:</a:t>
            </a:r>
          </a:p>
          <a:p>
            <a:pPr lvl="1">
              <a:lnSpc>
                <a:spcPct val="90000"/>
              </a:lnSpc>
              <a:buFontTx/>
              <a:buNone/>
            </a:pPr>
            <a:r>
              <a:rPr lang="en-US" sz="2400" smtClean="0"/>
              <a:t>   sum = A – B – C + D</a:t>
            </a:r>
          </a:p>
          <a:p>
            <a:pPr>
              <a:lnSpc>
                <a:spcPct val="90000"/>
              </a:lnSpc>
              <a:buFontTx/>
              <a:buChar char="•"/>
            </a:pPr>
            <a:r>
              <a:rPr lang="en-US" smtClean="0"/>
              <a:t>Only 3 additions are required for any size of rectangle!</a:t>
            </a:r>
          </a:p>
        </p:txBody>
      </p:sp>
      <p:sp>
        <p:nvSpPr>
          <p:cNvPr id="17412" name="Rectangle 4"/>
          <p:cNvSpPr>
            <a:spLocks noChangeArrowheads="1"/>
          </p:cNvSpPr>
          <p:nvPr/>
        </p:nvSpPr>
        <p:spPr bwMode="auto">
          <a:xfrm>
            <a:off x="5334000" y="1524000"/>
            <a:ext cx="3429000" cy="3276600"/>
          </a:xfrm>
          <a:prstGeom prst="rect">
            <a:avLst/>
          </a:prstGeom>
          <a:solidFill>
            <a:schemeClr val="bg1"/>
          </a:solidFill>
          <a:ln w="38100" algn="ctr">
            <a:solidFill>
              <a:schemeClr val="tx1"/>
            </a:solidFill>
            <a:miter lim="800000"/>
            <a:headEnd/>
            <a:tailEnd/>
          </a:ln>
        </p:spPr>
        <p:txBody>
          <a:bodyPr anchor="ctr">
            <a:spAutoFit/>
          </a:bodyPr>
          <a:lstStyle/>
          <a:p>
            <a:endParaRPr lang="en-US"/>
          </a:p>
        </p:txBody>
      </p:sp>
      <p:sp>
        <p:nvSpPr>
          <p:cNvPr id="17413" name="Rectangle 5"/>
          <p:cNvSpPr>
            <a:spLocks noChangeArrowheads="1"/>
          </p:cNvSpPr>
          <p:nvPr/>
        </p:nvSpPr>
        <p:spPr bwMode="auto">
          <a:xfrm>
            <a:off x="6096000" y="2286000"/>
            <a:ext cx="1828800" cy="1219200"/>
          </a:xfrm>
          <a:prstGeom prst="rect">
            <a:avLst/>
          </a:prstGeom>
          <a:solidFill>
            <a:schemeClr val="accent2"/>
          </a:solidFill>
          <a:ln w="19050" algn="ctr">
            <a:solidFill>
              <a:schemeClr val="tx1"/>
            </a:solidFill>
            <a:miter lim="800000"/>
            <a:headEnd/>
            <a:tailEnd/>
          </a:ln>
        </p:spPr>
        <p:txBody>
          <a:bodyPr anchor="ctr">
            <a:spAutoFit/>
          </a:bodyPr>
          <a:lstStyle/>
          <a:p>
            <a:endParaRPr lang="en-US"/>
          </a:p>
        </p:txBody>
      </p:sp>
      <p:sp>
        <p:nvSpPr>
          <p:cNvPr id="17414" name="Text Box 6"/>
          <p:cNvSpPr txBox="1">
            <a:spLocks noChangeArrowheads="1"/>
          </p:cNvSpPr>
          <p:nvPr/>
        </p:nvSpPr>
        <p:spPr bwMode="auto">
          <a:xfrm>
            <a:off x="5715000" y="1981200"/>
            <a:ext cx="404813" cy="457200"/>
          </a:xfrm>
          <a:prstGeom prst="rect">
            <a:avLst/>
          </a:prstGeom>
          <a:noFill/>
          <a:ln w="19050" algn="ctr">
            <a:noFill/>
            <a:miter lim="800000"/>
            <a:headEnd/>
            <a:tailEnd/>
          </a:ln>
        </p:spPr>
        <p:txBody>
          <a:bodyPr wrap="none">
            <a:spAutoFit/>
          </a:bodyPr>
          <a:lstStyle/>
          <a:p>
            <a:pPr algn="ctr"/>
            <a:r>
              <a:rPr lang="en-US">
                <a:latin typeface="Times New Roman" pitchFamily="18" charset="0"/>
              </a:rPr>
              <a:t>D</a:t>
            </a:r>
          </a:p>
        </p:txBody>
      </p:sp>
      <p:sp>
        <p:nvSpPr>
          <p:cNvPr id="17415" name="Text Box 7"/>
          <p:cNvSpPr txBox="1">
            <a:spLocks noChangeArrowheads="1"/>
          </p:cNvSpPr>
          <p:nvPr/>
        </p:nvSpPr>
        <p:spPr bwMode="auto">
          <a:xfrm>
            <a:off x="7932738" y="1981200"/>
            <a:ext cx="387350" cy="457200"/>
          </a:xfrm>
          <a:prstGeom prst="rect">
            <a:avLst/>
          </a:prstGeom>
          <a:noFill/>
          <a:ln w="19050" algn="ctr">
            <a:noFill/>
            <a:miter lim="800000"/>
            <a:headEnd/>
            <a:tailEnd/>
          </a:ln>
        </p:spPr>
        <p:txBody>
          <a:bodyPr wrap="none">
            <a:spAutoFit/>
          </a:bodyPr>
          <a:lstStyle/>
          <a:p>
            <a:pPr algn="ctr"/>
            <a:r>
              <a:rPr lang="en-US">
                <a:latin typeface="Times New Roman" pitchFamily="18" charset="0"/>
              </a:rPr>
              <a:t>B</a:t>
            </a:r>
          </a:p>
        </p:txBody>
      </p:sp>
      <p:sp>
        <p:nvSpPr>
          <p:cNvPr id="17416" name="Text Box 8"/>
          <p:cNvSpPr txBox="1">
            <a:spLocks noChangeArrowheads="1"/>
          </p:cNvSpPr>
          <p:nvPr/>
        </p:nvSpPr>
        <p:spPr bwMode="auto">
          <a:xfrm>
            <a:off x="5715000" y="3352800"/>
            <a:ext cx="404813" cy="457200"/>
          </a:xfrm>
          <a:prstGeom prst="rect">
            <a:avLst/>
          </a:prstGeom>
          <a:noFill/>
          <a:ln w="19050" algn="ctr">
            <a:noFill/>
            <a:miter lim="800000"/>
            <a:headEnd/>
            <a:tailEnd/>
          </a:ln>
        </p:spPr>
        <p:txBody>
          <a:bodyPr wrap="none">
            <a:spAutoFit/>
          </a:bodyPr>
          <a:lstStyle/>
          <a:p>
            <a:pPr algn="ctr"/>
            <a:r>
              <a:rPr lang="en-US">
                <a:latin typeface="Times New Roman" pitchFamily="18" charset="0"/>
              </a:rPr>
              <a:t>C</a:t>
            </a:r>
          </a:p>
        </p:txBody>
      </p:sp>
      <p:sp>
        <p:nvSpPr>
          <p:cNvPr id="17417" name="Text Box 9"/>
          <p:cNvSpPr txBox="1">
            <a:spLocks noChangeArrowheads="1"/>
          </p:cNvSpPr>
          <p:nvPr/>
        </p:nvSpPr>
        <p:spPr bwMode="auto">
          <a:xfrm>
            <a:off x="7993063" y="3276600"/>
            <a:ext cx="404812" cy="457200"/>
          </a:xfrm>
          <a:prstGeom prst="rect">
            <a:avLst/>
          </a:prstGeom>
          <a:noFill/>
          <a:ln w="19050" algn="ctr">
            <a:noFill/>
            <a:miter lim="800000"/>
            <a:headEnd/>
            <a:tailEnd/>
          </a:ln>
        </p:spPr>
        <p:txBody>
          <a:bodyPr wrap="none">
            <a:spAutoFit/>
          </a:bodyPr>
          <a:lstStyle/>
          <a:p>
            <a:pPr algn="ctr"/>
            <a:r>
              <a:rPr lang="en-US">
                <a:latin typeface="Times New Roman" pitchFamily="18" charset="0"/>
              </a:rPr>
              <a:t>A</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0048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0048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0048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0048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0048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4" name="Picture 8" descr="schwartzII"/>
          <p:cNvPicPr>
            <a:picLocks noChangeAspect="1" noChangeArrowheads="1"/>
          </p:cNvPicPr>
          <p:nvPr/>
        </p:nvPicPr>
        <p:blipFill>
          <a:blip r:embed="rId4" cstate="print"/>
          <a:srcRect l="16000" r="16000"/>
          <a:stretch>
            <a:fillRect/>
          </a:stretch>
        </p:blipFill>
        <p:spPr bwMode="auto">
          <a:xfrm>
            <a:off x="4784725" y="1371600"/>
            <a:ext cx="3819525" cy="3879850"/>
          </a:xfrm>
          <a:prstGeom prst="rect">
            <a:avLst/>
          </a:prstGeom>
          <a:noFill/>
          <a:ln w="9525">
            <a:noFill/>
            <a:miter lim="800000"/>
            <a:headEnd/>
            <a:tailEnd/>
          </a:ln>
        </p:spPr>
      </p:pic>
      <p:sp>
        <p:nvSpPr>
          <p:cNvPr id="18435" name="Rectangle 2"/>
          <p:cNvSpPr>
            <a:spLocks noGrp="1" noChangeArrowheads="1"/>
          </p:cNvSpPr>
          <p:nvPr>
            <p:ph type="title"/>
          </p:nvPr>
        </p:nvSpPr>
        <p:spPr/>
        <p:txBody>
          <a:bodyPr/>
          <a:lstStyle/>
          <a:p>
            <a:r>
              <a:rPr lang="en-US" smtClean="0"/>
              <a:t>Example</a:t>
            </a:r>
          </a:p>
        </p:txBody>
      </p:sp>
      <p:pic>
        <p:nvPicPr>
          <p:cNvPr id="18436" name="Picture 4" descr="terminator3_poster"/>
          <p:cNvPicPr>
            <a:picLocks noChangeAspect="1" noChangeArrowheads="1"/>
          </p:cNvPicPr>
          <p:nvPr/>
        </p:nvPicPr>
        <p:blipFill>
          <a:blip r:embed="rId5" cstate="print"/>
          <a:srcRect r="52667" b="26889"/>
          <a:stretch>
            <a:fillRect/>
          </a:stretch>
        </p:blipFill>
        <p:spPr bwMode="auto">
          <a:xfrm>
            <a:off x="708025" y="1625600"/>
            <a:ext cx="3262313" cy="3160713"/>
          </a:xfrm>
          <a:prstGeom prst="rect">
            <a:avLst/>
          </a:prstGeom>
          <a:noFill/>
          <a:ln w="9525">
            <a:noFill/>
            <a:miter lim="800000"/>
            <a:headEnd/>
            <a:tailEnd/>
          </a:ln>
        </p:spPr>
      </p:pic>
      <p:grpSp>
        <p:nvGrpSpPr>
          <p:cNvPr id="18437" name="Group 5"/>
          <p:cNvGrpSpPr>
            <a:grpSpLocks/>
          </p:cNvGrpSpPr>
          <p:nvPr/>
        </p:nvGrpSpPr>
        <p:grpSpPr bwMode="auto">
          <a:xfrm>
            <a:off x="1589088" y="2800350"/>
            <a:ext cx="1652587" cy="1028700"/>
            <a:chOff x="144" y="1296"/>
            <a:chExt cx="864" cy="864"/>
          </a:xfrm>
        </p:grpSpPr>
        <p:sp>
          <p:nvSpPr>
            <p:cNvPr id="18449" name="Rectangle 6"/>
            <p:cNvSpPr>
              <a:spLocks noChangeArrowheads="1"/>
            </p:cNvSpPr>
            <p:nvPr/>
          </p:nvSpPr>
          <p:spPr bwMode="auto">
            <a:xfrm>
              <a:off x="144" y="1296"/>
              <a:ext cx="864" cy="432"/>
            </a:xfrm>
            <a:prstGeom prst="rect">
              <a:avLst/>
            </a:prstGeom>
            <a:solidFill>
              <a:srgbClr val="000000">
                <a:alpha val="67058"/>
              </a:srgbClr>
            </a:solidFill>
            <a:ln w="9525">
              <a:solidFill>
                <a:schemeClr val="tx1"/>
              </a:solidFill>
              <a:miter lim="800000"/>
              <a:headEnd/>
              <a:tailEnd/>
            </a:ln>
          </p:spPr>
          <p:txBody>
            <a:bodyPr wrap="none" anchor="ctr"/>
            <a:lstStyle/>
            <a:p>
              <a:endParaRPr lang="en-US"/>
            </a:p>
          </p:txBody>
        </p:sp>
        <p:sp>
          <p:nvSpPr>
            <p:cNvPr id="18450" name="Rectangle 7"/>
            <p:cNvSpPr>
              <a:spLocks noChangeArrowheads="1"/>
            </p:cNvSpPr>
            <p:nvPr/>
          </p:nvSpPr>
          <p:spPr bwMode="auto">
            <a:xfrm>
              <a:off x="144" y="1728"/>
              <a:ext cx="864" cy="432"/>
            </a:xfrm>
            <a:prstGeom prst="rect">
              <a:avLst/>
            </a:prstGeom>
            <a:solidFill>
              <a:srgbClr val="FFFFFF">
                <a:alpha val="67058"/>
              </a:srgbClr>
            </a:solidFill>
            <a:ln w="9525">
              <a:solidFill>
                <a:schemeClr val="tx1"/>
              </a:solidFill>
              <a:miter lim="800000"/>
              <a:headEnd/>
              <a:tailEnd/>
            </a:ln>
          </p:spPr>
          <p:txBody>
            <a:bodyPr wrap="none" anchor="ctr"/>
            <a:lstStyle/>
            <a:p>
              <a:endParaRPr lang="en-US"/>
            </a:p>
          </p:txBody>
        </p:sp>
      </p:grpSp>
      <p:grpSp>
        <p:nvGrpSpPr>
          <p:cNvPr id="18438" name="Group 10"/>
          <p:cNvGrpSpPr>
            <a:grpSpLocks/>
          </p:cNvGrpSpPr>
          <p:nvPr/>
        </p:nvGrpSpPr>
        <p:grpSpPr bwMode="auto">
          <a:xfrm>
            <a:off x="6118225" y="2765425"/>
            <a:ext cx="1652588" cy="1027113"/>
            <a:chOff x="144" y="1296"/>
            <a:chExt cx="864" cy="864"/>
          </a:xfrm>
        </p:grpSpPr>
        <p:sp>
          <p:nvSpPr>
            <p:cNvPr id="18447" name="Rectangle 11"/>
            <p:cNvSpPr>
              <a:spLocks noChangeArrowheads="1"/>
            </p:cNvSpPr>
            <p:nvPr/>
          </p:nvSpPr>
          <p:spPr bwMode="auto">
            <a:xfrm>
              <a:off x="144" y="1296"/>
              <a:ext cx="864" cy="432"/>
            </a:xfrm>
            <a:prstGeom prst="rect">
              <a:avLst/>
            </a:prstGeom>
            <a:solidFill>
              <a:srgbClr val="000000">
                <a:alpha val="67058"/>
              </a:srgbClr>
            </a:solidFill>
            <a:ln w="9525">
              <a:solidFill>
                <a:schemeClr val="tx1"/>
              </a:solidFill>
              <a:miter lim="800000"/>
              <a:headEnd/>
              <a:tailEnd/>
            </a:ln>
          </p:spPr>
          <p:txBody>
            <a:bodyPr wrap="none" anchor="ctr"/>
            <a:lstStyle/>
            <a:p>
              <a:endParaRPr lang="en-US"/>
            </a:p>
          </p:txBody>
        </p:sp>
        <p:sp>
          <p:nvSpPr>
            <p:cNvPr id="18448" name="Rectangle 12"/>
            <p:cNvSpPr>
              <a:spLocks noChangeArrowheads="1"/>
            </p:cNvSpPr>
            <p:nvPr/>
          </p:nvSpPr>
          <p:spPr bwMode="auto">
            <a:xfrm>
              <a:off x="144" y="1728"/>
              <a:ext cx="864" cy="432"/>
            </a:xfrm>
            <a:prstGeom prst="rect">
              <a:avLst/>
            </a:prstGeom>
            <a:solidFill>
              <a:srgbClr val="FFFFFF">
                <a:alpha val="67058"/>
              </a:srgbClr>
            </a:solidFill>
            <a:ln w="9525">
              <a:solidFill>
                <a:schemeClr val="tx1"/>
              </a:solidFill>
              <a:miter lim="800000"/>
              <a:headEnd/>
              <a:tailEnd/>
            </a:ln>
          </p:spPr>
          <p:txBody>
            <a:bodyPr wrap="none" anchor="ctr"/>
            <a:lstStyle/>
            <a:p>
              <a:endParaRPr lang="en-US"/>
            </a:p>
          </p:txBody>
        </p:sp>
      </p:grpSp>
      <p:sp>
        <p:nvSpPr>
          <p:cNvPr id="11271" name="Text Box 13"/>
          <p:cNvSpPr txBox="1">
            <a:spLocks noChangeArrowheads="1"/>
          </p:cNvSpPr>
          <p:nvPr/>
        </p:nvSpPr>
        <p:spPr bwMode="auto">
          <a:xfrm>
            <a:off x="5519738" y="2452688"/>
            <a:ext cx="882650" cy="519112"/>
          </a:xfrm>
          <a:prstGeom prst="rect">
            <a:avLst/>
          </a:prstGeom>
          <a:noFill/>
          <a:ln w="9525">
            <a:noFill/>
            <a:miter lim="800000"/>
            <a:headEnd/>
            <a:tailEnd/>
          </a:ln>
        </p:spPr>
        <p:txBody>
          <a:bodyPr>
            <a:spAutoFit/>
          </a:bodyPr>
          <a:lstStyle/>
          <a:p>
            <a:pPr eaLnBrk="1" hangingPunct="1">
              <a:spcBef>
                <a:spcPct val="50000"/>
              </a:spcBef>
            </a:pPr>
            <a:r>
              <a:rPr lang="en-US" sz="2800" b="0">
                <a:solidFill>
                  <a:schemeClr val="bg1"/>
                </a:solidFill>
              </a:rPr>
              <a:t>-1</a:t>
            </a:r>
          </a:p>
        </p:txBody>
      </p:sp>
      <p:sp>
        <p:nvSpPr>
          <p:cNvPr id="11272" name="Text Box 14"/>
          <p:cNvSpPr txBox="1">
            <a:spLocks noChangeArrowheads="1"/>
          </p:cNvSpPr>
          <p:nvPr/>
        </p:nvSpPr>
        <p:spPr bwMode="auto">
          <a:xfrm>
            <a:off x="7723188" y="2433638"/>
            <a:ext cx="882650" cy="519112"/>
          </a:xfrm>
          <a:prstGeom prst="rect">
            <a:avLst/>
          </a:prstGeom>
          <a:noFill/>
          <a:ln w="9525">
            <a:noFill/>
            <a:miter lim="800000"/>
            <a:headEnd/>
            <a:tailEnd/>
          </a:ln>
        </p:spPr>
        <p:txBody>
          <a:bodyPr>
            <a:spAutoFit/>
          </a:bodyPr>
          <a:lstStyle/>
          <a:p>
            <a:pPr eaLnBrk="1" hangingPunct="1">
              <a:spcBef>
                <a:spcPct val="50000"/>
              </a:spcBef>
            </a:pPr>
            <a:r>
              <a:rPr lang="en-US" sz="2800" b="0">
                <a:solidFill>
                  <a:schemeClr val="bg1"/>
                </a:solidFill>
              </a:rPr>
              <a:t>+1</a:t>
            </a:r>
          </a:p>
        </p:txBody>
      </p:sp>
      <p:sp>
        <p:nvSpPr>
          <p:cNvPr id="11273" name="Text Box 15"/>
          <p:cNvSpPr txBox="1">
            <a:spLocks noChangeArrowheads="1"/>
          </p:cNvSpPr>
          <p:nvPr/>
        </p:nvSpPr>
        <p:spPr bwMode="auto">
          <a:xfrm>
            <a:off x="5410200" y="2895600"/>
            <a:ext cx="881063" cy="519113"/>
          </a:xfrm>
          <a:prstGeom prst="rect">
            <a:avLst/>
          </a:prstGeom>
          <a:noFill/>
          <a:ln w="9525">
            <a:noFill/>
            <a:miter lim="800000"/>
            <a:headEnd/>
            <a:tailEnd/>
          </a:ln>
        </p:spPr>
        <p:txBody>
          <a:bodyPr>
            <a:spAutoFit/>
          </a:bodyPr>
          <a:lstStyle/>
          <a:p>
            <a:pPr eaLnBrk="1" hangingPunct="1">
              <a:spcBef>
                <a:spcPct val="50000"/>
              </a:spcBef>
            </a:pPr>
            <a:r>
              <a:rPr lang="en-US" sz="2800" b="0">
                <a:solidFill>
                  <a:schemeClr val="bg1"/>
                </a:solidFill>
              </a:rPr>
              <a:t>+2</a:t>
            </a:r>
          </a:p>
        </p:txBody>
      </p:sp>
      <p:sp>
        <p:nvSpPr>
          <p:cNvPr id="11274" name="Text Box 16"/>
          <p:cNvSpPr txBox="1">
            <a:spLocks noChangeArrowheads="1"/>
          </p:cNvSpPr>
          <p:nvPr/>
        </p:nvSpPr>
        <p:spPr bwMode="auto">
          <a:xfrm>
            <a:off x="5519738" y="3429000"/>
            <a:ext cx="882650" cy="520700"/>
          </a:xfrm>
          <a:prstGeom prst="rect">
            <a:avLst/>
          </a:prstGeom>
          <a:noFill/>
          <a:ln w="9525">
            <a:noFill/>
            <a:miter lim="800000"/>
            <a:headEnd/>
            <a:tailEnd/>
          </a:ln>
        </p:spPr>
        <p:txBody>
          <a:bodyPr>
            <a:spAutoFit/>
          </a:bodyPr>
          <a:lstStyle/>
          <a:p>
            <a:pPr eaLnBrk="1" hangingPunct="1">
              <a:spcBef>
                <a:spcPct val="50000"/>
              </a:spcBef>
            </a:pPr>
            <a:r>
              <a:rPr lang="en-US" sz="2800" b="0">
                <a:solidFill>
                  <a:schemeClr val="bg1"/>
                </a:solidFill>
              </a:rPr>
              <a:t>-1</a:t>
            </a:r>
          </a:p>
        </p:txBody>
      </p:sp>
      <p:sp>
        <p:nvSpPr>
          <p:cNvPr id="11275" name="Text Box 17"/>
          <p:cNvSpPr txBox="1">
            <a:spLocks noChangeArrowheads="1"/>
          </p:cNvSpPr>
          <p:nvPr/>
        </p:nvSpPr>
        <p:spPr bwMode="auto">
          <a:xfrm>
            <a:off x="7794625" y="2909888"/>
            <a:ext cx="881063" cy="519112"/>
          </a:xfrm>
          <a:prstGeom prst="rect">
            <a:avLst/>
          </a:prstGeom>
          <a:noFill/>
          <a:ln w="9525">
            <a:noFill/>
            <a:miter lim="800000"/>
            <a:headEnd/>
            <a:tailEnd/>
          </a:ln>
        </p:spPr>
        <p:txBody>
          <a:bodyPr>
            <a:spAutoFit/>
          </a:bodyPr>
          <a:lstStyle/>
          <a:p>
            <a:pPr eaLnBrk="1" hangingPunct="1">
              <a:spcBef>
                <a:spcPct val="50000"/>
              </a:spcBef>
            </a:pPr>
            <a:r>
              <a:rPr lang="en-US" sz="2800" b="0">
                <a:solidFill>
                  <a:schemeClr val="bg1"/>
                </a:solidFill>
              </a:rPr>
              <a:t>-2</a:t>
            </a:r>
          </a:p>
        </p:txBody>
      </p:sp>
      <p:sp>
        <p:nvSpPr>
          <p:cNvPr id="11276" name="Text Box 18"/>
          <p:cNvSpPr txBox="1">
            <a:spLocks noChangeArrowheads="1"/>
          </p:cNvSpPr>
          <p:nvPr/>
        </p:nvSpPr>
        <p:spPr bwMode="auto">
          <a:xfrm>
            <a:off x="7723188" y="3425825"/>
            <a:ext cx="882650" cy="520700"/>
          </a:xfrm>
          <a:prstGeom prst="rect">
            <a:avLst/>
          </a:prstGeom>
          <a:noFill/>
          <a:ln w="9525">
            <a:noFill/>
            <a:miter lim="800000"/>
            <a:headEnd/>
            <a:tailEnd/>
          </a:ln>
        </p:spPr>
        <p:txBody>
          <a:bodyPr>
            <a:spAutoFit/>
          </a:bodyPr>
          <a:lstStyle/>
          <a:p>
            <a:pPr eaLnBrk="1" hangingPunct="1">
              <a:spcBef>
                <a:spcPct val="50000"/>
              </a:spcBef>
            </a:pPr>
            <a:r>
              <a:rPr lang="en-US" sz="2800" b="0">
                <a:solidFill>
                  <a:schemeClr val="bg1"/>
                </a:solidFill>
              </a:rPr>
              <a:t>+1</a:t>
            </a:r>
          </a:p>
        </p:txBody>
      </p:sp>
      <p:sp>
        <p:nvSpPr>
          <p:cNvPr id="18445" name="Text Box 22"/>
          <p:cNvSpPr txBox="1">
            <a:spLocks noChangeArrowheads="1"/>
          </p:cNvSpPr>
          <p:nvPr/>
        </p:nvSpPr>
        <p:spPr bwMode="auto">
          <a:xfrm>
            <a:off x="4800600" y="1617663"/>
            <a:ext cx="1541463" cy="641350"/>
          </a:xfrm>
          <a:prstGeom prst="rect">
            <a:avLst/>
          </a:prstGeom>
          <a:noFill/>
          <a:ln w="9525">
            <a:noFill/>
            <a:miter lim="800000"/>
            <a:headEnd/>
            <a:tailEnd/>
          </a:ln>
        </p:spPr>
        <p:txBody>
          <a:bodyPr>
            <a:spAutoFit/>
          </a:bodyPr>
          <a:lstStyle/>
          <a:p>
            <a:pPr algn="ctr" eaLnBrk="1" hangingPunct="1">
              <a:spcBef>
                <a:spcPct val="50000"/>
              </a:spcBef>
            </a:pPr>
            <a:r>
              <a:rPr lang="en-US" sz="1800" b="0">
                <a:solidFill>
                  <a:schemeClr val="bg1"/>
                </a:solidFill>
              </a:rPr>
              <a:t>Integral Image</a:t>
            </a:r>
          </a:p>
        </p:txBody>
      </p:sp>
      <p:sp>
        <p:nvSpPr>
          <p:cNvPr id="18446" name="AutoShape 34"/>
          <p:cNvSpPr>
            <a:spLocks noChangeArrowheads="1"/>
          </p:cNvSpPr>
          <p:nvPr/>
        </p:nvSpPr>
        <p:spPr bwMode="auto">
          <a:xfrm>
            <a:off x="4267200" y="2895600"/>
            <a:ext cx="685800" cy="609600"/>
          </a:xfrm>
          <a:prstGeom prst="rightArrow">
            <a:avLst>
              <a:gd name="adj1" fmla="val 50000"/>
              <a:gd name="adj2" fmla="val 28125"/>
            </a:avLst>
          </a:prstGeom>
          <a:solidFill>
            <a:srgbClr val="FFCC00"/>
          </a:solidFill>
          <a:ln w="9525">
            <a:solidFill>
              <a:srgbClr val="FF0000"/>
            </a:solidFill>
            <a:miter lim="800000"/>
            <a:headEnd/>
            <a:tailEnd/>
          </a:ln>
        </p:spPr>
        <p:txBody>
          <a:bodyPr wrap="none" anchor="ctr"/>
          <a:lstStyle/>
          <a:p>
            <a:endParaRPr lang="en-US"/>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27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127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1274"/>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1272"/>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275"/>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27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71" grpId="0"/>
      <p:bldP spid="11272" grpId="0"/>
      <p:bldP spid="11273" grpId="0"/>
      <p:bldP spid="11274" grpId="0"/>
      <p:bldP spid="11275" grpId="0"/>
      <p:bldP spid="11276"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2"/>
          <p:cNvSpPr>
            <a:spLocks noGrp="1" noChangeArrowheads="1"/>
          </p:cNvSpPr>
          <p:nvPr>
            <p:ph type="title"/>
          </p:nvPr>
        </p:nvSpPr>
        <p:spPr>
          <a:xfrm>
            <a:off x="457200" y="536448"/>
            <a:ext cx="7467600" cy="655638"/>
          </a:xfrm>
        </p:spPr>
        <p:txBody>
          <a:bodyPr/>
          <a:lstStyle/>
          <a:p>
            <a:r>
              <a:rPr lang="en-US" dirty="0" smtClean="0"/>
              <a:t>Feature selection</a:t>
            </a:r>
          </a:p>
        </p:txBody>
      </p:sp>
      <p:sp>
        <p:nvSpPr>
          <p:cNvPr id="19459" name="Rectangle 3"/>
          <p:cNvSpPr>
            <a:spLocks noGrp="1" noChangeArrowheads="1"/>
          </p:cNvSpPr>
          <p:nvPr>
            <p:ph sz="quarter" idx="1"/>
          </p:nvPr>
        </p:nvSpPr>
        <p:spPr>
          <a:xfrm>
            <a:off x="457200" y="1374648"/>
            <a:ext cx="7467600" cy="4873752"/>
          </a:xfrm>
        </p:spPr>
        <p:txBody>
          <a:bodyPr/>
          <a:lstStyle/>
          <a:p>
            <a:pPr>
              <a:buFontTx/>
              <a:buChar char="•"/>
            </a:pPr>
            <a:r>
              <a:rPr lang="en-US" dirty="0" smtClean="0"/>
              <a:t>For a 24x24 detection region, the number of possible rectangle features is ~160,000!</a:t>
            </a:r>
          </a:p>
        </p:txBody>
      </p:sp>
      <p:pic>
        <p:nvPicPr>
          <p:cNvPr id="19460" name="Picture 4"/>
          <p:cNvPicPr>
            <a:picLocks noChangeAspect="1" noChangeArrowheads="1"/>
          </p:cNvPicPr>
          <p:nvPr/>
        </p:nvPicPr>
        <p:blipFill>
          <a:blip r:embed="rId4" cstate="print">
            <a:lum contrast="30000"/>
          </a:blip>
          <a:srcRect/>
          <a:stretch>
            <a:fillRect/>
          </a:stretch>
        </p:blipFill>
        <p:spPr bwMode="auto">
          <a:xfrm>
            <a:off x="609600" y="2292350"/>
            <a:ext cx="7086600" cy="4489450"/>
          </a:xfrm>
          <a:prstGeom prst="rect">
            <a:avLst/>
          </a:prstGeom>
          <a:noFill/>
          <a:ln w="9525">
            <a:noFill/>
            <a:miter lim="800000"/>
            <a:headEnd/>
            <a:tailEnd/>
          </a:ln>
        </p:spPr>
      </p:pic>
    </p:spTree>
    <p:custDataLst>
      <p:tags r:id="rId1"/>
    </p:custDataLst>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smtClean="0"/>
              <a:t>Feature selection</a:t>
            </a:r>
          </a:p>
        </p:txBody>
      </p:sp>
      <p:sp>
        <p:nvSpPr>
          <p:cNvPr id="1352707" name="Rectangle 3"/>
          <p:cNvSpPr>
            <a:spLocks noGrp="1" noChangeArrowheads="1"/>
          </p:cNvSpPr>
          <p:nvPr>
            <p:ph sz="quarter" idx="1"/>
          </p:nvPr>
        </p:nvSpPr>
        <p:spPr/>
        <p:txBody>
          <a:bodyPr/>
          <a:lstStyle/>
          <a:p>
            <a:pPr>
              <a:spcBef>
                <a:spcPct val="0"/>
              </a:spcBef>
              <a:buFontTx/>
              <a:buChar char="•"/>
            </a:pPr>
            <a:r>
              <a:rPr lang="en-US" smtClean="0"/>
              <a:t>For a 24x24 detection region, the number of possible rectangle features is ~160,000! </a:t>
            </a:r>
          </a:p>
          <a:p>
            <a:pPr>
              <a:spcBef>
                <a:spcPct val="0"/>
              </a:spcBef>
              <a:buFontTx/>
              <a:buChar char="•"/>
            </a:pPr>
            <a:r>
              <a:rPr lang="en-US" smtClean="0"/>
              <a:t>At test time, it is impractical to evaluate the entire feature set </a:t>
            </a:r>
          </a:p>
          <a:p>
            <a:pPr>
              <a:spcBef>
                <a:spcPct val="0"/>
              </a:spcBef>
              <a:buFontTx/>
              <a:buChar char="•"/>
            </a:pPr>
            <a:r>
              <a:rPr lang="en-US" smtClean="0"/>
              <a:t>Can we create a good classifier using just a small subset of all possible features?</a:t>
            </a:r>
          </a:p>
          <a:p>
            <a:pPr>
              <a:buFontTx/>
              <a:buChar char="•"/>
            </a:pPr>
            <a:r>
              <a:rPr lang="en-US" smtClean="0"/>
              <a:t>How to select such a subset?</a:t>
            </a:r>
          </a:p>
        </p:txBody>
      </p:sp>
    </p:spTree>
    <p:custDataLst>
      <p:tags r:id="rId1"/>
    </p:custData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52707">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5270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707"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50"/>
          <p:cNvSpPr>
            <a:spLocks noGrp="1" noChangeArrowheads="1"/>
          </p:cNvSpPr>
          <p:nvPr>
            <p:ph type="title"/>
          </p:nvPr>
        </p:nvSpPr>
        <p:spPr>
          <a:xfrm>
            <a:off x="533400" y="228600"/>
            <a:ext cx="7467600" cy="731838"/>
          </a:xfrm>
        </p:spPr>
        <p:txBody>
          <a:bodyPr/>
          <a:lstStyle/>
          <a:p>
            <a:r>
              <a:rPr lang="en-US" dirty="0" smtClean="0"/>
              <a:t>Boosting</a:t>
            </a:r>
          </a:p>
        </p:txBody>
      </p:sp>
      <p:sp>
        <p:nvSpPr>
          <p:cNvPr id="1323061" name="Rectangle 53"/>
          <p:cNvSpPr>
            <a:spLocks noGrp="1" noChangeArrowheads="1"/>
          </p:cNvSpPr>
          <p:nvPr>
            <p:ph sz="quarter" idx="1"/>
          </p:nvPr>
        </p:nvSpPr>
        <p:spPr>
          <a:xfrm>
            <a:off x="152400" y="1143000"/>
            <a:ext cx="8686800" cy="4572000"/>
          </a:xfrm>
        </p:spPr>
        <p:txBody>
          <a:bodyPr>
            <a:normAutofit lnSpcReduction="10000"/>
          </a:bodyPr>
          <a:lstStyle/>
          <a:p>
            <a:pPr marL="533400" indent="-365760">
              <a:buFont typeface="Arial" pitchFamily="34" charset="0"/>
              <a:buChar char="•"/>
            </a:pPr>
            <a:r>
              <a:rPr lang="en-US" sz="2400" dirty="0" smtClean="0"/>
              <a:t>Boosting is a classification scheme that combines </a:t>
            </a:r>
            <a:r>
              <a:rPr lang="en-US" sz="2400" i="1" dirty="0" smtClean="0"/>
              <a:t>weak learners </a:t>
            </a:r>
            <a:r>
              <a:rPr lang="en-US" sz="2400" dirty="0" smtClean="0"/>
              <a:t>into a more accurate </a:t>
            </a:r>
            <a:r>
              <a:rPr lang="en-US" sz="2400" i="1" dirty="0" smtClean="0"/>
              <a:t>ensemble classifier</a:t>
            </a:r>
          </a:p>
          <a:p>
            <a:pPr marL="533400" indent="-365760">
              <a:buFont typeface="Arial" pitchFamily="34" charset="0"/>
              <a:buChar char="•"/>
            </a:pPr>
            <a:r>
              <a:rPr lang="en-US" sz="2400" dirty="0" smtClean="0"/>
              <a:t>Training procedure</a:t>
            </a:r>
          </a:p>
          <a:p>
            <a:pPr marL="933450" lvl="1" indent="-365760">
              <a:buFont typeface="Arial" pitchFamily="34" charset="0"/>
              <a:buChar char="•"/>
            </a:pPr>
            <a:r>
              <a:rPr lang="en-US" dirty="0" smtClean="0"/>
              <a:t>Initially, weight each training example equally</a:t>
            </a:r>
          </a:p>
          <a:p>
            <a:pPr marL="933450" lvl="1" indent="-365760">
              <a:buFont typeface="Arial" pitchFamily="34" charset="0"/>
              <a:buChar char="•"/>
            </a:pPr>
            <a:r>
              <a:rPr lang="en-US" dirty="0" smtClean="0"/>
              <a:t>In each boosting round:</a:t>
            </a:r>
          </a:p>
          <a:p>
            <a:pPr marL="1333500" lvl="2" indent="-365760">
              <a:buFont typeface="Arial" pitchFamily="34" charset="0"/>
              <a:buChar char="•"/>
            </a:pPr>
            <a:r>
              <a:rPr lang="en-US" dirty="0" smtClean="0"/>
              <a:t>Find the weak learner that achieves the lowest </a:t>
            </a:r>
            <a:r>
              <a:rPr lang="en-US" i="1" dirty="0" smtClean="0"/>
              <a:t>weighted</a:t>
            </a:r>
            <a:r>
              <a:rPr lang="en-US" dirty="0" smtClean="0"/>
              <a:t> training error</a:t>
            </a:r>
          </a:p>
          <a:p>
            <a:pPr marL="1333500" lvl="2" indent="-365760">
              <a:buFont typeface="Arial" pitchFamily="34" charset="0"/>
              <a:buChar char="•"/>
            </a:pPr>
            <a:r>
              <a:rPr lang="en-US" dirty="0" smtClean="0"/>
              <a:t>Raise the weights of training examples misclassified by current weak learner</a:t>
            </a:r>
          </a:p>
          <a:p>
            <a:pPr marL="933450" lvl="1" indent="-365760">
              <a:buFont typeface="Arial" pitchFamily="34" charset="0"/>
              <a:buChar char="•"/>
            </a:pPr>
            <a:r>
              <a:rPr lang="en-US" dirty="0" smtClean="0"/>
              <a:t>Compute final classifier as linear combination of all weak learners (weight of each learner is directly proportional to its accuracy)</a:t>
            </a:r>
            <a:endParaRPr lang="en-US" sz="1200" dirty="0" smtClean="0"/>
          </a:p>
          <a:p>
            <a:pPr marL="1333500" lvl="2" indent="-365760">
              <a:buFont typeface="Arial" pitchFamily="34" charset="0"/>
              <a:buChar char="•"/>
            </a:pPr>
            <a:r>
              <a:rPr lang="en-US" dirty="0" smtClean="0"/>
              <a:t>Exact formulas for re-weighting and combining weak learners depend on the particular boosting scheme (e.g., </a:t>
            </a:r>
            <a:r>
              <a:rPr lang="en-US" dirty="0" err="1" smtClean="0"/>
              <a:t>AdaBoost</a:t>
            </a:r>
            <a:r>
              <a:rPr lang="en-US" dirty="0" smtClean="0"/>
              <a:t>)</a:t>
            </a:r>
          </a:p>
        </p:txBody>
      </p:sp>
      <p:sp>
        <p:nvSpPr>
          <p:cNvPr id="22532" name="Rectangle 54"/>
          <p:cNvSpPr>
            <a:spLocks noChangeArrowheads="1"/>
          </p:cNvSpPr>
          <p:nvPr/>
        </p:nvSpPr>
        <p:spPr bwMode="auto">
          <a:xfrm>
            <a:off x="152400" y="6003925"/>
            <a:ext cx="8839200" cy="701675"/>
          </a:xfrm>
          <a:prstGeom prst="rect">
            <a:avLst/>
          </a:prstGeom>
          <a:noFill/>
          <a:ln w="9525">
            <a:noFill/>
            <a:miter lim="800000"/>
            <a:headEnd/>
            <a:tailEnd/>
          </a:ln>
        </p:spPr>
        <p:txBody>
          <a:bodyPr anchor="ctr">
            <a:spAutoFit/>
          </a:bodyPr>
          <a:lstStyle/>
          <a:p>
            <a:pPr eaLnBrk="1" hangingPunct="1"/>
            <a:r>
              <a:rPr lang="en-US" sz="2000" b="0"/>
              <a:t>Y. Freund and R. Schapire, </a:t>
            </a:r>
            <a:r>
              <a:rPr lang="en-US" sz="2000" b="0">
                <a:hlinkClick r:id="rId3"/>
              </a:rPr>
              <a:t>A short introduction to boosting</a:t>
            </a:r>
            <a:r>
              <a:rPr lang="en-US" sz="2000" b="0"/>
              <a:t>, </a:t>
            </a:r>
            <a:r>
              <a:rPr lang="en-US" sz="2000" b="0" i="1"/>
              <a:t>Journal of Japanese Society for Artificial Intelligence</a:t>
            </a:r>
            <a:r>
              <a:rPr lang="en-US" sz="2000" b="0"/>
              <a:t>, 14(5):771-780, September, 1999.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32306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2306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2306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23061">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23061">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323061">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23061">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23061">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23061" grpId="0" uiExpand="1" build="p" bldLvl="2"/>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a:xfrm>
            <a:off x="533400" y="609600"/>
            <a:ext cx="7467600" cy="655638"/>
          </a:xfrm>
        </p:spPr>
        <p:txBody>
          <a:bodyPr/>
          <a:lstStyle/>
          <a:p>
            <a:r>
              <a:rPr lang="en-US" dirty="0" smtClean="0"/>
              <a:t>Boosting for face detection</a:t>
            </a:r>
          </a:p>
        </p:txBody>
      </p:sp>
      <p:graphicFrame>
        <p:nvGraphicFramePr>
          <p:cNvPr id="1026" name="Object 5"/>
          <p:cNvGraphicFramePr>
            <a:graphicFrameLocks noGrp="1" noChangeAspect="1"/>
          </p:cNvGraphicFramePr>
          <p:nvPr>
            <p:ph sz="quarter" idx="1"/>
          </p:nvPr>
        </p:nvGraphicFramePr>
        <p:xfrm>
          <a:off x="1555750" y="2797175"/>
          <a:ext cx="4572000" cy="1219200"/>
        </p:xfrm>
        <a:graphic>
          <a:graphicData uri="http://schemas.openxmlformats.org/presentationml/2006/ole">
            <p:oleObj spid="_x0000_s2102" name="Equation" r:id="rId4" imgW="1714500" imgH="457200" progId="Equation.3">
              <p:embed/>
            </p:oleObj>
          </a:graphicData>
        </a:graphic>
      </p:graphicFrame>
      <p:sp>
        <p:nvSpPr>
          <p:cNvPr id="1028" name="Rectangle 3"/>
          <p:cNvSpPr>
            <a:spLocks noGrp="1" noChangeArrowheads="1"/>
          </p:cNvSpPr>
          <p:nvPr>
            <p:ph type="body" idx="4294967295"/>
          </p:nvPr>
        </p:nvSpPr>
        <p:spPr>
          <a:xfrm>
            <a:off x="533400" y="1447800"/>
            <a:ext cx="8458200" cy="5257800"/>
          </a:xfrm>
        </p:spPr>
        <p:txBody>
          <a:bodyPr/>
          <a:lstStyle/>
          <a:p>
            <a:pPr>
              <a:buFontTx/>
              <a:buChar char="•"/>
            </a:pPr>
            <a:r>
              <a:rPr lang="en-US" dirty="0" smtClean="0"/>
              <a:t>Define weak learners based on rectangle features</a:t>
            </a:r>
          </a:p>
          <a:p>
            <a:pPr>
              <a:buFontTx/>
              <a:buChar char="•"/>
            </a:pPr>
            <a:endParaRPr lang="en-US" dirty="0" smtClean="0"/>
          </a:p>
          <a:p>
            <a:pPr>
              <a:buFontTx/>
              <a:buChar char="•"/>
            </a:pPr>
            <a:endParaRPr lang="en-US" dirty="0" smtClean="0"/>
          </a:p>
          <a:p>
            <a:pPr>
              <a:buFontTx/>
              <a:buChar char="•"/>
            </a:pPr>
            <a:endParaRPr lang="en-US" dirty="0" smtClean="0"/>
          </a:p>
          <a:p>
            <a:pPr>
              <a:buFontTx/>
              <a:buChar char="•"/>
            </a:pPr>
            <a:endParaRPr lang="en-US" dirty="0" smtClean="0"/>
          </a:p>
          <a:p>
            <a:pPr>
              <a:buFontTx/>
              <a:buChar char="•"/>
            </a:pPr>
            <a:endParaRPr lang="en-US" dirty="0" smtClean="0"/>
          </a:p>
          <a:p>
            <a:pPr>
              <a:buFontTx/>
              <a:buChar char="•"/>
            </a:pPr>
            <a:endParaRPr lang="en-US" dirty="0" smtClean="0"/>
          </a:p>
          <a:p>
            <a:pPr>
              <a:buFontTx/>
              <a:buChar char="•"/>
            </a:pPr>
            <a:r>
              <a:rPr lang="en-US" dirty="0" smtClean="0"/>
              <a:t>For each round of boosting:</a:t>
            </a:r>
          </a:p>
          <a:p>
            <a:pPr lvl="1"/>
            <a:r>
              <a:rPr lang="en-US" dirty="0" smtClean="0"/>
              <a:t>Evaluate each rectangle filter on each example</a:t>
            </a:r>
          </a:p>
          <a:p>
            <a:pPr lvl="1"/>
            <a:r>
              <a:rPr lang="en-US" dirty="0" smtClean="0"/>
              <a:t>Select best filter/threshold combination based on weighted training error</a:t>
            </a:r>
          </a:p>
          <a:p>
            <a:pPr lvl="1"/>
            <a:r>
              <a:rPr lang="en-US" dirty="0" smtClean="0"/>
              <a:t>Reweight examples</a:t>
            </a:r>
          </a:p>
        </p:txBody>
      </p:sp>
      <p:sp>
        <p:nvSpPr>
          <p:cNvPr id="1356806" name="Line 6"/>
          <p:cNvSpPr>
            <a:spLocks noChangeShapeType="1"/>
          </p:cNvSpPr>
          <p:nvPr/>
        </p:nvSpPr>
        <p:spPr bwMode="auto">
          <a:xfrm flipV="1">
            <a:off x="1936750" y="3635375"/>
            <a:ext cx="228600" cy="381000"/>
          </a:xfrm>
          <a:prstGeom prst="line">
            <a:avLst/>
          </a:prstGeom>
          <a:noFill/>
          <a:ln w="9525">
            <a:solidFill>
              <a:schemeClr val="tx1"/>
            </a:solidFill>
            <a:round/>
            <a:headEnd/>
            <a:tailEnd type="triangle" w="med" len="med"/>
          </a:ln>
        </p:spPr>
        <p:txBody>
          <a:bodyPr/>
          <a:lstStyle/>
          <a:p>
            <a:endParaRPr lang="en-US"/>
          </a:p>
        </p:txBody>
      </p:sp>
      <p:sp>
        <p:nvSpPr>
          <p:cNvPr id="1356807" name="Text Box 7"/>
          <p:cNvSpPr txBox="1">
            <a:spLocks noChangeArrowheads="1"/>
          </p:cNvSpPr>
          <p:nvPr/>
        </p:nvSpPr>
        <p:spPr bwMode="auto">
          <a:xfrm>
            <a:off x="1524000" y="3976688"/>
            <a:ext cx="946150" cy="366712"/>
          </a:xfrm>
          <a:prstGeom prst="rect">
            <a:avLst/>
          </a:prstGeom>
          <a:noFill/>
          <a:ln w="9525">
            <a:noFill/>
            <a:miter lim="800000"/>
            <a:headEnd/>
            <a:tailEnd/>
          </a:ln>
        </p:spPr>
        <p:txBody>
          <a:bodyPr wrap="none">
            <a:spAutoFit/>
          </a:bodyPr>
          <a:lstStyle/>
          <a:p>
            <a:r>
              <a:rPr lang="en-US" sz="1800" b="0"/>
              <a:t>window</a:t>
            </a:r>
          </a:p>
        </p:txBody>
      </p:sp>
      <p:sp>
        <p:nvSpPr>
          <p:cNvPr id="1356808" name="Line 8"/>
          <p:cNvSpPr>
            <a:spLocks noChangeShapeType="1"/>
          </p:cNvSpPr>
          <p:nvPr/>
        </p:nvSpPr>
        <p:spPr bwMode="auto">
          <a:xfrm flipH="1">
            <a:off x="4451350" y="2514600"/>
            <a:ext cx="76200" cy="304800"/>
          </a:xfrm>
          <a:prstGeom prst="line">
            <a:avLst/>
          </a:prstGeom>
          <a:noFill/>
          <a:ln w="9525">
            <a:solidFill>
              <a:schemeClr val="tx1"/>
            </a:solidFill>
            <a:round/>
            <a:headEnd/>
            <a:tailEnd type="triangle" w="med" len="med"/>
          </a:ln>
        </p:spPr>
        <p:txBody>
          <a:bodyPr/>
          <a:lstStyle/>
          <a:p>
            <a:endParaRPr lang="en-US"/>
          </a:p>
        </p:txBody>
      </p:sp>
      <p:sp>
        <p:nvSpPr>
          <p:cNvPr id="1356809" name="Text Box 9"/>
          <p:cNvSpPr txBox="1">
            <a:spLocks noChangeArrowheads="1"/>
          </p:cNvSpPr>
          <p:nvPr/>
        </p:nvSpPr>
        <p:spPr bwMode="auto">
          <a:xfrm>
            <a:off x="4375150" y="2209800"/>
            <a:ext cx="2819400" cy="369888"/>
          </a:xfrm>
          <a:prstGeom prst="rect">
            <a:avLst/>
          </a:prstGeom>
          <a:noFill/>
          <a:ln w="9525">
            <a:noFill/>
            <a:miter lim="800000"/>
            <a:headEnd/>
            <a:tailEnd/>
          </a:ln>
        </p:spPr>
        <p:txBody>
          <a:bodyPr>
            <a:spAutoFit/>
          </a:bodyPr>
          <a:lstStyle/>
          <a:p>
            <a:pPr algn="ctr"/>
            <a:r>
              <a:rPr lang="en-US" sz="1800" b="0" dirty="0"/>
              <a:t>value of rectangle feature</a:t>
            </a:r>
          </a:p>
        </p:txBody>
      </p:sp>
      <p:sp>
        <p:nvSpPr>
          <p:cNvPr id="1356810" name="Line 10"/>
          <p:cNvSpPr>
            <a:spLocks noChangeShapeType="1"/>
          </p:cNvSpPr>
          <p:nvPr/>
        </p:nvSpPr>
        <p:spPr bwMode="auto">
          <a:xfrm flipH="1" flipV="1">
            <a:off x="5670550" y="3405188"/>
            <a:ext cx="0" cy="328612"/>
          </a:xfrm>
          <a:prstGeom prst="line">
            <a:avLst/>
          </a:prstGeom>
          <a:noFill/>
          <a:ln w="9525">
            <a:solidFill>
              <a:schemeClr val="tx1"/>
            </a:solidFill>
            <a:round/>
            <a:headEnd/>
            <a:tailEnd type="triangle" w="med" len="med"/>
          </a:ln>
        </p:spPr>
        <p:txBody>
          <a:bodyPr/>
          <a:lstStyle/>
          <a:p>
            <a:endParaRPr lang="en-US"/>
          </a:p>
        </p:txBody>
      </p:sp>
      <p:sp>
        <p:nvSpPr>
          <p:cNvPr id="1356811" name="Text Box 11"/>
          <p:cNvSpPr txBox="1">
            <a:spLocks noChangeArrowheads="1"/>
          </p:cNvSpPr>
          <p:nvPr/>
        </p:nvSpPr>
        <p:spPr bwMode="auto">
          <a:xfrm>
            <a:off x="4908550" y="3725863"/>
            <a:ext cx="1479550" cy="366712"/>
          </a:xfrm>
          <a:prstGeom prst="rect">
            <a:avLst/>
          </a:prstGeom>
          <a:noFill/>
          <a:ln w="9525">
            <a:noFill/>
            <a:miter lim="800000"/>
            <a:headEnd/>
            <a:tailEnd/>
          </a:ln>
        </p:spPr>
        <p:txBody>
          <a:bodyPr>
            <a:spAutoFit/>
          </a:bodyPr>
          <a:lstStyle/>
          <a:p>
            <a:pPr algn="ctr"/>
            <a:r>
              <a:rPr lang="en-US" sz="1800" b="0"/>
              <a:t>parity</a:t>
            </a:r>
          </a:p>
        </p:txBody>
      </p:sp>
      <p:sp>
        <p:nvSpPr>
          <p:cNvPr id="1356812" name="Line 12"/>
          <p:cNvSpPr>
            <a:spLocks noChangeShapeType="1"/>
          </p:cNvSpPr>
          <p:nvPr/>
        </p:nvSpPr>
        <p:spPr bwMode="auto">
          <a:xfrm flipH="1" flipV="1">
            <a:off x="6051550" y="3405188"/>
            <a:ext cx="381000" cy="328612"/>
          </a:xfrm>
          <a:prstGeom prst="line">
            <a:avLst/>
          </a:prstGeom>
          <a:noFill/>
          <a:ln w="9525">
            <a:solidFill>
              <a:schemeClr val="tx1"/>
            </a:solidFill>
            <a:round/>
            <a:headEnd/>
            <a:tailEnd type="triangle" w="med" len="med"/>
          </a:ln>
        </p:spPr>
        <p:txBody>
          <a:bodyPr/>
          <a:lstStyle/>
          <a:p>
            <a:endParaRPr lang="en-US"/>
          </a:p>
        </p:txBody>
      </p:sp>
      <p:sp>
        <p:nvSpPr>
          <p:cNvPr id="1356813" name="Text Box 13"/>
          <p:cNvSpPr txBox="1">
            <a:spLocks noChangeArrowheads="1"/>
          </p:cNvSpPr>
          <p:nvPr/>
        </p:nvSpPr>
        <p:spPr bwMode="auto">
          <a:xfrm>
            <a:off x="6127750" y="3733800"/>
            <a:ext cx="1479550" cy="366713"/>
          </a:xfrm>
          <a:prstGeom prst="rect">
            <a:avLst/>
          </a:prstGeom>
          <a:noFill/>
          <a:ln w="9525">
            <a:noFill/>
            <a:miter lim="800000"/>
            <a:headEnd/>
            <a:tailEnd/>
          </a:ln>
        </p:spPr>
        <p:txBody>
          <a:bodyPr>
            <a:spAutoFit/>
          </a:bodyPr>
          <a:lstStyle/>
          <a:p>
            <a:pPr algn="ctr"/>
            <a:r>
              <a:rPr lang="en-US" sz="1800" b="0"/>
              <a:t>threshold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2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26"/>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356806"/>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5680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5680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35680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568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56811"/>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56812"/>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56813"/>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28">
                                            <p:txEl>
                                              <p:pRg st="7" end="7"/>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28">
                                            <p:txEl>
                                              <p:pRg st="8" end="8"/>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28">
                                            <p:txEl>
                                              <p:pRg st="9" end="9"/>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28">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8" grpId="0" uiExpand="1" build="p"/>
      <p:bldP spid="1356806" grpId="0" animBg="1"/>
      <p:bldP spid="1356807" grpId="0"/>
      <p:bldP spid="1356808" grpId="0" animBg="1"/>
      <p:bldP spid="1356809" grpId="0"/>
      <p:bldP spid="1356810" grpId="0" animBg="1"/>
      <p:bldP spid="1356811" grpId="0"/>
      <p:bldP spid="1356812" grpId="0" animBg="1"/>
      <p:bldP spid="1356813"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a:xfrm>
            <a:off x="457200" y="228600"/>
            <a:ext cx="7467600" cy="579438"/>
          </a:xfrm>
        </p:spPr>
        <p:txBody>
          <a:bodyPr/>
          <a:lstStyle/>
          <a:p>
            <a:r>
              <a:rPr lang="en-US" dirty="0" smtClean="0"/>
              <a:t>Boosting for face detection</a:t>
            </a:r>
          </a:p>
        </p:txBody>
      </p:sp>
      <p:sp>
        <p:nvSpPr>
          <p:cNvPr id="25603" name="Rectangle 5"/>
          <p:cNvSpPr>
            <a:spLocks noGrp="1" noChangeArrowheads="1"/>
          </p:cNvSpPr>
          <p:nvPr>
            <p:ph sz="quarter" idx="1"/>
          </p:nvPr>
        </p:nvSpPr>
        <p:spPr>
          <a:xfrm>
            <a:off x="685800" y="990600"/>
            <a:ext cx="7772400" cy="5638800"/>
          </a:xfrm>
        </p:spPr>
        <p:txBody>
          <a:bodyPr/>
          <a:lstStyle/>
          <a:p>
            <a:pPr>
              <a:buFontTx/>
              <a:buChar char="•"/>
            </a:pPr>
            <a:r>
              <a:rPr lang="en-US" dirty="0" smtClean="0"/>
              <a:t>First two features selected by boosting:</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r>
              <a:rPr lang="en-US" dirty="0" smtClean="0"/>
              <a:t/>
            </a:r>
            <a:br>
              <a:rPr lang="en-US" dirty="0" smtClean="0"/>
            </a:br>
            <a:endParaRPr lang="en-US" dirty="0" smtClean="0"/>
          </a:p>
          <a:p>
            <a:pPr>
              <a:buFontTx/>
              <a:buChar char="•"/>
            </a:pPr>
            <a:r>
              <a:rPr lang="en-US" dirty="0" smtClean="0"/>
              <a:t>This feature combination can yield 100% detection rate and 50% false positive rate</a:t>
            </a:r>
          </a:p>
        </p:txBody>
      </p:sp>
      <p:pic>
        <p:nvPicPr>
          <p:cNvPr id="25604" name="Picture 4"/>
          <p:cNvPicPr>
            <a:picLocks noChangeAspect="1" noChangeArrowheads="1"/>
          </p:cNvPicPr>
          <p:nvPr/>
        </p:nvPicPr>
        <p:blipFill>
          <a:blip r:embed="rId3" cstate="print"/>
          <a:srcRect/>
          <a:stretch>
            <a:fillRect/>
          </a:stretch>
        </p:blipFill>
        <p:spPr bwMode="auto">
          <a:xfrm>
            <a:off x="1143000" y="1524000"/>
            <a:ext cx="6477000" cy="3989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smtClean="0"/>
              <a:t>Boosting vs. SVM</a:t>
            </a:r>
          </a:p>
        </p:txBody>
      </p:sp>
      <p:sp>
        <p:nvSpPr>
          <p:cNvPr id="1387523" name="Rectangle 3"/>
          <p:cNvSpPr>
            <a:spLocks noGrp="1" noChangeArrowheads="1"/>
          </p:cNvSpPr>
          <p:nvPr>
            <p:ph sz="quarter" idx="1"/>
          </p:nvPr>
        </p:nvSpPr>
        <p:spPr/>
        <p:txBody>
          <a:bodyPr>
            <a:normAutofit lnSpcReduction="10000"/>
          </a:bodyPr>
          <a:lstStyle/>
          <a:p>
            <a:pPr>
              <a:buFontTx/>
              <a:buChar char="•"/>
            </a:pPr>
            <a:r>
              <a:rPr lang="en-US" smtClean="0"/>
              <a:t>Advantages of boosting</a:t>
            </a:r>
          </a:p>
          <a:p>
            <a:pPr lvl="1"/>
            <a:r>
              <a:rPr lang="en-US" smtClean="0"/>
              <a:t>Integrates classifier training with feature selection</a:t>
            </a:r>
          </a:p>
          <a:p>
            <a:pPr lvl="1"/>
            <a:r>
              <a:rPr lang="en-US" smtClean="0"/>
              <a:t>Complexity of training is linear instead of quadratic in the number of training examples</a:t>
            </a:r>
          </a:p>
          <a:p>
            <a:pPr lvl="1"/>
            <a:r>
              <a:rPr lang="en-US" smtClean="0"/>
              <a:t>Flexibility in the choice of weak learners, boosting scheme</a:t>
            </a:r>
          </a:p>
          <a:p>
            <a:pPr lvl="1"/>
            <a:r>
              <a:rPr lang="en-US" smtClean="0"/>
              <a:t>Testing is fast</a:t>
            </a:r>
          </a:p>
          <a:p>
            <a:pPr lvl="1"/>
            <a:r>
              <a:rPr lang="en-US" smtClean="0"/>
              <a:t>Easy to implement</a:t>
            </a:r>
          </a:p>
          <a:p>
            <a:pPr>
              <a:buFontTx/>
              <a:buChar char="•"/>
            </a:pPr>
            <a:r>
              <a:rPr lang="en-US" smtClean="0"/>
              <a:t>Disadvantages</a:t>
            </a:r>
          </a:p>
          <a:p>
            <a:pPr lvl="1"/>
            <a:r>
              <a:rPr lang="en-US" smtClean="0"/>
              <a:t>Needs many training examples</a:t>
            </a:r>
          </a:p>
          <a:p>
            <a:pPr lvl="1"/>
            <a:r>
              <a:rPr lang="en-US" smtClean="0"/>
              <a:t>Training is slow</a:t>
            </a:r>
          </a:p>
          <a:p>
            <a:pPr lvl="1"/>
            <a:r>
              <a:rPr lang="en-US" smtClean="0"/>
              <a:t>Often doesn’t work as well as SVM (especially for many-class problems)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8752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38752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387523">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87523">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387523">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387523">
                                            <p:txEl>
                                              <p:pRg st="5" end="5"/>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38752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8752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8752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38752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8752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a:xfrm>
            <a:off x="457200" y="228600"/>
            <a:ext cx="7467600" cy="655638"/>
          </a:xfrm>
        </p:spPr>
        <p:txBody>
          <a:bodyPr/>
          <a:lstStyle/>
          <a:p>
            <a:r>
              <a:rPr lang="en-US" smtClean="0"/>
              <a:t>Boosting for face detection</a:t>
            </a:r>
          </a:p>
        </p:txBody>
      </p:sp>
      <p:sp>
        <p:nvSpPr>
          <p:cNvPr id="26627" name="Content Placeholder 2"/>
          <p:cNvSpPr>
            <a:spLocks noGrp="1"/>
          </p:cNvSpPr>
          <p:nvPr>
            <p:ph sz="quarter" idx="1"/>
          </p:nvPr>
        </p:nvSpPr>
        <p:spPr>
          <a:xfrm>
            <a:off x="609600" y="914400"/>
            <a:ext cx="8458200" cy="5257800"/>
          </a:xfrm>
        </p:spPr>
        <p:txBody>
          <a:bodyPr/>
          <a:lstStyle/>
          <a:p>
            <a:pPr>
              <a:buFontTx/>
              <a:buChar char="•"/>
            </a:pPr>
            <a:r>
              <a:rPr lang="en-US" smtClean="0"/>
              <a:t>A 200-feature classifier can yield 95% detection rate and a false positive rate of 1 in 14084</a:t>
            </a:r>
          </a:p>
        </p:txBody>
      </p:sp>
      <p:pic>
        <p:nvPicPr>
          <p:cNvPr id="26628" name="Picture 2"/>
          <p:cNvPicPr>
            <a:picLocks noChangeAspect="1" noChangeArrowheads="1"/>
          </p:cNvPicPr>
          <p:nvPr/>
        </p:nvPicPr>
        <p:blipFill>
          <a:blip r:embed="rId3" cstate="print"/>
          <a:srcRect/>
          <a:stretch>
            <a:fillRect/>
          </a:stretch>
        </p:blipFill>
        <p:spPr bwMode="auto">
          <a:xfrm>
            <a:off x="1752600" y="1989138"/>
            <a:ext cx="5257800" cy="4297362"/>
          </a:xfrm>
          <a:prstGeom prst="rect">
            <a:avLst/>
          </a:prstGeom>
          <a:noFill/>
          <a:ln w="9525">
            <a:noFill/>
            <a:miter lim="800000"/>
            <a:headEnd/>
            <a:tailEnd/>
          </a:ln>
        </p:spPr>
      </p:pic>
      <p:sp>
        <p:nvSpPr>
          <p:cNvPr id="5" name="TextBox 4"/>
          <p:cNvSpPr txBox="1">
            <a:spLocks noChangeArrowheads="1"/>
          </p:cNvSpPr>
          <p:nvPr/>
        </p:nvSpPr>
        <p:spPr bwMode="auto">
          <a:xfrm>
            <a:off x="2819400" y="3733800"/>
            <a:ext cx="3709988" cy="584200"/>
          </a:xfrm>
          <a:prstGeom prst="rect">
            <a:avLst/>
          </a:prstGeom>
          <a:noFill/>
          <a:ln w="9525">
            <a:noFill/>
            <a:miter lim="800000"/>
            <a:headEnd/>
            <a:tailEnd/>
          </a:ln>
        </p:spPr>
        <p:txBody>
          <a:bodyPr wrap="none">
            <a:spAutoFit/>
          </a:bodyPr>
          <a:lstStyle/>
          <a:p>
            <a:r>
              <a:rPr lang="en-US" sz="3200">
                <a:solidFill>
                  <a:srgbClr val="FF0000"/>
                </a:solidFill>
              </a:rPr>
              <a:t>Not good enough!</a:t>
            </a:r>
          </a:p>
        </p:txBody>
      </p:sp>
      <p:sp>
        <p:nvSpPr>
          <p:cNvPr id="26630" name="Text Box 65"/>
          <p:cNvSpPr txBox="1">
            <a:spLocks noChangeArrowheads="1"/>
          </p:cNvSpPr>
          <p:nvPr/>
        </p:nvSpPr>
        <p:spPr bwMode="auto">
          <a:xfrm>
            <a:off x="2057400" y="6411913"/>
            <a:ext cx="4876800" cy="369887"/>
          </a:xfrm>
          <a:prstGeom prst="rect">
            <a:avLst/>
          </a:prstGeom>
          <a:noFill/>
          <a:ln w="9525">
            <a:noFill/>
            <a:miter lim="800000"/>
            <a:headEnd/>
            <a:tailEnd/>
          </a:ln>
        </p:spPr>
        <p:txBody>
          <a:bodyPr>
            <a:spAutoFit/>
          </a:bodyPr>
          <a:lstStyle/>
          <a:p>
            <a:pPr algn="ctr"/>
            <a:r>
              <a:rPr lang="en-US" sz="1800" b="0"/>
              <a:t>Receiver operating characteristic (ROC) curve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a:xfrm>
            <a:off x="509588" y="228600"/>
            <a:ext cx="7467600" cy="655638"/>
          </a:xfrm>
        </p:spPr>
        <p:txBody>
          <a:bodyPr/>
          <a:lstStyle/>
          <a:p>
            <a:r>
              <a:rPr lang="en-US" dirty="0" err="1" smtClean="0"/>
              <a:t>Attentional</a:t>
            </a:r>
            <a:r>
              <a:rPr lang="en-US" dirty="0" smtClean="0"/>
              <a:t> cascade</a:t>
            </a:r>
          </a:p>
        </p:txBody>
      </p:sp>
      <p:sp>
        <p:nvSpPr>
          <p:cNvPr id="1263619" name="Rectangle 3"/>
          <p:cNvSpPr>
            <a:spLocks noGrp="1" noChangeArrowheads="1"/>
          </p:cNvSpPr>
          <p:nvPr>
            <p:ph sz="quarter" idx="1"/>
          </p:nvPr>
        </p:nvSpPr>
        <p:spPr>
          <a:xfrm>
            <a:off x="685800" y="990600"/>
            <a:ext cx="7772400" cy="5257800"/>
          </a:xfrm>
        </p:spPr>
        <p:txBody>
          <a:bodyPr/>
          <a:lstStyle/>
          <a:p>
            <a:pPr>
              <a:buFontTx/>
              <a:buChar char="•"/>
            </a:pPr>
            <a:r>
              <a:rPr lang="en-US" smtClean="0"/>
              <a:t>We start with simple classifiers which reject many of the negative sub-windows while detecting almost all positive sub-windows</a:t>
            </a:r>
          </a:p>
          <a:p>
            <a:pPr>
              <a:buFontTx/>
              <a:buChar char="•"/>
            </a:pPr>
            <a:r>
              <a:rPr lang="en-US" smtClean="0"/>
              <a:t>Positive response from the first classifier triggers the evaluation of a second (more complex) classifier, and so on</a:t>
            </a:r>
          </a:p>
          <a:p>
            <a:pPr>
              <a:buFontTx/>
              <a:buChar char="•"/>
            </a:pPr>
            <a:r>
              <a:rPr lang="en-US" smtClean="0"/>
              <a:t>A negative outcome at any point leads to the immediate rejection of the sub-window</a:t>
            </a:r>
          </a:p>
        </p:txBody>
      </p:sp>
      <p:grpSp>
        <p:nvGrpSpPr>
          <p:cNvPr id="2" name="Group 87"/>
          <p:cNvGrpSpPr>
            <a:grpSpLocks/>
          </p:cNvGrpSpPr>
          <p:nvPr/>
        </p:nvGrpSpPr>
        <p:grpSpPr bwMode="auto">
          <a:xfrm>
            <a:off x="914400" y="5291138"/>
            <a:ext cx="7016750" cy="1338262"/>
            <a:chOff x="576" y="3333"/>
            <a:chExt cx="4420" cy="843"/>
          </a:xfrm>
        </p:grpSpPr>
        <p:sp>
          <p:nvSpPr>
            <p:cNvPr id="27653" name="Text Box 60"/>
            <p:cNvSpPr txBox="1">
              <a:spLocks noChangeArrowheads="1"/>
            </p:cNvSpPr>
            <p:nvPr/>
          </p:nvSpPr>
          <p:spPr bwMode="auto">
            <a:xfrm>
              <a:off x="4512" y="3417"/>
              <a:ext cx="484" cy="231"/>
            </a:xfrm>
            <a:prstGeom prst="rect">
              <a:avLst/>
            </a:prstGeom>
            <a:noFill/>
            <a:ln w="9525">
              <a:noFill/>
              <a:miter lim="800000"/>
              <a:headEnd/>
              <a:tailEnd/>
            </a:ln>
          </p:spPr>
          <p:txBody>
            <a:bodyPr wrap="none">
              <a:spAutoFit/>
            </a:bodyPr>
            <a:lstStyle/>
            <a:p>
              <a:r>
                <a:rPr lang="en-US" sz="1800" b="0">
                  <a:latin typeface="Times New Roman" pitchFamily="18" charset="0"/>
                </a:rPr>
                <a:t>FACE</a:t>
              </a:r>
            </a:p>
          </p:txBody>
        </p:sp>
        <p:sp>
          <p:nvSpPr>
            <p:cNvPr id="27654" name="Text Box 61"/>
            <p:cNvSpPr txBox="1">
              <a:spLocks noChangeArrowheads="1"/>
            </p:cNvSpPr>
            <p:nvPr/>
          </p:nvSpPr>
          <p:spPr bwMode="auto">
            <a:xfrm>
              <a:off x="576" y="3427"/>
              <a:ext cx="863" cy="326"/>
            </a:xfrm>
            <a:prstGeom prst="rect">
              <a:avLst/>
            </a:prstGeom>
            <a:noFill/>
            <a:ln w="9525">
              <a:noFill/>
              <a:miter lim="800000"/>
              <a:headEnd/>
              <a:tailEnd/>
            </a:ln>
          </p:spPr>
          <p:txBody>
            <a:bodyPr wrap="none">
              <a:spAutoFit/>
            </a:bodyPr>
            <a:lstStyle/>
            <a:p>
              <a:r>
                <a:rPr lang="en-US" sz="1400" b="0">
                  <a:latin typeface="Times New Roman" pitchFamily="18" charset="0"/>
                </a:rPr>
                <a:t>IMAGE</a:t>
              </a:r>
            </a:p>
            <a:p>
              <a:r>
                <a:rPr lang="en-US" sz="1400" b="0">
                  <a:latin typeface="Times New Roman" pitchFamily="18" charset="0"/>
                </a:rPr>
                <a:t>SUB-WINDOW</a:t>
              </a:r>
            </a:p>
          </p:txBody>
        </p:sp>
        <p:sp>
          <p:nvSpPr>
            <p:cNvPr id="27655" name="Line 62"/>
            <p:cNvSpPr>
              <a:spLocks noChangeShapeType="1"/>
            </p:cNvSpPr>
            <p:nvPr/>
          </p:nvSpPr>
          <p:spPr bwMode="auto">
            <a:xfrm>
              <a:off x="1296" y="3571"/>
              <a:ext cx="288" cy="0"/>
            </a:xfrm>
            <a:prstGeom prst="line">
              <a:avLst/>
            </a:prstGeom>
            <a:noFill/>
            <a:ln w="9525">
              <a:solidFill>
                <a:schemeClr val="tx1"/>
              </a:solidFill>
              <a:round/>
              <a:headEnd/>
              <a:tailEnd type="triangle" w="med" len="med"/>
            </a:ln>
          </p:spPr>
          <p:txBody>
            <a:bodyPr/>
            <a:lstStyle/>
            <a:p>
              <a:endParaRPr lang="en-US"/>
            </a:p>
          </p:txBody>
        </p:sp>
        <p:sp>
          <p:nvSpPr>
            <p:cNvPr id="27656" name="Text Box 63"/>
            <p:cNvSpPr txBox="1">
              <a:spLocks noChangeArrowheads="1"/>
            </p:cNvSpPr>
            <p:nvPr/>
          </p:nvSpPr>
          <p:spPr bwMode="auto">
            <a:xfrm>
              <a:off x="1632" y="3496"/>
              <a:ext cx="557" cy="173"/>
            </a:xfrm>
            <a:prstGeom prst="rect">
              <a:avLst/>
            </a:prstGeom>
            <a:noFill/>
            <a:ln w="9525">
              <a:noFill/>
              <a:miter lim="800000"/>
              <a:headEnd/>
              <a:tailEnd/>
            </a:ln>
          </p:spPr>
          <p:txBody>
            <a:bodyPr>
              <a:spAutoFit/>
            </a:bodyPr>
            <a:lstStyle/>
            <a:p>
              <a:r>
                <a:rPr lang="en-US" sz="1200" b="0">
                  <a:latin typeface="Times New Roman" pitchFamily="18" charset="0"/>
                </a:rPr>
                <a:t>Classifier 1</a:t>
              </a:r>
            </a:p>
          </p:txBody>
        </p:sp>
        <p:sp>
          <p:nvSpPr>
            <p:cNvPr id="27657" name="Line 64"/>
            <p:cNvSpPr>
              <a:spLocks noChangeShapeType="1"/>
            </p:cNvSpPr>
            <p:nvPr/>
          </p:nvSpPr>
          <p:spPr bwMode="auto">
            <a:xfrm>
              <a:off x="2271" y="3571"/>
              <a:ext cx="288" cy="0"/>
            </a:xfrm>
            <a:prstGeom prst="line">
              <a:avLst/>
            </a:prstGeom>
            <a:noFill/>
            <a:ln w="9525">
              <a:solidFill>
                <a:schemeClr val="tx1"/>
              </a:solidFill>
              <a:round/>
              <a:headEnd/>
              <a:tailEnd type="triangle" w="med" len="med"/>
            </a:ln>
          </p:spPr>
          <p:txBody>
            <a:bodyPr/>
            <a:lstStyle/>
            <a:p>
              <a:endParaRPr lang="en-US"/>
            </a:p>
          </p:txBody>
        </p:sp>
        <p:sp>
          <p:nvSpPr>
            <p:cNvPr id="27658" name="Line 65"/>
            <p:cNvSpPr>
              <a:spLocks noChangeShapeType="1"/>
            </p:cNvSpPr>
            <p:nvPr/>
          </p:nvSpPr>
          <p:spPr bwMode="auto">
            <a:xfrm>
              <a:off x="1914" y="3811"/>
              <a:ext cx="0" cy="192"/>
            </a:xfrm>
            <a:prstGeom prst="line">
              <a:avLst/>
            </a:prstGeom>
            <a:noFill/>
            <a:ln w="9525">
              <a:solidFill>
                <a:schemeClr val="tx1"/>
              </a:solidFill>
              <a:round/>
              <a:headEnd/>
              <a:tailEnd type="triangle" w="med" len="med"/>
            </a:ln>
          </p:spPr>
          <p:txBody>
            <a:bodyPr/>
            <a:lstStyle/>
            <a:p>
              <a:endParaRPr lang="en-US"/>
            </a:p>
          </p:txBody>
        </p:sp>
        <p:sp>
          <p:nvSpPr>
            <p:cNvPr id="27659" name="Text Box 66"/>
            <p:cNvSpPr txBox="1">
              <a:spLocks noChangeArrowheads="1"/>
            </p:cNvSpPr>
            <p:nvPr/>
          </p:nvSpPr>
          <p:spPr bwMode="auto">
            <a:xfrm>
              <a:off x="2322" y="3379"/>
              <a:ext cx="180" cy="173"/>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7660" name="Oval 67"/>
            <p:cNvSpPr>
              <a:spLocks noChangeArrowheads="1"/>
            </p:cNvSpPr>
            <p:nvPr/>
          </p:nvSpPr>
          <p:spPr bwMode="auto">
            <a:xfrm>
              <a:off x="3553" y="3342"/>
              <a:ext cx="659" cy="459"/>
            </a:xfrm>
            <a:prstGeom prst="ellipse">
              <a:avLst/>
            </a:prstGeom>
            <a:noFill/>
            <a:ln w="28575">
              <a:solidFill>
                <a:srgbClr val="FF0000"/>
              </a:solidFill>
              <a:round/>
              <a:headEnd/>
              <a:tailEnd/>
            </a:ln>
          </p:spPr>
          <p:txBody>
            <a:bodyPr wrap="none" anchor="ctr"/>
            <a:lstStyle/>
            <a:p>
              <a:endParaRPr lang="en-US"/>
            </a:p>
          </p:txBody>
        </p:sp>
        <p:sp>
          <p:nvSpPr>
            <p:cNvPr id="27661" name="Text Box 68"/>
            <p:cNvSpPr txBox="1">
              <a:spLocks noChangeArrowheads="1"/>
            </p:cNvSpPr>
            <p:nvPr/>
          </p:nvSpPr>
          <p:spPr bwMode="auto">
            <a:xfrm>
              <a:off x="3607" y="3474"/>
              <a:ext cx="557" cy="173"/>
            </a:xfrm>
            <a:prstGeom prst="rect">
              <a:avLst/>
            </a:prstGeom>
            <a:noFill/>
            <a:ln w="9525">
              <a:noFill/>
              <a:miter lim="800000"/>
              <a:headEnd/>
              <a:tailEnd/>
            </a:ln>
          </p:spPr>
          <p:txBody>
            <a:bodyPr wrap="none">
              <a:spAutoFit/>
            </a:bodyPr>
            <a:lstStyle/>
            <a:p>
              <a:r>
                <a:rPr lang="en-US" sz="1200" b="0">
                  <a:latin typeface="Times New Roman" pitchFamily="18" charset="0"/>
                </a:rPr>
                <a:t>Classifier 3</a:t>
              </a:r>
            </a:p>
          </p:txBody>
        </p:sp>
        <p:sp>
          <p:nvSpPr>
            <p:cNvPr id="27662" name="Line 69"/>
            <p:cNvSpPr>
              <a:spLocks noChangeShapeType="1"/>
            </p:cNvSpPr>
            <p:nvPr/>
          </p:nvSpPr>
          <p:spPr bwMode="auto">
            <a:xfrm>
              <a:off x="4218" y="3570"/>
              <a:ext cx="288" cy="0"/>
            </a:xfrm>
            <a:prstGeom prst="line">
              <a:avLst/>
            </a:prstGeom>
            <a:noFill/>
            <a:ln w="9525">
              <a:solidFill>
                <a:schemeClr val="tx1"/>
              </a:solidFill>
              <a:round/>
              <a:headEnd/>
              <a:tailEnd type="triangle" w="med" len="med"/>
            </a:ln>
          </p:spPr>
          <p:txBody>
            <a:bodyPr/>
            <a:lstStyle/>
            <a:p>
              <a:endParaRPr lang="en-US"/>
            </a:p>
          </p:txBody>
        </p:sp>
        <p:sp>
          <p:nvSpPr>
            <p:cNvPr id="27663" name="Text Box 70"/>
            <p:cNvSpPr txBox="1">
              <a:spLocks noChangeArrowheads="1"/>
            </p:cNvSpPr>
            <p:nvPr/>
          </p:nvSpPr>
          <p:spPr bwMode="auto">
            <a:xfrm>
              <a:off x="4266" y="3378"/>
              <a:ext cx="180" cy="173"/>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7664" name="Line 71"/>
            <p:cNvSpPr>
              <a:spLocks noChangeShapeType="1"/>
            </p:cNvSpPr>
            <p:nvPr/>
          </p:nvSpPr>
          <p:spPr bwMode="auto">
            <a:xfrm>
              <a:off x="3873" y="3811"/>
              <a:ext cx="0" cy="192"/>
            </a:xfrm>
            <a:prstGeom prst="line">
              <a:avLst/>
            </a:prstGeom>
            <a:noFill/>
            <a:ln w="9525">
              <a:solidFill>
                <a:schemeClr val="tx1"/>
              </a:solidFill>
              <a:round/>
              <a:headEnd/>
              <a:tailEnd type="triangle" w="med" len="med"/>
            </a:ln>
          </p:spPr>
          <p:txBody>
            <a:bodyPr/>
            <a:lstStyle/>
            <a:p>
              <a:endParaRPr lang="en-US"/>
            </a:p>
          </p:txBody>
        </p:sp>
        <p:sp>
          <p:nvSpPr>
            <p:cNvPr id="27665" name="Text Box 72"/>
            <p:cNvSpPr txBox="1">
              <a:spLocks noChangeArrowheads="1"/>
            </p:cNvSpPr>
            <p:nvPr/>
          </p:nvSpPr>
          <p:spPr bwMode="auto">
            <a:xfrm>
              <a:off x="3863" y="3784"/>
              <a:ext cx="175" cy="173"/>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7666" name="Text Box 73"/>
            <p:cNvSpPr txBox="1">
              <a:spLocks noChangeArrowheads="1"/>
            </p:cNvSpPr>
            <p:nvPr/>
          </p:nvSpPr>
          <p:spPr bwMode="auto">
            <a:xfrm>
              <a:off x="3592" y="4003"/>
              <a:ext cx="600" cy="173"/>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sp>
          <p:nvSpPr>
            <p:cNvPr id="27667" name="Line 74"/>
            <p:cNvSpPr>
              <a:spLocks noChangeShapeType="1"/>
            </p:cNvSpPr>
            <p:nvPr/>
          </p:nvSpPr>
          <p:spPr bwMode="auto">
            <a:xfrm>
              <a:off x="2269" y="3570"/>
              <a:ext cx="288" cy="0"/>
            </a:xfrm>
            <a:prstGeom prst="line">
              <a:avLst/>
            </a:prstGeom>
            <a:noFill/>
            <a:ln w="9525">
              <a:solidFill>
                <a:schemeClr val="tx1"/>
              </a:solidFill>
              <a:round/>
              <a:headEnd/>
              <a:tailEnd type="triangle" w="med" len="med"/>
            </a:ln>
          </p:spPr>
          <p:txBody>
            <a:bodyPr/>
            <a:lstStyle/>
            <a:p>
              <a:endParaRPr lang="en-US"/>
            </a:p>
          </p:txBody>
        </p:sp>
        <p:sp>
          <p:nvSpPr>
            <p:cNvPr id="27668" name="Text Box 75"/>
            <p:cNvSpPr txBox="1">
              <a:spLocks noChangeArrowheads="1"/>
            </p:cNvSpPr>
            <p:nvPr/>
          </p:nvSpPr>
          <p:spPr bwMode="auto">
            <a:xfrm>
              <a:off x="2320" y="3378"/>
              <a:ext cx="180" cy="173"/>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7669" name="Text Box 76"/>
            <p:cNvSpPr txBox="1">
              <a:spLocks noChangeArrowheads="1"/>
            </p:cNvSpPr>
            <p:nvPr/>
          </p:nvSpPr>
          <p:spPr bwMode="auto">
            <a:xfrm>
              <a:off x="2673" y="3474"/>
              <a:ext cx="557" cy="173"/>
            </a:xfrm>
            <a:prstGeom prst="rect">
              <a:avLst/>
            </a:prstGeom>
            <a:noFill/>
            <a:ln w="9525">
              <a:noFill/>
              <a:miter lim="800000"/>
              <a:headEnd/>
              <a:tailEnd/>
            </a:ln>
          </p:spPr>
          <p:txBody>
            <a:bodyPr wrap="none">
              <a:spAutoFit/>
            </a:bodyPr>
            <a:lstStyle/>
            <a:p>
              <a:r>
                <a:rPr lang="en-US" sz="1200" b="0">
                  <a:latin typeface="Times New Roman" pitchFamily="18" charset="0"/>
                </a:rPr>
                <a:t>Classifier 2</a:t>
              </a:r>
            </a:p>
          </p:txBody>
        </p:sp>
        <p:sp>
          <p:nvSpPr>
            <p:cNvPr id="27670" name="Line 77"/>
            <p:cNvSpPr>
              <a:spLocks noChangeShapeType="1"/>
            </p:cNvSpPr>
            <p:nvPr/>
          </p:nvSpPr>
          <p:spPr bwMode="auto">
            <a:xfrm>
              <a:off x="3249" y="3570"/>
              <a:ext cx="288" cy="0"/>
            </a:xfrm>
            <a:prstGeom prst="line">
              <a:avLst/>
            </a:prstGeom>
            <a:noFill/>
            <a:ln w="9525">
              <a:solidFill>
                <a:schemeClr val="tx1"/>
              </a:solidFill>
              <a:round/>
              <a:headEnd/>
              <a:tailEnd type="triangle" w="med" len="med"/>
            </a:ln>
          </p:spPr>
          <p:txBody>
            <a:bodyPr/>
            <a:lstStyle/>
            <a:p>
              <a:endParaRPr lang="en-US"/>
            </a:p>
          </p:txBody>
        </p:sp>
        <p:sp>
          <p:nvSpPr>
            <p:cNvPr id="27671" name="Text Box 78"/>
            <p:cNvSpPr txBox="1">
              <a:spLocks noChangeArrowheads="1"/>
            </p:cNvSpPr>
            <p:nvPr/>
          </p:nvSpPr>
          <p:spPr bwMode="auto">
            <a:xfrm>
              <a:off x="3312" y="3378"/>
              <a:ext cx="180" cy="173"/>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7672" name="Line 79"/>
            <p:cNvSpPr>
              <a:spLocks noChangeShapeType="1"/>
            </p:cNvSpPr>
            <p:nvPr/>
          </p:nvSpPr>
          <p:spPr bwMode="auto">
            <a:xfrm>
              <a:off x="2954" y="3789"/>
              <a:ext cx="0" cy="192"/>
            </a:xfrm>
            <a:prstGeom prst="line">
              <a:avLst/>
            </a:prstGeom>
            <a:noFill/>
            <a:ln w="9525">
              <a:solidFill>
                <a:schemeClr val="tx1"/>
              </a:solidFill>
              <a:round/>
              <a:headEnd/>
              <a:tailEnd type="triangle" w="med" len="med"/>
            </a:ln>
          </p:spPr>
          <p:txBody>
            <a:bodyPr/>
            <a:lstStyle/>
            <a:p>
              <a:endParaRPr lang="en-US"/>
            </a:p>
          </p:txBody>
        </p:sp>
        <p:sp>
          <p:nvSpPr>
            <p:cNvPr id="27673" name="Text Box 80"/>
            <p:cNvSpPr txBox="1">
              <a:spLocks noChangeArrowheads="1"/>
            </p:cNvSpPr>
            <p:nvPr/>
          </p:nvSpPr>
          <p:spPr bwMode="auto">
            <a:xfrm>
              <a:off x="2944" y="3762"/>
              <a:ext cx="175" cy="173"/>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7674" name="Text Box 81"/>
            <p:cNvSpPr txBox="1">
              <a:spLocks noChangeArrowheads="1"/>
            </p:cNvSpPr>
            <p:nvPr/>
          </p:nvSpPr>
          <p:spPr bwMode="auto">
            <a:xfrm>
              <a:off x="2673" y="3981"/>
              <a:ext cx="600" cy="173"/>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sp>
          <p:nvSpPr>
            <p:cNvPr id="27675" name="Oval 82"/>
            <p:cNvSpPr>
              <a:spLocks noChangeArrowheads="1"/>
            </p:cNvSpPr>
            <p:nvPr/>
          </p:nvSpPr>
          <p:spPr bwMode="auto">
            <a:xfrm>
              <a:off x="2592" y="3333"/>
              <a:ext cx="659" cy="459"/>
            </a:xfrm>
            <a:prstGeom prst="ellipse">
              <a:avLst/>
            </a:prstGeom>
            <a:noFill/>
            <a:ln w="28575">
              <a:solidFill>
                <a:srgbClr val="00FF00"/>
              </a:solidFill>
              <a:round/>
              <a:headEnd/>
              <a:tailEnd/>
            </a:ln>
          </p:spPr>
          <p:txBody>
            <a:bodyPr wrap="none" anchor="ctr"/>
            <a:lstStyle/>
            <a:p>
              <a:endParaRPr lang="en-US"/>
            </a:p>
          </p:txBody>
        </p:sp>
        <p:sp>
          <p:nvSpPr>
            <p:cNvPr id="27676" name="Oval 83"/>
            <p:cNvSpPr>
              <a:spLocks noChangeArrowheads="1"/>
            </p:cNvSpPr>
            <p:nvPr/>
          </p:nvSpPr>
          <p:spPr bwMode="auto">
            <a:xfrm>
              <a:off x="1584" y="3333"/>
              <a:ext cx="659" cy="459"/>
            </a:xfrm>
            <a:prstGeom prst="ellipse">
              <a:avLst/>
            </a:prstGeom>
            <a:noFill/>
            <a:ln w="28575">
              <a:solidFill>
                <a:schemeClr val="folHlink"/>
              </a:solidFill>
              <a:round/>
              <a:headEnd/>
              <a:tailEnd/>
            </a:ln>
          </p:spPr>
          <p:txBody>
            <a:bodyPr wrap="none" anchor="ctr"/>
            <a:lstStyle/>
            <a:p>
              <a:endParaRPr lang="en-US"/>
            </a:p>
          </p:txBody>
        </p:sp>
        <p:sp>
          <p:nvSpPr>
            <p:cNvPr id="27677" name="Line 84"/>
            <p:cNvSpPr>
              <a:spLocks noChangeShapeType="1"/>
            </p:cNvSpPr>
            <p:nvPr/>
          </p:nvSpPr>
          <p:spPr bwMode="auto">
            <a:xfrm>
              <a:off x="1913" y="3811"/>
              <a:ext cx="0" cy="192"/>
            </a:xfrm>
            <a:prstGeom prst="line">
              <a:avLst/>
            </a:prstGeom>
            <a:noFill/>
            <a:ln w="9525">
              <a:solidFill>
                <a:schemeClr val="tx1"/>
              </a:solidFill>
              <a:round/>
              <a:headEnd/>
              <a:tailEnd type="triangle" w="med" len="med"/>
            </a:ln>
          </p:spPr>
          <p:txBody>
            <a:bodyPr/>
            <a:lstStyle/>
            <a:p>
              <a:endParaRPr lang="en-US"/>
            </a:p>
          </p:txBody>
        </p:sp>
        <p:sp>
          <p:nvSpPr>
            <p:cNvPr id="27678" name="Text Box 85"/>
            <p:cNvSpPr txBox="1">
              <a:spLocks noChangeArrowheads="1"/>
            </p:cNvSpPr>
            <p:nvPr/>
          </p:nvSpPr>
          <p:spPr bwMode="auto">
            <a:xfrm>
              <a:off x="1903" y="3784"/>
              <a:ext cx="175" cy="173"/>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7679" name="Text Box 86"/>
            <p:cNvSpPr txBox="1">
              <a:spLocks noChangeArrowheads="1"/>
            </p:cNvSpPr>
            <p:nvPr/>
          </p:nvSpPr>
          <p:spPr bwMode="auto">
            <a:xfrm>
              <a:off x="1632" y="4003"/>
              <a:ext cx="600" cy="173"/>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gr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636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636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636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3619"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a:xfrm>
            <a:off x="463550" y="152400"/>
            <a:ext cx="7467600" cy="655638"/>
          </a:xfrm>
        </p:spPr>
        <p:txBody>
          <a:bodyPr/>
          <a:lstStyle/>
          <a:p>
            <a:r>
              <a:rPr lang="en-US" dirty="0" err="1" smtClean="0"/>
              <a:t>Attentional</a:t>
            </a:r>
            <a:r>
              <a:rPr lang="en-US" dirty="0" smtClean="0"/>
              <a:t> cascade</a:t>
            </a:r>
          </a:p>
        </p:txBody>
      </p:sp>
      <p:sp>
        <p:nvSpPr>
          <p:cNvPr id="28675" name="Rectangle 3"/>
          <p:cNvSpPr>
            <a:spLocks noGrp="1" noChangeArrowheads="1"/>
          </p:cNvSpPr>
          <p:nvPr>
            <p:ph sz="quarter" idx="1"/>
          </p:nvPr>
        </p:nvSpPr>
        <p:spPr>
          <a:xfrm>
            <a:off x="609600" y="990600"/>
            <a:ext cx="5562600" cy="2057400"/>
          </a:xfrm>
        </p:spPr>
        <p:txBody>
          <a:bodyPr/>
          <a:lstStyle/>
          <a:p>
            <a:pPr>
              <a:buFontTx/>
              <a:buChar char="•"/>
            </a:pPr>
            <a:r>
              <a:rPr lang="en-US" smtClean="0"/>
              <a:t>Chain classifiers that are progressively more complex and have lower false positive rates:</a:t>
            </a:r>
          </a:p>
          <a:p>
            <a:pPr>
              <a:buFontTx/>
              <a:buChar char="•"/>
            </a:pPr>
            <a:endParaRPr lang="en-US" smtClean="0"/>
          </a:p>
          <a:p>
            <a:pPr>
              <a:buFontTx/>
              <a:buChar char="•"/>
            </a:pPr>
            <a:endParaRPr lang="en-US" smtClean="0"/>
          </a:p>
        </p:txBody>
      </p:sp>
      <p:grpSp>
        <p:nvGrpSpPr>
          <p:cNvPr id="28676" name="Group 4"/>
          <p:cNvGrpSpPr>
            <a:grpSpLocks/>
          </p:cNvGrpSpPr>
          <p:nvPr/>
        </p:nvGrpSpPr>
        <p:grpSpPr bwMode="auto">
          <a:xfrm>
            <a:off x="5943600" y="1981200"/>
            <a:ext cx="2984500" cy="2887663"/>
            <a:chOff x="3744" y="1248"/>
            <a:chExt cx="1880" cy="1819"/>
          </a:xfrm>
        </p:grpSpPr>
        <p:sp>
          <p:nvSpPr>
            <p:cNvPr id="28711" name="Rectangle 5"/>
            <p:cNvSpPr>
              <a:spLocks noChangeArrowheads="1"/>
            </p:cNvSpPr>
            <p:nvPr/>
          </p:nvSpPr>
          <p:spPr bwMode="auto">
            <a:xfrm>
              <a:off x="4056" y="1616"/>
              <a:ext cx="114" cy="154"/>
            </a:xfrm>
            <a:prstGeom prst="rect">
              <a:avLst/>
            </a:prstGeom>
            <a:noFill/>
            <a:ln w="9525">
              <a:noFill/>
              <a:miter lim="800000"/>
              <a:headEnd/>
              <a:tailEnd/>
            </a:ln>
          </p:spPr>
          <p:txBody>
            <a:bodyPr wrap="none" lIns="0" tIns="0" rIns="0" bIns="0">
              <a:spAutoFit/>
            </a:bodyPr>
            <a:lstStyle/>
            <a:p>
              <a:pPr algn="ctr"/>
              <a:r>
                <a:rPr lang="en-US" sz="1600" b="0">
                  <a:solidFill>
                    <a:srgbClr val="000000"/>
                  </a:solidFill>
                  <a:latin typeface="Times New Roman" pitchFamily="18" charset="0"/>
                </a:rPr>
                <a:t>vs</a:t>
              </a:r>
              <a:endParaRPr lang="en-US" sz="3200" b="0">
                <a:latin typeface="Times New Roman" pitchFamily="18" charset="0"/>
              </a:endParaRPr>
            </a:p>
          </p:txBody>
        </p:sp>
        <p:sp>
          <p:nvSpPr>
            <p:cNvPr id="28712" name="Rectangle 6"/>
            <p:cNvSpPr>
              <a:spLocks noChangeArrowheads="1"/>
            </p:cNvSpPr>
            <p:nvPr/>
          </p:nvSpPr>
          <p:spPr bwMode="auto">
            <a:xfrm>
              <a:off x="4158" y="1616"/>
              <a:ext cx="307" cy="154"/>
            </a:xfrm>
            <a:prstGeom prst="rect">
              <a:avLst/>
            </a:prstGeom>
            <a:noFill/>
            <a:ln w="9525">
              <a:noFill/>
              <a:miter lim="800000"/>
              <a:headEnd/>
              <a:tailEnd/>
            </a:ln>
          </p:spPr>
          <p:txBody>
            <a:bodyPr wrap="none" lIns="0" tIns="0" rIns="0" bIns="0">
              <a:spAutoFit/>
            </a:bodyPr>
            <a:lstStyle/>
            <a:p>
              <a:pPr algn="ctr"/>
              <a:r>
                <a:rPr lang="en-US" sz="1600" b="0">
                  <a:solidFill>
                    <a:srgbClr val="000000"/>
                  </a:solidFill>
                  <a:latin typeface="Times New Roman" pitchFamily="18" charset="0"/>
                </a:rPr>
                <a:t> false </a:t>
              </a:r>
              <a:endParaRPr lang="en-US" sz="3200" b="0">
                <a:latin typeface="Times New Roman" pitchFamily="18" charset="0"/>
              </a:endParaRPr>
            </a:p>
          </p:txBody>
        </p:sp>
        <p:sp>
          <p:nvSpPr>
            <p:cNvPr id="28713" name="Rectangle 7"/>
            <p:cNvSpPr>
              <a:spLocks noChangeArrowheads="1"/>
            </p:cNvSpPr>
            <p:nvPr/>
          </p:nvSpPr>
          <p:spPr bwMode="auto">
            <a:xfrm>
              <a:off x="4454" y="1616"/>
              <a:ext cx="217" cy="154"/>
            </a:xfrm>
            <a:prstGeom prst="rect">
              <a:avLst/>
            </a:prstGeom>
            <a:noFill/>
            <a:ln w="9525">
              <a:noFill/>
              <a:miter lim="800000"/>
              <a:headEnd/>
              <a:tailEnd/>
            </a:ln>
          </p:spPr>
          <p:txBody>
            <a:bodyPr wrap="none" lIns="0" tIns="0" rIns="0" bIns="0">
              <a:spAutoFit/>
            </a:bodyPr>
            <a:lstStyle/>
            <a:p>
              <a:pPr algn="ctr"/>
              <a:r>
                <a:rPr lang="en-US" sz="1600" b="0">
                  <a:solidFill>
                    <a:srgbClr val="000000"/>
                  </a:solidFill>
                  <a:latin typeface="Times New Roman" pitchFamily="18" charset="0"/>
                </a:rPr>
                <a:t>neg </a:t>
              </a:r>
              <a:endParaRPr lang="en-US" sz="3200" b="0">
                <a:latin typeface="Times New Roman" pitchFamily="18" charset="0"/>
              </a:endParaRPr>
            </a:p>
          </p:txBody>
        </p:sp>
        <p:sp>
          <p:nvSpPr>
            <p:cNvPr id="28714" name="Rectangle 8"/>
            <p:cNvSpPr>
              <a:spLocks noChangeArrowheads="1"/>
            </p:cNvSpPr>
            <p:nvPr/>
          </p:nvSpPr>
          <p:spPr bwMode="auto">
            <a:xfrm>
              <a:off x="4649" y="1616"/>
              <a:ext cx="738" cy="154"/>
            </a:xfrm>
            <a:prstGeom prst="rect">
              <a:avLst/>
            </a:prstGeom>
            <a:noFill/>
            <a:ln w="9525">
              <a:noFill/>
              <a:miter lim="800000"/>
              <a:headEnd/>
              <a:tailEnd/>
            </a:ln>
          </p:spPr>
          <p:txBody>
            <a:bodyPr wrap="none" lIns="0" tIns="0" rIns="0" bIns="0">
              <a:spAutoFit/>
            </a:bodyPr>
            <a:lstStyle/>
            <a:p>
              <a:pPr algn="ctr"/>
              <a:r>
                <a:rPr lang="en-US" sz="1600" b="0">
                  <a:solidFill>
                    <a:srgbClr val="000000"/>
                  </a:solidFill>
                  <a:latin typeface="Times New Roman" pitchFamily="18" charset="0"/>
                </a:rPr>
                <a:t>determined by</a:t>
              </a:r>
              <a:endParaRPr lang="en-US" sz="3200" b="0">
                <a:latin typeface="Times New Roman" pitchFamily="18" charset="0"/>
              </a:endParaRPr>
            </a:p>
          </p:txBody>
        </p:sp>
        <p:sp>
          <p:nvSpPr>
            <p:cNvPr id="28715" name="Rectangle 9"/>
            <p:cNvSpPr>
              <a:spLocks noChangeArrowheads="1"/>
            </p:cNvSpPr>
            <p:nvPr/>
          </p:nvSpPr>
          <p:spPr bwMode="auto">
            <a:xfrm>
              <a:off x="3775" y="1279"/>
              <a:ext cx="1849" cy="1788"/>
            </a:xfrm>
            <a:prstGeom prst="rect">
              <a:avLst/>
            </a:prstGeom>
            <a:solidFill>
              <a:srgbClr val="969696"/>
            </a:solidFill>
            <a:ln w="9525">
              <a:noFill/>
              <a:miter lim="800000"/>
              <a:headEnd/>
              <a:tailEnd/>
            </a:ln>
          </p:spPr>
          <p:txBody>
            <a:bodyPr/>
            <a:lstStyle/>
            <a:p>
              <a:endParaRPr lang="en-US"/>
            </a:p>
          </p:txBody>
        </p:sp>
        <p:sp>
          <p:nvSpPr>
            <p:cNvPr id="28716" name="Rectangle 10"/>
            <p:cNvSpPr>
              <a:spLocks noChangeArrowheads="1"/>
            </p:cNvSpPr>
            <p:nvPr/>
          </p:nvSpPr>
          <p:spPr bwMode="auto">
            <a:xfrm>
              <a:off x="3744" y="1248"/>
              <a:ext cx="1842" cy="1781"/>
            </a:xfrm>
            <a:prstGeom prst="rect">
              <a:avLst/>
            </a:prstGeom>
            <a:solidFill>
              <a:srgbClr val="FFFFFF"/>
            </a:solidFill>
            <a:ln w="9525">
              <a:solidFill>
                <a:srgbClr val="0000CC"/>
              </a:solidFill>
              <a:miter lim="800000"/>
              <a:headEnd/>
              <a:tailEnd/>
            </a:ln>
          </p:spPr>
          <p:txBody>
            <a:bodyPr/>
            <a:lstStyle/>
            <a:p>
              <a:endParaRPr lang="en-US"/>
            </a:p>
          </p:txBody>
        </p:sp>
        <p:sp>
          <p:nvSpPr>
            <p:cNvPr id="28717" name="Rectangle 11"/>
            <p:cNvSpPr>
              <a:spLocks noChangeArrowheads="1"/>
            </p:cNvSpPr>
            <p:nvPr/>
          </p:nvSpPr>
          <p:spPr bwMode="auto">
            <a:xfrm>
              <a:off x="4143" y="1616"/>
              <a:ext cx="1412" cy="1321"/>
            </a:xfrm>
            <a:prstGeom prst="rect">
              <a:avLst/>
            </a:prstGeom>
            <a:noFill/>
            <a:ln w="9525">
              <a:solidFill>
                <a:srgbClr val="000000"/>
              </a:solidFill>
              <a:miter lim="800000"/>
              <a:headEnd/>
              <a:tailEnd/>
            </a:ln>
          </p:spPr>
          <p:txBody>
            <a:bodyPr/>
            <a:lstStyle/>
            <a:p>
              <a:endParaRPr lang="en-US"/>
            </a:p>
          </p:txBody>
        </p:sp>
        <p:sp>
          <p:nvSpPr>
            <p:cNvPr id="28718" name="Rectangle 12"/>
            <p:cNvSpPr>
              <a:spLocks noChangeArrowheads="1"/>
            </p:cNvSpPr>
            <p:nvPr/>
          </p:nvSpPr>
          <p:spPr bwMode="auto">
            <a:xfrm>
              <a:off x="4527" y="1279"/>
              <a:ext cx="522" cy="145"/>
            </a:xfrm>
            <a:prstGeom prst="rect">
              <a:avLst/>
            </a:prstGeom>
            <a:noFill/>
            <a:ln w="9525">
              <a:noFill/>
              <a:miter lim="800000"/>
              <a:headEnd/>
              <a:tailEnd/>
            </a:ln>
          </p:spPr>
          <p:txBody>
            <a:bodyPr/>
            <a:lstStyle/>
            <a:p>
              <a:endParaRPr lang="en-US"/>
            </a:p>
          </p:txBody>
        </p:sp>
        <p:sp>
          <p:nvSpPr>
            <p:cNvPr id="28719" name="Rectangle 13"/>
            <p:cNvSpPr>
              <a:spLocks noChangeArrowheads="1"/>
            </p:cNvSpPr>
            <p:nvPr/>
          </p:nvSpPr>
          <p:spPr bwMode="auto">
            <a:xfrm>
              <a:off x="4573" y="1302"/>
              <a:ext cx="469" cy="115"/>
            </a:xfrm>
            <a:prstGeom prst="rect">
              <a:avLst/>
            </a:prstGeom>
            <a:noFill/>
            <a:ln w="9525">
              <a:noFill/>
              <a:miter lim="800000"/>
              <a:headEnd/>
              <a:tailEnd/>
            </a:ln>
          </p:spPr>
          <p:txBody>
            <a:bodyPr wrap="none" lIns="0" tIns="0" rIns="0" bIns="0">
              <a:spAutoFit/>
            </a:bodyPr>
            <a:lstStyle/>
            <a:p>
              <a:pPr algn="ctr"/>
              <a:r>
                <a:rPr lang="en-US" sz="1200" b="0">
                  <a:solidFill>
                    <a:srgbClr val="000000"/>
                  </a:solidFill>
                  <a:latin typeface="Times New Roman" pitchFamily="18" charset="0"/>
                </a:rPr>
                <a:t>% False Pos</a:t>
              </a:r>
              <a:endParaRPr lang="en-US" sz="3200" b="0">
                <a:latin typeface="Times New Roman" pitchFamily="18" charset="0"/>
              </a:endParaRPr>
            </a:p>
          </p:txBody>
        </p:sp>
        <p:sp>
          <p:nvSpPr>
            <p:cNvPr id="28720" name="Rectangle 14"/>
            <p:cNvSpPr>
              <a:spLocks noChangeArrowheads="1"/>
            </p:cNvSpPr>
            <p:nvPr/>
          </p:nvSpPr>
          <p:spPr bwMode="auto">
            <a:xfrm rot="-5400000">
              <a:off x="3611" y="2248"/>
              <a:ext cx="479" cy="115"/>
            </a:xfrm>
            <a:prstGeom prst="rect">
              <a:avLst/>
            </a:prstGeom>
            <a:noFill/>
            <a:ln w="9525">
              <a:noFill/>
              <a:miter lim="800000"/>
              <a:headEnd/>
              <a:tailEnd/>
            </a:ln>
          </p:spPr>
          <p:txBody>
            <a:bodyPr wrap="none" lIns="0" tIns="0" rIns="0" bIns="0">
              <a:spAutoFit/>
            </a:bodyPr>
            <a:lstStyle/>
            <a:p>
              <a:pPr algn="ctr"/>
              <a:r>
                <a:rPr lang="en-US" sz="1200" b="0">
                  <a:solidFill>
                    <a:srgbClr val="000000"/>
                  </a:solidFill>
                  <a:latin typeface="Times New Roman" pitchFamily="18" charset="0"/>
                </a:rPr>
                <a:t>% Detection</a:t>
              </a:r>
              <a:endParaRPr lang="en-US" sz="3200" b="0">
                <a:latin typeface="Times New Roman" pitchFamily="18" charset="0"/>
              </a:endParaRPr>
            </a:p>
          </p:txBody>
        </p:sp>
        <p:sp>
          <p:nvSpPr>
            <p:cNvPr id="28721" name="Rectangle 15"/>
            <p:cNvSpPr>
              <a:spLocks noChangeArrowheads="1"/>
            </p:cNvSpPr>
            <p:nvPr/>
          </p:nvSpPr>
          <p:spPr bwMode="auto">
            <a:xfrm>
              <a:off x="4673" y="2076"/>
              <a:ext cx="77" cy="186"/>
            </a:xfrm>
            <a:prstGeom prst="rect">
              <a:avLst/>
            </a:prstGeom>
            <a:solidFill>
              <a:srgbClr val="FFFFFF"/>
            </a:solidFill>
            <a:ln w="9525">
              <a:noFill/>
              <a:miter lim="800000"/>
              <a:headEnd/>
              <a:tailEnd/>
            </a:ln>
          </p:spPr>
          <p:txBody>
            <a:bodyPr/>
            <a:lstStyle/>
            <a:p>
              <a:endParaRPr lang="en-US"/>
            </a:p>
          </p:txBody>
        </p:sp>
        <p:sp>
          <p:nvSpPr>
            <p:cNvPr id="28722" name="Rectangle 16"/>
            <p:cNvSpPr>
              <a:spLocks noChangeArrowheads="1"/>
            </p:cNvSpPr>
            <p:nvPr/>
          </p:nvSpPr>
          <p:spPr bwMode="auto">
            <a:xfrm>
              <a:off x="4143" y="1462"/>
              <a:ext cx="1389" cy="146"/>
            </a:xfrm>
            <a:prstGeom prst="rect">
              <a:avLst/>
            </a:prstGeom>
            <a:noFill/>
            <a:ln w="9525">
              <a:noFill/>
              <a:miter lim="800000"/>
              <a:headEnd/>
              <a:tailEnd/>
            </a:ln>
          </p:spPr>
          <p:txBody>
            <a:bodyPr/>
            <a:lstStyle/>
            <a:p>
              <a:endParaRPr lang="en-US"/>
            </a:p>
          </p:txBody>
        </p:sp>
        <p:sp>
          <p:nvSpPr>
            <p:cNvPr id="28723" name="Rectangle 17"/>
            <p:cNvSpPr>
              <a:spLocks noChangeArrowheads="1"/>
            </p:cNvSpPr>
            <p:nvPr/>
          </p:nvSpPr>
          <p:spPr bwMode="auto">
            <a:xfrm>
              <a:off x="4226" y="1486"/>
              <a:ext cx="984" cy="115"/>
            </a:xfrm>
            <a:prstGeom prst="rect">
              <a:avLst/>
            </a:prstGeom>
            <a:noFill/>
            <a:ln w="9525">
              <a:noFill/>
              <a:miter lim="800000"/>
              <a:headEnd/>
              <a:tailEnd/>
            </a:ln>
          </p:spPr>
          <p:txBody>
            <a:bodyPr wrap="none" lIns="0" tIns="0" rIns="0" bIns="0">
              <a:spAutoFit/>
            </a:bodyPr>
            <a:lstStyle/>
            <a:p>
              <a:pPr algn="ctr"/>
              <a:r>
                <a:rPr lang="en-US" sz="1200" b="0">
                  <a:solidFill>
                    <a:srgbClr val="000000"/>
                  </a:solidFill>
                  <a:latin typeface="Times New Roman" pitchFamily="18" charset="0"/>
                </a:rPr>
                <a:t>0                                       </a:t>
              </a:r>
              <a:endParaRPr lang="en-US" sz="3200" b="0">
                <a:latin typeface="Times New Roman" pitchFamily="18" charset="0"/>
              </a:endParaRPr>
            </a:p>
          </p:txBody>
        </p:sp>
        <p:sp>
          <p:nvSpPr>
            <p:cNvPr id="28724" name="Rectangle 18"/>
            <p:cNvSpPr>
              <a:spLocks noChangeArrowheads="1"/>
            </p:cNvSpPr>
            <p:nvPr/>
          </p:nvSpPr>
          <p:spPr bwMode="auto">
            <a:xfrm>
              <a:off x="5234" y="1486"/>
              <a:ext cx="120" cy="115"/>
            </a:xfrm>
            <a:prstGeom prst="rect">
              <a:avLst/>
            </a:prstGeom>
            <a:noFill/>
            <a:ln w="9525">
              <a:noFill/>
              <a:miter lim="800000"/>
              <a:headEnd/>
              <a:tailEnd/>
            </a:ln>
          </p:spPr>
          <p:txBody>
            <a:bodyPr wrap="none" lIns="0" tIns="0" rIns="0" bIns="0">
              <a:spAutoFit/>
            </a:bodyPr>
            <a:lstStyle/>
            <a:p>
              <a:pPr algn="ctr"/>
              <a:r>
                <a:rPr lang="en-US" sz="1200" b="0">
                  <a:solidFill>
                    <a:srgbClr val="000000"/>
                  </a:solidFill>
                  <a:latin typeface="Times New Roman" pitchFamily="18" charset="0"/>
                </a:rPr>
                <a:t>     </a:t>
              </a:r>
              <a:endParaRPr lang="en-US" sz="3200" b="0">
                <a:latin typeface="Times New Roman" pitchFamily="18" charset="0"/>
              </a:endParaRPr>
            </a:p>
          </p:txBody>
        </p:sp>
        <p:sp>
          <p:nvSpPr>
            <p:cNvPr id="28725" name="Rectangle 19"/>
            <p:cNvSpPr>
              <a:spLocks noChangeArrowheads="1"/>
            </p:cNvSpPr>
            <p:nvPr/>
          </p:nvSpPr>
          <p:spPr bwMode="auto">
            <a:xfrm>
              <a:off x="5372" y="1486"/>
              <a:ext cx="121" cy="116"/>
            </a:xfrm>
            <a:prstGeom prst="rect">
              <a:avLst/>
            </a:prstGeom>
            <a:noFill/>
            <a:ln w="9525">
              <a:noFill/>
              <a:miter lim="800000"/>
              <a:headEnd/>
              <a:tailEnd/>
            </a:ln>
          </p:spPr>
          <p:txBody>
            <a:bodyPr wrap="none" lIns="0" tIns="0" rIns="0" bIns="0">
              <a:spAutoFit/>
            </a:bodyPr>
            <a:lstStyle/>
            <a:p>
              <a:pPr algn="ctr"/>
              <a:r>
                <a:rPr lang="en-US" sz="1200" b="0">
                  <a:solidFill>
                    <a:srgbClr val="000000"/>
                  </a:solidFill>
                  <a:latin typeface="Times New Roman" pitchFamily="18" charset="0"/>
                </a:rPr>
                <a:t> 50</a:t>
              </a:r>
              <a:endParaRPr lang="en-US" sz="3200" b="0">
                <a:latin typeface="Times New Roman" pitchFamily="18" charset="0"/>
              </a:endParaRPr>
            </a:p>
          </p:txBody>
        </p:sp>
        <p:sp>
          <p:nvSpPr>
            <p:cNvPr id="28726" name="Rectangle 20"/>
            <p:cNvSpPr>
              <a:spLocks noChangeArrowheads="1"/>
            </p:cNvSpPr>
            <p:nvPr/>
          </p:nvSpPr>
          <p:spPr bwMode="auto">
            <a:xfrm rot="-5400000">
              <a:off x="3462" y="2194"/>
              <a:ext cx="1163" cy="116"/>
            </a:xfrm>
            <a:prstGeom prst="rect">
              <a:avLst/>
            </a:prstGeom>
            <a:noFill/>
            <a:ln w="9525">
              <a:noFill/>
              <a:miter lim="800000"/>
              <a:headEnd/>
              <a:tailEnd/>
            </a:ln>
          </p:spPr>
          <p:txBody>
            <a:bodyPr wrap="none" lIns="0" tIns="0" rIns="0" bIns="0">
              <a:spAutoFit/>
            </a:bodyPr>
            <a:lstStyle/>
            <a:p>
              <a:pPr algn="ctr"/>
              <a:r>
                <a:rPr lang="en-US" sz="1200" b="0">
                  <a:solidFill>
                    <a:srgbClr val="000000"/>
                  </a:solidFill>
                  <a:latin typeface="Times New Roman" pitchFamily="18" charset="0"/>
                </a:rPr>
                <a:t>0                                        100</a:t>
              </a:r>
              <a:endParaRPr lang="en-US" sz="3200" b="0">
                <a:latin typeface="Times New Roman" pitchFamily="18" charset="0"/>
              </a:endParaRPr>
            </a:p>
          </p:txBody>
        </p:sp>
      </p:grpSp>
      <p:sp>
        <p:nvSpPr>
          <p:cNvPr id="28677" name="Text Box 23"/>
          <p:cNvSpPr txBox="1">
            <a:spLocks noChangeArrowheads="1"/>
          </p:cNvSpPr>
          <p:nvPr/>
        </p:nvSpPr>
        <p:spPr bwMode="auto">
          <a:xfrm>
            <a:off x="7162800" y="5424488"/>
            <a:ext cx="768350" cy="366712"/>
          </a:xfrm>
          <a:prstGeom prst="rect">
            <a:avLst/>
          </a:prstGeom>
          <a:noFill/>
          <a:ln w="9525">
            <a:noFill/>
            <a:miter lim="800000"/>
            <a:headEnd/>
            <a:tailEnd/>
          </a:ln>
        </p:spPr>
        <p:txBody>
          <a:bodyPr wrap="none">
            <a:spAutoFit/>
          </a:bodyPr>
          <a:lstStyle/>
          <a:p>
            <a:r>
              <a:rPr lang="en-US" sz="1800" b="0">
                <a:latin typeface="Times New Roman" pitchFamily="18" charset="0"/>
              </a:rPr>
              <a:t>FACE</a:t>
            </a:r>
          </a:p>
        </p:txBody>
      </p:sp>
      <p:sp>
        <p:nvSpPr>
          <p:cNvPr id="28678" name="Text Box 24"/>
          <p:cNvSpPr txBox="1">
            <a:spLocks noChangeArrowheads="1"/>
          </p:cNvSpPr>
          <p:nvPr/>
        </p:nvSpPr>
        <p:spPr bwMode="auto">
          <a:xfrm>
            <a:off x="914400" y="5440363"/>
            <a:ext cx="1370013" cy="517525"/>
          </a:xfrm>
          <a:prstGeom prst="rect">
            <a:avLst/>
          </a:prstGeom>
          <a:noFill/>
          <a:ln w="9525">
            <a:noFill/>
            <a:miter lim="800000"/>
            <a:headEnd/>
            <a:tailEnd/>
          </a:ln>
        </p:spPr>
        <p:txBody>
          <a:bodyPr wrap="none">
            <a:spAutoFit/>
          </a:bodyPr>
          <a:lstStyle/>
          <a:p>
            <a:r>
              <a:rPr lang="en-US" sz="1400" b="0">
                <a:latin typeface="Times New Roman" pitchFamily="18" charset="0"/>
              </a:rPr>
              <a:t>IMAGE</a:t>
            </a:r>
          </a:p>
          <a:p>
            <a:r>
              <a:rPr lang="en-US" sz="1400" b="0">
                <a:latin typeface="Times New Roman" pitchFamily="18" charset="0"/>
              </a:rPr>
              <a:t>SUB-WINDOW</a:t>
            </a:r>
          </a:p>
        </p:txBody>
      </p:sp>
      <p:sp>
        <p:nvSpPr>
          <p:cNvPr id="28679" name="Line 25"/>
          <p:cNvSpPr>
            <a:spLocks noChangeShapeType="1"/>
          </p:cNvSpPr>
          <p:nvPr/>
        </p:nvSpPr>
        <p:spPr bwMode="auto">
          <a:xfrm>
            <a:off x="2057400" y="5668963"/>
            <a:ext cx="457200" cy="0"/>
          </a:xfrm>
          <a:prstGeom prst="line">
            <a:avLst/>
          </a:prstGeom>
          <a:noFill/>
          <a:ln w="9525">
            <a:solidFill>
              <a:schemeClr val="tx1"/>
            </a:solidFill>
            <a:round/>
            <a:headEnd/>
            <a:tailEnd type="triangle" w="med" len="med"/>
          </a:ln>
        </p:spPr>
        <p:txBody>
          <a:bodyPr/>
          <a:lstStyle/>
          <a:p>
            <a:endParaRPr lang="en-US"/>
          </a:p>
        </p:txBody>
      </p:sp>
      <p:sp>
        <p:nvSpPr>
          <p:cNvPr id="28680" name="Text Box 28"/>
          <p:cNvSpPr txBox="1">
            <a:spLocks noChangeArrowheads="1"/>
          </p:cNvSpPr>
          <p:nvPr/>
        </p:nvSpPr>
        <p:spPr bwMode="auto">
          <a:xfrm>
            <a:off x="2590800" y="5549900"/>
            <a:ext cx="884238" cy="274638"/>
          </a:xfrm>
          <a:prstGeom prst="rect">
            <a:avLst/>
          </a:prstGeom>
          <a:noFill/>
          <a:ln w="9525">
            <a:noFill/>
            <a:miter lim="800000"/>
            <a:headEnd/>
            <a:tailEnd/>
          </a:ln>
        </p:spPr>
        <p:txBody>
          <a:bodyPr>
            <a:spAutoFit/>
          </a:bodyPr>
          <a:lstStyle/>
          <a:p>
            <a:r>
              <a:rPr lang="en-US" sz="1200" b="0">
                <a:latin typeface="Times New Roman" pitchFamily="18" charset="0"/>
              </a:rPr>
              <a:t>Classifier 1</a:t>
            </a:r>
          </a:p>
        </p:txBody>
      </p:sp>
      <p:sp>
        <p:nvSpPr>
          <p:cNvPr id="28681" name="Line 29"/>
          <p:cNvSpPr>
            <a:spLocks noChangeShapeType="1"/>
          </p:cNvSpPr>
          <p:nvPr/>
        </p:nvSpPr>
        <p:spPr bwMode="auto">
          <a:xfrm>
            <a:off x="3605213" y="5668963"/>
            <a:ext cx="457200" cy="0"/>
          </a:xfrm>
          <a:prstGeom prst="line">
            <a:avLst/>
          </a:prstGeom>
          <a:noFill/>
          <a:ln w="9525">
            <a:solidFill>
              <a:schemeClr val="tx1"/>
            </a:solidFill>
            <a:round/>
            <a:headEnd/>
            <a:tailEnd type="triangle" w="med" len="med"/>
          </a:ln>
        </p:spPr>
        <p:txBody>
          <a:bodyPr/>
          <a:lstStyle/>
          <a:p>
            <a:endParaRPr lang="en-US"/>
          </a:p>
        </p:txBody>
      </p:sp>
      <p:sp>
        <p:nvSpPr>
          <p:cNvPr id="28682" name="Line 30"/>
          <p:cNvSpPr>
            <a:spLocks noChangeShapeType="1"/>
          </p:cNvSpPr>
          <p:nvPr/>
        </p:nvSpPr>
        <p:spPr bwMode="auto">
          <a:xfrm>
            <a:off x="3038475" y="6049963"/>
            <a:ext cx="0" cy="304800"/>
          </a:xfrm>
          <a:prstGeom prst="line">
            <a:avLst/>
          </a:prstGeom>
          <a:noFill/>
          <a:ln w="9525">
            <a:solidFill>
              <a:schemeClr val="tx1"/>
            </a:solidFill>
            <a:round/>
            <a:headEnd/>
            <a:tailEnd type="triangle" w="med" len="med"/>
          </a:ln>
        </p:spPr>
        <p:txBody>
          <a:bodyPr/>
          <a:lstStyle/>
          <a:p>
            <a:endParaRPr lang="en-US"/>
          </a:p>
        </p:txBody>
      </p:sp>
      <p:sp>
        <p:nvSpPr>
          <p:cNvPr id="28683" name="Text Box 32"/>
          <p:cNvSpPr txBox="1">
            <a:spLocks noChangeArrowheads="1"/>
          </p:cNvSpPr>
          <p:nvPr/>
        </p:nvSpPr>
        <p:spPr bwMode="auto">
          <a:xfrm>
            <a:off x="3686175" y="5364163"/>
            <a:ext cx="285750" cy="274637"/>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8684" name="Oval 34"/>
          <p:cNvSpPr>
            <a:spLocks noChangeArrowheads="1"/>
          </p:cNvSpPr>
          <p:nvPr/>
        </p:nvSpPr>
        <p:spPr bwMode="auto">
          <a:xfrm>
            <a:off x="5640388" y="5305425"/>
            <a:ext cx="1046162" cy="728663"/>
          </a:xfrm>
          <a:prstGeom prst="ellipse">
            <a:avLst/>
          </a:prstGeom>
          <a:noFill/>
          <a:ln w="28575">
            <a:solidFill>
              <a:srgbClr val="FF0000"/>
            </a:solidFill>
            <a:round/>
            <a:headEnd/>
            <a:tailEnd/>
          </a:ln>
        </p:spPr>
        <p:txBody>
          <a:bodyPr wrap="none" anchor="ctr"/>
          <a:lstStyle/>
          <a:p>
            <a:endParaRPr lang="en-US"/>
          </a:p>
        </p:txBody>
      </p:sp>
      <p:sp>
        <p:nvSpPr>
          <p:cNvPr id="28685" name="Text Box 35"/>
          <p:cNvSpPr txBox="1">
            <a:spLocks noChangeArrowheads="1"/>
          </p:cNvSpPr>
          <p:nvPr/>
        </p:nvSpPr>
        <p:spPr bwMode="auto">
          <a:xfrm>
            <a:off x="5726113" y="5514975"/>
            <a:ext cx="884237" cy="274638"/>
          </a:xfrm>
          <a:prstGeom prst="rect">
            <a:avLst/>
          </a:prstGeom>
          <a:noFill/>
          <a:ln w="9525">
            <a:noFill/>
            <a:miter lim="800000"/>
            <a:headEnd/>
            <a:tailEnd/>
          </a:ln>
        </p:spPr>
        <p:txBody>
          <a:bodyPr wrap="none">
            <a:spAutoFit/>
          </a:bodyPr>
          <a:lstStyle/>
          <a:p>
            <a:r>
              <a:rPr lang="en-US" sz="1200" b="0">
                <a:latin typeface="Times New Roman" pitchFamily="18" charset="0"/>
              </a:rPr>
              <a:t>Classifier 3</a:t>
            </a:r>
          </a:p>
        </p:txBody>
      </p:sp>
      <p:sp>
        <p:nvSpPr>
          <p:cNvPr id="28686" name="Line 36"/>
          <p:cNvSpPr>
            <a:spLocks noChangeShapeType="1"/>
          </p:cNvSpPr>
          <p:nvPr/>
        </p:nvSpPr>
        <p:spPr bwMode="auto">
          <a:xfrm>
            <a:off x="6696075" y="5667375"/>
            <a:ext cx="457200" cy="0"/>
          </a:xfrm>
          <a:prstGeom prst="line">
            <a:avLst/>
          </a:prstGeom>
          <a:noFill/>
          <a:ln w="9525">
            <a:solidFill>
              <a:schemeClr val="tx1"/>
            </a:solidFill>
            <a:round/>
            <a:headEnd/>
            <a:tailEnd type="triangle" w="med" len="med"/>
          </a:ln>
        </p:spPr>
        <p:txBody>
          <a:bodyPr/>
          <a:lstStyle/>
          <a:p>
            <a:endParaRPr lang="en-US"/>
          </a:p>
        </p:txBody>
      </p:sp>
      <p:sp>
        <p:nvSpPr>
          <p:cNvPr id="28687" name="Text Box 37"/>
          <p:cNvSpPr txBox="1">
            <a:spLocks noChangeArrowheads="1"/>
          </p:cNvSpPr>
          <p:nvPr/>
        </p:nvSpPr>
        <p:spPr bwMode="auto">
          <a:xfrm>
            <a:off x="6772275" y="5362575"/>
            <a:ext cx="285750" cy="274638"/>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8688" name="Line 38"/>
          <p:cNvSpPr>
            <a:spLocks noChangeShapeType="1"/>
          </p:cNvSpPr>
          <p:nvPr/>
        </p:nvSpPr>
        <p:spPr bwMode="auto">
          <a:xfrm>
            <a:off x="6148388" y="6049963"/>
            <a:ext cx="0" cy="304800"/>
          </a:xfrm>
          <a:prstGeom prst="line">
            <a:avLst/>
          </a:prstGeom>
          <a:noFill/>
          <a:ln w="9525">
            <a:solidFill>
              <a:schemeClr val="tx1"/>
            </a:solidFill>
            <a:round/>
            <a:headEnd/>
            <a:tailEnd type="triangle" w="med" len="med"/>
          </a:ln>
        </p:spPr>
        <p:txBody>
          <a:bodyPr/>
          <a:lstStyle/>
          <a:p>
            <a:endParaRPr lang="en-US"/>
          </a:p>
        </p:txBody>
      </p:sp>
      <p:sp>
        <p:nvSpPr>
          <p:cNvPr id="28689" name="Text Box 39"/>
          <p:cNvSpPr txBox="1">
            <a:spLocks noChangeArrowheads="1"/>
          </p:cNvSpPr>
          <p:nvPr/>
        </p:nvSpPr>
        <p:spPr bwMode="auto">
          <a:xfrm>
            <a:off x="6132513" y="6007100"/>
            <a:ext cx="277812" cy="274638"/>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8690" name="Text Box 40"/>
          <p:cNvSpPr txBox="1">
            <a:spLocks noChangeArrowheads="1"/>
          </p:cNvSpPr>
          <p:nvPr/>
        </p:nvSpPr>
        <p:spPr bwMode="auto">
          <a:xfrm>
            <a:off x="5702300" y="6354763"/>
            <a:ext cx="952500" cy="274637"/>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sp>
        <p:nvSpPr>
          <p:cNvPr id="28691" name="Line 41"/>
          <p:cNvSpPr>
            <a:spLocks noChangeShapeType="1"/>
          </p:cNvSpPr>
          <p:nvPr/>
        </p:nvSpPr>
        <p:spPr bwMode="auto">
          <a:xfrm>
            <a:off x="3602038" y="5667375"/>
            <a:ext cx="457200" cy="0"/>
          </a:xfrm>
          <a:prstGeom prst="line">
            <a:avLst/>
          </a:prstGeom>
          <a:noFill/>
          <a:ln w="9525">
            <a:solidFill>
              <a:schemeClr val="tx1"/>
            </a:solidFill>
            <a:round/>
            <a:headEnd/>
            <a:tailEnd type="triangle" w="med" len="med"/>
          </a:ln>
        </p:spPr>
        <p:txBody>
          <a:bodyPr/>
          <a:lstStyle/>
          <a:p>
            <a:endParaRPr lang="en-US"/>
          </a:p>
        </p:txBody>
      </p:sp>
      <p:sp>
        <p:nvSpPr>
          <p:cNvPr id="28692" name="Text Box 44"/>
          <p:cNvSpPr txBox="1">
            <a:spLocks noChangeArrowheads="1"/>
          </p:cNvSpPr>
          <p:nvPr/>
        </p:nvSpPr>
        <p:spPr bwMode="auto">
          <a:xfrm>
            <a:off x="3683000" y="5362575"/>
            <a:ext cx="285750" cy="274638"/>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8693" name="Text Box 47"/>
          <p:cNvSpPr txBox="1">
            <a:spLocks noChangeArrowheads="1"/>
          </p:cNvSpPr>
          <p:nvPr/>
        </p:nvSpPr>
        <p:spPr bwMode="auto">
          <a:xfrm>
            <a:off x="4243388" y="5514975"/>
            <a:ext cx="884237" cy="274638"/>
          </a:xfrm>
          <a:prstGeom prst="rect">
            <a:avLst/>
          </a:prstGeom>
          <a:noFill/>
          <a:ln w="9525">
            <a:noFill/>
            <a:miter lim="800000"/>
            <a:headEnd/>
            <a:tailEnd/>
          </a:ln>
        </p:spPr>
        <p:txBody>
          <a:bodyPr wrap="none">
            <a:spAutoFit/>
          </a:bodyPr>
          <a:lstStyle/>
          <a:p>
            <a:r>
              <a:rPr lang="en-US" sz="1200" b="0">
                <a:latin typeface="Times New Roman" pitchFamily="18" charset="0"/>
              </a:rPr>
              <a:t>Classifier 2</a:t>
            </a:r>
          </a:p>
        </p:txBody>
      </p:sp>
      <p:sp>
        <p:nvSpPr>
          <p:cNvPr id="28694" name="Line 48"/>
          <p:cNvSpPr>
            <a:spLocks noChangeShapeType="1"/>
          </p:cNvSpPr>
          <p:nvPr/>
        </p:nvSpPr>
        <p:spPr bwMode="auto">
          <a:xfrm>
            <a:off x="5157788" y="5667375"/>
            <a:ext cx="457200" cy="0"/>
          </a:xfrm>
          <a:prstGeom prst="line">
            <a:avLst/>
          </a:prstGeom>
          <a:noFill/>
          <a:ln w="9525">
            <a:solidFill>
              <a:schemeClr val="tx1"/>
            </a:solidFill>
            <a:round/>
            <a:headEnd/>
            <a:tailEnd type="triangle" w="med" len="med"/>
          </a:ln>
        </p:spPr>
        <p:txBody>
          <a:bodyPr/>
          <a:lstStyle/>
          <a:p>
            <a:endParaRPr lang="en-US"/>
          </a:p>
        </p:txBody>
      </p:sp>
      <p:sp>
        <p:nvSpPr>
          <p:cNvPr id="28695" name="Text Box 49"/>
          <p:cNvSpPr txBox="1">
            <a:spLocks noChangeArrowheads="1"/>
          </p:cNvSpPr>
          <p:nvPr/>
        </p:nvSpPr>
        <p:spPr bwMode="auto">
          <a:xfrm>
            <a:off x="5257800" y="5362575"/>
            <a:ext cx="285750" cy="274638"/>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8696" name="Line 50"/>
          <p:cNvSpPr>
            <a:spLocks noChangeShapeType="1"/>
          </p:cNvSpPr>
          <p:nvPr/>
        </p:nvSpPr>
        <p:spPr bwMode="auto">
          <a:xfrm>
            <a:off x="4689475" y="6015038"/>
            <a:ext cx="0" cy="304800"/>
          </a:xfrm>
          <a:prstGeom prst="line">
            <a:avLst/>
          </a:prstGeom>
          <a:noFill/>
          <a:ln w="9525">
            <a:solidFill>
              <a:schemeClr val="tx1"/>
            </a:solidFill>
            <a:round/>
            <a:headEnd/>
            <a:tailEnd type="triangle" w="med" len="med"/>
          </a:ln>
        </p:spPr>
        <p:txBody>
          <a:bodyPr/>
          <a:lstStyle/>
          <a:p>
            <a:endParaRPr lang="en-US"/>
          </a:p>
        </p:txBody>
      </p:sp>
      <p:sp>
        <p:nvSpPr>
          <p:cNvPr id="28697" name="Text Box 51"/>
          <p:cNvSpPr txBox="1">
            <a:spLocks noChangeArrowheads="1"/>
          </p:cNvSpPr>
          <p:nvPr/>
        </p:nvSpPr>
        <p:spPr bwMode="auto">
          <a:xfrm>
            <a:off x="4673600" y="5972175"/>
            <a:ext cx="277813" cy="274638"/>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8698" name="Text Box 52"/>
          <p:cNvSpPr txBox="1">
            <a:spLocks noChangeArrowheads="1"/>
          </p:cNvSpPr>
          <p:nvPr/>
        </p:nvSpPr>
        <p:spPr bwMode="auto">
          <a:xfrm>
            <a:off x="4243388" y="6319838"/>
            <a:ext cx="952500" cy="274637"/>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sp>
        <p:nvSpPr>
          <p:cNvPr id="28699" name="Freeform 53"/>
          <p:cNvSpPr>
            <a:spLocks/>
          </p:cNvSpPr>
          <p:nvPr/>
        </p:nvSpPr>
        <p:spPr bwMode="auto">
          <a:xfrm>
            <a:off x="6621463" y="2563813"/>
            <a:ext cx="2143125" cy="2044700"/>
          </a:xfrm>
          <a:custGeom>
            <a:avLst/>
            <a:gdLst>
              <a:gd name="T0" fmla="*/ 0 w 1056"/>
              <a:gd name="T1" fmla="*/ 2147483647 h 1008"/>
              <a:gd name="T2" fmla="*/ 2147483647 w 1056"/>
              <a:gd name="T3" fmla="*/ 2147483647 h 1008"/>
              <a:gd name="T4" fmla="*/ 2147483647 w 1056"/>
              <a:gd name="T5" fmla="*/ 2147483647 h 1008"/>
              <a:gd name="T6" fmla="*/ 2147483647 w 1056"/>
              <a:gd name="T7" fmla="*/ 2147483647 h 1008"/>
              <a:gd name="T8" fmla="*/ 2147483647 w 1056"/>
              <a:gd name="T9" fmla="*/ 0 h 1008"/>
              <a:gd name="T10" fmla="*/ 0 60000 65536"/>
              <a:gd name="T11" fmla="*/ 0 60000 65536"/>
              <a:gd name="T12" fmla="*/ 0 60000 65536"/>
              <a:gd name="T13" fmla="*/ 0 60000 65536"/>
              <a:gd name="T14" fmla="*/ 0 60000 65536"/>
              <a:gd name="T15" fmla="*/ 0 w 1056"/>
              <a:gd name="T16" fmla="*/ 0 h 1008"/>
              <a:gd name="T17" fmla="*/ 1056 w 1056"/>
              <a:gd name="T18" fmla="*/ 1008 h 1008"/>
            </a:gdLst>
            <a:ahLst/>
            <a:cxnLst>
              <a:cxn ang="T10">
                <a:pos x="T0" y="T1"/>
              </a:cxn>
              <a:cxn ang="T11">
                <a:pos x="T2" y="T3"/>
              </a:cxn>
              <a:cxn ang="T12">
                <a:pos x="T4" y="T5"/>
              </a:cxn>
              <a:cxn ang="T13">
                <a:pos x="T6" y="T7"/>
              </a:cxn>
              <a:cxn ang="T14">
                <a:pos x="T8" y="T9"/>
              </a:cxn>
            </a:cxnLst>
            <a:rect l="T15" t="T16" r="T17" b="T18"/>
            <a:pathLst>
              <a:path w="1056" h="1008">
                <a:moveTo>
                  <a:pt x="0" y="1008"/>
                </a:moveTo>
                <a:cubicBezTo>
                  <a:pt x="0" y="832"/>
                  <a:pt x="0" y="656"/>
                  <a:pt x="48" y="528"/>
                </a:cubicBezTo>
                <a:cubicBezTo>
                  <a:pt x="96" y="400"/>
                  <a:pt x="192" y="320"/>
                  <a:pt x="288" y="240"/>
                </a:cubicBezTo>
                <a:cubicBezTo>
                  <a:pt x="384" y="160"/>
                  <a:pt x="496" y="88"/>
                  <a:pt x="624" y="48"/>
                </a:cubicBezTo>
                <a:cubicBezTo>
                  <a:pt x="752" y="8"/>
                  <a:pt x="904" y="4"/>
                  <a:pt x="1056" y="0"/>
                </a:cubicBezTo>
              </a:path>
            </a:pathLst>
          </a:custGeom>
          <a:noFill/>
          <a:ln w="28575">
            <a:solidFill>
              <a:schemeClr val="accent2"/>
            </a:solidFill>
            <a:round/>
            <a:headEnd/>
            <a:tailEnd/>
          </a:ln>
        </p:spPr>
        <p:txBody>
          <a:bodyPr wrap="none" anchor="ctr">
            <a:spAutoFit/>
          </a:bodyPr>
          <a:lstStyle/>
          <a:p>
            <a:endParaRPr lang="en-US"/>
          </a:p>
        </p:txBody>
      </p:sp>
      <p:sp>
        <p:nvSpPr>
          <p:cNvPr id="28700" name="Oval 54"/>
          <p:cNvSpPr>
            <a:spLocks noChangeArrowheads="1"/>
          </p:cNvSpPr>
          <p:nvPr/>
        </p:nvSpPr>
        <p:spPr bwMode="auto">
          <a:xfrm>
            <a:off x="2819400" y="3581400"/>
            <a:ext cx="457200" cy="457200"/>
          </a:xfrm>
          <a:prstGeom prst="ellipse">
            <a:avLst/>
          </a:prstGeom>
          <a:noFill/>
          <a:ln w="28575">
            <a:solidFill>
              <a:srgbClr val="FF0000"/>
            </a:solidFill>
            <a:round/>
            <a:headEnd/>
            <a:tailEnd/>
          </a:ln>
        </p:spPr>
        <p:txBody>
          <a:bodyPr wrap="none" anchor="ctr">
            <a:spAutoFit/>
          </a:bodyPr>
          <a:lstStyle/>
          <a:p>
            <a:endParaRPr lang="en-US"/>
          </a:p>
        </p:txBody>
      </p:sp>
      <p:sp>
        <p:nvSpPr>
          <p:cNvPr id="28701" name="Freeform 55"/>
          <p:cNvSpPr>
            <a:spLocks/>
          </p:cNvSpPr>
          <p:nvPr/>
        </p:nvSpPr>
        <p:spPr bwMode="auto">
          <a:xfrm>
            <a:off x="6581775" y="2536825"/>
            <a:ext cx="2197100" cy="2128838"/>
          </a:xfrm>
          <a:custGeom>
            <a:avLst/>
            <a:gdLst>
              <a:gd name="T0" fmla="*/ 2147483647 w 1879"/>
              <a:gd name="T1" fmla="*/ 2147483647 h 1821"/>
              <a:gd name="T2" fmla="*/ 2147483647 w 1879"/>
              <a:gd name="T3" fmla="*/ 2147483647 h 1821"/>
              <a:gd name="T4" fmla="*/ 2147483647 w 1879"/>
              <a:gd name="T5" fmla="*/ 2147483647 h 1821"/>
              <a:gd name="T6" fmla="*/ 2147483647 w 1879"/>
              <a:gd name="T7" fmla="*/ 2147483647 h 1821"/>
              <a:gd name="T8" fmla="*/ 2147483647 w 1879"/>
              <a:gd name="T9" fmla="*/ 2147483647 h 1821"/>
              <a:gd name="T10" fmla="*/ 0 60000 65536"/>
              <a:gd name="T11" fmla="*/ 0 60000 65536"/>
              <a:gd name="T12" fmla="*/ 0 60000 65536"/>
              <a:gd name="T13" fmla="*/ 0 60000 65536"/>
              <a:gd name="T14" fmla="*/ 0 60000 65536"/>
              <a:gd name="T15" fmla="*/ 0 w 1879"/>
              <a:gd name="T16" fmla="*/ 0 h 1821"/>
              <a:gd name="T17" fmla="*/ 1879 w 1879"/>
              <a:gd name="T18" fmla="*/ 1821 h 1821"/>
            </a:gdLst>
            <a:ahLst/>
            <a:cxnLst>
              <a:cxn ang="T10">
                <a:pos x="T0" y="T1"/>
              </a:cxn>
              <a:cxn ang="T11">
                <a:pos x="T2" y="T3"/>
              </a:cxn>
              <a:cxn ang="T12">
                <a:pos x="T4" y="T5"/>
              </a:cxn>
              <a:cxn ang="T13">
                <a:pos x="T6" y="T7"/>
              </a:cxn>
              <a:cxn ang="T14">
                <a:pos x="T8" y="T9"/>
              </a:cxn>
            </a:cxnLst>
            <a:rect l="T15" t="T16" r="T17" b="T18"/>
            <a:pathLst>
              <a:path w="1879" h="1821">
                <a:moveTo>
                  <a:pt x="35" y="1821"/>
                </a:moveTo>
                <a:cubicBezTo>
                  <a:pt x="36" y="1682"/>
                  <a:pt x="0" y="1236"/>
                  <a:pt x="45" y="983"/>
                </a:cubicBezTo>
                <a:cubicBezTo>
                  <a:pt x="90" y="730"/>
                  <a:pt x="174" y="454"/>
                  <a:pt x="305" y="298"/>
                </a:cubicBezTo>
                <a:cubicBezTo>
                  <a:pt x="436" y="142"/>
                  <a:pt x="572" y="88"/>
                  <a:pt x="834" y="44"/>
                </a:cubicBezTo>
                <a:cubicBezTo>
                  <a:pt x="1096" y="0"/>
                  <a:pt x="1661" y="36"/>
                  <a:pt x="1879" y="34"/>
                </a:cubicBezTo>
              </a:path>
            </a:pathLst>
          </a:custGeom>
          <a:noFill/>
          <a:ln w="28575">
            <a:solidFill>
              <a:srgbClr val="33CC33"/>
            </a:solidFill>
            <a:round/>
            <a:headEnd/>
            <a:tailEnd/>
          </a:ln>
        </p:spPr>
        <p:txBody>
          <a:bodyPr wrap="none" anchor="ctr">
            <a:spAutoFit/>
          </a:bodyPr>
          <a:lstStyle/>
          <a:p>
            <a:endParaRPr lang="en-US"/>
          </a:p>
        </p:txBody>
      </p:sp>
      <p:sp>
        <p:nvSpPr>
          <p:cNvPr id="28702" name="Oval 56"/>
          <p:cNvSpPr>
            <a:spLocks noChangeArrowheads="1"/>
          </p:cNvSpPr>
          <p:nvPr/>
        </p:nvSpPr>
        <p:spPr bwMode="auto">
          <a:xfrm>
            <a:off x="2286000" y="3124200"/>
            <a:ext cx="1524000" cy="1295400"/>
          </a:xfrm>
          <a:prstGeom prst="ellipse">
            <a:avLst/>
          </a:prstGeom>
          <a:noFill/>
          <a:ln w="28575">
            <a:solidFill>
              <a:srgbClr val="00FF00"/>
            </a:solidFill>
            <a:round/>
            <a:headEnd/>
            <a:tailEnd/>
          </a:ln>
        </p:spPr>
        <p:txBody>
          <a:bodyPr anchor="ctr">
            <a:spAutoFit/>
          </a:bodyPr>
          <a:lstStyle/>
          <a:p>
            <a:endParaRPr lang="en-US"/>
          </a:p>
        </p:txBody>
      </p:sp>
      <p:sp>
        <p:nvSpPr>
          <p:cNvPr id="28703" name="Freeform 57"/>
          <p:cNvSpPr>
            <a:spLocks/>
          </p:cNvSpPr>
          <p:nvPr/>
        </p:nvSpPr>
        <p:spPr bwMode="auto">
          <a:xfrm>
            <a:off x="6546850" y="2565400"/>
            <a:ext cx="2284413" cy="2108200"/>
          </a:xfrm>
          <a:custGeom>
            <a:avLst/>
            <a:gdLst>
              <a:gd name="T0" fmla="*/ 2147483647 w 1953"/>
              <a:gd name="T1" fmla="*/ 2147483647 h 1803"/>
              <a:gd name="T2" fmla="*/ 2147483647 w 1953"/>
              <a:gd name="T3" fmla="*/ 2147483647 h 1803"/>
              <a:gd name="T4" fmla="*/ 2147483647 w 1953"/>
              <a:gd name="T5" fmla="*/ 2147483647 h 1803"/>
              <a:gd name="T6" fmla="*/ 2147483647 w 1953"/>
              <a:gd name="T7" fmla="*/ 2147483647 h 1803"/>
              <a:gd name="T8" fmla="*/ 2147483647 w 1953"/>
              <a:gd name="T9" fmla="*/ 2147483647 h 1803"/>
              <a:gd name="T10" fmla="*/ 0 60000 65536"/>
              <a:gd name="T11" fmla="*/ 0 60000 65536"/>
              <a:gd name="T12" fmla="*/ 0 60000 65536"/>
              <a:gd name="T13" fmla="*/ 0 60000 65536"/>
              <a:gd name="T14" fmla="*/ 0 60000 65536"/>
              <a:gd name="T15" fmla="*/ 0 w 1953"/>
              <a:gd name="T16" fmla="*/ 0 h 1803"/>
              <a:gd name="T17" fmla="*/ 1953 w 1953"/>
              <a:gd name="T18" fmla="*/ 1803 h 1803"/>
            </a:gdLst>
            <a:ahLst/>
            <a:cxnLst>
              <a:cxn ang="T10">
                <a:pos x="T0" y="T1"/>
              </a:cxn>
              <a:cxn ang="T11">
                <a:pos x="T2" y="T3"/>
              </a:cxn>
              <a:cxn ang="T12">
                <a:pos x="T4" y="T5"/>
              </a:cxn>
              <a:cxn ang="T13">
                <a:pos x="T6" y="T7"/>
              </a:cxn>
              <a:cxn ang="T14">
                <a:pos x="T8" y="T9"/>
              </a:cxn>
            </a:cxnLst>
            <a:rect l="T15" t="T16" r="T17" b="T18"/>
            <a:pathLst>
              <a:path w="1953" h="1803">
                <a:moveTo>
                  <a:pt x="36" y="1803"/>
                </a:moveTo>
                <a:cubicBezTo>
                  <a:pt x="57" y="1408"/>
                  <a:pt x="14" y="1045"/>
                  <a:pt x="31" y="750"/>
                </a:cubicBezTo>
                <a:cubicBezTo>
                  <a:pt x="0" y="478"/>
                  <a:pt x="108" y="266"/>
                  <a:pt x="222" y="152"/>
                </a:cubicBezTo>
                <a:cubicBezTo>
                  <a:pt x="336" y="37"/>
                  <a:pt x="277" y="61"/>
                  <a:pt x="558" y="9"/>
                </a:cubicBezTo>
                <a:cubicBezTo>
                  <a:pt x="861" y="0"/>
                  <a:pt x="1755" y="22"/>
                  <a:pt x="1953" y="11"/>
                </a:cubicBezTo>
              </a:path>
            </a:pathLst>
          </a:custGeom>
          <a:noFill/>
          <a:ln w="28575">
            <a:solidFill>
              <a:srgbClr val="FF0F0F"/>
            </a:solidFill>
            <a:round/>
            <a:headEnd/>
            <a:tailEnd/>
          </a:ln>
        </p:spPr>
        <p:txBody>
          <a:bodyPr/>
          <a:lstStyle/>
          <a:p>
            <a:endParaRPr lang="en-US"/>
          </a:p>
        </p:txBody>
      </p:sp>
      <p:sp>
        <p:nvSpPr>
          <p:cNvPr id="28704" name="Oval 58"/>
          <p:cNvSpPr>
            <a:spLocks noChangeArrowheads="1"/>
          </p:cNvSpPr>
          <p:nvPr/>
        </p:nvSpPr>
        <p:spPr bwMode="auto">
          <a:xfrm>
            <a:off x="1676400" y="2971800"/>
            <a:ext cx="2819400" cy="1905000"/>
          </a:xfrm>
          <a:prstGeom prst="ellipse">
            <a:avLst/>
          </a:prstGeom>
          <a:noFill/>
          <a:ln w="28575">
            <a:solidFill>
              <a:schemeClr val="folHlink"/>
            </a:solidFill>
            <a:round/>
            <a:headEnd/>
            <a:tailEnd/>
          </a:ln>
        </p:spPr>
        <p:txBody>
          <a:bodyPr anchor="ctr">
            <a:spAutoFit/>
          </a:bodyPr>
          <a:lstStyle/>
          <a:p>
            <a:endParaRPr lang="en-US"/>
          </a:p>
        </p:txBody>
      </p:sp>
      <p:sp>
        <p:nvSpPr>
          <p:cNvPr id="28705" name="Oval 60"/>
          <p:cNvSpPr>
            <a:spLocks noChangeArrowheads="1"/>
          </p:cNvSpPr>
          <p:nvPr/>
        </p:nvSpPr>
        <p:spPr bwMode="auto">
          <a:xfrm>
            <a:off x="4114800" y="5291138"/>
            <a:ext cx="1046163" cy="728662"/>
          </a:xfrm>
          <a:prstGeom prst="ellipse">
            <a:avLst/>
          </a:prstGeom>
          <a:noFill/>
          <a:ln w="28575">
            <a:solidFill>
              <a:srgbClr val="00FF00"/>
            </a:solidFill>
            <a:round/>
            <a:headEnd/>
            <a:tailEnd/>
          </a:ln>
        </p:spPr>
        <p:txBody>
          <a:bodyPr wrap="none" anchor="ctr"/>
          <a:lstStyle/>
          <a:p>
            <a:endParaRPr lang="en-US"/>
          </a:p>
        </p:txBody>
      </p:sp>
      <p:sp>
        <p:nvSpPr>
          <p:cNvPr id="28706" name="Oval 61"/>
          <p:cNvSpPr>
            <a:spLocks noChangeArrowheads="1"/>
          </p:cNvSpPr>
          <p:nvPr/>
        </p:nvSpPr>
        <p:spPr bwMode="auto">
          <a:xfrm>
            <a:off x="2514600" y="5291138"/>
            <a:ext cx="1046163" cy="728662"/>
          </a:xfrm>
          <a:prstGeom prst="ellipse">
            <a:avLst/>
          </a:prstGeom>
          <a:noFill/>
          <a:ln w="28575">
            <a:solidFill>
              <a:schemeClr val="folHlink"/>
            </a:solidFill>
            <a:round/>
            <a:headEnd/>
            <a:tailEnd/>
          </a:ln>
        </p:spPr>
        <p:txBody>
          <a:bodyPr wrap="none" anchor="ctr"/>
          <a:lstStyle/>
          <a:p>
            <a:endParaRPr lang="en-US"/>
          </a:p>
        </p:txBody>
      </p:sp>
      <p:sp>
        <p:nvSpPr>
          <p:cNvPr id="28707" name="Line 62"/>
          <p:cNvSpPr>
            <a:spLocks noChangeShapeType="1"/>
          </p:cNvSpPr>
          <p:nvPr/>
        </p:nvSpPr>
        <p:spPr bwMode="auto">
          <a:xfrm>
            <a:off x="3036888" y="6049963"/>
            <a:ext cx="0" cy="304800"/>
          </a:xfrm>
          <a:prstGeom prst="line">
            <a:avLst/>
          </a:prstGeom>
          <a:noFill/>
          <a:ln w="9525">
            <a:solidFill>
              <a:schemeClr val="tx1"/>
            </a:solidFill>
            <a:round/>
            <a:headEnd/>
            <a:tailEnd type="triangle" w="med" len="med"/>
          </a:ln>
        </p:spPr>
        <p:txBody>
          <a:bodyPr/>
          <a:lstStyle/>
          <a:p>
            <a:endParaRPr lang="en-US"/>
          </a:p>
        </p:txBody>
      </p:sp>
      <p:sp>
        <p:nvSpPr>
          <p:cNvPr id="28708" name="Text Box 63"/>
          <p:cNvSpPr txBox="1">
            <a:spLocks noChangeArrowheads="1"/>
          </p:cNvSpPr>
          <p:nvPr/>
        </p:nvSpPr>
        <p:spPr bwMode="auto">
          <a:xfrm>
            <a:off x="3021013" y="6007100"/>
            <a:ext cx="277812" cy="274638"/>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8709" name="Text Box 64"/>
          <p:cNvSpPr txBox="1">
            <a:spLocks noChangeArrowheads="1"/>
          </p:cNvSpPr>
          <p:nvPr/>
        </p:nvSpPr>
        <p:spPr bwMode="auto">
          <a:xfrm>
            <a:off x="2590800" y="6354763"/>
            <a:ext cx="952500" cy="274637"/>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sp>
        <p:nvSpPr>
          <p:cNvPr id="28710" name="Text Box 65"/>
          <p:cNvSpPr txBox="1">
            <a:spLocks noChangeArrowheads="1"/>
          </p:cNvSpPr>
          <p:nvPr/>
        </p:nvSpPr>
        <p:spPr bwMode="auto">
          <a:xfrm>
            <a:off x="5927725" y="1295400"/>
            <a:ext cx="2911475" cy="641350"/>
          </a:xfrm>
          <a:prstGeom prst="rect">
            <a:avLst/>
          </a:prstGeom>
          <a:noFill/>
          <a:ln w="9525">
            <a:noFill/>
            <a:miter lim="800000"/>
            <a:headEnd/>
            <a:tailEnd/>
          </a:ln>
        </p:spPr>
        <p:txBody>
          <a:bodyPr>
            <a:spAutoFit/>
          </a:bodyPr>
          <a:lstStyle/>
          <a:p>
            <a:pPr algn="ctr"/>
            <a:r>
              <a:rPr lang="en-US" sz="1800" b="0"/>
              <a:t>Receiver operating characteristic</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448310" y="152400"/>
            <a:ext cx="7467600" cy="579438"/>
          </a:xfrm>
        </p:spPr>
        <p:txBody>
          <a:bodyPr/>
          <a:lstStyle/>
          <a:p>
            <a:r>
              <a:rPr lang="en-US" dirty="0" err="1" smtClean="0"/>
              <a:t>Attentional</a:t>
            </a:r>
            <a:r>
              <a:rPr lang="en-US" dirty="0" smtClean="0"/>
              <a:t> cascade</a:t>
            </a:r>
          </a:p>
        </p:txBody>
      </p:sp>
      <p:sp>
        <p:nvSpPr>
          <p:cNvPr id="3" name="Content Placeholder 2"/>
          <p:cNvSpPr>
            <a:spLocks noGrp="1"/>
          </p:cNvSpPr>
          <p:nvPr>
            <p:ph sz="quarter" idx="1"/>
          </p:nvPr>
        </p:nvSpPr>
        <p:spPr>
          <a:xfrm>
            <a:off x="685800" y="914400"/>
            <a:ext cx="8077200" cy="5257800"/>
          </a:xfrm>
        </p:spPr>
        <p:txBody>
          <a:bodyPr/>
          <a:lstStyle/>
          <a:p>
            <a:pPr>
              <a:buFontTx/>
              <a:buChar char="•"/>
            </a:pPr>
            <a:r>
              <a:rPr lang="en-US" smtClean="0"/>
              <a:t>The detection rate and the false positive rate of the cascade are found by multiplying the respective rates of the individual stages</a:t>
            </a:r>
          </a:p>
          <a:p>
            <a:pPr>
              <a:buFontTx/>
              <a:buChar char="•"/>
            </a:pPr>
            <a:r>
              <a:rPr lang="en-US" smtClean="0"/>
              <a:t>A detection rate of 0.9 and a false positive rate on the order of 10</a:t>
            </a:r>
            <a:r>
              <a:rPr lang="en-US" baseline="30000" smtClean="0"/>
              <a:t>-6</a:t>
            </a:r>
            <a:r>
              <a:rPr lang="en-US" smtClean="0"/>
              <a:t> can be achieved by a </a:t>
            </a:r>
            <a:br>
              <a:rPr lang="en-US" smtClean="0"/>
            </a:br>
            <a:r>
              <a:rPr lang="en-US" smtClean="0"/>
              <a:t>10-stage cascade if each stage has a detection rate of 0.99 (0.99</a:t>
            </a:r>
            <a:r>
              <a:rPr lang="en-US" baseline="30000" smtClean="0"/>
              <a:t>10</a:t>
            </a:r>
            <a:r>
              <a:rPr lang="en-US" smtClean="0"/>
              <a:t> ≈ 0.9) and a false positive rate of about 0.30 (0.3</a:t>
            </a:r>
            <a:r>
              <a:rPr lang="en-US" baseline="30000" smtClean="0"/>
              <a:t>10</a:t>
            </a:r>
            <a:r>
              <a:rPr lang="en-US" smtClean="0"/>
              <a:t> ≈ 6×10</a:t>
            </a:r>
            <a:r>
              <a:rPr lang="en-US" baseline="30000" smtClean="0"/>
              <a:t>-6</a:t>
            </a:r>
            <a:r>
              <a:rPr lang="en-US" smtClean="0"/>
              <a:t>) </a:t>
            </a:r>
          </a:p>
          <a:p>
            <a:endParaRPr lang="en-US" smtClean="0"/>
          </a:p>
        </p:txBody>
      </p:sp>
      <p:sp>
        <p:nvSpPr>
          <p:cNvPr id="29700" name="Text Box 23"/>
          <p:cNvSpPr txBox="1">
            <a:spLocks noChangeArrowheads="1"/>
          </p:cNvSpPr>
          <p:nvPr/>
        </p:nvSpPr>
        <p:spPr bwMode="auto">
          <a:xfrm>
            <a:off x="7162800" y="5424488"/>
            <a:ext cx="768350" cy="366712"/>
          </a:xfrm>
          <a:prstGeom prst="rect">
            <a:avLst/>
          </a:prstGeom>
          <a:noFill/>
          <a:ln w="9525">
            <a:noFill/>
            <a:miter lim="800000"/>
            <a:headEnd/>
            <a:tailEnd/>
          </a:ln>
        </p:spPr>
        <p:txBody>
          <a:bodyPr wrap="none">
            <a:spAutoFit/>
          </a:bodyPr>
          <a:lstStyle/>
          <a:p>
            <a:r>
              <a:rPr lang="en-US" sz="1800" b="0">
                <a:latin typeface="Times New Roman" pitchFamily="18" charset="0"/>
              </a:rPr>
              <a:t>FACE</a:t>
            </a:r>
          </a:p>
        </p:txBody>
      </p:sp>
      <p:sp>
        <p:nvSpPr>
          <p:cNvPr id="29701" name="Text Box 24"/>
          <p:cNvSpPr txBox="1">
            <a:spLocks noChangeArrowheads="1"/>
          </p:cNvSpPr>
          <p:nvPr/>
        </p:nvSpPr>
        <p:spPr bwMode="auto">
          <a:xfrm>
            <a:off x="914400" y="5440363"/>
            <a:ext cx="1370013" cy="517525"/>
          </a:xfrm>
          <a:prstGeom prst="rect">
            <a:avLst/>
          </a:prstGeom>
          <a:noFill/>
          <a:ln w="9525">
            <a:noFill/>
            <a:miter lim="800000"/>
            <a:headEnd/>
            <a:tailEnd/>
          </a:ln>
        </p:spPr>
        <p:txBody>
          <a:bodyPr wrap="none">
            <a:spAutoFit/>
          </a:bodyPr>
          <a:lstStyle/>
          <a:p>
            <a:r>
              <a:rPr lang="en-US" sz="1400" b="0">
                <a:latin typeface="Times New Roman" pitchFamily="18" charset="0"/>
              </a:rPr>
              <a:t>IMAGE</a:t>
            </a:r>
          </a:p>
          <a:p>
            <a:r>
              <a:rPr lang="en-US" sz="1400" b="0">
                <a:latin typeface="Times New Roman" pitchFamily="18" charset="0"/>
              </a:rPr>
              <a:t>SUB-WINDOW</a:t>
            </a:r>
          </a:p>
        </p:txBody>
      </p:sp>
      <p:sp>
        <p:nvSpPr>
          <p:cNvPr id="29702" name="Line 25"/>
          <p:cNvSpPr>
            <a:spLocks noChangeShapeType="1"/>
          </p:cNvSpPr>
          <p:nvPr/>
        </p:nvSpPr>
        <p:spPr bwMode="auto">
          <a:xfrm>
            <a:off x="2057400" y="5668963"/>
            <a:ext cx="457200" cy="0"/>
          </a:xfrm>
          <a:prstGeom prst="line">
            <a:avLst/>
          </a:prstGeom>
          <a:noFill/>
          <a:ln w="9525">
            <a:solidFill>
              <a:schemeClr val="tx1"/>
            </a:solidFill>
            <a:round/>
            <a:headEnd/>
            <a:tailEnd type="triangle" w="med" len="med"/>
          </a:ln>
        </p:spPr>
        <p:txBody>
          <a:bodyPr/>
          <a:lstStyle/>
          <a:p>
            <a:endParaRPr lang="en-US"/>
          </a:p>
        </p:txBody>
      </p:sp>
      <p:sp>
        <p:nvSpPr>
          <p:cNvPr id="29703" name="Text Box 28"/>
          <p:cNvSpPr txBox="1">
            <a:spLocks noChangeArrowheads="1"/>
          </p:cNvSpPr>
          <p:nvPr/>
        </p:nvSpPr>
        <p:spPr bwMode="auto">
          <a:xfrm>
            <a:off x="2590800" y="5549900"/>
            <a:ext cx="884238" cy="274638"/>
          </a:xfrm>
          <a:prstGeom prst="rect">
            <a:avLst/>
          </a:prstGeom>
          <a:noFill/>
          <a:ln w="9525">
            <a:noFill/>
            <a:miter lim="800000"/>
            <a:headEnd/>
            <a:tailEnd/>
          </a:ln>
        </p:spPr>
        <p:txBody>
          <a:bodyPr>
            <a:spAutoFit/>
          </a:bodyPr>
          <a:lstStyle/>
          <a:p>
            <a:r>
              <a:rPr lang="en-US" sz="1200" b="0">
                <a:latin typeface="Times New Roman" pitchFamily="18" charset="0"/>
              </a:rPr>
              <a:t>Classifier 1</a:t>
            </a:r>
          </a:p>
        </p:txBody>
      </p:sp>
      <p:sp>
        <p:nvSpPr>
          <p:cNvPr id="29704" name="Line 29"/>
          <p:cNvSpPr>
            <a:spLocks noChangeShapeType="1"/>
          </p:cNvSpPr>
          <p:nvPr/>
        </p:nvSpPr>
        <p:spPr bwMode="auto">
          <a:xfrm>
            <a:off x="3605213" y="5668963"/>
            <a:ext cx="457200" cy="0"/>
          </a:xfrm>
          <a:prstGeom prst="line">
            <a:avLst/>
          </a:prstGeom>
          <a:noFill/>
          <a:ln w="9525">
            <a:solidFill>
              <a:schemeClr val="tx1"/>
            </a:solidFill>
            <a:round/>
            <a:headEnd/>
            <a:tailEnd type="triangle" w="med" len="med"/>
          </a:ln>
        </p:spPr>
        <p:txBody>
          <a:bodyPr/>
          <a:lstStyle/>
          <a:p>
            <a:endParaRPr lang="en-US"/>
          </a:p>
        </p:txBody>
      </p:sp>
      <p:sp>
        <p:nvSpPr>
          <p:cNvPr id="29705" name="Line 30"/>
          <p:cNvSpPr>
            <a:spLocks noChangeShapeType="1"/>
          </p:cNvSpPr>
          <p:nvPr/>
        </p:nvSpPr>
        <p:spPr bwMode="auto">
          <a:xfrm>
            <a:off x="3038475" y="6049963"/>
            <a:ext cx="0" cy="304800"/>
          </a:xfrm>
          <a:prstGeom prst="line">
            <a:avLst/>
          </a:prstGeom>
          <a:noFill/>
          <a:ln w="9525">
            <a:solidFill>
              <a:schemeClr val="tx1"/>
            </a:solidFill>
            <a:round/>
            <a:headEnd/>
            <a:tailEnd type="triangle" w="med" len="med"/>
          </a:ln>
        </p:spPr>
        <p:txBody>
          <a:bodyPr/>
          <a:lstStyle/>
          <a:p>
            <a:endParaRPr lang="en-US"/>
          </a:p>
        </p:txBody>
      </p:sp>
      <p:sp>
        <p:nvSpPr>
          <p:cNvPr id="29706" name="Text Box 32"/>
          <p:cNvSpPr txBox="1">
            <a:spLocks noChangeArrowheads="1"/>
          </p:cNvSpPr>
          <p:nvPr/>
        </p:nvSpPr>
        <p:spPr bwMode="auto">
          <a:xfrm>
            <a:off x="3686175" y="5364163"/>
            <a:ext cx="285750" cy="274637"/>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9707" name="Oval 34"/>
          <p:cNvSpPr>
            <a:spLocks noChangeArrowheads="1"/>
          </p:cNvSpPr>
          <p:nvPr/>
        </p:nvSpPr>
        <p:spPr bwMode="auto">
          <a:xfrm>
            <a:off x="5640388" y="5305425"/>
            <a:ext cx="1046162" cy="728663"/>
          </a:xfrm>
          <a:prstGeom prst="ellipse">
            <a:avLst/>
          </a:prstGeom>
          <a:noFill/>
          <a:ln w="28575">
            <a:solidFill>
              <a:srgbClr val="FF0000"/>
            </a:solidFill>
            <a:round/>
            <a:headEnd/>
            <a:tailEnd/>
          </a:ln>
        </p:spPr>
        <p:txBody>
          <a:bodyPr wrap="none" anchor="ctr"/>
          <a:lstStyle/>
          <a:p>
            <a:endParaRPr lang="en-US"/>
          </a:p>
        </p:txBody>
      </p:sp>
      <p:sp>
        <p:nvSpPr>
          <p:cNvPr id="29708" name="Text Box 35"/>
          <p:cNvSpPr txBox="1">
            <a:spLocks noChangeArrowheads="1"/>
          </p:cNvSpPr>
          <p:nvPr/>
        </p:nvSpPr>
        <p:spPr bwMode="auto">
          <a:xfrm>
            <a:off x="5726113" y="5514975"/>
            <a:ext cx="884237" cy="274638"/>
          </a:xfrm>
          <a:prstGeom prst="rect">
            <a:avLst/>
          </a:prstGeom>
          <a:noFill/>
          <a:ln w="9525">
            <a:noFill/>
            <a:miter lim="800000"/>
            <a:headEnd/>
            <a:tailEnd/>
          </a:ln>
        </p:spPr>
        <p:txBody>
          <a:bodyPr wrap="none">
            <a:spAutoFit/>
          </a:bodyPr>
          <a:lstStyle/>
          <a:p>
            <a:r>
              <a:rPr lang="en-US" sz="1200" b="0">
                <a:latin typeface="Times New Roman" pitchFamily="18" charset="0"/>
              </a:rPr>
              <a:t>Classifier 3</a:t>
            </a:r>
          </a:p>
        </p:txBody>
      </p:sp>
      <p:sp>
        <p:nvSpPr>
          <p:cNvPr id="29709" name="Line 36"/>
          <p:cNvSpPr>
            <a:spLocks noChangeShapeType="1"/>
          </p:cNvSpPr>
          <p:nvPr/>
        </p:nvSpPr>
        <p:spPr bwMode="auto">
          <a:xfrm>
            <a:off x="6696075" y="5667375"/>
            <a:ext cx="457200" cy="0"/>
          </a:xfrm>
          <a:prstGeom prst="line">
            <a:avLst/>
          </a:prstGeom>
          <a:noFill/>
          <a:ln w="9525">
            <a:solidFill>
              <a:schemeClr val="tx1"/>
            </a:solidFill>
            <a:round/>
            <a:headEnd/>
            <a:tailEnd type="triangle" w="med" len="med"/>
          </a:ln>
        </p:spPr>
        <p:txBody>
          <a:bodyPr/>
          <a:lstStyle/>
          <a:p>
            <a:endParaRPr lang="en-US"/>
          </a:p>
        </p:txBody>
      </p:sp>
      <p:sp>
        <p:nvSpPr>
          <p:cNvPr id="29710" name="Text Box 37"/>
          <p:cNvSpPr txBox="1">
            <a:spLocks noChangeArrowheads="1"/>
          </p:cNvSpPr>
          <p:nvPr/>
        </p:nvSpPr>
        <p:spPr bwMode="auto">
          <a:xfrm>
            <a:off x="6772275" y="5362575"/>
            <a:ext cx="285750" cy="274638"/>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9711" name="Line 38"/>
          <p:cNvSpPr>
            <a:spLocks noChangeShapeType="1"/>
          </p:cNvSpPr>
          <p:nvPr/>
        </p:nvSpPr>
        <p:spPr bwMode="auto">
          <a:xfrm>
            <a:off x="6148388" y="6049963"/>
            <a:ext cx="0" cy="304800"/>
          </a:xfrm>
          <a:prstGeom prst="line">
            <a:avLst/>
          </a:prstGeom>
          <a:noFill/>
          <a:ln w="9525">
            <a:solidFill>
              <a:schemeClr val="tx1"/>
            </a:solidFill>
            <a:round/>
            <a:headEnd/>
            <a:tailEnd type="triangle" w="med" len="med"/>
          </a:ln>
        </p:spPr>
        <p:txBody>
          <a:bodyPr/>
          <a:lstStyle/>
          <a:p>
            <a:endParaRPr lang="en-US"/>
          </a:p>
        </p:txBody>
      </p:sp>
      <p:sp>
        <p:nvSpPr>
          <p:cNvPr id="29712" name="Text Box 39"/>
          <p:cNvSpPr txBox="1">
            <a:spLocks noChangeArrowheads="1"/>
          </p:cNvSpPr>
          <p:nvPr/>
        </p:nvSpPr>
        <p:spPr bwMode="auto">
          <a:xfrm>
            <a:off x="6132513" y="6007100"/>
            <a:ext cx="277812" cy="274638"/>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9713" name="Text Box 40"/>
          <p:cNvSpPr txBox="1">
            <a:spLocks noChangeArrowheads="1"/>
          </p:cNvSpPr>
          <p:nvPr/>
        </p:nvSpPr>
        <p:spPr bwMode="auto">
          <a:xfrm>
            <a:off x="5702300" y="6354763"/>
            <a:ext cx="952500" cy="274637"/>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sp>
        <p:nvSpPr>
          <p:cNvPr id="29714" name="Line 41"/>
          <p:cNvSpPr>
            <a:spLocks noChangeShapeType="1"/>
          </p:cNvSpPr>
          <p:nvPr/>
        </p:nvSpPr>
        <p:spPr bwMode="auto">
          <a:xfrm>
            <a:off x="3602038" y="5667375"/>
            <a:ext cx="457200" cy="0"/>
          </a:xfrm>
          <a:prstGeom prst="line">
            <a:avLst/>
          </a:prstGeom>
          <a:noFill/>
          <a:ln w="9525">
            <a:solidFill>
              <a:schemeClr val="tx1"/>
            </a:solidFill>
            <a:round/>
            <a:headEnd/>
            <a:tailEnd type="triangle" w="med" len="med"/>
          </a:ln>
        </p:spPr>
        <p:txBody>
          <a:bodyPr/>
          <a:lstStyle/>
          <a:p>
            <a:endParaRPr lang="en-US"/>
          </a:p>
        </p:txBody>
      </p:sp>
      <p:sp>
        <p:nvSpPr>
          <p:cNvPr id="29715" name="Text Box 44"/>
          <p:cNvSpPr txBox="1">
            <a:spLocks noChangeArrowheads="1"/>
          </p:cNvSpPr>
          <p:nvPr/>
        </p:nvSpPr>
        <p:spPr bwMode="auto">
          <a:xfrm>
            <a:off x="3683000" y="5362575"/>
            <a:ext cx="285750" cy="274638"/>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9716" name="Text Box 47"/>
          <p:cNvSpPr txBox="1">
            <a:spLocks noChangeArrowheads="1"/>
          </p:cNvSpPr>
          <p:nvPr/>
        </p:nvSpPr>
        <p:spPr bwMode="auto">
          <a:xfrm>
            <a:off x="4243388" y="5514975"/>
            <a:ext cx="884237" cy="274638"/>
          </a:xfrm>
          <a:prstGeom prst="rect">
            <a:avLst/>
          </a:prstGeom>
          <a:noFill/>
          <a:ln w="9525">
            <a:noFill/>
            <a:miter lim="800000"/>
            <a:headEnd/>
            <a:tailEnd/>
          </a:ln>
        </p:spPr>
        <p:txBody>
          <a:bodyPr wrap="none">
            <a:spAutoFit/>
          </a:bodyPr>
          <a:lstStyle/>
          <a:p>
            <a:r>
              <a:rPr lang="en-US" sz="1200" b="0">
                <a:latin typeface="Times New Roman" pitchFamily="18" charset="0"/>
              </a:rPr>
              <a:t>Classifier 2</a:t>
            </a:r>
          </a:p>
        </p:txBody>
      </p:sp>
      <p:sp>
        <p:nvSpPr>
          <p:cNvPr id="29717" name="Line 48"/>
          <p:cNvSpPr>
            <a:spLocks noChangeShapeType="1"/>
          </p:cNvSpPr>
          <p:nvPr/>
        </p:nvSpPr>
        <p:spPr bwMode="auto">
          <a:xfrm>
            <a:off x="5157788" y="5667375"/>
            <a:ext cx="457200" cy="0"/>
          </a:xfrm>
          <a:prstGeom prst="line">
            <a:avLst/>
          </a:prstGeom>
          <a:noFill/>
          <a:ln w="9525">
            <a:solidFill>
              <a:schemeClr val="tx1"/>
            </a:solidFill>
            <a:round/>
            <a:headEnd/>
            <a:tailEnd type="triangle" w="med" len="med"/>
          </a:ln>
        </p:spPr>
        <p:txBody>
          <a:bodyPr/>
          <a:lstStyle/>
          <a:p>
            <a:endParaRPr lang="en-US"/>
          </a:p>
        </p:txBody>
      </p:sp>
      <p:sp>
        <p:nvSpPr>
          <p:cNvPr id="29718" name="Text Box 49"/>
          <p:cNvSpPr txBox="1">
            <a:spLocks noChangeArrowheads="1"/>
          </p:cNvSpPr>
          <p:nvPr/>
        </p:nvSpPr>
        <p:spPr bwMode="auto">
          <a:xfrm>
            <a:off x="5257800" y="5362575"/>
            <a:ext cx="285750" cy="274638"/>
          </a:xfrm>
          <a:prstGeom prst="rect">
            <a:avLst/>
          </a:prstGeom>
          <a:noFill/>
          <a:ln w="9525">
            <a:noFill/>
            <a:miter lim="800000"/>
            <a:headEnd/>
            <a:tailEnd/>
          </a:ln>
        </p:spPr>
        <p:txBody>
          <a:bodyPr wrap="none">
            <a:spAutoFit/>
          </a:bodyPr>
          <a:lstStyle/>
          <a:p>
            <a:r>
              <a:rPr lang="en-US" sz="1200">
                <a:latin typeface="Times New Roman" pitchFamily="18" charset="0"/>
              </a:rPr>
              <a:t>T</a:t>
            </a:r>
          </a:p>
        </p:txBody>
      </p:sp>
      <p:sp>
        <p:nvSpPr>
          <p:cNvPr id="29719" name="Line 50"/>
          <p:cNvSpPr>
            <a:spLocks noChangeShapeType="1"/>
          </p:cNvSpPr>
          <p:nvPr/>
        </p:nvSpPr>
        <p:spPr bwMode="auto">
          <a:xfrm>
            <a:off x="4689475" y="6015038"/>
            <a:ext cx="0" cy="304800"/>
          </a:xfrm>
          <a:prstGeom prst="line">
            <a:avLst/>
          </a:prstGeom>
          <a:noFill/>
          <a:ln w="9525">
            <a:solidFill>
              <a:schemeClr val="tx1"/>
            </a:solidFill>
            <a:round/>
            <a:headEnd/>
            <a:tailEnd type="triangle" w="med" len="med"/>
          </a:ln>
        </p:spPr>
        <p:txBody>
          <a:bodyPr/>
          <a:lstStyle/>
          <a:p>
            <a:endParaRPr lang="en-US"/>
          </a:p>
        </p:txBody>
      </p:sp>
      <p:sp>
        <p:nvSpPr>
          <p:cNvPr id="29720" name="Text Box 51"/>
          <p:cNvSpPr txBox="1">
            <a:spLocks noChangeArrowheads="1"/>
          </p:cNvSpPr>
          <p:nvPr/>
        </p:nvSpPr>
        <p:spPr bwMode="auto">
          <a:xfrm>
            <a:off x="4673600" y="5972175"/>
            <a:ext cx="277813" cy="274638"/>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9721" name="Text Box 52"/>
          <p:cNvSpPr txBox="1">
            <a:spLocks noChangeArrowheads="1"/>
          </p:cNvSpPr>
          <p:nvPr/>
        </p:nvSpPr>
        <p:spPr bwMode="auto">
          <a:xfrm>
            <a:off x="4243388" y="6319838"/>
            <a:ext cx="952500" cy="274637"/>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sp>
        <p:nvSpPr>
          <p:cNvPr id="29722" name="Oval 60"/>
          <p:cNvSpPr>
            <a:spLocks noChangeArrowheads="1"/>
          </p:cNvSpPr>
          <p:nvPr/>
        </p:nvSpPr>
        <p:spPr bwMode="auto">
          <a:xfrm>
            <a:off x="4114800" y="5291138"/>
            <a:ext cx="1046163" cy="728662"/>
          </a:xfrm>
          <a:prstGeom prst="ellipse">
            <a:avLst/>
          </a:prstGeom>
          <a:noFill/>
          <a:ln w="28575">
            <a:solidFill>
              <a:srgbClr val="00FF00"/>
            </a:solidFill>
            <a:round/>
            <a:headEnd/>
            <a:tailEnd/>
          </a:ln>
        </p:spPr>
        <p:txBody>
          <a:bodyPr wrap="none" anchor="ctr"/>
          <a:lstStyle/>
          <a:p>
            <a:endParaRPr lang="en-US"/>
          </a:p>
        </p:txBody>
      </p:sp>
      <p:sp>
        <p:nvSpPr>
          <p:cNvPr id="29723" name="Oval 61"/>
          <p:cNvSpPr>
            <a:spLocks noChangeArrowheads="1"/>
          </p:cNvSpPr>
          <p:nvPr/>
        </p:nvSpPr>
        <p:spPr bwMode="auto">
          <a:xfrm>
            <a:off x="2514600" y="5291138"/>
            <a:ext cx="1046163" cy="728662"/>
          </a:xfrm>
          <a:prstGeom prst="ellipse">
            <a:avLst/>
          </a:prstGeom>
          <a:noFill/>
          <a:ln w="28575">
            <a:solidFill>
              <a:schemeClr val="folHlink"/>
            </a:solidFill>
            <a:round/>
            <a:headEnd/>
            <a:tailEnd/>
          </a:ln>
        </p:spPr>
        <p:txBody>
          <a:bodyPr wrap="none" anchor="ctr"/>
          <a:lstStyle/>
          <a:p>
            <a:endParaRPr lang="en-US"/>
          </a:p>
        </p:txBody>
      </p:sp>
      <p:sp>
        <p:nvSpPr>
          <p:cNvPr id="29724" name="Line 62"/>
          <p:cNvSpPr>
            <a:spLocks noChangeShapeType="1"/>
          </p:cNvSpPr>
          <p:nvPr/>
        </p:nvSpPr>
        <p:spPr bwMode="auto">
          <a:xfrm>
            <a:off x="3036888" y="6049963"/>
            <a:ext cx="0" cy="304800"/>
          </a:xfrm>
          <a:prstGeom prst="line">
            <a:avLst/>
          </a:prstGeom>
          <a:noFill/>
          <a:ln w="9525">
            <a:solidFill>
              <a:schemeClr val="tx1"/>
            </a:solidFill>
            <a:round/>
            <a:headEnd/>
            <a:tailEnd type="triangle" w="med" len="med"/>
          </a:ln>
        </p:spPr>
        <p:txBody>
          <a:bodyPr/>
          <a:lstStyle/>
          <a:p>
            <a:endParaRPr lang="en-US"/>
          </a:p>
        </p:txBody>
      </p:sp>
      <p:sp>
        <p:nvSpPr>
          <p:cNvPr id="29725" name="Text Box 63"/>
          <p:cNvSpPr txBox="1">
            <a:spLocks noChangeArrowheads="1"/>
          </p:cNvSpPr>
          <p:nvPr/>
        </p:nvSpPr>
        <p:spPr bwMode="auto">
          <a:xfrm>
            <a:off x="3021013" y="6007100"/>
            <a:ext cx="277812" cy="274638"/>
          </a:xfrm>
          <a:prstGeom prst="rect">
            <a:avLst/>
          </a:prstGeom>
          <a:noFill/>
          <a:ln w="9525">
            <a:noFill/>
            <a:miter lim="800000"/>
            <a:headEnd/>
            <a:tailEnd/>
          </a:ln>
        </p:spPr>
        <p:txBody>
          <a:bodyPr wrap="none">
            <a:spAutoFit/>
          </a:bodyPr>
          <a:lstStyle/>
          <a:p>
            <a:r>
              <a:rPr lang="en-US" sz="1200">
                <a:latin typeface="Times New Roman" pitchFamily="18" charset="0"/>
              </a:rPr>
              <a:t>F</a:t>
            </a:r>
          </a:p>
        </p:txBody>
      </p:sp>
      <p:sp>
        <p:nvSpPr>
          <p:cNvPr id="29726" name="Text Box 64"/>
          <p:cNvSpPr txBox="1">
            <a:spLocks noChangeArrowheads="1"/>
          </p:cNvSpPr>
          <p:nvPr/>
        </p:nvSpPr>
        <p:spPr bwMode="auto">
          <a:xfrm>
            <a:off x="2590800" y="6354763"/>
            <a:ext cx="952500" cy="274637"/>
          </a:xfrm>
          <a:prstGeom prst="rect">
            <a:avLst/>
          </a:prstGeom>
          <a:noFill/>
          <a:ln w="9525">
            <a:noFill/>
            <a:miter lim="800000"/>
            <a:headEnd/>
            <a:tailEnd/>
          </a:ln>
        </p:spPr>
        <p:txBody>
          <a:bodyPr wrap="none">
            <a:spAutoFit/>
          </a:bodyPr>
          <a:lstStyle/>
          <a:p>
            <a:r>
              <a:rPr lang="en-US" sz="1200" b="0">
                <a:latin typeface="Times New Roman" pitchFamily="18" charset="0"/>
              </a:rPr>
              <a:t>NON-FACE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a:xfrm>
            <a:off x="457200" y="152400"/>
            <a:ext cx="7467600" cy="655638"/>
          </a:xfrm>
        </p:spPr>
        <p:txBody>
          <a:bodyPr/>
          <a:lstStyle/>
          <a:p>
            <a:r>
              <a:rPr lang="en-US" dirty="0" smtClean="0"/>
              <a:t>Training the cascade</a:t>
            </a:r>
          </a:p>
        </p:txBody>
      </p:sp>
      <p:sp>
        <p:nvSpPr>
          <p:cNvPr id="3" name="Content Placeholder 2"/>
          <p:cNvSpPr>
            <a:spLocks noGrp="1"/>
          </p:cNvSpPr>
          <p:nvPr>
            <p:ph sz="quarter" idx="1"/>
          </p:nvPr>
        </p:nvSpPr>
        <p:spPr>
          <a:xfrm>
            <a:off x="609600" y="914400"/>
            <a:ext cx="8001000" cy="5943600"/>
          </a:xfrm>
        </p:spPr>
        <p:txBody>
          <a:bodyPr/>
          <a:lstStyle/>
          <a:p>
            <a:pPr>
              <a:buFontTx/>
              <a:buChar char="•"/>
            </a:pPr>
            <a:r>
              <a:rPr lang="en-US" smtClean="0"/>
              <a:t>Set target detection and false positive rates for each stage</a:t>
            </a:r>
          </a:p>
          <a:p>
            <a:pPr>
              <a:buFontTx/>
              <a:buChar char="•"/>
            </a:pPr>
            <a:r>
              <a:rPr lang="en-US" smtClean="0"/>
              <a:t>Keep adding features to the current stage until its target rates have been met </a:t>
            </a:r>
          </a:p>
          <a:p>
            <a:pPr lvl="1"/>
            <a:r>
              <a:rPr lang="en-US" smtClean="0"/>
              <a:t>Need to lower AdaBoost threshold to maximize detection (as opposed to minimizing total classification error)</a:t>
            </a:r>
          </a:p>
          <a:p>
            <a:pPr lvl="1"/>
            <a:r>
              <a:rPr lang="en-US" smtClean="0"/>
              <a:t>Test on a </a:t>
            </a:r>
            <a:r>
              <a:rPr lang="en-US" i="1" smtClean="0"/>
              <a:t>validation set</a:t>
            </a:r>
          </a:p>
          <a:p>
            <a:pPr>
              <a:buFontTx/>
              <a:buChar char="•"/>
            </a:pPr>
            <a:r>
              <a:rPr lang="en-US" smtClean="0"/>
              <a:t>If the overall false positive rate is not low enough, then add another stage</a:t>
            </a:r>
          </a:p>
          <a:p>
            <a:pPr>
              <a:buFontTx/>
              <a:buChar char="•"/>
            </a:pPr>
            <a:r>
              <a:rPr lang="en-US" smtClean="0"/>
              <a:t>Use false positives from current stage as the negative training examples for the next stage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p:nvPr>
        </p:nvSpPr>
        <p:spPr>
          <a:xfrm>
            <a:off x="457200" y="152400"/>
            <a:ext cx="7467600" cy="655638"/>
          </a:xfrm>
        </p:spPr>
        <p:txBody>
          <a:bodyPr/>
          <a:lstStyle/>
          <a:p>
            <a:r>
              <a:rPr lang="en-US" dirty="0" smtClean="0"/>
              <a:t>The implemented system</a:t>
            </a:r>
          </a:p>
        </p:txBody>
      </p:sp>
      <p:sp>
        <p:nvSpPr>
          <p:cNvPr id="31747" name="Rectangle 3"/>
          <p:cNvSpPr>
            <a:spLocks noGrp="1" noChangeArrowheads="1"/>
          </p:cNvSpPr>
          <p:nvPr>
            <p:ph sz="quarter" idx="1"/>
          </p:nvPr>
        </p:nvSpPr>
        <p:spPr>
          <a:xfrm>
            <a:off x="533400" y="1066800"/>
            <a:ext cx="7772400" cy="4876800"/>
          </a:xfrm>
        </p:spPr>
        <p:txBody>
          <a:bodyPr/>
          <a:lstStyle/>
          <a:p>
            <a:pPr>
              <a:buFontTx/>
              <a:buChar char="•"/>
            </a:pPr>
            <a:r>
              <a:rPr lang="en-US" dirty="0" smtClean="0"/>
              <a:t>Training Data</a:t>
            </a:r>
          </a:p>
          <a:p>
            <a:pPr lvl="1"/>
            <a:r>
              <a:rPr lang="en-US" dirty="0" smtClean="0"/>
              <a:t>5000 faces</a:t>
            </a:r>
          </a:p>
          <a:p>
            <a:pPr lvl="2"/>
            <a:r>
              <a:rPr lang="en-US" dirty="0" smtClean="0"/>
              <a:t>All frontal, rescaled to </a:t>
            </a:r>
            <a:br>
              <a:rPr lang="en-US" dirty="0" smtClean="0"/>
            </a:br>
            <a:r>
              <a:rPr lang="en-US" dirty="0" smtClean="0"/>
              <a:t>24x24 pixels</a:t>
            </a:r>
          </a:p>
          <a:p>
            <a:pPr lvl="1"/>
            <a:r>
              <a:rPr lang="en-US" dirty="0" smtClean="0"/>
              <a:t>300 million non-faces</a:t>
            </a:r>
          </a:p>
          <a:p>
            <a:pPr lvl="2"/>
            <a:r>
              <a:rPr lang="en-US" dirty="0" smtClean="0"/>
              <a:t>9500 non-face images</a:t>
            </a:r>
          </a:p>
          <a:p>
            <a:pPr lvl="1"/>
            <a:r>
              <a:rPr lang="en-US" dirty="0" smtClean="0"/>
              <a:t>Faces are normalized</a:t>
            </a:r>
          </a:p>
          <a:p>
            <a:pPr lvl="2"/>
            <a:r>
              <a:rPr lang="en-US" dirty="0" smtClean="0"/>
              <a:t>Scale, translation</a:t>
            </a:r>
          </a:p>
          <a:p>
            <a:pPr>
              <a:buFontTx/>
              <a:buChar char="•"/>
            </a:pPr>
            <a:r>
              <a:rPr lang="en-US" dirty="0" smtClean="0"/>
              <a:t>Many variations</a:t>
            </a:r>
          </a:p>
          <a:p>
            <a:pPr lvl="1"/>
            <a:r>
              <a:rPr lang="en-US" dirty="0" smtClean="0"/>
              <a:t>Across individuals</a:t>
            </a:r>
          </a:p>
          <a:p>
            <a:pPr lvl="1"/>
            <a:r>
              <a:rPr lang="en-US" dirty="0" smtClean="0"/>
              <a:t>Illumination</a:t>
            </a:r>
          </a:p>
          <a:p>
            <a:pPr lvl="1"/>
            <a:r>
              <a:rPr lang="en-US" dirty="0" smtClean="0"/>
              <a:t>Pose</a:t>
            </a:r>
          </a:p>
          <a:p>
            <a:pPr>
              <a:buFontTx/>
              <a:buChar char="•"/>
            </a:pPr>
            <a:endParaRPr lang="en-US" dirty="0" smtClean="0"/>
          </a:p>
        </p:txBody>
      </p:sp>
      <p:pic>
        <p:nvPicPr>
          <p:cNvPr id="31748" name="Picture 4" descr="training_faces"/>
          <p:cNvPicPr>
            <a:picLocks noChangeAspect="1" noChangeArrowheads="1"/>
          </p:cNvPicPr>
          <p:nvPr/>
        </p:nvPicPr>
        <p:blipFill>
          <a:blip r:embed="rId3" cstate="print"/>
          <a:srcRect/>
          <a:stretch>
            <a:fillRect/>
          </a:stretch>
        </p:blipFill>
        <p:spPr bwMode="auto">
          <a:xfrm>
            <a:off x="4572000" y="1219200"/>
            <a:ext cx="42672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smtClean="0"/>
              <a:t>System performance</a:t>
            </a:r>
          </a:p>
        </p:txBody>
      </p:sp>
      <p:sp>
        <p:nvSpPr>
          <p:cNvPr id="1366019" name="Rectangle 3"/>
          <p:cNvSpPr>
            <a:spLocks noGrp="1" noChangeArrowheads="1"/>
          </p:cNvSpPr>
          <p:nvPr>
            <p:ph sz="quarter" idx="1"/>
          </p:nvPr>
        </p:nvSpPr>
        <p:spPr/>
        <p:txBody>
          <a:bodyPr/>
          <a:lstStyle/>
          <a:p>
            <a:pPr>
              <a:buFontTx/>
              <a:buChar char="•"/>
            </a:pPr>
            <a:r>
              <a:rPr lang="en-US" smtClean="0"/>
              <a:t>Training time: “weeks” on 466 MHz Sun workstation</a:t>
            </a:r>
          </a:p>
          <a:p>
            <a:pPr>
              <a:buFontTx/>
              <a:buChar char="•"/>
            </a:pPr>
            <a:r>
              <a:rPr lang="en-US" smtClean="0"/>
              <a:t>38 layers, total of 6061 features</a:t>
            </a:r>
          </a:p>
          <a:p>
            <a:pPr>
              <a:buFontTx/>
              <a:buChar char="•"/>
            </a:pPr>
            <a:r>
              <a:rPr lang="en-US" smtClean="0"/>
              <a:t>Average of 10 features evaluated per window on test set</a:t>
            </a:r>
          </a:p>
          <a:p>
            <a:pPr>
              <a:buFontTx/>
              <a:buChar char="•"/>
            </a:pPr>
            <a:r>
              <a:rPr lang="en-US" smtClean="0"/>
              <a:t>“On a 700 Mhz Pentium III processor, the face detector can process a 384 by 288 pixel image in about .067 seconds” </a:t>
            </a:r>
          </a:p>
          <a:p>
            <a:pPr lvl="1"/>
            <a:r>
              <a:rPr lang="en-US" smtClean="0"/>
              <a:t>15 Hz</a:t>
            </a:r>
          </a:p>
          <a:p>
            <a:pPr lvl="1"/>
            <a:r>
              <a:rPr lang="en-US" smtClean="0"/>
              <a:t>15 times faster than previous detector of comparable accuracy (Rowley et al., 1998)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6601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6601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6601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66019">
                                            <p:txEl>
                                              <p:pRg st="3" end="3"/>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366019">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36601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6019" grpId="0"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a:xfrm>
            <a:off x="685800" y="76200"/>
            <a:ext cx="8458200" cy="838200"/>
          </a:xfrm>
        </p:spPr>
        <p:txBody>
          <a:bodyPr/>
          <a:lstStyle/>
          <a:p>
            <a:r>
              <a:rPr lang="en-US" smtClean="0"/>
              <a:t>Output of Face Detector on Test Images</a:t>
            </a:r>
          </a:p>
        </p:txBody>
      </p:sp>
      <p:pic>
        <p:nvPicPr>
          <p:cNvPr id="33795" name="Picture 3" descr="oksana1-out"/>
          <p:cNvPicPr>
            <a:picLocks noChangeAspect="1" noChangeArrowheads="1"/>
          </p:cNvPicPr>
          <p:nvPr/>
        </p:nvPicPr>
        <p:blipFill>
          <a:blip r:embed="rId3" cstate="print"/>
          <a:srcRect/>
          <a:stretch>
            <a:fillRect/>
          </a:stretch>
        </p:blipFill>
        <p:spPr bwMode="auto">
          <a:xfrm>
            <a:off x="1219200" y="1371600"/>
            <a:ext cx="1579563" cy="2438400"/>
          </a:xfrm>
          <a:prstGeom prst="rect">
            <a:avLst/>
          </a:prstGeom>
          <a:noFill/>
          <a:ln w="9525">
            <a:noFill/>
            <a:miter lim="800000"/>
            <a:headEnd/>
            <a:tailEnd/>
          </a:ln>
        </p:spPr>
      </p:pic>
      <p:pic>
        <p:nvPicPr>
          <p:cNvPr id="33796" name="Picture 4" descr="judybats-out"/>
          <p:cNvPicPr>
            <a:picLocks noChangeAspect="1" noChangeArrowheads="1"/>
          </p:cNvPicPr>
          <p:nvPr/>
        </p:nvPicPr>
        <p:blipFill>
          <a:blip r:embed="rId4" cstate="print"/>
          <a:srcRect/>
          <a:stretch>
            <a:fillRect/>
          </a:stretch>
        </p:blipFill>
        <p:spPr bwMode="auto">
          <a:xfrm>
            <a:off x="3276600" y="1371600"/>
            <a:ext cx="2286000" cy="2182813"/>
          </a:xfrm>
          <a:prstGeom prst="rect">
            <a:avLst/>
          </a:prstGeom>
          <a:noFill/>
          <a:ln w="9525">
            <a:noFill/>
            <a:miter lim="800000"/>
            <a:headEnd/>
            <a:tailEnd/>
          </a:ln>
        </p:spPr>
      </p:pic>
      <p:pic>
        <p:nvPicPr>
          <p:cNvPr id="33797" name="Picture 5" descr="newsradio-out"/>
          <p:cNvPicPr>
            <a:picLocks noChangeAspect="1" noChangeArrowheads="1"/>
          </p:cNvPicPr>
          <p:nvPr/>
        </p:nvPicPr>
        <p:blipFill>
          <a:blip r:embed="rId5" cstate="print"/>
          <a:srcRect/>
          <a:stretch>
            <a:fillRect/>
          </a:stretch>
        </p:blipFill>
        <p:spPr bwMode="auto">
          <a:xfrm>
            <a:off x="1219200" y="3886200"/>
            <a:ext cx="2514600" cy="2514600"/>
          </a:xfrm>
          <a:prstGeom prst="rect">
            <a:avLst/>
          </a:prstGeom>
          <a:noFill/>
          <a:ln w="9525">
            <a:noFill/>
            <a:miter lim="800000"/>
            <a:headEnd/>
            <a:tailEnd/>
          </a:ln>
        </p:spPr>
      </p:pic>
      <p:pic>
        <p:nvPicPr>
          <p:cNvPr id="33798" name="Picture 6" descr="me-out"/>
          <p:cNvPicPr>
            <a:picLocks noChangeAspect="1" noChangeArrowheads="1"/>
          </p:cNvPicPr>
          <p:nvPr/>
        </p:nvPicPr>
        <p:blipFill>
          <a:blip r:embed="rId6" cstate="print"/>
          <a:srcRect/>
          <a:stretch>
            <a:fillRect/>
          </a:stretch>
        </p:blipFill>
        <p:spPr bwMode="auto">
          <a:xfrm>
            <a:off x="5943600" y="1693863"/>
            <a:ext cx="2017713" cy="1506537"/>
          </a:xfrm>
          <a:prstGeom prst="rect">
            <a:avLst/>
          </a:prstGeom>
          <a:noFill/>
          <a:ln w="9525">
            <a:noFill/>
            <a:miter lim="800000"/>
            <a:headEnd/>
            <a:tailEnd/>
          </a:ln>
        </p:spPr>
      </p:pic>
      <p:pic>
        <p:nvPicPr>
          <p:cNvPr id="33799" name="Picture 7" descr="rehg-thanksgiving-out"/>
          <p:cNvPicPr>
            <a:picLocks noChangeAspect="1" noChangeArrowheads="1"/>
          </p:cNvPicPr>
          <p:nvPr/>
        </p:nvPicPr>
        <p:blipFill>
          <a:blip r:embed="rId7" cstate="print"/>
          <a:srcRect/>
          <a:stretch>
            <a:fillRect/>
          </a:stretch>
        </p:blipFill>
        <p:spPr bwMode="auto">
          <a:xfrm>
            <a:off x="3886200" y="3616325"/>
            <a:ext cx="4191000" cy="2860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r>
              <a:rPr lang="en-US" smtClean="0"/>
              <a:t>Other detection tasks </a:t>
            </a:r>
          </a:p>
        </p:txBody>
      </p:sp>
      <p:pic>
        <p:nvPicPr>
          <p:cNvPr id="34819" name="Picture 3" descr="debug000002"/>
          <p:cNvPicPr>
            <a:picLocks noChangeAspect="1" noChangeArrowheads="1"/>
          </p:cNvPicPr>
          <p:nvPr/>
        </p:nvPicPr>
        <p:blipFill>
          <a:blip r:embed="rId3" cstate="print"/>
          <a:srcRect t="2579"/>
          <a:stretch>
            <a:fillRect/>
          </a:stretch>
        </p:blipFill>
        <p:spPr bwMode="auto">
          <a:xfrm>
            <a:off x="539750" y="990600"/>
            <a:ext cx="3252788" cy="2376488"/>
          </a:xfrm>
          <a:prstGeom prst="rect">
            <a:avLst/>
          </a:prstGeom>
          <a:noFill/>
          <a:ln w="9525">
            <a:noFill/>
            <a:miter lim="800000"/>
            <a:headEnd/>
            <a:tailEnd/>
          </a:ln>
        </p:spPr>
      </p:pic>
      <p:pic>
        <p:nvPicPr>
          <p:cNvPr id="34820" name="Picture 4" descr="gender"/>
          <p:cNvPicPr>
            <a:picLocks noChangeAspect="1" noChangeArrowheads="1"/>
          </p:cNvPicPr>
          <p:nvPr/>
        </p:nvPicPr>
        <p:blipFill>
          <a:blip r:embed="rId4" cstate="print"/>
          <a:srcRect/>
          <a:stretch>
            <a:fillRect/>
          </a:stretch>
        </p:blipFill>
        <p:spPr bwMode="auto">
          <a:xfrm>
            <a:off x="2133600" y="4343400"/>
            <a:ext cx="5848350" cy="2238375"/>
          </a:xfrm>
          <a:prstGeom prst="rect">
            <a:avLst/>
          </a:prstGeom>
          <a:noFill/>
          <a:ln w="9525">
            <a:noFill/>
            <a:miter lim="800000"/>
            <a:headEnd/>
            <a:tailEnd/>
          </a:ln>
        </p:spPr>
      </p:pic>
      <p:sp>
        <p:nvSpPr>
          <p:cNvPr id="34821" name="Text Box 5"/>
          <p:cNvSpPr txBox="1">
            <a:spLocks noChangeArrowheads="1"/>
          </p:cNvSpPr>
          <p:nvPr/>
        </p:nvSpPr>
        <p:spPr bwMode="auto">
          <a:xfrm>
            <a:off x="457200" y="3429000"/>
            <a:ext cx="3511550" cy="457200"/>
          </a:xfrm>
          <a:prstGeom prst="rect">
            <a:avLst/>
          </a:prstGeom>
          <a:noFill/>
          <a:ln w="12700">
            <a:noFill/>
            <a:miter lim="800000"/>
            <a:headEnd/>
            <a:tailEnd/>
          </a:ln>
        </p:spPr>
        <p:txBody>
          <a:bodyPr wrap="none">
            <a:spAutoFit/>
          </a:bodyPr>
          <a:lstStyle/>
          <a:p>
            <a:r>
              <a:rPr lang="en-US" b="0">
                <a:latin typeface="Times New Roman" pitchFamily="18" charset="0"/>
              </a:rPr>
              <a:t>Facial Feature Localization</a:t>
            </a:r>
          </a:p>
        </p:txBody>
      </p:sp>
      <p:sp>
        <p:nvSpPr>
          <p:cNvPr id="34822" name="Text Box 6"/>
          <p:cNvSpPr txBox="1">
            <a:spLocks noChangeArrowheads="1"/>
          </p:cNvSpPr>
          <p:nvPr/>
        </p:nvSpPr>
        <p:spPr bwMode="auto">
          <a:xfrm>
            <a:off x="747713" y="5181600"/>
            <a:ext cx="1309687" cy="822325"/>
          </a:xfrm>
          <a:prstGeom prst="rect">
            <a:avLst/>
          </a:prstGeom>
          <a:noFill/>
          <a:ln w="12700">
            <a:noFill/>
            <a:miter lim="800000"/>
            <a:headEnd/>
            <a:tailEnd/>
          </a:ln>
        </p:spPr>
        <p:txBody>
          <a:bodyPr wrap="none">
            <a:spAutoFit/>
          </a:bodyPr>
          <a:lstStyle/>
          <a:p>
            <a:r>
              <a:rPr lang="en-US" b="0">
                <a:latin typeface="Times New Roman" pitchFamily="18" charset="0"/>
              </a:rPr>
              <a:t>Male vs. </a:t>
            </a:r>
            <a:br>
              <a:rPr lang="en-US" b="0">
                <a:latin typeface="Times New Roman" pitchFamily="18" charset="0"/>
              </a:rPr>
            </a:br>
            <a:r>
              <a:rPr lang="en-US" b="0">
                <a:latin typeface="Times New Roman" pitchFamily="18" charset="0"/>
              </a:rPr>
              <a:t>female</a:t>
            </a:r>
          </a:p>
        </p:txBody>
      </p:sp>
      <p:pic>
        <p:nvPicPr>
          <p:cNvPr id="34823" name="Picture 7" descr="four"/>
          <p:cNvPicPr>
            <a:picLocks noChangeAspect="1" noChangeArrowheads="1"/>
          </p:cNvPicPr>
          <p:nvPr/>
        </p:nvPicPr>
        <p:blipFill>
          <a:blip r:embed="rId5" cstate="print"/>
          <a:srcRect b="27486"/>
          <a:stretch>
            <a:fillRect/>
          </a:stretch>
        </p:blipFill>
        <p:spPr bwMode="auto">
          <a:xfrm>
            <a:off x="4343400" y="990600"/>
            <a:ext cx="4229100" cy="2362200"/>
          </a:xfrm>
          <a:prstGeom prst="rect">
            <a:avLst/>
          </a:prstGeom>
          <a:noFill/>
          <a:ln w="9525">
            <a:noFill/>
            <a:miter lim="800000"/>
            <a:headEnd/>
            <a:tailEnd/>
          </a:ln>
        </p:spPr>
      </p:pic>
      <p:sp>
        <p:nvSpPr>
          <p:cNvPr id="34824" name="Text Box 8"/>
          <p:cNvSpPr txBox="1">
            <a:spLocks noChangeArrowheads="1"/>
          </p:cNvSpPr>
          <p:nvPr/>
        </p:nvSpPr>
        <p:spPr bwMode="auto">
          <a:xfrm>
            <a:off x="5334000" y="3429000"/>
            <a:ext cx="2347913" cy="457200"/>
          </a:xfrm>
          <a:prstGeom prst="rect">
            <a:avLst/>
          </a:prstGeom>
          <a:noFill/>
          <a:ln w="12700">
            <a:noFill/>
            <a:miter lim="800000"/>
            <a:headEnd/>
            <a:tailEnd/>
          </a:ln>
        </p:spPr>
        <p:txBody>
          <a:bodyPr wrap="none">
            <a:spAutoFit/>
          </a:bodyPr>
          <a:lstStyle/>
          <a:p>
            <a:r>
              <a:rPr lang="en-US" b="0">
                <a:latin typeface="Times New Roman" pitchFamily="18" charset="0"/>
              </a:rPr>
              <a:t>Profile Detection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a:xfrm>
            <a:off x="228600" y="228600"/>
            <a:ext cx="7467600" cy="579438"/>
          </a:xfrm>
        </p:spPr>
        <p:txBody>
          <a:bodyPr/>
          <a:lstStyle/>
          <a:p>
            <a:r>
              <a:rPr lang="en-US" dirty="0" smtClean="0"/>
              <a:t>Profile Detection</a:t>
            </a:r>
          </a:p>
        </p:txBody>
      </p:sp>
      <p:pic>
        <p:nvPicPr>
          <p:cNvPr id="35843" name="Picture 3" descr="fdr-out"/>
          <p:cNvPicPr>
            <a:picLocks noChangeAspect="1" noChangeArrowheads="1"/>
          </p:cNvPicPr>
          <p:nvPr/>
        </p:nvPicPr>
        <p:blipFill>
          <a:blip r:embed="rId3" cstate="print"/>
          <a:srcRect/>
          <a:stretch>
            <a:fillRect/>
          </a:stretch>
        </p:blipFill>
        <p:spPr bwMode="auto">
          <a:xfrm>
            <a:off x="304800" y="3717925"/>
            <a:ext cx="4343400" cy="2606675"/>
          </a:xfrm>
          <a:prstGeom prst="rect">
            <a:avLst/>
          </a:prstGeom>
          <a:noFill/>
          <a:ln w="9525">
            <a:noFill/>
            <a:miter lim="800000"/>
            <a:headEnd/>
            <a:tailEnd/>
          </a:ln>
        </p:spPr>
      </p:pic>
      <p:pic>
        <p:nvPicPr>
          <p:cNvPr id="35844" name="Picture 4" descr="fdr-right-out"/>
          <p:cNvPicPr>
            <a:picLocks noChangeAspect="1" noChangeArrowheads="1"/>
          </p:cNvPicPr>
          <p:nvPr/>
        </p:nvPicPr>
        <p:blipFill>
          <a:blip r:embed="rId4" cstate="print"/>
          <a:srcRect r="63158"/>
          <a:stretch>
            <a:fillRect/>
          </a:stretch>
        </p:blipFill>
        <p:spPr bwMode="auto">
          <a:xfrm>
            <a:off x="304800" y="3717925"/>
            <a:ext cx="1600200" cy="2606675"/>
          </a:xfrm>
          <a:prstGeom prst="rect">
            <a:avLst/>
          </a:prstGeom>
          <a:noFill/>
          <a:ln w="9525">
            <a:noFill/>
            <a:miter lim="800000"/>
            <a:headEnd/>
            <a:tailEnd/>
          </a:ln>
        </p:spPr>
      </p:pic>
      <p:pic>
        <p:nvPicPr>
          <p:cNvPr id="35845" name="Picture 5" descr="olym"/>
          <p:cNvPicPr>
            <a:picLocks noChangeAspect="1" noChangeArrowheads="1"/>
          </p:cNvPicPr>
          <p:nvPr/>
        </p:nvPicPr>
        <p:blipFill>
          <a:blip r:embed="rId5" cstate="print"/>
          <a:srcRect/>
          <a:stretch>
            <a:fillRect/>
          </a:stretch>
        </p:blipFill>
        <p:spPr bwMode="auto">
          <a:xfrm>
            <a:off x="5105400" y="1722438"/>
            <a:ext cx="3543300" cy="4525962"/>
          </a:xfrm>
          <a:prstGeom prst="rect">
            <a:avLst/>
          </a:prstGeom>
          <a:noFill/>
          <a:ln w="9525">
            <a:noFill/>
            <a:miter lim="800000"/>
            <a:headEnd/>
            <a:tailEnd/>
          </a:ln>
        </p:spPr>
      </p:pic>
      <p:pic>
        <p:nvPicPr>
          <p:cNvPr id="35846" name="Picture 6" descr="examples"/>
          <p:cNvPicPr>
            <a:picLocks noChangeAspect="1" noChangeArrowheads="1"/>
          </p:cNvPicPr>
          <p:nvPr/>
        </p:nvPicPr>
        <p:blipFill>
          <a:blip r:embed="rId6" cstate="print"/>
          <a:srcRect r="45978" b="21851"/>
          <a:stretch>
            <a:fillRect/>
          </a:stretch>
        </p:blipFill>
        <p:spPr bwMode="auto">
          <a:xfrm>
            <a:off x="990600" y="1066800"/>
            <a:ext cx="2819400" cy="22796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762000"/>
            <a:ext cx="7467600" cy="655638"/>
          </a:xfrm>
        </p:spPr>
        <p:txBody>
          <a:bodyPr/>
          <a:lstStyle/>
          <a:p>
            <a:r>
              <a:rPr lang="en-US" dirty="0" smtClean="0"/>
              <a:t>Profile Features </a:t>
            </a:r>
          </a:p>
        </p:txBody>
      </p:sp>
      <p:pic>
        <p:nvPicPr>
          <p:cNvPr id="36867" name="Picture 3" descr="examples"/>
          <p:cNvPicPr>
            <a:picLocks noChangeAspect="1" noChangeArrowheads="1"/>
          </p:cNvPicPr>
          <p:nvPr/>
        </p:nvPicPr>
        <p:blipFill>
          <a:blip r:embed="rId3" cstate="print"/>
          <a:srcRect r="45978" b="3342"/>
          <a:stretch>
            <a:fillRect/>
          </a:stretch>
        </p:blipFill>
        <p:spPr bwMode="auto">
          <a:xfrm>
            <a:off x="609600" y="1447800"/>
            <a:ext cx="3581400" cy="3581400"/>
          </a:xfrm>
          <a:prstGeom prst="rect">
            <a:avLst/>
          </a:prstGeom>
          <a:noFill/>
          <a:ln w="9525">
            <a:noFill/>
            <a:miter lim="800000"/>
            <a:headEnd/>
            <a:tailEnd/>
          </a:ln>
        </p:spPr>
      </p:pic>
      <p:pic>
        <p:nvPicPr>
          <p:cNvPr id="36868" name="Picture 4" descr="features"/>
          <p:cNvPicPr>
            <a:picLocks noChangeAspect="1" noChangeArrowheads="1"/>
          </p:cNvPicPr>
          <p:nvPr/>
        </p:nvPicPr>
        <p:blipFill>
          <a:blip r:embed="rId4" cstate="print"/>
          <a:srcRect b="20667"/>
          <a:stretch>
            <a:fillRect/>
          </a:stretch>
        </p:blipFill>
        <p:spPr bwMode="auto">
          <a:xfrm>
            <a:off x="4419600" y="1447800"/>
            <a:ext cx="3733800" cy="28479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smtClean="0"/>
              <a:t>Summary: Viola/Jones detector</a:t>
            </a:r>
          </a:p>
        </p:txBody>
      </p:sp>
      <p:sp>
        <p:nvSpPr>
          <p:cNvPr id="1363971" name="Rectangle 3"/>
          <p:cNvSpPr>
            <a:spLocks noGrp="1" noChangeArrowheads="1"/>
          </p:cNvSpPr>
          <p:nvPr>
            <p:ph sz="quarter" idx="1"/>
          </p:nvPr>
        </p:nvSpPr>
        <p:spPr/>
        <p:txBody>
          <a:bodyPr/>
          <a:lstStyle/>
          <a:p>
            <a:pPr>
              <a:buFontTx/>
              <a:buChar char="•"/>
            </a:pPr>
            <a:r>
              <a:rPr lang="en-US" smtClean="0"/>
              <a:t>Rectangle features</a:t>
            </a:r>
          </a:p>
          <a:p>
            <a:pPr>
              <a:buFontTx/>
              <a:buChar char="•"/>
            </a:pPr>
            <a:r>
              <a:rPr lang="en-US" smtClean="0"/>
              <a:t>Integral images for fast computation</a:t>
            </a:r>
          </a:p>
          <a:p>
            <a:pPr>
              <a:buFontTx/>
              <a:buChar char="•"/>
            </a:pPr>
            <a:r>
              <a:rPr lang="en-US" smtClean="0"/>
              <a:t>Boosting for feature selection</a:t>
            </a:r>
          </a:p>
          <a:p>
            <a:pPr>
              <a:buFontTx/>
              <a:buChar char="•"/>
            </a:pPr>
            <a:r>
              <a:rPr lang="en-US" smtClean="0"/>
              <a:t>Attentional cascade for fast rejection of negative windows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6397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363971">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363971">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363971">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63971"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Face Detection</a:t>
            </a:r>
          </a:p>
          <a:p>
            <a:r>
              <a:rPr lang="en-US" u="sng" dirty="0" smtClean="0"/>
              <a:t>Face Recognition</a:t>
            </a:r>
          </a:p>
          <a:p>
            <a:pPr lvl="1"/>
            <a:r>
              <a:rPr lang="en-US" dirty="0" smtClean="0"/>
              <a:t>Eigen vs. Fisher faces</a:t>
            </a:r>
          </a:p>
          <a:p>
            <a:pPr lvl="1"/>
            <a:r>
              <a:rPr lang="en-US" dirty="0" smtClean="0"/>
              <a:t>Implicit elastic matching</a:t>
            </a:r>
            <a:endParaRPr lang="en-US" dirty="0"/>
          </a:p>
        </p:txBody>
      </p:sp>
    </p:spTree>
    <p:extLst>
      <p:ext uri="{BB962C8B-B14F-4D97-AF65-F5344CB8AC3E}">
        <p14:creationId xmlns:p14="http://schemas.microsoft.com/office/powerpoint/2010/main" xmlns="" val="97455785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1371600"/>
            <a:ext cx="8991600" cy="5029200"/>
          </a:xfrm>
        </p:spPr>
        <p:txBody>
          <a:bodyPr>
            <a:normAutofit/>
          </a:bodyPr>
          <a:lstStyle/>
          <a:p>
            <a:r>
              <a:rPr lang="en-US" dirty="0" smtClean="0"/>
              <a:t>Photo sharing has become a main online social activity</a:t>
            </a:r>
          </a:p>
          <a:p>
            <a:pPr lvl="1"/>
            <a:r>
              <a:rPr lang="en-US" dirty="0" err="1" smtClean="0"/>
              <a:t>FaceBook</a:t>
            </a:r>
            <a:r>
              <a:rPr lang="en-US" dirty="0" smtClean="0"/>
              <a:t> receives 850 million photo uploads/month</a:t>
            </a:r>
          </a:p>
          <a:p>
            <a:endParaRPr lang="en-US" sz="800" dirty="0" smtClean="0"/>
          </a:p>
          <a:p>
            <a:endParaRPr lang="en-US" dirty="0" smtClean="0"/>
          </a:p>
          <a:p>
            <a:endParaRPr lang="en-US" dirty="0" smtClean="0"/>
          </a:p>
          <a:p>
            <a:endParaRPr lang="en-US" dirty="0" smtClean="0"/>
          </a:p>
          <a:p>
            <a:r>
              <a:rPr lang="en-US" dirty="0" smtClean="0"/>
              <a:t>Users care about who are in which photos</a:t>
            </a:r>
          </a:p>
          <a:p>
            <a:pPr lvl="1"/>
            <a:r>
              <a:rPr lang="en-US" dirty="0" smtClean="0"/>
              <a:t>Tagging faces  is common in Picasa, </a:t>
            </a:r>
            <a:r>
              <a:rPr lang="en-US" dirty="0" err="1" smtClean="0"/>
              <a:t>iPhoto</a:t>
            </a:r>
            <a:r>
              <a:rPr lang="en-US" dirty="0" smtClean="0"/>
              <a:t>, WLPG, </a:t>
            </a:r>
            <a:r>
              <a:rPr lang="en-US" dirty="0" err="1" smtClean="0"/>
              <a:t>FaceBook</a:t>
            </a:r>
            <a:r>
              <a:rPr lang="en-US" dirty="0" smtClean="0"/>
              <a:t>.</a:t>
            </a:r>
          </a:p>
          <a:p>
            <a:endParaRPr lang="en-US" sz="400" dirty="0" smtClean="0"/>
          </a:p>
          <a:p>
            <a:r>
              <a:rPr lang="en-US" dirty="0" smtClean="0"/>
              <a:t>Face recognition in real life photos is challenging</a:t>
            </a:r>
          </a:p>
          <a:p>
            <a:pPr lvl="1"/>
            <a:r>
              <a:rPr lang="en-US" dirty="0" smtClean="0"/>
              <a:t>FRGC (controlled): &gt;99.99% accuracy with FAR&lt;0.01%</a:t>
            </a:r>
          </a:p>
          <a:p>
            <a:pPr lvl="1"/>
            <a:r>
              <a:rPr lang="en-US" dirty="0" smtClean="0"/>
              <a:t>LFW </a:t>
            </a:r>
            <a:r>
              <a:rPr lang="en-US" sz="2000" dirty="0" smtClean="0"/>
              <a:t>[Huang et al. 2007]</a:t>
            </a:r>
            <a:r>
              <a:rPr lang="en-US" dirty="0" smtClean="0"/>
              <a:t>: ~75% recognition accuracy</a:t>
            </a:r>
          </a:p>
          <a:p>
            <a:pPr>
              <a:buNone/>
            </a:pPr>
            <a:endParaRPr lang="en-US" dirty="0"/>
          </a:p>
        </p:txBody>
      </p:sp>
      <p:sp>
        <p:nvSpPr>
          <p:cNvPr id="3" name="Title 2"/>
          <p:cNvSpPr>
            <a:spLocks noGrp="1"/>
          </p:cNvSpPr>
          <p:nvPr>
            <p:ph type="title"/>
          </p:nvPr>
        </p:nvSpPr>
        <p:spPr/>
        <p:txBody>
          <a:bodyPr>
            <a:normAutofit/>
          </a:bodyPr>
          <a:lstStyle/>
          <a:p>
            <a:r>
              <a:rPr smtClean="0"/>
              <a:t>Photos-&gt;People-&gt;Tags-&gt;Social</a:t>
            </a:r>
            <a:endParaRPr lang="en-US" dirty="0"/>
          </a:p>
        </p:txBody>
      </p:sp>
      <p:pic>
        <p:nvPicPr>
          <p:cNvPr id="4" name="Picture 4" descr="C:\Users\t-jowrig\Desktop\Face dataset\origImages\AlPacino\AlPacino000010.jpg"/>
          <p:cNvPicPr>
            <a:picLocks noChangeAspect="1" noChangeArrowheads="1"/>
          </p:cNvPicPr>
          <p:nvPr/>
        </p:nvPicPr>
        <p:blipFill>
          <a:blip r:embed="rId3" cstate="print"/>
          <a:srcRect/>
          <a:stretch>
            <a:fillRect/>
          </a:stretch>
        </p:blipFill>
        <p:spPr bwMode="auto">
          <a:xfrm>
            <a:off x="457200" y="2447172"/>
            <a:ext cx="1219200" cy="1219200"/>
          </a:xfrm>
          <a:prstGeom prst="rect">
            <a:avLst/>
          </a:prstGeom>
          <a:noFill/>
        </p:spPr>
      </p:pic>
      <p:pic>
        <p:nvPicPr>
          <p:cNvPr id="5" name="Picture 5" descr="C:\Users\t-jowrig\Desktop\Face dataset\origImages\CameronDiaz\CameronDiaz000024.jpg"/>
          <p:cNvPicPr>
            <a:picLocks noChangeAspect="1" noChangeArrowheads="1"/>
          </p:cNvPicPr>
          <p:nvPr/>
        </p:nvPicPr>
        <p:blipFill>
          <a:blip r:embed="rId4" cstate="print"/>
          <a:srcRect/>
          <a:stretch>
            <a:fillRect/>
          </a:stretch>
        </p:blipFill>
        <p:spPr bwMode="auto">
          <a:xfrm>
            <a:off x="1828800" y="2447171"/>
            <a:ext cx="894081" cy="1219201"/>
          </a:xfrm>
          <a:prstGeom prst="rect">
            <a:avLst/>
          </a:prstGeom>
          <a:noFill/>
        </p:spPr>
      </p:pic>
      <p:pic>
        <p:nvPicPr>
          <p:cNvPr id="6" name="Picture 6" descr="C:\Users\t-jowrig\Desktop\Face dataset\origImages\MorganFreeman\MorganFreeman000027.jpg"/>
          <p:cNvPicPr>
            <a:picLocks noChangeAspect="1" noChangeArrowheads="1"/>
          </p:cNvPicPr>
          <p:nvPr/>
        </p:nvPicPr>
        <p:blipFill>
          <a:blip r:embed="rId5" cstate="print"/>
          <a:srcRect/>
          <a:stretch>
            <a:fillRect/>
          </a:stretch>
        </p:blipFill>
        <p:spPr bwMode="auto">
          <a:xfrm>
            <a:off x="2895600" y="2447172"/>
            <a:ext cx="1828800" cy="1228184"/>
          </a:xfrm>
          <a:prstGeom prst="rect">
            <a:avLst/>
          </a:prstGeom>
          <a:noFill/>
        </p:spPr>
      </p:pic>
      <p:pic>
        <p:nvPicPr>
          <p:cNvPr id="7" name="Picture 7" descr="C:\Users\t-jowrig\Desktop\lfw\lfw\Hillary_Clinton\Hillary_Clinton_0012.jpg"/>
          <p:cNvPicPr>
            <a:picLocks noChangeAspect="1" noChangeArrowheads="1"/>
          </p:cNvPicPr>
          <p:nvPr/>
        </p:nvPicPr>
        <p:blipFill>
          <a:blip r:embed="rId6" cstate="print"/>
          <a:srcRect/>
          <a:stretch>
            <a:fillRect/>
          </a:stretch>
        </p:blipFill>
        <p:spPr bwMode="auto">
          <a:xfrm>
            <a:off x="4893326" y="2447172"/>
            <a:ext cx="1219200" cy="1219200"/>
          </a:xfrm>
          <a:prstGeom prst="rect">
            <a:avLst/>
          </a:prstGeom>
          <a:noFill/>
        </p:spPr>
      </p:pic>
      <p:pic>
        <p:nvPicPr>
          <p:cNvPr id="8" name="Picture 2" descr="C:\Users\t-jowrig\Desktop\Face dataset\origImages\MichaelJackson\MichaelJackson000066.jpg"/>
          <p:cNvPicPr>
            <a:picLocks noChangeAspect="1" noChangeArrowheads="1"/>
          </p:cNvPicPr>
          <p:nvPr/>
        </p:nvPicPr>
        <p:blipFill>
          <a:blip r:embed="rId7" cstate="print"/>
          <a:srcRect/>
          <a:stretch>
            <a:fillRect/>
          </a:stretch>
        </p:blipFill>
        <p:spPr bwMode="auto">
          <a:xfrm>
            <a:off x="6264926" y="2438400"/>
            <a:ext cx="1371600" cy="1257300"/>
          </a:xfrm>
          <a:prstGeom prst="rect">
            <a:avLst/>
          </a:prstGeom>
          <a:noFill/>
        </p:spPr>
      </p:pic>
      <p:pic>
        <p:nvPicPr>
          <p:cNvPr id="9" name="Picture 3" descr="C:\Users\t-jowrig\Desktop\Face dataset\origImages\MichaelJackson\MichaelJackson000064.jpg"/>
          <p:cNvPicPr>
            <a:picLocks noChangeAspect="1" noChangeArrowheads="1"/>
          </p:cNvPicPr>
          <p:nvPr/>
        </p:nvPicPr>
        <p:blipFill>
          <a:blip r:embed="rId8" cstate="print"/>
          <a:srcRect/>
          <a:stretch>
            <a:fillRect/>
          </a:stretch>
        </p:blipFill>
        <p:spPr bwMode="auto">
          <a:xfrm>
            <a:off x="7780663" y="2438400"/>
            <a:ext cx="998863" cy="1295400"/>
          </a:xfrm>
          <a:prstGeom prst="rect">
            <a:avLst/>
          </a:prstGeom>
          <a:noFill/>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228600" y="4648200"/>
            <a:ext cx="8915400" cy="1524000"/>
          </a:xfrm>
        </p:spPr>
        <p:txBody>
          <a:bodyPr>
            <a:noAutofit/>
          </a:bodyPr>
          <a:lstStyle/>
          <a:p>
            <a:r>
              <a:rPr lang="en-US" sz="2800" dirty="0" smtClean="0"/>
              <a:t>Poses, lighting and facial expressions confront recognition</a:t>
            </a:r>
          </a:p>
          <a:p>
            <a:r>
              <a:rPr lang="en-US" sz="2800" dirty="0" smtClean="0"/>
              <a:t>Efficiently matching against large gallery dataset is nontrivial</a:t>
            </a:r>
          </a:p>
          <a:p>
            <a:r>
              <a:rPr lang="en-US" sz="2800" dirty="0" smtClean="0"/>
              <a:t>Large number of subjects matters</a:t>
            </a:r>
          </a:p>
        </p:txBody>
      </p:sp>
      <p:sp>
        <p:nvSpPr>
          <p:cNvPr id="3" name="Title 2"/>
          <p:cNvSpPr>
            <a:spLocks noGrp="1"/>
          </p:cNvSpPr>
          <p:nvPr>
            <p:ph type="title"/>
          </p:nvPr>
        </p:nvSpPr>
        <p:spPr>
          <a:xfrm>
            <a:off x="0" y="457200"/>
            <a:ext cx="9067800" cy="914400"/>
          </a:xfrm>
        </p:spPr>
        <p:txBody>
          <a:bodyPr>
            <a:normAutofit fontScale="90000"/>
          </a:bodyPr>
          <a:lstStyle/>
          <a:p>
            <a:r>
              <a:rPr lang="en-US" dirty="0" smtClean="0"/>
              <a:t>What compose a face recognition system?</a:t>
            </a:r>
            <a:endParaRPr lang="en-US" dirty="0"/>
          </a:p>
        </p:txBody>
      </p:sp>
      <p:pic>
        <p:nvPicPr>
          <p:cNvPr id="10" name="Picture 2" descr="\\ganghua5\c$\GangHua\DataBackupLLNetApp\_face\data\friends_full_LLFormat\patches\0000012624_0000000000000000311_00.bmp"/>
          <p:cNvPicPr>
            <a:picLocks noChangeAspect="1" noChangeArrowheads="1"/>
          </p:cNvPicPr>
          <p:nvPr/>
        </p:nvPicPr>
        <p:blipFill>
          <a:blip r:embed="rId3" cstate="print"/>
          <a:srcRect/>
          <a:stretch>
            <a:fillRect/>
          </a:stretch>
        </p:blipFill>
        <p:spPr bwMode="auto">
          <a:xfrm>
            <a:off x="3007485" y="1888092"/>
            <a:ext cx="533400" cy="533400"/>
          </a:xfrm>
          <a:prstGeom prst="rect">
            <a:avLst/>
          </a:prstGeom>
          <a:noFill/>
        </p:spPr>
      </p:pic>
      <p:pic>
        <p:nvPicPr>
          <p:cNvPr id="11" name="Picture 3" descr="\\ganghua5\c$\GangHua\DataBackupLLNetApp\_face\data\friends_full_LLFormat\patches\0000012893_0000000000000000314_00.bmp"/>
          <p:cNvPicPr>
            <a:picLocks noChangeAspect="1" noChangeArrowheads="1"/>
          </p:cNvPicPr>
          <p:nvPr/>
        </p:nvPicPr>
        <p:blipFill>
          <a:blip r:embed="rId4" cstate="print"/>
          <a:srcRect/>
          <a:stretch>
            <a:fillRect/>
          </a:stretch>
        </p:blipFill>
        <p:spPr bwMode="auto">
          <a:xfrm>
            <a:off x="7674736" y="1905001"/>
            <a:ext cx="533400" cy="511776"/>
          </a:xfrm>
          <a:prstGeom prst="rect">
            <a:avLst/>
          </a:prstGeom>
          <a:noFill/>
        </p:spPr>
      </p:pic>
      <p:pic>
        <p:nvPicPr>
          <p:cNvPr id="12" name="Picture 4" descr="\\ganghua5\c$\GangHua\DataBackupLLNetApp\_face\data\friends_full_LLFormat\patches\0000011938_0000000000000000004_00.bmp"/>
          <p:cNvPicPr>
            <a:picLocks noChangeAspect="1" noChangeArrowheads="1"/>
          </p:cNvPicPr>
          <p:nvPr/>
        </p:nvPicPr>
        <p:blipFill>
          <a:blip r:embed="rId5" cstate="print"/>
          <a:srcRect/>
          <a:stretch>
            <a:fillRect/>
          </a:stretch>
        </p:blipFill>
        <p:spPr bwMode="auto">
          <a:xfrm>
            <a:off x="7112761" y="1905000"/>
            <a:ext cx="533400" cy="537351"/>
          </a:xfrm>
          <a:prstGeom prst="rect">
            <a:avLst/>
          </a:prstGeom>
          <a:noFill/>
        </p:spPr>
      </p:pic>
      <p:pic>
        <p:nvPicPr>
          <p:cNvPr id="13" name="Picture 5" descr="\\ganghua5\c$\GangHua\DataBackupLLNetApp\_face\data\friends_full_LLFormat\patches\0000001299_0000000000000000308_00.bmp"/>
          <p:cNvPicPr>
            <a:picLocks noChangeAspect="1" noChangeArrowheads="1"/>
          </p:cNvPicPr>
          <p:nvPr/>
        </p:nvPicPr>
        <p:blipFill>
          <a:blip r:embed="rId6" cstate="print"/>
          <a:srcRect/>
          <a:stretch>
            <a:fillRect/>
          </a:stretch>
        </p:blipFill>
        <p:spPr bwMode="auto">
          <a:xfrm>
            <a:off x="6550786" y="1905000"/>
            <a:ext cx="533400" cy="533400"/>
          </a:xfrm>
          <a:prstGeom prst="rect">
            <a:avLst/>
          </a:prstGeom>
          <a:noFill/>
        </p:spPr>
      </p:pic>
      <p:pic>
        <p:nvPicPr>
          <p:cNvPr id="14" name="Picture 6" descr="\\ganghua5\c$\GangHua\DataBackupLLNetApp\_face\data\friends_full_LLFormat\patches\0000011667_0000000000000000003_00.bmp"/>
          <p:cNvPicPr>
            <a:picLocks noChangeAspect="1" noChangeArrowheads="1"/>
          </p:cNvPicPr>
          <p:nvPr/>
        </p:nvPicPr>
        <p:blipFill>
          <a:blip r:embed="rId7" cstate="print"/>
          <a:srcRect/>
          <a:stretch>
            <a:fillRect/>
          </a:stretch>
        </p:blipFill>
        <p:spPr bwMode="auto">
          <a:xfrm>
            <a:off x="5439941" y="2971800"/>
            <a:ext cx="529914" cy="533400"/>
          </a:xfrm>
          <a:prstGeom prst="rect">
            <a:avLst/>
          </a:prstGeom>
          <a:noFill/>
        </p:spPr>
      </p:pic>
      <p:pic>
        <p:nvPicPr>
          <p:cNvPr id="15" name="Picture 7" descr="\\ganghua5\c$\GangHua\DataBackupLLNetApp\_face\data\friends_full_LLFormat\patches\0000013763_0000000000000000586_00.bmp"/>
          <p:cNvPicPr>
            <a:picLocks noChangeAspect="1" noChangeArrowheads="1"/>
          </p:cNvPicPr>
          <p:nvPr/>
        </p:nvPicPr>
        <p:blipFill>
          <a:blip r:embed="rId8" cstate="print"/>
          <a:srcRect/>
          <a:stretch>
            <a:fillRect/>
          </a:stretch>
        </p:blipFill>
        <p:spPr bwMode="auto">
          <a:xfrm>
            <a:off x="6033066" y="2971799"/>
            <a:ext cx="511775" cy="533400"/>
          </a:xfrm>
          <a:prstGeom prst="rect">
            <a:avLst/>
          </a:prstGeom>
          <a:noFill/>
        </p:spPr>
      </p:pic>
      <p:pic>
        <p:nvPicPr>
          <p:cNvPr id="16" name="Picture 8" descr="\\ganghua5\c$\GangHua\DataBackupLLNetApp\_face\data\friends_full_LLFormat\patches\0000014749_0000000000000000984_00.bmp"/>
          <p:cNvPicPr>
            <a:picLocks noChangeAspect="1" noChangeArrowheads="1"/>
          </p:cNvPicPr>
          <p:nvPr/>
        </p:nvPicPr>
        <p:blipFill>
          <a:blip r:embed="rId9" cstate="print"/>
          <a:srcRect/>
          <a:stretch>
            <a:fillRect/>
          </a:stretch>
        </p:blipFill>
        <p:spPr bwMode="auto">
          <a:xfrm>
            <a:off x="2445510" y="2981324"/>
            <a:ext cx="533400" cy="533400"/>
          </a:xfrm>
          <a:prstGeom prst="rect">
            <a:avLst/>
          </a:prstGeom>
          <a:noFill/>
        </p:spPr>
      </p:pic>
      <p:pic>
        <p:nvPicPr>
          <p:cNvPr id="17" name="Picture 9" descr="\\ganghua5\c$\GangHua\DataBackupLLNetApp\_face\data\friends_full_LLFormat\patches\0000014311_0000000000000000982_00.bmp"/>
          <p:cNvPicPr>
            <a:picLocks noChangeAspect="1" noChangeArrowheads="1"/>
          </p:cNvPicPr>
          <p:nvPr/>
        </p:nvPicPr>
        <p:blipFill>
          <a:blip r:embed="rId10" cstate="print"/>
          <a:srcRect/>
          <a:stretch>
            <a:fillRect/>
          </a:stretch>
        </p:blipFill>
        <p:spPr bwMode="auto">
          <a:xfrm>
            <a:off x="3017010" y="2971799"/>
            <a:ext cx="533400" cy="533400"/>
          </a:xfrm>
          <a:prstGeom prst="rect">
            <a:avLst/>
          </a:prstGeom>
          <a:noFill/>
        </p:spPr>
      </p:pic>
      <p:pic>
        <p:nvPicPr>
          <p:cNvPr id="18" name="Picture 10" descr="\\ganghua5\c$\GangHua\DataBackupLLNetApp\_face\data\friends_full_LLFormat\patches\0000014595_0000000000000000983_00.bmp"/>
          <p:cNvPicPr>
            <a:picLocks noChangeAspect="1" noChangeArrowheads="1"/>
          </p:cNvPicPr>
          <p:nvPr/>
        </p:nvPicPr>
        <p:blipFill>
          <a:blip r:embed="rId11" cstate="print"/>
          <a:srcRect/>
          <a:stretch>
            <a:fillRect/>
          </a:stretch>
        </p:blipFill>
        <p:spPr bwMode="auto">
          <a:xfrm>
            <a:off x="5979286" y="1905000"/>
            <a:ext cx="533400" cy="533400"/>
          </a:xfrm>
          <a:prstGeom prst="rect">
            <a:avLst/>
          </a:prstGeom>
          <a:noFill/>
        </p:spPr>
      </p:pic>
      <p:pic>
        <p:nvPicPr>
          <p:cNvPr id="19" name="Picture 11" descr="\\ganghua5\c$\GangHua\DataBackupLLNetApp\_face\data\friends_full_LLFormat\patches\0000131124_0000000000000000589_00.bmp"/>
          <p:cNvPicPr>
            <a:picLocks noChangeAspect="1" noChangeArrowheads="1"/>
          </p:cNvPicPr>
          <p:nvPr/>
        </p:nvPicPr>
        <p:blipFill>
          <a:blip r:embed="rId12" cstate="print"/>
          <a:srcRect/>
          <a:stretch>
            <a:fillRect/>
          </a:stretch>
        </p:blipFill>
        <p:spPr bwMode="auto">
          <a:xfrm>
            <a:off x="6601991" y="2971799"/>
            <a:ext cx="533400" cy="533400"/>
          </a:xfrm>
          <a:prstGeom prst="rect">
            <a:avLst/>
          </a:prstGeom>
          <a:noFill/>
        </p:spPr>
      </p:pic>
      <p:pic>
        <p:nvPicPr>
          <p:cNvPr id="20" name="Picture 12" descr="\\ganghua5\c$\GangHua\DataBackupLLNetApp\_face\data\friends_full_LLFormat\patches\0001115210_0000000000000000010_00.bmp"/>
          <p:cNvPicPr>
            <a:picLocks noChangeAspect="1" noChangeArrowheads="1"/>
          </p:cNvPicPr>
          <p:nvPr/>
        </p:nvPicPr>
        <p:blipFill>
          <a:blip r:embed="rId13" cstate="print"/>
          <a:srcRect/>
          <a:stretch>
            <a:fillRect/>
          </a:stretch>
        </p:blipFill>
        <p:spPr bwMode="auto">
          <a:xfrm>
            <a:off x="3598035" y="2952749"/>
            <a:ext cx="533400" cy="533400"/>
          </a:xfrm>
          <a:prstGeom prst="rect">
            <a:avLst/>
          </a:prstGeom>
          <a:noFill/>
        </p:spPr>
      </p:pic>
      <p:pic>
        <p:nvPicPr>
          <p:cNvPr id="21" name="Picture 13" descr="\\ganghua5\c$\GangHua\DataBackupLLNetApp\_face\data\friends_full_LLFormat\patches\0001217184_0000000000000000322_00.bmp"/>
          <p:cNvPicPr>
            <a:picLocks noChangeAspect="1" noChangeArrowheads="1"/>
          </p:cNvPicPr>
          <p:nvPr/>
        </p:nvPicPr>
        <p:blipFill>
          <a:blip r:embed="rId14" cstate="print"/>
          <a:srcRect/>
          <a:stretch>
            <a:fillRect/>
          </a:stretch>
        </p:blipFill>
        <p:spPr bwMode="auto">
          <a:xfrm>
            <a:off x="4131435" y="1888092"/>
            <a:ext cx="533400" cy="544139"/>
          </a:xfrm>
          <a:prstGeom prst="rect">
            <a:avLst/>
          </a:prstGeom>
          <a:noFill/>
        </p:spPr>
      </p:pic>
      <p:pic>
        <p:nvPicPr>
          <p:cNvPr id="22" name="Picture 14" descr="\\ganghua5\c$\GangHua\DataBackupLLNetApp\_face\data\friends_full_LLFormat\patches\0001319152_0000000000000000596_00.bmp"/>
          <p:cNvPicPr>
            <a:picLocks noChangeAspect="1" noChangeArrowheads="1"/>
          </p:cNvPicPr>
          <p:nvPr/>
        </p:nvPicPr>
        <p:blipFill>
          <a:blip r:embed="rId15" cstate="print"/>
          <a:srcRect/>
          <a:stretch>
            <a:fillRect/>
          </a:stretch>
        </p:blipFill>
        <p:spPr bwMode="auto">
          <a:xfrm>
            <a:off x="4702935" y="2971799"/>
            <a:ext cx="550244" cy="533400"/>
          </a:xfrm>
          <a:prstGeom prst="rect">
            <a:avLst/>
          </a:prstGeom>
          <a:noFill/>
        </p:spPr>
      </p:pic>
      <p:pic>
        <p:nvPicPr>
          <p:cNvPr id="23" name="Picture 15" descr="\\ganghua5\c$\GangHua\DataBackupLLNetApp\_face\data\friends_full_LLFormat\patches\0011382833_0000000000000000021_00.bmp"/>
          <p:cNvPicPr>
            <a:picLocks noChangeAspect="1" noChangeArrowheads="1"/>
          </p:cNvPicPr>
          <p:nvPr/>
        </p:nvPicPr>
        <p:blipFill>
          <a:blip r:embed="rId16" cstate="print"/>
          <a:srcRect/>
          <a:stretch>
            <a:fillRect/>
          </a:stretch>
        </p:blipFill>
        <p:spPr bwMode="auto">
          <a:xfrm>
            <a:off x="3569461" y="1888093"/>
            <a:ext cx="533399" cy="533399"/>
          </a:xfrm>
          <a:prstGeom prst="rect">
            <a:avLst/>
          </a:prstGeom>
          <a:noFill/>
        </p:spPr>
      </p:pic>
      <p:pic>
        <p:nvPicPr>
          <p:cNvPr id="24" name="Picture 16" descr="\\ganghua5\c$\GangHua\DataBackupLLNetApp\_face\data\friends_full_LLFormat\patches\0011623786_0000000000000000034_00.bmp"/>
          <p:cNvPicPr>
            <a:picLocks noChangeAspect="1" noChangeArrowheads="1"/>
          </p:cNvPicPr>
          <p:nvPr/>
        </p:nvPicPr>
        <p:blipFill>
          <a:blip r:embed="rId17" cstate="print"/>
          <a:srcRect/>
          <a:stretch>
            <a:fillRect/>
          </a:stretch>
        </p:blipFill>
        <p:spPr bwMode="auto">
          <a:xfrm>
            <a:off x="2445510" y="1888092"/>
            <a:ext cx="533400" cy="533400"/>
          </a:xfrm>
          <a:prstGeom prst="rect">
            <a:avLst/>
          </a:prstGeom>
          <a:noFill/>
        </p:spPr>
      </p:pic>
      <p:pic>
        <p:nvPicPr>
          <p:cNvPr id="25" name="Picture 17" descr="\\ganghua5\c$\GangHua\DataBackupLLNetApp\_face\data\friends_full_LLFormat\patches\0011864869_0000000000000000049_00.bmp"/>
          <p:cNvPicPr>
            <a:picLocks noChangeAspect="1" noChangeArrowheads="1"/>
          </p:cNvPicPr>
          <p:nvPr/>
        </p:nvPicPr>
        <p:blipFill>
          <a:blip r:embed="rId18" cstate="print"/>
          <a:srcRect/>
          <a:stretch>
            <a:fillRect/>
          </a:stretch>
        </p:blipFill>
        <p:spPr bwMode="auto">
          <a:xfrm>
            <a:off x="4693410" y="1888093"/>
            <a:ext cx="533400" cy="533400"/>
          </a:xfrm>
          <a:prstGeom prst="rect">
            <a:avLst/>
          </a:prstGeom>
          <a:noFill/>
        </p:spPr>
      </p:pic>
      <p:pic>
        <p:nvPicPr>
          <p:cNvPr id="26" name="Picture 18" descr="\\ganghua5\c$\GangHua\DataBackupLLNetApp\_face\data\friends_full_LLFormat\patches\0011874869_0000000000000000050_00.bmp"/>
          <p:cNvPicPr>
            <a:picLocks noChangeAspect="1" noChangeArrowheads="1"/>
          </p:cNvPicPr>
          <p:nvPr/>
        </p:nvPicPr>
        <p:blipFill>
          <a:blip r:embed="rId19" cstate="print"/>
          <a:srcRect/>
          <a:stretch>
            <a:fillRect/>
          </a:stretch>
        </p:blipFill>
        <p:spPr bwMode="auto">
          <a:xfrm>
            <a:off x="5417310" y="1904999"/>
            <a:ext cx="533401" cy="533401"/>
          </a:xfrm>
          <a:prstGeom prst="rect">
            <a:avLst/>
          </a:prstGeom>
          <a:noFill/>
        </p:spPr>
      </p:pic>
      <p:sp>
        <p:nvSpPr>
          <p:cNvPr id="27" name="TextBox 26"/>
          <p:cNvSpPr txBox="1"/>
          <p:nvPr/>
        </p:nvSpPr>
        <p:spPr>
          <a:xfrm>
            <a:off x="4112385" y="3076574"/>
            <a:ext cx="587020" cy="369332"/>
          </a:xfrm>
          <a:prstGeom prst="rect">
            <a:avLst/>
          </a:prstGeom>
          <a:noFill/>
        </p:spPr>
        <p:txBody>
          <a:bodyPr wrap="none" rtlCol="0">
            <a:spAutoFit/>
          </a:bodyPr>
          <a:lstStyle/>
          <a:p>
            <a:pPr eaLnBrk="1" fontAlgn="auto" hangingPunct="1">
              <a:spcBef>
                <a:spcPts val="0"/>
              </a:spcBef>
              <a:spcAft>
                <a:spcPts val="0"/>
              </a:spcAft>
            </a:pPr>
            <a:r>
              <a:rPr lang="en-US" sz="1800" b="0" dirty="0" smtClean="0">
                <a:solidFill>
                  <a:srgbClr val="FFFFFF"/>
                </a:solidFill>
                <a:latin typeface="Garamond"/>
                <a:cs typeface="+mn-cs"/>
              </a:rPr>
              <a:t>… …</a:t>
            </a:r>
            <a:endParaRPr lang="en-US" sz="1800" b="0" dirty="0">
              <a:solidFill>
                <a:srgbClr val="FFFFFF"/>
              </a:solidFill>
              <a:latin typeface="Garamond"/>
              <a:cs typeface="+mn-cs"/>
            </a:endParaRPr>
          </a:p>
        </p:txBody>
      </p:sp>
      <p:sp>
        <p:nvSpPr>
          <p:cNvPr id="28" name="TextBox 27"/>
          <p:cNvSpPr txBox="1"/>
          <p:nvPr/>
        </p:nvSpPr>
        <p:spPr>
          <a:xfrm>
            <a:off x="4982690" y="2438399"/>
            <a:ext cx="587020" cy="369332"/>
          </a:xfrm>
          <a:prstGeom prst="rect">
            <a:avLst/>
          </a:prstGeom>
          <a:noFill/>
        </p:spPr>
        <p:txBody>
          <a:bodyPr wrap="none" rtlCol="0">
            <a:spAutoFit/>
          </a:bodyPr>
          <a:lstStyle/>
          <a:p>
            <a:pPr eaLnBrk="1" fontAlgn="auto" hangingPunct="1">
              <a:spcBef>
                <a:spcPts val="0"/>
              </a:spcBef>
              <a:spcAft>
                <a:spcPts val="0"/>
              </a:spcAft>
            </a:pPr>
            <a:r>
              <a:rPr lang="en-US" sz="1800" b="0" dirty="0" smtClean="0">
                <a:solidFill>
                  <a:srgbClr val="FFFFFF"/>
                </a:solidFill>
                <a:latin typeface="Garamond"/>
                <a:cs typeface="+mn-cs"/>
              </a:rPr>
              <a:t>… …</a:t>
            </a:r>
            <a:endParaRPr lang="en-US" sz="1800" b="0" dirty="0">
              <a:solidFill>
                <a:srgbClr val="FFFFFF"/>
              </a:solidFill>
              <a:latin typeface="Garamond"/>
              <a:cs typeface="+mn-cs"/>
            </a:endParaRPr>
          </a:p>
        </p:txBody>
      </p:sp>
      <p:sp>
        <p:nvSpPr>
          <p:cNvPr id="29" name="TextBox 28"/>
          <p:cNvSpPr txBox="1"/>
          <p:nvPr/>
        </p:nvSpPr>
        <p:spPr>
          <a:xfrm>
            <a:off x="7097291" y="3152774"/>
            <a:ext cx="587020" cy="369332"/>
          </a:xfrm>
          <a:prstGeom prst="rect">
            <a:avLst/>
          </a:prstGeom>
          <a:noFill/>
        </p:spPr>
        <p:txBody>
          <a:bodyPr wrap="none" rtlCol="0">
            <a:spAutoFit/>
          </a:bodyPr>
          <a:lstStyle/>
          <a:p>
            <a:pPr eaLnBrk="1" fontAlgn="auto" hangingPunct="1">
              <a:spcBef>
                <a:spcPts val="0"/>
              </a:spcBef>
              <a:spcAft>
                <a:spcPts val="0"/>
              </a:spcAft>
            </a:pPr>
            <a:r>
              <a:rPr lang="en-US" sz="1800" b="0" dirty="0" smtClean="0">
                <a:solidFill>
                  <a:srgbClr val="FFFFFF"/>
                </a:solidFill>
                <a:latin typeface="Garamond"/>
                <a:cs typeface="+mn-cs"/>
              </a:rPr>
              <a:t>… …</a:t>
            </a:r>
            <a:endParaRPr lang="en-US" sz="1800" b="0" dirty="0">
              <a:solidFill>
                <a:srgbClr val="FFFFFF"/>
              </a:solidFill>
              <a:latin typeface="Garamond"/>
              <a:cs typeface="+mn-cs"/>
            </a:endParaRPr>
          </a:p>
        </p:txBody>
      </p:sp>
      <p:pic>
        <p:nvPicPr>
          <p:cNvPr id="31" name="Picture 20" descr="\\ganghua5\c$\GangHua\DataBackupLLNetApp\_face\data\friends_full_LLFormat\patches\0013966875_0000000000000000653_00.bmp"/>
          <p:cNvPicPr>
            <a:picLocks noChangeAspect="1" noChangeArrowheads="1"/>
          </p:cNvPicPr>
          <p:nvPr/>
        </p:nvPicPr>
        <p:blipFill>
          <a:blip r:embed="rId20" cstate="print"/>
          <a:srcRect/>
          <a:stretch>
            <a:fillRect/>
          </a:stretch>
        </p:blipFill>
        <p:spPr bwMode="auto">
          <a:xfrm>
            <a:off x="7706891" y="2971800"/>
            <a:ext cx="529819" cy="533399"/>
          </a:xfrm>
          <a:prstGeom prst="rect">
            <a:avLst/>
          </a:prstGeom>
          <a:noFill/>
        </p:spPr>
      </p:pic>
      <p:sp>
        <p:nvSpPr>
          <p:cNvPr id="32" name="Rectangle 31"/>
          <p:cNvSpPr/>
          <p:nvPr/>
        </p:nvSpPr>
        <p:spPr>
          <a:xfrm>
            <a:off x="2293110" y="1676399"/>
            <a:ext cx="5943600" cy="251460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dirty="0" smtClean="0">
              <a:solidFill>
                <a:srgbClr val="FFFFFF"/>
              </a:solidFill>
            </a:endParaRPr>
          </a:p>
          <a:p>
            <a:pPr algn="ctr" eaLnBrk="1" fontAlgn="auto" hangingPunct="1">
              <a:spcBef>
                <a:spcPts val="0"/>
              </a:spcBef>
              <a:spcAft>
                <a:spcPts val="0"/>
              </a:spcAft>
            </a:pPr>
            <a:endParaRPr lang="en-US" sz="1800" b="0" dirty="0" smtClean="0">
              <a:solidFill>
                <a:srgbClr val="FFFFFF"/>
              </a:solidFill>
            </a:endParaRPr>
          </a:p>
          <a:p>
            <a:pPr algn="ctr" eaLnBrk="1" fontAlgn="auto" hangingPunct="1">
              <a:spcBef>
                <a:spcPts val="0"/>
              </a:spcBef>
              <a:spcAft>
                <a:spcPts val="0"/>
              </a:spcAft>
            </a:pPr>
            <a:endParaRPr lang="en-US" sz="1800" b="0" dirty="0" smtClean="0">
              <a:solidFill>
                <a:srgbClr val="FFFFFF"/>
              </a:solidFill>
            </a:endParaRPr>
          </a:p>
          <a:p>
            <a:pPr algn="ctr" eaLnBrk="1" fontAlgn="auto" hangingPunct="1">
              <a:spcBef>
                <a:spcPts val="0"/>
              </a:spcBef>
              <a:spcAft>
                <a:spcPts val="0"/>
              </a:spcAft>
            </a:pPr>
            <a:endParaRPr lang="en-US" sz="1800" b="0" dirty="0" smtClean="0">
              <a:solidFill>
                <a:srgbClr val="FFFFFF"/>
              </a:solidFill>
            </a:endParaRPr>
          </a:p>
          <a:p>
            <a:pPr algn="ctr" eaLnBrk="1" fontAlgn="auto" hangingPunct="1">
              <a:spcBef>
                <a:spcPts val="0"/>
              </a:spcBef>
              <a:spcAft>
                <a:spcPts val="0"/>
              </a:spcAft>
            </a:pPr>
            <a:endParaRPr lang="en-US" sz="1800" b="0" dirty="0" smtClean="0">
              <a:solidFill>
                <a:srgbClr val="FFFFFF"/>
              </a:solidFill>
            </a:endParaRPr>
          </a:p>
          <a:p>
            <a:pPr algn="ctr" eaLnBrk="1" fontAlgn="auto" hangingPunct="1">
              <a:spcBef>
                <a:spcPts val="0"/>
              </a:spcBef>
              <a:spcAft>
                <a:spcPts val="0"/>
              </a:spcAft>
            </a:pPr>
            <a:endParaRPr lang="en-US" sz="1800" b="0" dirty="0" smtClean="0">
              <a:solidFill>
                <a:srgbClr val="FFFFFF"/>
              </a:solidFill>
            </a:endParaRPr>
          </a:p>
          <a:p>
            <a:pPr algn="ctr" eaLnBrk="1" fontAlgn="auto" hangingPunct="1">
              <a:spcBef>
                <a:spcPts val="0"/>
              </a:spcBef>
              <a:spcAft>
                <a:spcPts val="0"/>
              </a:spcAft>
            </a:pPr>
            <a:endParaRPr lang="en-US" sz="1800" b="0" dirty="0" smtClean="0">
              <a:solidFill>
                <a:srgbClr val="FFFFFF"/>
              </a:solidFill>
            </a:endParaRPr>
          </a:p>
          <a:p>
            <a:pPr algn="ctr" eaLnBrk="1" fontAlgn="auto" hangingPunct="1">
              <a:spcBef>
                <a:spcPts val="0"/>
              </a:spcBef>
              <a:spcAft>
                <a:spcPts val="0"/>
              </a:spcAft>
            </a:pPr>
            <a:r>
              <a:rPr lang="en-US" sz="1800" b="0" dirty="0" smtClean="0">
                <a:solidFill>
                  <a:srgbClr val="FFFFFF"/>
                </a:solidFill>
              </a:rPr>
              <a:t>Gallery faces</a:t>
            </a:r>
            <a:endParaRPr lang="en-US" sz="1800" b="0" dirty="0">
              <a:solidFill>
                <a:srgbClr val="FFFFFF"/>
              </a:solidFill>
            </a:endParaRPr>
          </a:p>
        </p:txBody>
      </p:sp>
      <p:pic>
        <p:nvPicPr>
          <p:cNvPr id="36" name="Picture 19" descr="\\ganghua5\c$\GangHua\DataBackupLLNetApp\_face\data\friends_full_LLFormat\patches\0013664442_0000000000000000635_00.bmp"/>
          <p:cNvPicPr>
            <a:picLocks noChangeAspect="1" noChangeArrowheads="1"/>
          </p:cNvPicPr>
          <p:nvPr/>
        </p:nvPicPr>
        <p:blipFill>
          <a:blip r:embed="rId21" cstate="print"/>
          <a:srcRect/>
          <a:stretch>
            <a:fillRect/>
          </a:stretch>
        </p:blipFill>
        <p:spPr bwMode="auto">
          <a:xfrm>
            <a:off x="762000" y="2285999"/>
            <a:ext cx="533400" cy="548355"/>
          </a:xfrm>
          <a:prstGeom prst="rect">
            <a:avLst/>
          </a:prstGeom>
          <a:noFill/>
        </p:spPr>
      </p:pic>
      <p:sp>
        <p:nvSpPr>
          <p:cNvPr id="37" name="Rectangle 36"/>
          <p:cNvSpPr/>
          <p:nvPr/>
        </p:nvSpPr>
        <p:spPr>
          <a:xfrm>
            <a:off x="1302510" y="2438399"/>
            <a:ext cx="498855" cy="923330"/>
          </a:xfrm>
          <a:prstGeom prst="rect">
            <a:avLst/>
          </a:prstGeom>
          <a:noFill/>
        </p:spPr>
        <p:txBody>
          <a:bodyPr wrap="square" lIns="91440" tIns="45720" rIns="91440" bIns="45720">
            <a:spAutoFit/>
          </a:bodyPr>
          <a:lstStyle/>
          <a:p>
            <a:pPr algn="ctr" eaLnBrk="1" fontAlgn="auto" hangingPunct="1">
              <a:spcBef>
                <a:spcPts val="0"/>
              </a:spcBef>
              <a:spcAft>
                <a:spcPts val="0"/>
              </a:spcAft>
            </a:pPr>
            <a:r>
              <a:rPr lang="en-US" sz="5400" dirty="0" smtClean="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latin typeface="Garamond"/>
                <a:cs typeface="+mn-cs"/>
              </a:rPr>
              <a:t>?</a:t>
            </a:r>
            <a:endParaRPr lang="en-US" sz="5400" dirty="0">
              <a:ln w="12700">
                <a:solidFill>
                  <a:srgbClr val="1F497D">
                    <a:satMod val="155000"/>
                  </a:srgbClr>
                </a:solidFill>
                <a:prstDash val="solid"/>
              </a:ln>
              <a:solidFill>
                <a:srgbClr val="EEECE1">
                  <a:tint val="85000"/>
                  <a:satMod val="155000"/>
                </a:srgbClr>
              </a:solidFill>
              <a:effectLst>
                <a:outerShdw blurRad="41275" dist="20320" dir="1800000" algn="tl" rotWithShape="0">
                  <a:srgbClr val="000000">
                    <a:alpha val="40000"/>
                  </a:srgbClr>
                </a:outerShdw>
              </a:effectLst>
              <a:latin typeface="Garamond"/>
              <a:cs typeface="+mn-cs"/>
            </a:endParaRPr>
          </a:p>
        </p:txBody>
      </p:sp>
      <p:pic>
        <p:nvPicPr>
          <p:cNvPr id="38" name="Picture 21" descr="\\ganghua5\c$\GangHua\DataBackupLLNetApp\_face\data\friends_full_LLFormat\patches\0014171233_0000000000000000990_00.bmp"/>
          <p:cNvPicPr>
            <a:picLocks noChangeAspect="1" noChangeArrowheads="1"/>
          </p:cNvPicPr>
          <p:nvPr/>
        </p:nvPicPr>
        <p:blipFill>
          <a:blip r:embed="rId22" cstate="print"/>
          <a:srcRect/>
          <a:stretch>
            <a:fillRect/>
          </a:stretch>
        </p:blipFill>
        <p:spPr bwMode="auto">
          <a:xfrm>
            <a:off x="762000" y="2895599"/>
            <a:ext cx="533400" cy="533400"/>
          </a:xfrm>
          <a:prstGeom prst="rect">
            <a:avLst/>
          </a:prstGeom>
          <a:noFill/>
        </p:spPr>
      </p:pic>
      <p:cxnSp>
        <p:nvCxnSpPr>
          <p:cNvPr id="42" name="Straight Connector 41"/>
          <p:cNvCxnSpPr>
            <a:stCxn id="36" idx="0"/>
          </p:cNvCxnSpPr>
          <p:nvPr/>
        </p:nvCxnSpPr>
        <p:spPr>
          <a:xfrm rot="5400000" flipH="1" flipV="1">
            <a:off x="1356105" y="1348994"/>
            <a:ext cx="609600" cy="1264410"/>
          </a:xfrm>
          <a:prstGeom prst="line">
            <a:avLst/>
          </a:prstGeom>
          <a:noFill/>
        </p:spPr>
        <p:style>
          <a:lnRef idx="2">
            <a:schemeClr val="accent1">
              <a:shade val="50000"/>
            </a:schemeClr>
          </a:lnRef>
          <a:fillRef idx="1">
            <a:schemeClr val="accent1"/>
          </a:fillRef>
          <a:effectRef idx="0">
            <a:schemeClr val="accent1"/>
          </a:effectRef>
          <a:fontRef idx="minor">
            <a:schemeClr val="lt1"/>
          </a:fontRef>
        </p:style>
      </p:cxnSp>
      <p:cxnSp>
        <p:nvCxnSpPr>
          <p:cNvPr id="46" name="Straight Connector 45"/>
          <p:cNvCxnSpPr>
            <a:stCxn id="38" idx="2"/>
          </p:cNvCxnSpPr>
          <p:nvPr/>
        </p:nvCxnSpPr>
        <p:spPr>
          <a:xfrm rot="16200000" flipH="1">
            <a:off x="1279905" y="3177794"/>
            <a:ext cx="762000" cy="1264410"/>
          </a:xfrm>
          <a:prstGeom prst="line">
            <a:avLst/>
          </a:prstGeom>
          <a:noFill/>
        </p:spPr>
        <p:style>
          <a:lnRef idx="2">
            <a:schemeClr val="accent1">
              <a:shade val="50000"/>
            </a:schemeClr>
          </a:lnRef>
          <a:fillRef idx="1">
            <a:schemeClr val="accent1"/>
          </a:fillRef>
          <a:effectRef idx="0">
            <a:schemeClr val="accent1"/>
          </a:effectRef>
          <a:fontRef idx="minor">
            <a:schemeClr val="lt1"/>
          </a:fontRef>
        </p:style>
      </p:cxn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Face Detection</a:t>
            </a:r>
          </a:p>
          <a:p>
            <a:r>
              <a:rPr lang="en-US" dirty="0" smtClean="0"/>
              <a:t>Face Recognition</a:t>
            </a:r>
          </a:p>
          <a:p>
            <a:pPr lvl="1"/>
            <a:r>
              <a:rPr lang="en-US" u="sng" dirty="0" smtClean="0"/>
              <a:t>Eigen vs. Fisher faces</a:t>
            </a:r>
          </a:p>
          <a:p>
            <a:pPr lvl="1"/>
            <a:r>
              <a:rPr lang="en-US" dirty="0" smtClean="0"/>
              <a:t>Implicit elastic matching</a:t>
            </a:r>
            <a:endParaRPr lang="en-US" dirty="0"/>
          </a:p>
        </p:txBody>
      </p:sp>
      <p:sp>
        <p:nvSpPr>
          <p:cNvPr id="4" name="Rectangle 3"/>
          <p:cNvSpPr txBox="1">
            <a:spLocks noChangeArrowheads="1"/>
          </p:cNvSpPr>
          <p:nvPr/>
        </p:nvSpPr>
        <p:spPr>
          <a:xfrm>
            <a:off x="381000" y="5562600"/>
            <a:ext cx="7772400" cy="914400"/>
          </a:xfrm>
          <a:prstGeom prst="rect">
            <a:avLst/>
          </a:prstGeom>
        </p:spPr>
        <p:txBody>
          <a:bodyPr vert="horz">
            <a:normAutofit fontScale="62500" lnSpcReduction="20000"/>
          </a:bodyPr>
          <a:lst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a:lstStyle>
          <a:p>
            <a:endParaRPr lang="en-US" sz="1400" dirty="0" smtClean="0"/>
          </a:p>
          <a:p>
            <a:r>
              <a:rPr lang="en-US" sz="1800" dirty="0" smtClean="0"/>
              <a:t>Turk, M., </a:t>
            </a:r>
            <a:r>
              <a:rPr lang="en-US" sz="1800" dirty="0" err="1" smtClean="0"/>
              <a:t>Pentland</a:t>
            </a:r>
            <a:r>
              <a:rPr lang="en-US" sz="1800" dirty="0" smtClean="0"/>
              <a:t>, A.: </a:t>
            </a:r>
            <a:r>
              <a:rPr lang="en-US" sz="1800" i="1" dirty="0" err="1" smtClean="0"/>
              <a:t>Eigenfaces</a:t>
            </a:r>
            <a:r>
              <a:rPr lang="en-US" sz="1800" i="1" dirty="0" smtClean="0"/>
              <a:t> for recognition</a:t>
            </a:r>
            <a:r>
              <a:rPr lang="en-US" sz="1800" dirty="0" smtClean="0"/>
              <a:t>. J. Cognitive Neuroscience </a:t>
            </a:r>
            <a:r>
              <a:rPr lang="en-US" sz="1800" b="1" dirty="0" smtClean="0"/>
              <a:t>3 </a:t>
            </a:r>
            <a:r>
              <a:rPr lang="en-US" sz="1800" dirty="0" smtClean="0"/>
              <a:t>(1991) 71–86.</a:t>
            </a:r>
          </a:p>
          <a:p>
            <a:r>
              <a:rPr lang="en-US" sz="1800" dirty="0" err="1" smtClean="0"/>
              <a:t>Belhumeur</a:t>
            </a:r>
            <a:r>
              <a:rPr lang="en-US" sz="1800" dirty="0" smtClean="0"/>
              <a:t>, P.,</a:t>
            </a:r>
            <a:r>
              <a:rPr lang="en-US" sz="1800" dirty="0" err="1" smtClean="0"/>
              <a:t>Hespanha</a:t>
            </a:r>
            <a:r>
              <a:rPr lang="en-US" sz="1800" dirty="0" smtClean="0"/>
              <a:t>, J., </a:t>
            </a:r>
            <a:r>
              <a:rPr lang="en-US" sz="1800" dirty="0" err="1" smtClean="0"/>
              <a:t>Kriegman</a:t>
            </a:r>
            <a:r>
              <a:rPr lang="en-US" sz="1800" dirty="0" smtClean="0"/>
              <a:t>, D.: </a:t>
            </a:r>
            <a:r>
              <a:rPr lang="en-US" sz="1800" i="1" dirty="0" err="1" smtClean="0"/>
              <a:t>Eigenfaces</a:t>
            </a:r>
            <a:r>
              <a:rPr lang="en-US" sz="1800" i="1" dirty="0" smtClean="0"/>
              <a:t> vs. </a:t>
            </a:r>
            <a:r>
              <a:rPr lang="en-US" sz="1800" i="1" dirty="0" err="1" smtClean="0"/>
              <a:t>Fisherfaces</a:t>
            </a:r>
            <a:r>
              <a:rPr lang="en-US" sz="1800" i="1" dirty="0" smtClean="0"/>
              <a:t>: recognition using class specific linear projection</a:t>
            </a:r>
            <a:r>
              <a:rPr lang="en-US" sz="1800" dirty="0" smtClean="0"/>
              <a:t>. IEEE Transactions on Pattern Analysis and Machine Intelligence </a:t>
            </a:r>
            <a:r>
              <a:rPr lang="en-US" sz="1800" b="1" dirty="0" smtClean="0"/>
              <a:t>19 </a:t>
            </a:r>
            <a:r>
              <a:rPr lang="en-US" sz="1800" dirty="0" smtClean="0"/>
              <a:t>(1997) 711–720.</a:t>
            </a:r>
          </a:p>
          <a:p>
            <a:endParaRPr lang="en-US" sz="1800" dirty="0" smtClean="0"/>
          </a:p>
          <a:p>
            <a:endParaRPr lang="en-US" sz="1400" dirty="0" smtClean="0"/>
          </a:p>
          <a:p>
            <a:endParaRPr lang="en-US" sz="1400" dirty="0" smtClean="0"/>
          </a:p>
        </p:txBody>
      </p:sp>
    </p:spTree>
    <p:extLst>
      <p:ext uri="{BB962C8B-B14F-4D97-AF65-F5344CB8AC3E}">
        <p14:creationId xmlns:p14="http://schemas.microsoft.com/office/powerpoint/2010/main" xmlns="" val="67321187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2"/>
          <p:cNvSpPr>
            <a:spLocks noGrp="1" noChangeArrowheads="1"/>
          </p:cNvSpPr>
          <p:nvPr>
            <p:ph type="title"/>
          </p:nvPr>
        </p:nvSpPr>
        <p:spPr/>
        <p:txBody>
          <a:bodyPr/>
          <a:lstStyle/>
          <a:p>
            <a:pPr eaLnBrk="1" hangingPunct="1"/>
            <a:r>
              <a:rPr lang="en-US" sz="2800" smtClean="0"/>
              <a:t>Principal Component Analysis</a:t>
            </a:r>
          </a:p>
        </p:txBody>
      </p:sp>
      <p:sp>
        <p:nvSpPr>
          <p:cNvPr id="17412" name="Rectangle 3"/>
          <p:cNvSpPr>
            <a:spLocks noGrp="1" noChangeArrowheads="1"/>
          </p:cNvSpPr>
          <p:nvPr>
            <p:ph type="body" sz="half" idx="1"/>
          </p:nvPr>
        </p:nvSpPr>
        <p:spPr>
          <a:xfrm>
            <a:off x="381000" y="1295400"/>
            <a:ext cx="4267200" cy="4724400"/>
          </a:xfrm>
        </p:spPr>
        <p:txBody>
          <a:bodyPr/>
          <a:lstStyle/>
          <a:p>
            <a:pPr eaLnBrk="1" hangingPunct="1">
              <a:lnSpc>
                <a:spcPct val="80000"/>
              </a:lnSpc>
            </a:pPr>
            <a:r>
              <a:rPr lang="en-US" sz="1600" dirty="0" smtClean="0"/>
              <a:t>A N</a:t>
            </a:r>
            <a:r>
              <a:rPr lang="en-US" sz="1600" i="1" dirty="0" smtClean="0"/>
              <a:t> x N</a:t>
            </a:r>
            <a:r>
              <a:rPr lang="en-US" sz="1600" dirty="0" smtClean="0"/>
              <a:t> pixel image of a face,           represented as a vector occupies a         single point in </a:t>
            </a:r>
            <a:r>
              <a:rPr lang="en-US" sz="1600" i="1" dirty="0" smtClean="0"/>
              <a:t>N</a:t>
            </a:r>
            <a:r>
              <a:rPr lang="en-US" sz="1600" i="1" baseline="30000" dirty="0" smtClean="0"/>
              <a:t>2</a:t>
            </a:r>
            <a:r>
              <a:rPr lang="en-US" sz="1600" dirty="0" smtClean="0"/>
              <a:t>-dimensional image       space.</a:t>
            </a:r>
          </a:p>
          <a:p>
            <a:pPr eaLnBrk="1" hangingPunct="1">
              <a:lnSpc>
                <a:spcPct val="80000"/>
              </a:lnSpc>
            </a:pPr>
            <a:endParaRPr lang="en-US" sz="1600" dirty="0" smtClean="0"/>
          </a:p>
          <a:p>
            <a:pPr eaLnBrk="1" hangingPunct="1">
              <a:lnSpc>
                <a:spcPct val="80000"/>
              </a:lnSpc>
            </a:pPr>
            <a:r>
              <a:rPr lang="en-US" sz="1600" dirty="0" smtClean="0"/>
              <a:t>Images of faces being similar in overall    configuration, will not be randomly           distributed  in this huge image space.</a:t>
            </a:r>
          </a:p>
          <a:p>
            <a:pPr eaLnBrk="1" hangingPunct="1">
              <a:lnSpc>
                <a:spcPct val="80000"/>
              </a:lnSpc>
            </a:pPr>
            <a:endParaRPr lang="en-US" sz="1600" dirty="0" smtClean="0"/>
          </a:p>
          <a:p>
            <a:pPr eaLnBrk="1" hangingPunct="1">
              <a:lnSpc>
                <a:spcPct val="80000"/>
              </a:lnSpc>
            </a:pPr>
            <a:r>
              <a:rPr lang="en-US" sz="1600" dirty="0" smtClean="0"/>
              <a:t>Therefore, they can be described by a  low dimensional subspace.</a:t>
            </a:r>
          </a:p>
          <a:p>
            <a:pPr eaLnBrk="1" hangingPunct="1">
              <a:lnSpc>
                <a:spcPct val="80000"/>
              </a:lnSpc>
            </a:pPr>
            <a:endParaRPr lang="en-US" sz="1600" dirty="0" smtClean="0"/>
          </a:p>
          <a:p>
            <a:pPr eaLnBrk="1" hangingPunct="1">
              <a:lnSpc>
                <a:spcPct val="80000"/>
              </a:lnSpc>
            </a:pPr>
            <a:r>
              <a:rPr lang="en-US" sz="1600" dirty="0" smtClean="0"/>
              <a:t>Main idea of PCA for faces:</a:t>
            </a:r>
          </a:p>
          <a:p>
            <a:pPr lvl="1" eaLnBrk="1" hangingPunct="1">
              <a:lnSpc>
                <a:spcPct val="80000"/>
              </a:lnSpc>
            </a:pPr>
            <a:r>
              <a:rPr lang="en-US" sz="1400" dirty="0" smtClean="0"/>
              <a:t>To find vectors that best account for variation of face images in entire       image space.</a:t>
            </a:r>
          </a:p>
          <a:p>
            <a:pPr lvl="1" eaLnBrk="1" hangingPunct="1">
              <a:lnSpc>
                <a:spcPct val="80000"/>
              </a:lnSpc>
            </a:pPr>
            <a:r>
              <a:rPr lang="en-US" sz="1400" dirty="0" smtClean="0"/>
              <a:t>These vectors are called </a:t>
            </a:r>
            <a:r>
              <a:rPr lang="en-US" sz="1400" dirty="0" err="1" smtClean="0"/>
              <a:t>eigen</a:t>
            </a:r>
            <a:r>
              <a:rPr lang="en-US" sz="1400" dirty="0" smtClean="0"/>
              <a:t>         vectors.</a:t>
            </a:r>
          </a:p>
          <a:p>
            <a:pPr lvl="1" eaLnBrk="1" hangingPunct="1">
              <a:lnSpc>
                <a:spcPct val="80000"/>
              </a:lnSpc>
            </a:pPr>
            <a:r>
              <a:rPr lang="en-US" sz="1400" dirty="0" smtClean="0"/>
              <a:t>Construct a face space and project  the images into this face space         (</a:t>
            </a:r>
            <a:r>
              <a:rPr lang="en-US" sz="1400" dirty="0" err="1" smtClean="0"/>
              <a:t>eigenfaces</a:t>
            </a:r>
            <a:r>
              <a:rPr lang="en-US" sz="1400" dirty="0" smtClean="0"/>
              <a:t>).</a:t>
            </a:r>
          </a:p>
          <a:p>
            <a:pPr eaLnBrk="1" hangingPunct="1">
              <a:lnSpc>
                <a:spcPct val="80000"/>
              </a:lnSpc>
            </a:pPr>
            <a:endParaRPr lang="en-US" sz="1600" dirty="0" smtClean="0"/>
          </a:p>
        </p:txBody>
      </p:sp>
      <p:graphicFrame>
        <p:nvGraphicFramePr>
          <p:cNvPr id="17410" name="Object 2"/>
          <p:cNvGraphicFramePr>
            <a:graphicFrameLocks noChangeAspect="1"/>
          </p:cNvGraphicFramePr>
          <p:nvPr>
            <p:ph sz="half" idx="2"/>
          </p:nvPr>
        </p:nvGraphicFramePr>
        <p:xfrm>
          <a:off x="4799013" y="1828800"/>
          <a:ext cx="3811587" cy="3186113"/>
        </p:xfrm>
        <a:graphic>
          <a:graphicData uri="http://schemas.openxmlformats.org/presentationml/2006/ole">
            <p:oleObj spid="_x0000_s3101" name="Bitmap Image" r:id="rId3" imgW="4904762" imgH="4544059" progId="PBrush">
              <p:embed/>
            </p:oleObj>
          </a:graphicData>
        </a:graphic>
      </p:graphicFrame>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7" name="Rectangle 2"/>
          <p:cNvSpPr>
            <a:spLocks noGrp="1" noChangeArrowheads="1"/>
          </p:cNvSpPr>
          <p:nvPr>
            <p:ph type="title"/>
          </p:nvPr>
        </p:nvSpPr>
        <p:spPr/>
        <p:txBody>
          <a:bodyPr/>
          <a:lstStyle/>
          <a:p>
            <a:pPr eaLnBrk="1" hangingPunct="1"/>
            <a:r>
              <a:rPr lang="en-US" smtClean="0"/>
              <a:t>Image Representation</a:t>
            </a:r>
          </a:p>
        </p:txBody>
      </p:sp>
      <p:sp>
        <p:nvSpPr>
          <p:cNvPr id="18438" name="Rectangle 3"/>
          <p:cNvSpPr>
            <a:spLocks noGrp="1" noChangeArrowheads="1"/>
          </p:cNvSpPr>
          <p:nvPr>
            <p:ph type="body" sz="half" idx="1"/>
          </p:nvPr>
        </p:nvSpPr>
        <p:spPr>
          <a:xfrm>
            <a:off x="228600" y="1524000"/>
            <a:ext cx="5181600" cy="4114800"/>
          </a:xfrm>
          <a:noFill/>
        </p:spPr>
        <p:txBody>
          <a:bodyPr/>
          <a:lstStyle/>
          <a:p>
            <a:pPr eaLnBrk="1" hangingPunct="1"/>
            <a:r>
              <a:rPr lang="en-US" sz="1800" smtClean="0"/>
              <a:t>Training set of m images of size </a:t>
            </a:r>
            <a:r>
              <a:rPr lang="en-US" sz="1800" i="1" smtClean="0"/>
              <a:t>N*N</a:t>
            </a:r>
            <a:r>
              <a:rPr lang="en-US" sz="1800" smtClean="0"/>
              <a:t> are represented by vectors of size </a:t>
            </a:r>
            <a:r>
              <a:rPr lang="en-US" sz="1800" i="1" smtClean="0"/>
              <a:t>N</a:t>
            </a:r>
            <a:r>
              <a:rPr lang="en-US" sz="1800" baseline="30000" smtClean="0"/>
              <a:t>2</a:t>
            </a:r>
          </a:p>
          <a:p>
            <a:pPr eaLnBrk="1" hangingPunct="1">
              <a:buFontTx/>
              <a:buNone/>
            </a:pPr>
            <a:r>
              <a:rPr lang="en-US" sz="1800" smtClean="0">
                <a:sym typeface="Symbol" charset="2"/>
              </a:rPr>
              <a:t>		 x</a:t>
            </a:r>
            <a:r>
              <a:rPr lang="en-US" sz="1800" baseline="-25000" smtClean="0">
                <a:sym typeface="Symbol" charset="2"/>
              </a:rPr>
              <a:t>1</a:t>
            </a:r>
            <a:r>
              <a:rPr lang="en-US" sz="1800" smtClean="0">
                <a:sym typeface="Symbol" charset="2"/>
              </a:rPr>
              <a:t>,x</a:t>
            </a:r>
            <a:r>
              <a:rPr lang="en-US" sz="1800" baseline="-22000" smtClean="0">
                <a:sym typeface="Symbol" charset="2"/>
              </a:rPr>
              <a:t>2</a:t>
            </a:r>
            <a:r>
              <a:rPr lang="en-US" sz="1800" smtClean="0">
                <a:sym typeface="Symbol" charset="2"/>
              </a:rPr>
              <a:t>,x</a:t>
            </a:r>
            <a:r>
              <a:rPr lang="en-US" sz="1800" baseline="-25000" smtClean="0">
                <a:sym typeface="Symbol" charset="2"/>
              </a:rPr>
              <a:t>3</a:t>
            </a:r>
            <a:r>
              <a:rPr lang="en-US" sz="1800" smtClean="0">
                <a:sym typeface="Symbol" charset="2"/>
              </a:rPr>
              <a:t>,…,x</a:t>
            </a:r>
            <a:r>
              <a:rPr lang="en-US" sz="1800" baseline="-25000" smtClean="0">
                <a:sym typeface="Symbol" charset="2"/>
              </a:rPr>
              <a:t>M</a:t>
            </a:r>
            <a:r>
              <a:rPr lang="en-US" sz="1800" smtClean="0">
                <a:sym typeface="Symbol" charset="2"/>
              </a:rPr>
              <a:t> </a:t>
            </a:r>
          </a:p>
          <a:p>
            <a:pPr eaLnBrk="1" hangingPunct="1">
              <a:buFontTx/>
              <a:buNone/>
            </a:pPr>
            <a:endParaRPr lang="en-US" sz="1400" smtClean="0">
              <a:sym typeface="Symbol" charset="2"/>
            </a:endParaRPr>
          </a:p>
          <a:p>
            <a:pPr eaLnBrk="1" hangingPunct="1">
              <a:buFontTx/>
              <a:buNone/>
            </a:pPr>
            <a:endParaRPr lang="en-US" sz="1400" smtClean="0">
              <a:sym typeface="Symbol" charset="2"/>
            </a:endParaRPr>
          </a:p>
          <a:p>
            <a:pPr eaLnBrk="1" hangingPunct="1">
              <a:buFontTx/>
              <a:buNone/>
            </a:pPr>
            <a:r>
              <a:rPr lang="en-US" sz="1400" smtClean="0">
                <a:sym typeface="Symbol" charset="2"/>
              </a:rPr>
              <a:t>	</a:t>
            </a:r>
            <a:r>
              <a:rPr lang="en-US" sz="1400" u="sng" smtClean="0">
                <a:sym typeface="Symbol" charset="2"/>
              </a:rPr>
              <a:t>Example</a:t>
            </a:r>
            <a:r>
              <a:rPr lang="en-US" sz="1400" smtClean="0">
                <a:sym typeface="Symbol" charset="2"/>
              </a:rPr>
              <a:t> </a:t>
            </a:r>
          </a:p>
          <a:p>
            <a:pPr eaLnBrk="1" hangingPunct="1"/>
            <a:endParaRPr lang="en-US" sz="1400" smtClean="0">
              <a:sym typeface="Symbol" charset="2"/>
            </a:endParaRPr>
          </a:p>
          <a:p>
            <a:pPr eaLnBrk="1" hangingPunct="1">
              <a:buFontTx/>
              <a:buNone/>
            </a:pPr>
            <a:r>
              <a:rPr lang="en-US" sz="1400" smtClean="0">
                <a:sym typeface="Symbol" charset="2"/>
              </a:rPr>
              <a:t>	</a:t>
            </a:r>
          </a:p>
          <a:p>
            <a:pPr eaLnBrk="1" hangingPunct="1">
              <a:buFontTx/>
              <a:buNone/>
            </a:pPr>
            <a:r>
              <a:rPr lang="en-US" sz="1400" smtClean="0">
                <a:sym typeface="Symbol" charset="2"/>
              </a:rPr>
              <a:t>	</a:t>
            </a:r>
          </a:p>
          <a:p>
            <a:pPr eaLnBrk="1" hangingPunct="1">
              <a:buFontTx/>
              <a:buNone/>
            </a:pPr>
            <a:endParaRPr lang="en-US" sz="1400" smtClean="0">
              <a:sym typeface="Symbol" charset="2"/>
            </a:endParaRPr>
          </a:p>
          <a:p>
            <a:pPr eaLnBrk="1" hangingPunct="1"/>
            <a:endParaRPr lang="en-US" sz="1400" smtClean="0">
              <a:sym typeface="Symbol" charset="2"/>
            </a:endParaRPr>
          </a:p>
          <a:p>
            <a:pPr eaLnBrk="1" hangingPunct="1">
              <a:buFontTx/>
              <a:buNone/>
            </a:pPr>
            <a:endParaRPr lang="en-US" sz="1400" smtClean="0">
              <a:sym typeface="Symbol" charset="2"/>
            </a:endParaRPr>
          </a:p>
          <a:p>
            <a:pPr eaLnBrk="1" hangingPunct="1">
              <a:buFontTx/>
              <a:buNone/>
            </a:pPr>
            <a:endParaRPr lang="en-US" sz="1000" smtClean="0">
              <a:sym typeface="Symbol" charset="2"/>
            </a:endParaRPr>
          </a:p>
          <a:p>
            <a:pPr eaLnBrk="1" hangingPunct="1">
              <a:buFontTx/>
              <a:buNone/>
            </a:pPr>
            <a:endParaRPr lang="en-US" sz="1000" baseline="-25000" smtClean="0">
              <a:sym typeface="Symbol" charset="2"/>
            </a:endParaRPr>
          </a:p>
          <a:p>
            <a:pPr eaLnBrk="1" hangingPunct="1">
              <a:buFontTx/>
              <a:buNone/>
            </a:pPr>
            <a:endParaRPr lang="en-US" sz="1400" baseline="-25000" smtClean="0">
              <a:sym typeface="Symbol" charset="2"/>
            </a:endParaRPr>
          </a:p>
        </p:txBody>
      </p:sp>
      <p:graphicFrame>
        <p:nvGraphicFramePr>
          <p:cNvPr id="18434" name="Object 2"/>
          <p:cNvGraphicFramePr>
            <a:graphicFrameLocks noChangeAspect="1"/>
          </p:cNvGraphicFramePr>
          <p:nvPr>
            <p:ph sz="quarter" idx="3"/>
          </p:nvPr>
        </p:nvGraphicFramePr>
        <p:xfrm>
          <a:off x="762000" y="3970338"/>
          <a:ext cx="1447800" cy="1125537"/>
        </p:xfrm>
        <a:graphic>
          <a:graphicData uri="http://schemas.openxmlformats.org/presentationml/2006/ole">
            <p:oleObj spid="_x0000_s4179" name="Equation" r:id="rId3" imgW="914400" imgH="711200" progId="Equation.3">
              <p:embed/>
            </p:oleObj>
          </a:graphicData>
        </a:graphic>
      </p:graphicFrame>
      <p:sp>
        <p:nvSpPr>
          <p:cNvPr id="18439" name="Line 5"/>
          <p:cNvSpPr>
            <a:spLocks noChangeShapeType="1"/>
          </p:cNvSpPr>
          <p:nvPr/>
        </p:nvSpPr>
        <p:spPr bwMode="auto">
          <a:xfrm>
            <a:off x="2286000" y="4724400"/>
            <a:ext cx="609600" cy="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aphicFrame>
        <p:nvGraphicFramePr>
          <p:cNvPr id="18435" name="Object 3"/>
          <p:cNvGraphicFramePr>
            <a:graphicFrameLocks noChangeAspect="1"/>
          </p:cNvGraphicFramePr>
          <p:nvPr/>
        </p:nvGraphicFramePr>
        <p:xfrm>
          <a:off x="3265488" y="3332163"/>
          <a:ext cx="628650" cy="2851150"/>
        </p:xfrm>
        <a:graphic>
          <a:graphicData uri="http://schemas.openxmlformats.org/presentationml/2006/ole">
            <p:oleObj spid="_x0000_s4180" name="Equation" r:id="rId4" imgW="457200" imgH="2070100" progId="Equation.3">
              <p:embed/>
            </p:oleObj>
          </a:graphicData>
        </a:graphic>
      </p:graphicFrame>
      <p:graphicFrame>
        <p:nvGraphicFramePr>
          <p:cNvPr id="18436" name="Object 4"/>
          <p:cNvGraphicFramePr>
            <a:graphicFrameLocks noChangeAspect="1"/>
          </p:cNvGraphicFramePr>
          <p:nvPr>
            <p:ph sz="quarter" idx="2"/>
          </p:nvPr>
        </p:nvGraphicFramePr>
        <p:xfrm>
          <a:off x="5783263" y="2057400"/>
          <a:ext cx="2012950" cy="2590800"/>
        </p:xfrm>
        <a:graphic>
          <a:graphicData uri="http://schemas.openxmlformats.org/presentationml/2006/ole">
            <p:oleObj spid="_x0000_s4181" name="Bitmap Image" r:id="rId5" imgW="3486637" imgH="4486901" progId="PBrush">
              <p:embed/>
            </p:oleObj>
          </a:graphicData>
        </a:graphic>
      </p:graphicFrame>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9" name="Rectangle 2"/>
          <p:cNvSpPr>
            <a:spLocks noGrp="1" noChangeArrowheads="1"/>
          </p:cNvSpPr>
          <p:nvPr>
            <p:ph type="title"/>
          </p:nvPr>
        </p:nvSpPr>
        <p:spPr/>
        <p:txBody>
          <a:bodyPr/>
          <a:lstStyle/>
          <a:p>
            <a:pPr eaLnBrk="1" hangingPunct="1"/>
            <a:r>
              <a:rPr lang="en-US" smtClean="0"/>
              <a:t>Average Image and Difference Images</a:t>
            </a:r>
          </a:p>
        </p:txBody>
      </p:sp>
      <p:sp>
        <p:nvSpPr>
          <p:cNvPr id="19460" name="Rectangle 3"/>
          <p:cNvSpPr>
            <a:spLocks noGrp="1" noChangeArrowheads="1"/>
          </p:cNvSpPr>
          <p:nvPr>
            <p:ph type="body" sz="half" idx="1"/>
          </p:nvPr>
        </p:nvSpPr>
        <p:spPr>
          <a:xfrm>
            <a:off x="685800" y="1600200"/>
            <a:ext cx="7620000" cy="4495800"/>
          </a:xfrm>
        </p:spPr>
        <p:txBody>
          <a:bodyPr/>
          <a:lstStyle/>
          <a:p>
            <a:pPr eaLnBrk="1" hangingPunct="1"/>
            <a:r>
              <a:rPr lang="en-US" sz="1800" dirty="0" smtClean="0"/>
              <a:t>The average training set is defined by  </a:t>
            </a:r>
          </a:p>
          <a:p>
            <a:pPr eaLnBrk="1" hangingPunct="1"/>
            <a:endParaRPr lang="en-US" sz="1800" dirty="0" smtClean="0"/>
          </a:p>
          <a:p>
            <a:pPr eaLnBrk="1" hangingPunct="1">
              <a:buFontTx/>
              <a:buNone/>
            </a:pPr>
            <a:r>
              <a:rPr lang="en-US" sz="1800" dirty="0" smtClean="0"/>
              <a:t>		 </a:t>
            </a:r>
            <a:r>
              <a:rPr lang="en-US" sz="1800" dirty="0" smtClean="0">
                <a:latin typeface="Symbol" charset="2"/>
              </a:rPr>
              <a:t>m</a:t>
            </a:r>
            <a:r>
              <a:rPr lang="en-US" sz="1800" dirty="0" smtClean="0"/>
              <a:t>= (1/m) ∑</a:t>
            </a:r>
            <a:r>
              <a:rPr lang="en-US" sz="1800" baseline="30000" dirty="0" smtClean="0"/>
              <a:t>m</a:t>
            </a:r>
            <a:r>
              <a:rPr lang="en-US" sz="1800" baseline="-25000" dirty="0" smtClean="0"/>
              <a:t>i=1</a:t>
            </a:r>
            <a:r>
              <a:rPr lang="en-US" sz="1800" dirty="0" smtClean="0"/>
              <a:t> </a:t>
            </a:r>
            <a:r>
              <a:rPr lang="en-US" sz="1800" dirty="0" smtClean="0">
                <a:sym typeface="Symbol" charset="2"/>
              </a:rPr>
              <a:t>x</a:t>
            </a:r>
            <a:r>
              <a:rPr lang="en-US" sz="1800" baseline="-25000" dirty="0" smtClean="0"/>
              <a:t>i</a:t>
            </a:r>
          </a:p>
          <a:p>
            <a:pPr eaLnBrk="1" hangingPunct="1">
              <a:buFontTx/>
              <a:buNone/>
            </a:pPr>
            <a:endParaRPr lang="en-US" sz="1800" baseline="-25000" dirty="0" smtClean="0"/>
          </a:p>
          <a:p>
            <a:pPr eaLnBrk="1" hangingPunct="1">
              <a:buFontTx/>
              <a:buNone/>
            </a:pPr>
            <a:endParaRPr lang="en-US" sz="1800" baseline="-25000" dirty="0" smtClean="0"/>
          </a:p>
          <a:p>
            <a:pPr eaLnBrk="1" hangingPunct="1">
              <a:buFontTx/>
              <a:buNone/>
            </a:pPr>
            <a:endParaRPr lang="en-US" sz="2000" baseline="-25000" dirty="0" smtClean="0"/>
          </a:p>
          <a:p>
            <a:pPr eaLnBrk="1" hangingPunct="1">
              <a:buFontTx/>
              <a:buNone/>
            </a:pPr>
            <a:r>
              <a:rPr lang="en-US" sz="2000" dirty="0" smtClean="0"/>
              <a:t>	</a:t>
            </a:r>
            <a:endParaRPr lang="en-US" sz="2000" dirty="0" smtClean="0">
              <a:sym typeface="Symbol" charset="2"/>
            </a:endParaRPr>
          </a:p>
          <a:p>
            <a:pPr eaLnBrk="1" hangingPunct="1"/>
            <a:r>
              <a:rPr lang="en-US" sz="1800" dirty="0" smtClean="0">
                <a:sym typeface="Symbol" charset="2"/>
              </a:rPr>
              <a:t>Each face differs from the average by vector </a:t>
            </a:r>
          </a:p>
          <a:p>
            <a:pPr eaLnBrk="1" hangingPunct="1">
              <a:buFontTx/>
              <a:buNone/>
            </a:pPr>
            <a:endParaRPr lang="en-US" sz="1800" dirty="0" smtClean="0">
              <a:sym typeface="Symbol" charset="2"/>
            </a:endParaRPr>
          </a:p>
          <a:p>
            <a:pPr lvl="2" eaLnBrk="1" hangingPunct="1">
              <a:buFontTx/>
              <a:buNone/>
            </a:pPr>
            <a:r>
              <a:rPr lang="en-US" dirty="0" smtClean="0">
                <a:sym typeface="Symbol" charset="2"/>
              </a:rPr>
              <a:t>	 </a:t>
            </a:r>
            <a:r>
              <a:rPr lang="en-US" dirty="0" err="1" smtClean="0">
                <a:sym typeface="Symbol" charset="2"/>
              </a:rPr>
              <a:t>r</a:t>
            </a:r>
            <a:r>
              <a:rPr lang="en-US" baseline="-25000" dirty="0" err="1" smtClean="0">
                <a:sym typeface="Symbol" charset="2"/>
              </a:rPr>
              <a:t>i</a:t>
            </a:r>
            <a:r>
              <a:rPr lang="en-US" dirty="0" smtClean="0">
                <a:sym typeface="Symbol" charset="2"/>
              </a:rPr>
              <a:t> = x</a:t>
            </a:r>
            <a:r>
              <a:rPr lang="en-US" baseline="-25000" dirty="0" smtClean="0">
                <a:sym typeface="Symbol" charset="2"/>
              </a:rPr>
              <a:t>i</a:t>
            </a:r>
            <a:r>
              <a:rPr lang="en-US" dirty="0" smtClean="0">
                <a:sym typeface="Symbol" charset="2"/>
              </a:rPr>
              <a:t> – </a:t>
            </a:r>
            <a:r>
              <a:rPr lang="en-US" dirty="0" smtClean="0">
                <a:latin typeface="Symbol" charset="2"/>
              </a:rPr>
              <a:t>m</a:t>
            </a:r>
            <a:endParaRPr lang="en-US" dirty="0" smtClean="0">
              <a:sym typeface="Symbol" charset="2"/>
            </a:endParaRPr>
          </a:p>
          <a:p>
            <a:pPr eaLnBrk="1" hangingPunct="1">
              <a:buFontTx/>
              <a:buNone/>
            </a:pPr>
            <a:r>
              <a:rPr lang="en-US" sz="2000" dirty="0" smtClean="0">
                <a:sym typeface="Symbol" charset="2"/>
              </a:rPr>
              <a:t>	</a:t>
            </a:r>
          </a:p>
        </p:txBody>
      </p:sp>
      <p:graphicFrame>
        <p:nvGraphicFramePr>
          <p:cNvPr id="19458" name="Object 2"/>
          <p:cNvGraphicFramePr>
            <a:graphicFrameLocks noChangeAspect="1"/>
          </p:cNvGraphicFramePr>
          <p:nvPr/>
        </p:nvGraphicFramePr>
        <p:xfrm>
          <a:off x="6324600" y="1524000"/>
          <a:ext cx="1719263" cy="1905000"/>
        </p:xfrm>
        <a:graphic>
          <a:graphicData uri="http://schemas.openxmlformats.org/presentationml/2006/ole">
            <p:oleObj spid="_x0000_s5149" name="Bitmap Image" r:id="rId3" imgW="1238423" imgH="1371429" progId="PBrush">
              <p:embed/>
            </p:oleObj>
          </a:graphicData>
        </a:graphic>
      </p:graphicFrame>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a:xfrm>
            <a:off x="457200" y="381000"/>
            <a:ext cx="7467600" cy="808038"/>
          </a:xfrm>
        </p:spPr>
        <p:txBody>
          <a:bodyPr/>
          <a:lstStyle/>
          <a:p>
            <a:pPr eaLnBrk="1" hangingPunct="1"/>
            <a:r>
              <a:rPr lang="en-US" dirty="0" smtClean="0"/>
              <a:t>Covariance Matrix</a:t>
            </a:r>
          </a:p>
        </p:txBody>
      </p:sp>
      <p:sp>
        <p:nvSpPr>
          <p:cNvPr id="20483" name="Rectangle 3"/>
          <p:cNvSpPr>
            <a:spLocks noGrp="1" noChangeArrowheads="1"/>
          </p:cNvSpPr>
          <p:nvPr>
            <p:ph type="body" idx="1"/>
          </p:nvPr>
        </p:nvSpPr>
        <p:spPr>
          <a:xfrm>
            <a:off x="685800" y="1371600"/>
            <a:ext cx="7848600" cy="4648200"/>
          </a:xfrm>
        </p:spPr>
        <p:txBody>
          <a:bodyPr>
            <a:normAutofit fontScale="92500" lnSpcReduction="10000"/>
          </a:bodyPr>
          <a:lstStyle/>
          <a:p>
            <a:pPr eaLnBrk="1" hangingPunct="1"/>
            <a:r>
              <a:rPr lang="en-US" sz="1800" smtClean="0"/>
              <a:t>The covariance matrix is constructed as</a:t>
            </a:r>
          </a:p>
          <a:p>
            <a:pPr eaLnBrk="1" hangingPunct="1"/>
            <a:endParaRPr lang="en-US" sz="1800" smtClean="0"/>
          </a:p>
          <a:p>
            <a:pPr eaLnBrk="1" hangingPunct="1">
              <a:buFontTx/>
              <a:buNone/>
            </a:pPr>
            <a:r>
              <a:rPr lang="en-US" sz="1800" smtClean="0"/>
              <a:t>          C = AA</a:t>
            </a:r>
            <a:r>
              <a:rPr lang="en-US" sz="1800" baseline="30000" smtClean="0"/>
              <a:t>T</a:t>
            </a:r>
            <a:r>
              <a:rPr lang="en-US" sz="1800" smtClean="0"/>
              <a:t> where A=[r</a:t>
            </a:r>
            <a:r>
              <a:rPr lang="en-US" sz="1800" baseline="-25000" smtClean="0"/>
              <a:t>1</a:t>
            </a:r>
            <a:r>
              <a:rPr lang="en-US" sz="1800" smtClean="0"/>
              <a:t>,…,r</a:t>
            </a:r>
            <a:r>
              <a:rPr lang="en-US" sz="1800" baseline="-25000" smtClean="0"/>
              <a:t>m</a:t>
            </a:r>
            <a:r>
              <a:rPr lang="en-US" sz="1800" smtClean="0"/>
              <a:t>]</a:t>
            </a:r>
            <a:endParaRPr lang="en-US" sz="1800" i="1" baseline="30000" smtClean="0"/>
          </a:p>
          <a:p>
            <a:pPr eaLnBrk="1" hangingPunct="1">
              <a:buFontTx/>
              <a:buNone/>
            </a:pPr>
            <a:endParaRPr lang="en-US" sz="1800" smtClean="0"/>
          </a:p>
          <a:p>
            <a:pPr eaLnBrk="1" hangingPunct="1">
              <a:buFontTx/>
              <a:buNone/>
            </a:pPr>
            <a:endParaRPr lang="en-US" sz="1800" smtClean="0"/>
          </a:p>
          <a:p>
            <a:pPr eaLnBrk="1" hangingPunct="1">
              <a:buFontTx/>
              <a:buNone/>
            </a:pPr>
            <a:endParaRPr lang="en-US" sz="1800" smtClean="0"/>
          </a:p>
          <a:p>
            <a:pPr eaLnBrk="1" hangingPunct="1">
              <a:buFontTx/>
              <a:buNone/>
            </a:pPr>
            <a:endParaRPr lang="en-US" sz="1800" smtClean="0"/>
          </a:p>
          <a:p>
            <a:pPr eaLnBrk="1" hangingPunct="1">
              <a:buFontTx/>
              <a:buNone/>
            </a:pPr>
            <a:endParaRPr lang="en-US" sz="1800" smtClean="0"/>
          </a:p>
          <a:p>
            <a:pPr eaLnBrk="1" hangingPunct="1"/>
            <a:r>
              <a:rPr lang="en-US" sz="1800" smtClean="0">
                <a:sym typeface="Symbol" charset="2"/>
              </a:rPr>
              <a:t>Finding eigenvectors of </a:t>
            </a:r>
            <a:r>
              <a:rPr lang="en-US" sz="1800" i="1" smtClean="0"/>
              <a:t>N</a:t>
            </a:r>
            <a:r>
              <a:rPr lang="en-US" sz="1800" i="1" baseline="30000" smtClean="0"/>
              <a:t>2</a:t>
            </a:r>
            <a:r>
              <a:rPr lang="en-US" sz="1800" baseline="30000" smtClean="0"/>
              <a:t> </a:t>
            </a:r>
            <a:r>
              <a:rPr lang="en-US" sz="1800" smtClean="0"/>
              <a:t>x </a:t>
            </a:r>
            <a:r>
              <a:rPr lang="en-US" sz="1800" i="1" smtClean="0"/>
              <a:t>N</a:t>
            </a:r>
            <a:r>
              <a:rPr lang="en-US" sz="1800" i="1" baseline="30000" smtClean="0"/>
              <a:t>2 </a:t>
            </a:r>
            <a:r>
              <a:rPr lang="en-US" sz="1800" smtClean="0"/>
              <a:t> matrix  is  intractable. Hence, use the matrix A</a:t>
            </a:r>
            <a:r>
              <a:rPr lang="en-US" sz="1800" baseline="30000" smtClean="0"/>
              <a:t>T</a:t>
            </a:r>
            <a:r>
              <a:rPr lang="en-US" sz="1800" smtClean="0"/>
              <a:t>A of size </a:t>
            </a:r>
            <a:r>
              <a:rPr lang="en-US" sz="1800" i="1" smtClean="0"/>
              <a:t>m </a:t>
            </a:r>
            <a:r>
              <a:rPr lang="en-US" sz="1800" smtClean="0"/>
              <a:t>x </a:t>
            </a:r>
            <a:r>
              <a:rPr lang="en-US" sz="1800" i="1" smtClean="0"/>
              <a:t>m</a:t>
            </a:r>
            <a:r>
              <a:rPr lang="en-US" sz="1800" smtClean="0"/>
              <a:t> and find eigenvectors of this small matrix.</a:t>
            </a:r>
            <a:endParaRPr lang="en-US" sz="1800" smtClean="0">
              <a:sym typeface="Symbol" charset="2"/>
            </a:endParaRPr>
          </a:p>
          <a:p>
            <a:pPr eaLnBrk="1" hangingPunct="1"/>
            <a:endParaRPr lang="en-US" sz="1800" smtClean="0"/>
          </a:p>
          <a:p>
            <a:pPr eaLnBrk="1" hangingPunct="1"/>
            <a:endParaRPr lang="en-US" sz="1800" smtClean="0"/>
          </a:p>
          <a:p>
            <a:pPr eaLnBrk="1" hangingPunct="1"/>
            <a:endParaRPr lang="en-US" sz="1800" smtClean="0"/>
          </a:p>
          <a:p>
            <a:pPr eaLnBrk="1" hangingPunct="1">
              <a:buFontTx/>
              <a:buNone/>
            </a:pPr>
            <a:r>
              <a:rPr lang="en-US" sz="1800" smtClean="0"/>
              <a:t>					</a:t>
            </a:r>
          </a:p>
          <a:p>
            <a:pPr eaLnBrk="1" hangingPunct="1">
              <a:buFontTx/>
              <a:buNone/>
            </a:pPr>
            <a:r>
              <a:rPr lang="en-US" sz="1800" smtClean="0"/>
              <a:t>                                                                           </a:t>
            </a:r>
          </a:p>
        </p:txBody>
      </p:sp>
      <p:sp>
        <p:nvSpPr>
          <p:cNvPr id="20484" name="Text Box 8"/>
          <p:cNvSpPr txBox="1">
            <a:spLocks noChangeArrowheads="1"/>
          </p:cNvSpPr>
          <p:nvPr/>
        </p:nvSpPr>
        <p:spPr bwMode="auto">
          <a:xfrm>
            <a:off x="2590800" y="2743200"/>
            <a:ext cx="3200400" cy="3365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sz="2000">
                <a:solidFill>
                  <a:schemeClr val="tx1"/>
                </a:solidFill>
                <a:latin typeface="Arial" charset="0"/>
                <a:ea typeface="ＭＳ Ｐゴシック" charset="-128"/>
              </a:defRPr>
            </a:lvl1pPr>
            <a:lvl2pPr marL="37931725" indent="-37474525" eaLnBrk="0" hangingPunct="0">
              <a:defRPr sz="2000">
                <a:solidFill>
                  <a:schemeClr val="tx1"/>
                </a:solidFill>
                <a:latin typeface="Arial" charset="0"/>
                <a:ea typeface="ＭＳ Ｐゴシック" charset="-128"/>
              </a:defRPr>
            </a:lvl2pPr>
            <a:lvl3pPr eaLnBrk="0" hangingPunct="0">
              <a:defRPr sz="2000">
                <a:solidFill>
                  <a:schemeClr val="tx1"/>
                </a:solidFill>
                <a:latin typeface="Arial" charset="0"/>
                <a:ea typeface="ＭＳ Ｐゴシック" charset="-128"/>
              </a:defRPr>
            </a:lvl3pPr>
            <a:lvl4pPr eaLnBrk="0" hangingPunct="0">
              <a:defRPr sz="2000">
                <a:solidFill>
                  <a:schemeClr val="tx1"/>
                </a:solidFill>
                <a:latin typeface="Arial" charset="0"/>
                <a:ea typeface="ＭＳ Ｐゴシック" charset="-128"/>
              </a:defRPr>
            </a:lvl4pPr>
            <a:lvl5pPr eaLnBrk="0" hangingPunct="0">
              <a:defRPr sz="2000">
                <a:solidFill>
                  <a:schemeClr val="tx1"/>
                </a:solidFill>
                <a:latin typeface="Arial" charset="0"/>
                <a:ea typeface="ＭＳ Ｐゴシック" charset="-128"/>
              </a:defRPr>
            </a:lvl5pPr>
            <a:lvl6pPr marL="457200" eaLnBrk="0" fontAlgn="base" hangingPunct="0">
              <a:spcBef>
                <a:spcPct val="0"/>
              </a:spcBef>
              <a:spcAft>
                <a:spcPct val="0"/>
              </a:spcAft>
              <a:defRPr sz="2000">
                <a:solidFill>
                  <a:schemeClr val="tx1"/>
                </a:solidFill>
                <a:latin typeface="Arial" charset="0"/>
                <a:ea typeface="ＭＳ Ｐゴシック" charset="-128"/>
              </a:defRPr>
            </a:lvl6pPr>
            <a:lvl7pPr marL="914400" eaLnBrk="0" fontAlgn="base" hangingPunct="0">
              <a:spcBef>
                <a:spcPct val="0"/>
              </a:spcBef>
              <a:spcAft>
                <a:spcPct val="0"/>
              </a:spcAft>
              <a:defRPr sz="2000">
                <a:solidFill>
                  <a:schemeClr val="tx1"/>
                </a:solidFill>
                <a:latin typeface="Arial" charset="0"/>
                <a:ea typeface="ＭＳ Ｐゴシック" charset="-128"/>
              </a:defRPr>
            </a:lvl7pPr>
            <a:lvl8pPr marL="1371600" eaLnBrk="0" fontAlgn="base" hangingPunct="0">
              <a:spcBef>
                <a:spcPct val="0"/>
              </a:spcBef>
              <a:spcAft>
                <a:spcPct val="0"/>
              </a:spcAft>
              <a:defRPr sz="2000">
                <a:solidFill>
                  <a:schemeClr val="tx1"/>
                </a:solidFill>
                <a:latin typeface="Arial" charset="0"/>
                <a:ea typeface="ＭＳ Ｐゴシック" charset="-128"/>
              </a:defRPr>
            </a:lvl8pPr>
            <a:lvl9pPr marL="1828800" eaLnBrk="0" fontAlgn="base" hangingPunct="0">
              <a:spcBef>
                <a:spcPct val="0"/>
              </a:spcBef>
              <a:spcAft>
                <a:spcPct val="0"/>
              </a:spcAft>
              <a:defRPr sz="2000">
                <a:solidFill>
                  <a:schemeClr val="tx1"/>
                </a:solidFill>
                <a:latin typeface="Arial" charset="0"/>
                <a:ea typeface="ＭＳ Ｐゴシック" charset="-128"/>
              </a:defRPr>
            </a:lvl9pPr>
          </a:lstStyle>
          <a:p>
            <a:pPr eaLnBrk="1" hangingPunct="1">
              <a:spcBef>
                <a:spcPct val="50000"/>
              </a:spcBef>
            </a:pPr>
            <a:r>
              <a:rPr lang="en-US" sz="1600" dirty="0"/>
              <a:t>Size of this matrix is </a:t>
            </a:r>
            <a:r>
              <a:rPr lang="en-US" sz="1600" i="1" dirty="0"/>
              <a:t>N</a:t>
            </a:r>
            <a:r>
              <a:rPr lang="en-US" sz="1600" i="1" baseline="30000" dirty="0"/>
              <a:t>2</a:t>
            </a:r>
            <a:r>
              <a:rPr lang="en-US" sz="1600" dirty="0"/>
              <a:t> x </a:t>
            </a:r>
            <a:r>
              <a:rPr lang="en-US" sz="1600" i="1" dirty="0"/>
              <a:t>N</a:t>
            </a:r>
            <a:r>
              <a:rPr lang="en-US" sz="1600" i="1" baseline="30000" dirty="0"/>
              <a:t>2</a:t>
            </a:r>
          </a:p>
        </p:txBody>
      </p:sp>
      <p:sp>
        <p:nvSpPr>
          <p:cNvPr id="20485" name="Line 9"/>
          <p:cNvSpPr>
            <a:spLocks noChangeShapeType="1"/>
          </p:cNvSpPr>
          <p:nvPr/>
        </p:nvSpPr>
        <p:spPr bwMode="auto">
          <a:xfrm flipH="1" flipV="1">
            <a:off x="2209800" y="2438400"/>
            <a:ext cx="381000" cy="381000"/>
          </a:xfrm>
          <a:prstGeom prst="line">
            <a:avLst/>
          </a:prstGeom>
          <a:noFill/>
          <a:ln w="9525">
            <a:solidFill>
              <a:schemeClr val="tx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7" name="Rectangle 2"/>
          <p:cNvSpPr>
            <a:spLocks noGrp="1" noChangeArrowheads="1"/>
          </p:cNvSpPr>
          <p:nvPr>
            <p:ph type="title"/>
          </p:nvPr>
        </p:nvSpPr>
        <p:spPr/>
        <p:txBody>
          <a:bodyPr/>
          <a:lstStyle/>
          <a:p>
            <a:pPr eaLnBrk="1" hangingPunct="1"/>
            <a:r>
              <a:rPr lang="en-US" smtClean="0"/>
              <a:t>Eigenvalues and Eigenvectors - Definition</a:t>
            </a:r>
          </a:p>
        </p:txBody>
      </p:sp>
      <p:sp>
        <p:nvSpPr>
          <p:cNvPr id="21508" name="Rectangle 3"/>
          <p:cNvSpPr>
            <a:spLocks noGrp="1" noChangeArrowheads="1"/>
          </p:cNvSpPr>
          <p:nvPr>
            <p:ph type="body" sz="half" idx="1"/>
          </p:nvPr>
        </p:nvSpPr>
        <p:spPr>
          <a:xfrm>
            <a:off x="609600" y="1600200"/>
            <a:ext cx="7848600" cy="2590800"/>
          </a:xfrm>
        </p:spPr>
        <p:txBody>
          <a:bodyPr/>
          <a:lstStyle/>
          <a:p>
            <a:pPr eaLnBrk="1" hangingPunct="1"/>
            <a:r>
              <a:rPr lang="en-US" sz="2000" dirty="0" smtClean="0"/>
              <a:t>If v is a nonzero vector and </a:t>
            </a:r>
            <a:r>
              <a:rPr lang="el-GR" sz="2000" dirty="0" smtClean="0">
                <a:cs typeface="Arial" charset="0"/>
              </a:rPr>
              <a:t>λ</a:t>
            </a:r>
            <a:r>
              <a:rPr lang="en-US" sz="2000" dirty="0" smtClean="0"/>
              <a:t> is a number such that </a:t>
            </a:r>
          </a:p>
          <a:p>
            <a:pPr eaLnBrk="1" hangingPunct="1">
              <a:buFontTx/>
              <a:buNone/>
            </a:pPr>
            <a:r>
              <a:rPr lang="en-US" sz="2000" dirty="0" smtClean="0"/>
              <a:t>                 </a:t>
            </a:r>
            <a:r>
              <a:rPr lang="en-US" sz="2000" b="1" dirty="0" smtClean="0"/>
              <a:t>Av = </a:t>
            </a:r>
            <a:r>
              <a:rPr lang="el-GR" sz="2000" b="1" dirty="0" smtClean="0">
                <a:cs typeface="Arial" charset="0"/>
              </a:rPr>
              <a:t>λ</a:t>
            </a:r>
            <a:r>
              <a:rPr lang="en-US" sz="2000" b="1" dirty="0" smtClean="0"/>
              <a:t>v</a:t>
            </a:r>
            <a:r>
              <a:rPr lang="en-US" sz="2000" dirty="0" smtClean="0"/>
              <a:t>, then             </a:t>
            </a:r>
          </a:p>
          <a:p>
            <a:pPr eaLnBrk="1" hangingPunct="1">
              <a:buFontTx/>
              <a:buNone/>
            </a:pPr>
            <a:r>
              <a:rPr lang="en-US" sz="2000" dirty="0" smtClean="0"/>
              <a:t>    v is said to be an </a:t>
            </a:r>
            <a:r>
              <a:rPr lang="en-US" sz="2000" i="1" dirty="0" smtClean="0"/>
              <a:t>eigenvector</a:t>
            </a:r>
            <a:r>
              <a:rPr lang="en-US" sz="2000" dirty="0" smtClean="0"/>
              <a:t> of A with </a:t>
            </a:r>
            <a:r>
              <a:rPr lang="en-US" sz="2000" i="1" dirty="0" smtClean="0"/>
              <a:t>eigenvalue </a:t>
            </a:r>
            <a:r>
              <a:rPr lang="el-GR" sz="2000" dirty="0" smtClean="0">
                <a:cs typeface="Arial" charset="0"/>
              </a:rPr>
              <a:t>λ</a:t>
            </a:r>
            <a:r>
              <a:rPr lang="en-US" sz="2000" dirty="0" smtClean="0"/>
              <a:t>.</a:t>
            </a:r>
          </a:p>
          <a:p>
            <a:pPr eaLnBrk="1" hangingPunct="1">
              <a:buFontTx/>
              <a:buNone/>
            </a:pPr>
            <a:endParaRPr lang="en-US" sz="2000" dirty="0" smtClean="0"/>
          </a:p>
          <a:p>
            <a:pPr eaLnBrk="1" hangingPunct="1">
              <a:buFontTx/>
              <a:buNone/>
            </a:pPr>
            <a:r>
              <a:rPr lang="en-US" sz="1800" dirty="0" smtClean="0"/>
              <a:t>	</a:t>
            </a:r>
            <a:r>
              <a:rPr lang="en-US" sz="1800" u="sng" dirty="0" smtClean="0"/>
              <a:t>Example</a:t>
            </a:r>
          </a:p>
          <a:p>
            <a:pPr eaLnBrk="1" hangingPunct="1">
              <a:buFontTx/>
              <a:buNone/>
            </a:pPr>
            <a:r>
              <a:rPr lang="en-US" sz="1800" dirty="0" smtClean="0"/>
              <a:t>	</a:t>
            </a:r>
          </a:p>
        </p:txBody>
      </p:sp>
      <p:graphicFrame>
        <p:nvGraphicFramePr>
          <p:cNvPr id="21506" name="Object 2"/>
          <p:cNvGraphicFramePr>
            <a:graphicFrameLocks noChangeAspect="1"/>
          </p:cNvGraphicFramePr>
          <p:nvPr>
            <p:ph sz="quarter" idx="2"/>
          </p:nvPr>
        </p:nvGraphicFramePr>
        <p:xfrm>
          <a:off x="2286000" y="3810000"/>
          <a:ext cx="2971800" cy="1063625"/>
        </p:xfrm>
        <a:graphic>
          <a:graphicData uri="http://schemas.openxmlformats.org/presentationml/2006/ole">
            <p:oleObj spid="_x0000_s6173" name="Equation" r:id="rId3" imgW="1282700" imgH="457200" progId="Equation.3">
              <p:embed/>
            </p:oleObj>
          </a:graphicData>
        </a:graphic>
      </p:graphicFrame>
      <p:sp>
        <p:nvSpPr>
          <p:cNvPr id="119818" name="WordArt 10"/>
          <p:cNvSpPr>
            <a:spLocks noChangeArrowheads="1" noChangeShapeType="1" noTextEdit="1"/>
          </p:cNvSpPr>
          <p:nvPr/>
        </p:nvSpPr>
        <p:spPr bwMode="auto">
          <a:xfrm>
            <a:off x="2743200" y="5486400"/>
            <a:ext cx="180975" cy="314325"/>
          </a:xfrm>
          <a:prstGeom prst="rect">
            <a:avLst/>
          </a:prstGeom>
        </p:spPr>
        <p:txBody>
          <a:bodyPr wrap="none" fromWordArt="1">
            <a:prstTxWarp prst="textPlain">
              <a:avLst>
                <a:gd name="adj" fmla="val 50000"/>
              </a:avLst>
            </a:prstTxWarp>
          </a:bodyPr>
          <a:lstStyle/>
          <a:p>
            <a:pPr algn="ctr"/>
            <a:r>
              <a:rPr lang="en-US" sz="1800" kern="10">
                <a:ln w="9525">
                  <a:solidFill>
                    <a:schemeClr val="accent2"/>
                  </a:solidFill>
                  <a:round/>
                  <a:headEnd/>
                  <a:tailEnd/>
                </a:ln>
                <a:solidFill>
                  <a:srgbClr val="FF0000"/>
                </a:solidFill>
                <a:latin typeface="Arial Black"/>
              </a:rPr>
              <a:t>A</a:t>
            </a:r>
          </a:p>
        </p:txBody>
      </p:sp>
      <p:sp>
        <p:nvSpPr>
          <p:cNvPr id="119819" name="WordArt 11"/>
          <p:cNvSpPr>
            <a:spLocks noChangeArrowheads="1" noChangeShapeType="1" noTextEdit="1"/>
          </p:cNvSpPr>
          <p:nvPr/>
        </p:nvSpPr>
        <p:spPr bwMode="auto">
          <a:xfrm>
            <a:off x="5181600" y="3200400"/>
            <a:ext cx="180975" cy="314325"/>
          </a:xfrm>
          <a:prstGeom prst="rect">
            <a:avLst/>
          </a:prstGeom>
        </p:spPr>
        <p:txBody>
          <a:bodyPr wrap="none" fromWordArt="1">
            <a:prstTxWarp prst="textPlain">
              <a:avLst>
                <a:gd name="adj" fmla="val 50000"/>
              </a:avLst>
            </a:prstTxWarp>
          </a:bodyPr>
          <a:lstStyle/>
          <a:p>
            <a:pPr algn="ctr"/>
            <a:r>
              <a:rPr lang="en-US" sz="1800" kern="10" dirty="0">
                <a:ln w="9525">
                  <a:solidFill>
                    <a:schemeClr val="accent2"/>
                  </a:solidFill>
                  <a:round/>
                  <a:headEnd/>
                  <a:tailEnd/>
                </a:ln>
                <a:solidFill>
                  <a:srgbClr val="FF0000"/>
                </a:solidFill>
                <a:latin typeface="Symbol"/>
              </a:rPr>
              <a:t>l</a:t>
            </a:r>
          </a:p>
        </p:txBody>
      </p:sp>
      <p:sp>
        <p:nvSpPr>
          <p:cNvPr id="119820" name="WordArt 12"/>
          <p:cNvSpPr>
            <a:spLocks noChangeArrowheads="1" noChangeShapeType="1" noTextEdit="1"/>
          </p:cNvSpPr>
          <p:nvPr/>
        </p:nvSpPr>
        <p:spPr bwMode="auto">
          <a:xfrm>
            <a:off x="4267200" y="5486400"/>
            <a:ext cx="152400" cy="285750"/>
          </a:xfrm>
          <a:prstGeom prst="rect">
            <a:avLst/>
          </a:prstGeom>
        </p:spPr>
        <p:txBody>
          <a:bodyPr wrap="none" fromWordArt="1">
            <a:prstTxWarp prst="textPlain">
              <a:avLst>
                <a:gd name="adj" fmla="val 50000"/>
              </a:avLst>
            </a:prstTxWarp>
          </a:bodyPr>
          <a:lstStyle/>
          <a:p>
            <a:pPr algn="ctr"/>
            <a:r>
              <a:rPr lang="en-US" kern="10">
                <a:ln w="9525">
                  <a:solidFill>
                    <a:schemeClr val="accent2"/>
                  </a:solidFill>
                  <a:round/>
                  <a:headEnd/>
                  <a:tailEnd/>
                </a:ln>
                <a:solidFill>
                  <a:srgbClr val="FF0000"/>
                </a:solidFill>
                <a:latin typeface="Arial"/>
                <a:cs typeface="Arial"/>
              </a:rPr>
              <a:t>v</a:t>
            </a:r>
          </a:p>
        </p:txBody>
      </p:sp>
      <p:sp>
        <p:nvSpPr>
          <p:cNvPr id="119822" name="Line 14"/>
          <p:cNvSpPr>
            <a:spLocks noChangeShapeType="1"/>
          </p:cNvSpPr>
          <p:nvPr/>
        </p:nvSpPr>
        <p:spPr bwMode="auto">
          <a:xfrm flipV="1">
            <a:off x="2819400" y="5029200"/>
            <a:ext cx="0" cy="3048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23" name="Line 15"/>
          <p:cNvSpPr>
            <a:spLocks noChangeShapeType="1"/>
          </p:cNvSpPr>
          <p:nvPr/>
        </p:nvSpPr>
        <p:spPr bwMode="auto">
          <a:xfrm flipH="1" flipV="1">
            <a:off x="3810000" y="5029200"/>
            <a:ext cx="381000" cy="3048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24" name="Line 16"/>
          <p:cNvSpPr>
            <a:spLocks noChangeShapeType="1"/>
          </p:cNvSpPr>
          <p:nvPr/>
        </p:nvSpPr>
        <p:spPr bwMode="auto">
          <a:xfrm flipV="1">
            <a:off x="4495800" y="5105400"/>
            <a:ext cx="381000" cy="2286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25" name="Line 17"/>
          <p:cNvSpPr>
            <a:spLocks noChangeShapeType="1"/>
          </p:cNvSpPr>
          <p:nvPr/>
        </p:nvSpPr>
        <p:spPr bwMode="auto">
          <a:xfrm flipH="1">
            <a:off x="4419600" y="3505200"/>
            <a:ext cx="609600" cy="7620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sp>
        <p:nvSpPr>
          <p:cNvPr id="119826" name="WordArt 18"/>
          <p:cNvSpPr>
            <a:spLocks noChangeArrowheads="1" noChangeShapeType="1" noTextEdit="1"/>
          </p:cNvSpPr>
          <p:nvPr/>
        </p:nvSpPr>
        <p:spPr bwMode="auto">
          <a:xfrm>
            <a:off x="4572000" y="5476875"/>
            <a:ext cx="1676400" cy="314325"/>
          </a:xfrm>
          <a:prstGeom prst="rect">
            <a:avLst/>
          </a:prstGeom>
        </p:spPr>
        <p:txBody>
          <a:bodyPr wrap="none" fromWordArt="1">
            <a:prstTxWarp prst="textPlain">
              <a:avLst>
                <a:gd name="adj" fmla="val 50000"/>
              </a:avLst>
            </a:prstTxWarp>
          </a:bodyPr>
          <a:lstStyle/>
          <a:p>
            <a:pPr algn="ctr"/>
            <a:r>
              <a:rPr lang="en-US" sz="1800" kern="10">
                <a:ln w="9525">
                  <a:solidFill>
                    <a:schemeClr val="accent2"/>
                  </a:solidFill>
                  <a:round/>
                  <a:headEnd/>
                  <a:tailEnd/>
                </a:ln>
                <a:solidFill>
                  <a:srgbClr val="FF0000"/>
                </a:solidFill>
                <a:latin typeface="Arial Black"/>
              </a:rPr>
              <a:t>(eigenvectors)</a:t>
            </a:r>
          </a:p>
        </p:txBody>
      </p:sp>
      <p:sp>
        <p:nvSpPr>
          <p:cNvPr id="119827" name="WordArt 19"/>
          <p:cNvSpPr>
            <a:spLocks noChangeArrowheads="1" noChangeShapeType="1" noTextEdit="1"/>
          </p:cNvSpPr>
          <p:nvPr/>
        </p:nvSpPr>
        <p:spPr bwMode="auto">
          <a:xfrm>
            <a:off x="5486400" y="3200400"/>
            <a:ext cx="1676400" cy="314325"/>
          </a:xfrm>
          <a:prstGeom prst="rect">
            <a:avLst/>
          </a:prstGeom>
        </p:spPr>
        <p:txBody>
          <a:bodyPr wrap="none" fromWordArt="1">
            <a:prstTxWarp prst="textPlain">
              <a:avLst>
                <a:gd name="adj" fmla="val 50000"/>
              </a:avLst>
            </a:prstTxWarp>
          </a:bodyPr>
          <a:lstStyle/>
          <a:p>
            <a:pPr algn="ctr"/>
            <a:r>
              <a:rPr lang="en-US" sz="1800" kern="10" dirty="0">
                <a:ln w="9525">
                  <a:solidFill>
                    <a:schemeClr val="accent2"/>
                  </a:solidFill>
                  <a:round/>
                  <a:headEnd/>
                  <a:tailEnd/>
                </a:ln>
                <a:solidFill>
                  <a:srgbClr val="FF0000"/>
                </a:solidFill>
                <a:latin typeface="Arial Black"/>
              </a:rPr>
              <a:t>(eigenvalues)</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19818"/>
                                        </p:tgtEl>
                                        <p:attrNameLst>
                                          <p:attrName>style.visibility</p:attrName>
                                        </p:attrNameLst>
                                      </p:cBhvr>
                                      <p:to>
                                        <p:strVal val="visible"/>
                                      </p:to>
                                    </p:set>
                                    <p:anim calcmode="lin" valueType="num">
                                      <p:cBhvr additive="base">
                                        <p:cTn id="7" dur="500" fill="hold"/>
                                        <p:tgtEl>
                                          <p:spTgt spid="119818"/>
                                        </p:tgtEl>
                                        <p:attrNameLst>
                                          <p:attrName>ppt_x</p:attrName>
                                        </p:attrNameLst>
                                      </p:cBhvr>
                                      <p:tavLst>
                                        <p:tav tm="0">
                                          <p:val>
                                            <p:strVal val="#ppt_x"/>
                                          </p:val>
                                        </p:tav>
                                        <p:tav tm="100000">
                                          <p:val>
                                            <p:strVal val="#ppt_x"/>
                                          </p:val>
                                        </p:tav>
                                      </p:tavLst>
                                    </p:anim>
                                    <p:anim calcmode="lin" valueType="num">
                                      <p:cBhvr additive="base">
                                        <p:cTn id="8" dur="500" fill="hold"/>
                                        <p:tgtEl>
                                          <p:spTgt spid="119818"/>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19822"/>
                                        </p:tgtEl>
                                        <p:attrNameLst>
                                          <p:attrName>style.visibility</p:attrName>
                                        </p:attrNameLst>
                                      </p:cBhvr>
                                      <p:to>
                                        <p:strVal val="visible"/>
                                      </p:to>
                                    </p:set>
                                    <p:anim calcmode="lin" valueType="num">
                                      <p:cBhvr additive="base">
                                        <p:cTn id="11" dur="500" fill="hold"/>
                                        <p:tgtEl>
                                          <p:spTgt spid="119822"/>
                                        </p:tgtEl>
                                        <p:attrNameLst>
                                          <p:attrName>ppt_x</p:attrName>
                                        </p:attrNameLst>
                                      </p:cBhvr>
                                      <p:tavLst>
                                        <p:tav tm="0">
                                          <p:val>
                                            <p:strVal val="#ppt_x"/>
                                          </p:val>
                                        </p:tav>
                                        <p:tav tm="100000">
                                          <p:val>
                                            <p:strVal val="#ppt_x"/>
                                          </p:val>
                                        </p:tav>
                                      </p:tavLst>
                                    </p:anim>
                                    <p:anim calcmode="lin" valueType="num">
                                      <p:cBhvr additive="base">
                                        <p:cTn id="12" dur="500" fill="hold"/>
                                        <p:tgtEl>
                                          <p:spTgt spid="119822"/>
                                        </p:tgtEl>
                                        <p:attrNameLst>
                                          <p:attrName>ppt_y</p:attrName>
                                        </p:attrNameLst>
                                      </p:cBhvr>
                                      <p:tavLst>
                                        <p:tav tm="0">
                                          <p:val>
                                            <p:strVal val="1+#ppt_h/2"/>
                                          </p:val>
                                        </p:tav>
                                        <p:tav tm="100000">
                                          <p:val>
                                            <p:strVal val="#ppt_y"/>
                                          </p:val>
                                        </p:tav>
                                      </p:tavLst>
                                    </p:anim>
                                  </p:childTnLst>
                                </p:cTn>
                              </p:par>
                            </p:childTnLst>
                          </p:cTn>
                        </p:par>
                      </p:childTnLst>
                    </p:cTn>
                  </p:par>
                  <p:par>
                    <p:cTn id="13" fill="hold" nodeType="clickPar">
                      <p:stCondLst>
                        <p:cond delay="indefinite"/>
                      </p:stCondLst>
                      <p:childTnLst>
                        <p:par>
                          <p:cTn id="14" fill="hold" nodeType="withGroup">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119823"/>
                                        </p:tgtEl>
                                        <p:attrNameLst>
                                          <p:attrName>style.visibility</p:attrName>
                                        </p:attrNameLst>
                                      </p:cBhvr>
                                      <p:to>
                                        <p:strVal val="visible"/>
                                      </p:to>
                                    </p:set>
                                    <p:anim calcmode="lin" valueType="num">
                                      <p:cBhvr additive="base">
                                        <p:cTn id="17" dur="500" fill="hold"/>
                                        <p:tgtEl>
                                          <p:spTgt spid="119823"/>
                                        </p:tgtEl>
                                        <p:attrNameLst>
                                          <p:attrName>ppt_x</p:attrName>
                                        </p:attrNameLst>
                                      </p:cBhvr>
                                      <p:tavLst>
                                        <p:tav tm="0">
                                          <p:val>
                                            <p:strVal val="#ppt_x"/>
                                          </p:val>
                                        </p:tav>
                                        <p:tav tm="100000">
                                          <p:val>
                                            <p:strVal val="#ppt_x"/>
                                          </p:val>
                                        </p:tav>
                                      </p:tavLst>
                                    </p:anim>
                                    <p:anim calcmode="lin" valueType="num">
                                      <p:cBhvr additive="base">
                                        <p:cTn id="18" dur="500" fill="hold"/>
                                        <p:tgtEl>
                                          <p:spTgt spid="119823"/>
                                        </p:tgtEl>
                                        <p:attrNameLst>
                                          <p:attrName>ppt_y</p:attrName>
                                        </p:attrNameLst>
                                      </p:cBhvr>
                                      <p:tavLst>
                                        <p:tav tm="0">
                                          <p:val>
                                            <p:strVal val="1+#ppt_h/2"/>
                                          </p:val>
                                        </p:tav>
                                        <p:tav tm="100000">
                                          <p:val>
                                            <p:strVal val="#ppt_y"/>
                                          </p:val>
                                        </p:tav>
                                      </p:tavLst>
                                    </p:anim>
                                  </p:childTnLst>
                                </p:cTn>
                              </p:par>
                              <p:par>
                                <p:cTn id="19" presetID="2" presetClass="entr" presetSubtype="4" fill="hold" grpId="0" nodeType="withEffect">
                                  <p:stCondLst>
                                    <p:cond delay="0"/>
                                  </p:stCondLst>
                                  <p:childTnLst>
                                    <p:set>
                                      <p:cBhvr>
                                        <p:cTn id="20" dur="1" fill="hold">
                                          <p:stCondLst>
                                            <p:cond delay="0"/>
                                          </p:stCondLst>
                                        </p:cTn>
                                        <p:tgtEl>
                                          <p:spTgt spid="119824"/>
                                        </p:tgtEl>
                                        <p:attrNameLst>
                                          <p:attrName>style.visibility</p:attrName>
                                        </p:attrNameLst>
                                      </p:cBhvr>
                                      <p:to>
                                        <p:strVal val="visible"/>
                                      </p:to>
                                    </p:set>
                                    <p:anim calcmode="lin" valueType="num">
                                      <p:cBhvr additive="base">
                                        <p:cTn id="21" dur="500" fill="hold"/>
                                        <p:tgtEl>
                                          <p:spTgt spid="119824"/>
                                        </p:tgtEl>
                                        <p:attrNameLst>
                                          <p:attrName>ppt_x</p:attrName>
                                        </p:attrNameLst>
                                      </p:cBhvr>
                                      <p:tavLst>
                                        <p:tav tm="0">
                                          <p:val>
                                            <p:strVal val="#ppt_x"/>
                                          </p:val>
                                        </p:tav>
                                        <p:tav tm="100000">
                                          <p:val>
                                            <p:strVal val="#ppt_x"/>
                                          </p:val>
                                        </p:tav>
                                      </p:tavLst>
                                    </p:anim>
                                    <p:anim calcmode="lin" valueType="num">
                                      <p:cBhvr additive="base">
                                        <p:cTn id="22" dur="500" fill="hold"/>
                                        <p:tgtEl>
                                          <p:spTgt spid="11982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9826"/>
                                        </p:tgtEl>
                                        <p:attrNameLst>
                                          <p:attrName>style.visibility</p:attrName>
                                        </p:attrNameLst>
                                      </p:cBhvr>
                                      <p:to>
                                        <p:strVal val="visible"/>
                                      </p:to>
                                    </p:set>
                                    <p:anim calcmode="lin" valueType="num">
                                      <p:cBhvr additive="base">
                                        <p:cTn id="25" dur="500" fill="hold"/>
                                        <p:tgtEl>
                                          <p:spTgt spid="119826"/>
                                        </p:tgtEl>
                                        <p:attrNameLst>
                                          <p:attrName>ppt_x</p:attrName>
                                        </p:attrNameLst>
                                      </p:cBhvr>
                                      <p:tavLst>
                                        <p:tav tm="0">
                                          <p:val>
                                            <p:strVal val="#ppt_x"/>
                                          </p:val>
                                        </p:tav>
                                        <p:tav tm="100000">
                                          <p:val>
                                            <p:strVal val="#ppt_x"/>
                                          </p:val>
                                        </p:tav>
                                      </p:tavLst>
                                    </p:anim>
                                    <p:anim calcmode="lin" valueType="num">
                                      <p:cBhvr additive="base">
                                        <p:cTn id="26" dur="500" fill="hold"/>
                                        <p:tgtEl>
                                          <p:spTgt spid="119826"/>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19820"/>
                                        </p:tgtEl>
                                        <p:attrNameLst>
                                          <p:attrName>style.visibility</p:attrName>
                                        </p:attrNameLst>
                                      </p:cBhvr>
                                      <p:to>
                                        <p:strVal val="visible"/>
                                      </p:to>
                                    </p:set>
                                    <p:anim calcmode="lin" valueType="num">
                                      <p:cBhvr additive="base">
                                        <p:cTn id="29" dur="500" fill="hold"/>
                                        <p:tgtEl>
                                          <p:spTgt spid="119820"/>
                                        </p:tgtEl>
                                        <p:attrNameLst>
                                          <p:attrName>ppt_x</p:attrName>
                                        </p:attrNameLst>
                                      </p:cBhvr>
                                      <p:tavLst>
                                        <p:tav tm="0">
                                          <p:val>
                                            <p:strVal val="#ppt_x"/>
                                          </p:val>
                                        </p:tav>
                                        <p:tav tm="100000">
                                          <p:val>
                                            <p:strVal val="#ppt_x"/>
                                          </p:val>
                                        </p:tav>
                                      </p:tavLst>
                                    </p:anim>
                                    <p:anim calcmode="lin" valueType="num">
                                      <p:cBhvr additive="base">
                                        <p:cTn id="30" dur="500" fill="hold"/>
                                        <p:tgtEl>
                                          <p:spTgt spid="119820"/>
                                        </p:tgtEl>
                                        <p:attrNameLst>
                                          <p:attrName>ppt_y</p:attrName>
                                        </p:attrNameLst>
                                      </p:cBhvr>
                                      <p:tavLst>
                                        <p:tav tm="0">
                                          <p:val>
                                            <p:strVal val="1+#ppt_h/2"/>
                                          </p:val>
                                        </p:tav>
                                        <p:tav tm="100000">
                                          <p:val>
                                            <p:strVal val="#ppt_y"/>
                                          </p:val>
                                        </p:tav>
                                      </p:tavLst>
                                    </p:anim>
                                  </p:childTnLst>
                                </p:cTn>
                              </p:par>
                            </p:childTnLst>
                          </p:cTn>
                        </p:par>
                      </p:childTnLst>
                    </p:cTn>
                  </p:par>
                  <p:par>
                    <p:cTn id="31" fill="hold" nodeType="clickPar">
                      <p:stCondLst>
                        <p:cond delay="indefinite"/>
                      </p:stCondLst>
                      <p:childTnLst>
                        <p:par>
                          <p:cTn id="32" fill="hold" nodeType="withGroup">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119827"/>
                                        </p:tgtEl>
                                        <p:attrNameLst>
                                          <p:attrName>style.visibility</p:attrName>
                                        </p:attrNameLst>
                                      </p:cBhvr>
                                      <p:to>
                                        <p:strVal val="visible"/>
                                      </p:to>
                                    </p:set>
                                    <p:anim calcmode="lin" valueType="num">
                                      <p:cBhvr additive="base">
                                        <p:cTn id="35" dur="500" fill="hold"/>
                                        <p:tgtEl>
                                          <p:spTgt spid="119827"/>
                                        </p:tgtEl>
                                        <p:attrNameLst>
                                          <p:attrName>ppt_x</p:attrName>
                                        </p:attrNameLst>
                                      </p:cBhvr>
                                      <p:tavLst>
                                        <p:tav tm="0">
                                          <p:val>
                                            <p:strVal val="#ppt_x"/>
                                          </p:val>
                                        </p:tav>
                                        <p:tav tm="100000">
                                          <p:val>
                                            <p:strVal val="#ppt_x"/>
                                          </p:val>
                                        </p:tav>
                                      </p:tavLst>
                                    </p:anim>
                                    <p:anim calcmode="lin" valueType="num">
                                      <p:cBhvr additive="base">
                                        <p:cTn id="36" dur="500" fill="hold"/>
                                        <p:tgtEl>
                                          <p:spTgt spid="119827"/>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19819"/>
                                        </p:tgtEl>
                                        <p:attrNameLst>
                                          <p:attrName>style.visibility</p:attrName>
                                        </p:attrNameLst>
                                      </p:cBhvr>
                                      <p:to>
                                        <p:strVal val="visible"/>
                                      </p:to>
                                    </p:set>
                                    <p:anim calcmode="lin" valueType="num">
                                      <p:cBhvr additive="base">
                                        <p:cTn id="39" dur="500" fill="hold"/>
                                        <p:tgtEl>
                                          <p:spTgt spid="119819"/>
                                        </p:tgtEl>
                                        <p:attrNameLst>
                                          <p:attrName>ppt_x</p:attrName>
                                        </p:attrNameLst>
                                      </p:cBhvr>
                                      <p:tavLst>
                                        <p:tav tm="0">
                                          <p:val>
                                            <p:strVal val="#ppt_x"/>
                                          </p:val>
                                        </p:tav>
                                        <p:tav tm="100000">
                                          <p:val>
                                            <p:strVal val="#ppt_x"/>
                                          </p:val>
                                        </p:tav>
                                      </p:tavLst>
                                    </p:anim>
                                    <p:anim calcmode="lin" valueType="num">
                                      <p:cBhvr additive="base">
                                        <p:cTn id="40" dur="500" fill="hold"/>
                                        <p:tgtEl>
                                          <p:spTgt spid="119819"/>
                                        </p:tgtEl>
                                        <p:attrNameLst>
                                          <p:attrName>ppt_y</p:attrName>
                                        </p:attrNameLst>
                                      </p:cBhvr>
                                      <p:tavLst>
                                        <p:tav tm="0">
                                          <p:val>
                                            <p:strVal val="1+#ppt_h/2"/>
                                          </p:val>
                                        </p:tav>
                                        <p:tav tm="100000">
                                          <p:val>
                                            <p:strVal val="#ppt_y"/>
                                          </p:val>
                                        </p:tav>
                                      </p:tavLst>
                                    </p:anim>
                                  </p:childTnLst>
                                </p:cTn>
                              </p:par>
                              <p:par>
                                <p:cTn id="41" presetID="2" presetClass="entr" presetSubtype="4" fill="hold" grpId="0" nodeType="withEffect">
                                  <p:stCondLst>
                                    <p:cond delay="0"/>
                                  </p:stCondLst>
                                  <p:childTnLst>
                                    <p:set>
                                      <p:cBhvr>
                                        <p:cTn id="42" dur="1" fill="hold">
                                          <p:stCondLst>
                                            <p:cond delay="0"/>
                                          </p:stCondLst>
                                        </p:cTn>
                                        <p:tgtEl>
                                          <p:spTgt spid="119825"/>
                                        </p:tgtEl>
                                        <p:attrNameLst>
                                          <p:attrName>style.visibility</p:attrName>
                                        </p:attrNameLst>
                                      </p:cBhvr>
                                      <p:to>
                                        <p:strVal val="visible"/>
                                      </p:to>
                                    </p:set>
                                    <p:anim calcmode="lin" valueType="num">
                                      <p:cBhvr additive="base">
                                        <p:cTn id="43" dur="500" fill="hold"/>
                                        <p:tgtEl>
                                          <p:spTgt spid="119825"/>
                                        </p:tgtEl>
                                        <p:attrNameLst>
                                          <p:attrName>ppt_x</p:attrName>
                                        </p:attrNameLst>
                                      </p:cBhvr>
                                      <p:tavLst>
                                        <p:tav tm="0">
                                          <p:val>
                                            <p:strVal val="#ppt_x"/>
                                          </p:val>
                                        </p:tav>
                                        <p:tav tm="100000">
                                          <p:val>
                                            <p:strVal val="#ppt_x"/>
                                          </p:val>
                                        </p:tav>
                                      </p:tavLst>
                                    </p:anim>
                                    <p:anim calcmode="lin" valueType="num">
                                      <p:cBhvr additive="base">
                                        <p:cTn id="44" dur="500" fill="hold"/>
                                        <p:tgtEl>
                                          <p:spTgt spid="11982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9818" grpId="0"/>
      <p:bldP spid="119819" grpId="0"/>
      <p:bldP spid="119820" grpId="0"/>
      <p:bldP spid="119822" grpId="0" animBg="1"/>
      <p:bldP spid="119823" grpId="0" animBg="1"/>
      <p:bldP spid="119824" grpId="0" animBg="1"/>
      <p:bldP spid="119825" grpId="0" animBg="1"/>
      <p:bldP spid="119826" grpId="0"/>
      <p:bldP spid="119827" grpId="0"/>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457200" y="334962"/>
            <a:ext cx="7467600" cy="731838"/>
          </a:xfrm>
        </p:spPr>
        <p:txBody>
          <a:bodyPr/>
          <a:lstStyle/>
          <a:p>
            <a:pPr eaLnBrk="1" hangingPunct="1"/>
            <a:r>
              <a:rPr lang="en-US" dirty="0" smtClean="0"/>
              <a:t>Eigenvectors of Covariance Matrix</a:t>
            </a:r>
          </a:p>
        </p:txBody>
      </p:sp>
      <p:sp>
        <p:nvSpPr>
          <p:cNvPr id="22531" name="Rectangle 3"/>
          <p:cNvSpPr>
            <a:spLocks noGrp="1" noChangeArrowheads="1"/>
          </p:cNvSpPr>
          <p:nvPr>
            <p:ph type="body" idx="1"/>
          </p:nvPr>
        </p:nvSpPr>
        <p:spPr>
          <a:xfrm>
            <a:off x="685800" y="1295400"/>
            <a:ext cx="7772400" cy="2667000"/>
          </a:xfrm>
        </p:spPr>
        <p:txBody>
          <a:bodyPr/>
          <a:lstStyle/>
          <a:p>
            <a:pPr eaLnBrk="1" hangingPunct="1"/>
            <a:r>
              <a:rPr lang="en-US" sz="1800" smtClean="0">
                <a:sym typeface="Symbol" charset="2"/>
              </a:rPr>
              <a:t> </a:t>
            </a:r>
            <a:r>
              <a:rPr lang="en-US" altLang="ko-KR" sz="1800" smtClean="0">
                <a:ea typeface="굴림" charset="-127"/>
                <a:sym typeface="Symbol" charset="2"/>
              </a:rPr>
              <a:t>The eigenvectors v</a:t>
            </a:r>
            <a:r>
              <a:rPr lang="en-US" altLang="ko-KR" sz="1800" baseline="-25000" smtClean="0">
                <a:ea typeface="굴림" charset="-127"/>
                <a:sym typeface="Symbol" charset="2"/>
              </a:rPr>
              <a:t>i</a:t>
            </a:r>
            <a:r>
              <a:rPr lang="en-US" altLang="ko-KR" sz="1800" smtClean="0">
                <a:ea typeface="굴림" charset="-127"/>
                <a:sym typeface="Symbol" charset="2"/>
              </a:rPr>
              <a:t> of A</a:t>
            </a:r>
            <a:r>
              <a:rPr lang="en-US" altLang="ko-KR" sz="1800" baseline="30000" smtClean="0">
                <a:ea typeface="굴림" charset="-127"/>
                <a:sym typeface="Symbol" charset="2"/>
              </a:rPr>
              <a:t>T</a:t>
            </a:r>
            <a:r>
              <a:rPr lang="en-US" altLang="ko-KR" sz="1800" smtClean="0">
                <a:ea typeface="굴림" charset="-127"/>
                <a:sym typeface="Symbol" charset="2"/>
              </a:rPr>
              <a:t>A are:</a:t>
            </a:r>
            <a:endParaRPr lang="en-US" sz="1800" smtClean="0">
              <a:sym typeface="Symbol" charset="2"/>
            </a:endParaRPr>
          </a:p>
          <a:p>
            <a:pPr eaLnBrk="1" hangingPunct="1"/>
            <a:endParaRPr lang="en-US" sz="1800" smtClean="0"/>
          </a:p>
        </p:txBody>
      </p:sp>
      <p:pic>
        <p:nvPicPr>
          <p:cNvPr id="22532" name="Picture 4" descr="New%20Bitmap%20Image"/>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209800" y="1981200"/>
            <a:ext cx="2819400" cy="14573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2533" name="Text Box 5"/>
          <p:cNvSpPr txBox="1">
            <a:spLocks noChangeArrowheads="1"/>
          </p:cNvSpPr>
          <p:nvPr/>
        </p:nvSpPr>
        <p:spPr bwMode="auto">
          <a:xfrm>
            <a:off x="657225" y="3736975"/>
            <a:ext cx="6726238" cy="22828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128"/>
              </a:defRPr>
            </a:lvl1pPr>
            <a:lvl2pPr marL="37931725" indent="-37474525" eaLnBrk="0" hangingPunct="0">
              <a:defRPr sz="2000">
                <a:solidFill>
                  <a:schemeClr val="tx1"/>
                </a:solidFill>
                <a:latin typeface="Arial" charset="0"/>
                <a:ea typeface="ＭＳ Ｐゴシック" charset="-128"/>
              </a:defRPr>
            </a:lvl2pPr>
            <a:lvl3pPr eaLnBrk="0" hangingPunct="0">
              <a:defRPr sz="2000">
                <a:solidFill>
                  <a:schemeClr val="tx1"/>
                </a:solidFill>
                <a:latin typeface="Arial" charset="0"/>
                <a:ea typeface="ＭＳ Ｐゴシック" charset="-128"/>
              </a:defRPr>
            </a:lvl3pPr>
            <a:lvl4pPr eaLnBrk="0" hangingPunct="0">
              <a:defRPr sz="2000">
                <a:solidFill>
                  <a:schemeClr val="tx1"/>
                </a:solidFill>
                <a:latin typeface="Arial" charset="0"/>
                <a:ea typeface="ＭＳ Ｐゴシック" charset="-128"/>
              </a:defRPr>
            </a:lvl4pPr>
            <a:lvl5pPr eaLnBrk="0" hangingPunct="0">
              <a:defRPr sz="2000">
                <a:solidFill>
                  <a:schemeClr val="tx1"/>
                </a:solidFill>
                <a:latin typeface="Arial" charset="0"/>
                <a:ea typeface="ＭＳ Ｐゴシック" charset="-128"/>
              </a:defRPr>
            </a:lvl5pPr>
            <a:lvl6pPr marL="457200" eaLnBrk="0" fontAlgn="base" hangingPunct="0">
              <a:spcBef>
                <a:spcPct val="0"/>
              </a:spcBef>
              <a:spcAft>
                <a:spcPct val="0"/>
              </a:spcAft>
              <a:defRPr sz="2000">
                <a:solidFill>
                  <a:schemeClr val="tx1"/>
                </a:solidFill>
                <a:latin typeface="Arial" charset="0"/>
                <a:ea typeface="ＭＳ Ｐゴシック" charset="-128"/>
              </a:defRPr>
            </a:lvl6pPr>
            <a:lvl7pPr marL="914400" eaLnBrk="0" fontAlgn="base" hangingPunct="0">
              <a:spcBef>
                <a:spcPct val="0"/>
              </a:spcBef>
              <a:spcAft>
                <a:spcPct val="0"/>
              </a:spcAft>
              <a:defRPr sz="2000">
                <a:solidFill>
                  <a:schemeClr val="tx1"/>
                </a:solidFill>
                <a:latin typeface="Arial" charset="0"/>
                <a:ea typeface="ＭＳ Ｐゴシック" charset="-128"/>
              </a:defRPr>
            </a:lvl7pPr>
            <a:lvl8pPr marL="1371600" eaLnBrk="0" fontAlgn="base" hangingPunct="0">
              <a:spcBef>
                <a:spcPct val="0"/>
              </a:spcBef>
              <a:spcAft>
                <a:spcPct val="0"/>
              </a:spcAft>
              <a:defRPr sz="2000">
                <a:solidFill>
                  <a:schemeClr val="tx1"/>
                </a:solidFill>
                <a:latin typeface="Arial" charset="0"/>
                <a:ea typeface="ＭＳ Ｐゴシック" charset="-128"/>
              </a:defRPr>
            </a:lvl8pPr>
            <a:lvl9pPr marL="1828800" eaLnBrk="0" fontAlgn="base" hangingPunct="0">
              <a:spcBef>
                <a:spcPct val="0"/>
              </a:spcBef>
              <a:spcAft>
                <a:spcPct val="0"/>
              </a:spcAft>
              <a:defRPr sz="2000">
                <a:solidFill>
                  <a:schemeClr val="tx1"/>
                </a:solidFill>
                <a:latin typeface="Arial" charset="0"/>
                <a:ea typeface="ＭＳ Ｐゴシック" charset="-128"/>
              </a:defRPr>
            </a:lvl9pPr>
          </a:lstStyle>
          <a:p>
            <a:pPr eaLnBrk="1" hangingPunct="1">
              <a:buFontTx/>
              <a:buChar char="•"/>
            </a:pPr>
            <a:r>
              <a:rPr lang="en-US" sz="2400" dirty="0"/>
              <a:t>    Consider the eigenvectors v</a:t>
            </a:r>
            <a:r>
              <a:rPr lang="en-US" sz="2400" baseline="-25000" dirty="0"/>
              <a:t>i</a:t>
            </a:r>
            <a:r>
              <a:rPr lang="en-US" sz="2400" dirty="0"/>
              <a:t> of </a:t>
            </a:r>
            <a:r>
              <a:rPr lang="en-US" sz="2400" i="1" dirty="0"/>
              <a:t>A</a:t>
            </a:r>
            <a:r>
              <a:rPr lang="en-US" sz="2400" baseline="30000" dirty="0"/>
              <a:t>T</a:t>
            </a:r>
            <a:r>
              <a:rPr lang="en-US" sz="2400" i="1" dirty="0"/>
              <a:t>A</a:t>
            </a:r>
            <a:r>
              <a:rPr lang="en-US" sz="2400" dirty="0"/>
              <a:t> such that</a:t>
            </a:r>
          </a:p>
          <a:p>
            <a:pPr eaLnBrk="1" hangingPunct="1"/>
            <a:r>
              <a:rPr lang="en-US" sz="2400" dirty="0"/>
              <a:t>			 </a:t>
            </a:r>
            <a:r>
              <a:rPr lang="en-US" sz="2400" i="1" dirty="0" err="1" smtClean="0"/>
              <a:t>A</a:t>
            </a:r>
            <a:r>
              <a:rPr lang="en-US" sz="2400" baseline="30000" dirty="0" err="1" smtClean="0"/>
              <a:t>T</a:t>
            </a:r>
            <a:r>
              <a:rPr lang="en-US" sz="2400" i="1" dirty="0" err="1" smtClean="0"/>
              <a:t>A</a:t>
            </a:r>
            <a:r>
              <a:rPr lang="en-US" sz="2400" dirty="0" err="1" smtClean="0"/>
              <a:t>v</a:t>
            </a:r>
            <a:r>
              <a:rPr lang="en-US" sz="2400" baseline="-25000" dirty="0" err="1" smtClean="0"/>
              <a:t>i</a:t>
            </a:r>
            <a:r>
              <a:rPr lang="en-US" sz="2400" dirty="0" smtClean="0"/>
              <a:t> </a:t>
            </a:r>
            <a:r>
              <a:rPr lang="en-US" sz="2400" dirty="0"/>
              <a:t>= </a:t>
            </a:r>
            <a:r>
              <a:rPr lang="en-US" sz="2400" dirty="0">
                <a:sym typeface="Symbol" charset="2"/>
              </a:rPr>
              <a:t></a:t>
            </a:r>
            <a:r>
              <a:rPr lang="en-US" sz="2400" baseline="-25000" dirty="0" err="1">
                <a:sym typeface="Symbol" charset="2"/>
              </a:rPr>
              <a:t>i</a:t>
            </a:r>
            <a:r>
              <a:rPr lang="en-US" sz="2400" dirty="0" err="1">
                <a:sym typeface="Symbol" charset="2"/>
              </a:rPr>
              <a:t>v</a:t>
            </a:r>
            <a:r>
              <a:rPr lang="en-US" sz="2400" baseline="-25000" dirty="0" err="1">
                <a:sym typeface="Symbol" charset="2"/>
              </a:rPr>
              <a:t>i</a:t>
            </a:r>
            <a:endParaRPr lang="en-US" sz="2400" baseline="-25000" dirty="0">
              <a:sym typeface="Symbol" charset="2"/>
            </a:endParaRPr>
          </a:p>
          <a:p>
            <a:pPr eaLnBrk="1" hangingPunct="1"/>
            <a:endParaRPr lang="en-US" sz="2400" dirty="0">
              <a:sym typeface="Symbol" charset="2"/>
            </a:endParaRPr>
          </a:p>
          <a:p>
            <a:pPr eaLnBrk="1" hangingPunct="1">
              <a:buFontTx/>
              <a:buChar char="•"/>
            </a:pPr>
            <a:r>
              <a:rPr lang="en-US" sz="2400" dirty="0">
                <a:sym typeface="Symbol" charset="2"/>
              </a:rPr>
              <a:t>    </a:t>
            </a:r>
            <a:r>
              <a:rPr lang="en-US" sz="2400" dirty="0" err="1">
                <a:sym typeface="Symbol" charset="2"/>
              </a:rPr>
              <a:t>Premultiplying</a:t>
            </a:r>
            <a:r>
              <a:rPr lang="en-US" sz="2400" dirty="0">
                <a:sym typeface="Symbol" charset="2"/>
              </a:rPr>
              <a:t> both sides by </a:t>
            </a:r>
            <a:r>
              <a:rPr lang="en-US" sz="2400" i="1" dirty="0">
                <a:sym typeface="Symbol" charset="2"/>
              </a:rPr>
              <a:t>A</a:t>
            </a:r>
            <a:r>
              <a:rPr lang="en-US" sz="2400" dirty="0">
                <a:sym typeface="Symbol" charset="2"/>
              </a:rPr>
              <a:t>, we have    </a:t>
            </a:r>
          </a:p>
          <a:p>
            <a:pPr eaLnBrk="1" hangingPunct="1"/>
            <a:r>
              <a:rPr lang="en-US" sz="2400" dirty="0">
                <a:sym typeface="Symbol" charset="2"/>
              </a:rPr>
              <a:t>	 		</a:t>
            </a:r>
            <a:r>
              <a:rPr lang="en-US" sz="2400" i="1" dirty="0">
                <a:sym typeface="Symbol" charset="2"/>
              </a:rPr>
              <a:t>A</a:t>
            </a:r>
            <a:r>
              <a:rPr lang="en-US" sz="2400" i="1" dirty="0"/>
              <a:t>A</a:t>
            </a:r>
            <a:r>
              <a:rPr lang="en-US" sz="2400" baseline="30000" dirty="0"/>
              <a:t>T</a:t>
            </a:r>
            <a:r>
              <a:rPr lang="en-US" sz="2400" dirty="0"/>
              <a:t>(</a:t>
            </a:r>
            <a:r>
              <a:rPr lang="en-US" sz="2400" i="1" dirty="0" err="1"/>
              <a:t>A</a:t>
            </a:r>
            <a:r>
              <a:rPr lang="en-US" sz="2400" dirty="0" err="1"/>
              <a:t>v</a:t>
            </a:r>
            <a:r>
              <a:rPr lang="en-US" sz="2400" baseline="-25000" dirty="0" err="1"/>
              <a:t>i</a:t>
            </a:r>
            <a:r>
              <a:rPr lang="en-US" sz="2400" dirty="0"/>
              <a:t>) = </a:t>
            </a:r>
            <a:r>
              <a:rPr lang="en-US" sz="2400" dirty="0">
                <a:sym typeface="Symbol" charset="2"/>
              </a:rPr>
              <a:t></a:t>
            </a:r>
            <a:r>
              <a:rPr lang="en-US" sz="2400" baseline="-25000" dirty="0" err="1">
                <a:sym typeface="Symbol" charset="2"/>
              </a:rPr>
              <a:t>i</a:t>
            </a:r>
            <a:r>
              <a:rPr lang="en-US" sz="2400" dirty="0">
                <a:sym typeface="Symbol" charset="2"/>
              </a:rPr>
              <a:t>(</a:t>
            </a:r>
            <a:r>
              <a:rPr lang="en-US" sz="2400" i="1" dirty="0" err="1">
                <a:sym typeface="Symbol" charset="2"/>
              </a:rPr>
              <a:t>A</a:t>
            </a:r>
            <a:r>
              <a:rPr lang="en-US" sz="2400" dirty="0" err="1">
                <a:sym typeface="Symbol" charset="2"/>
              </a:rPr>
              <a:t>v</a:t>
            </a:r>
            <a:r>
              <a:rPr lang="en-US" sz="2400" baseline="-25000" dirty="0" err="1">
                <a:sym typeface="Symbol" charset="2"/>
              </a:rPr>
              <a:t>i</a:t>
            </a:r>
            <a:r>
              <a:rPr lang="en-US" sz="2400" dirty="0">
                <a:sym typeface="Symbol" charset="2"/>
              </a:rPr>
              <a:t>)</a:t>
            </a:r>
          </a:p>
          <a:p>
            <a:pPr eaLnBrk="1" hangingPunct="1"/>
            <a:endParaRPr lang="en-US" sz="2400" dirty="0"/>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2"/>
          <p:cNvSpPr>
            <a:spLocks noGrp="1" noChangeArrowheads="1"/>
          </p:cNvSpPr>
          <p:nvPr>
            <p:ph type="title"/>
          </p:nvPr>
        </p:nvSpPr>
        <p:spPr/>
        <p:txBody>
          <a:bodyPr/>
          <a:lstStyle/>
          <a:p>
            <a:pPr eaLnBrk="1" hangingPunct="1"/>
            <a:r>
              <a:rPr lang="en-US" smtClean="0"/>
              <a:t>Face Space</a:t>
            </a:r>
          </a:p>
        </p:txBody>
      </p:sp>
      <p:sp>
        <p:nvSpPr>
          <p:cNvPr id="23556" name="Rectangle 3"/>
          <p:cNvSpPr>
            <a:spLocks noGrp="1" noChangeArrowheads="1"/>
          </p:cNvSpPr>
          <p:nvPr>
            <p:ph type="body" sz="half" idx="1"/>
          </p:nvPr>
        </p:nvSpPr>
        <p:spPr>
          <a:xfrm>
            <a:off x="304800" y="1828800"/>
            <a:ext cx="5105400" cy="4114800"/>
          </a:xfrm>
        </p:spPr>
        <p:txBody>
          <a:bodyPr/>
          <a:lstStyle/>
          <a:p>
            <a:pPr eaLnBrk="1" hangingPunct="1"/>
            <a:r>
              <a:rPr lang="en-US" sz="1600" dirty="0" smtClean="0">
                <a:sym typeface="Symbol" charset="2"/>
              </a:rPr>
              <a:t>The eigenvectors of covariance matrix are  </a:t>
            </a:r>
          </a:p>
          <a:p>
            <a:pPr eaLnBrk="1" hangingPunct="1">
              <a:buFontTx/>
              <a:buNone/>
            </a:pPr>
            <a:r>
              <a:rPr lang="en-US" sz="1600" dirty="0" smtClean="0">
                <a:sym typeface="Symbol" charset="2"/>
              </a:rPr>
              <a:t>                   </a:t>
            </a:r>
            <a:r>
              <a:rPr lang="en-US" sz="1600" dirty="0" err="1" smtClean="0">
                <a:cs typeface="Arial" charset="0"/>
                <a:sym typeface="Symbol" charset="2"/>
              </a:rPr>
              <a:t>u</a:t>
            </a:r>
            <a:r>
              <a:rPr lang="en-US" sz="1600" baseline="-25000" dirty="0" err="1" smtClean="0">
                <a:sym typeface="Symbol" charset="2"/>
              </a:rPr>
              <a:t>i</a:t>
            </a:r>
            <a:r>
              <a:rPr lang="en-US" sz="1600" dirty="0" smtClean="0">
                <a:sym typeface="Symbol" charset="2"/>
              </a:rPr>
              <a:t> = </a:t>
            </a:r>
            <a:r>
              <a:rPr lang="en-US" sz="1600" i="1" dirty="0" err="1" smtClean="0">
                <a:sym typeface="Symbol" charset="2"/>
              </a:rPr>
              <a:t>A</a:t>
            </a:r>
            <a:r>
              <a:rPr lang="en-US" sz="1600" dirty="0" err="1" smtClean="0">
                <a:sym typeface="Symbol" charset="2"/>
              </a:rPr>
              <a:t>v</a:t>
            </a:r>
            <a:r>
              <a:rPr lang="en-US" sz="1600" baseline="-25000" dirty="0" err="1" smtClean="0">
                <a:sym typeface="Symbol" charset="2"/>
              </a:rPr>
              <a:t>i</a:t>
            </a:r>
            <a:endParaRPr lang="en-US" sz="1600" dirty="0" smtClean="0">
              <a:sym typeface="Symbol" charset="2"/>
            </a:endParaRPr>
          </a:p>
          <a:p>
            <a:pPr eaLnBrk="1" hangingPunct="1"/>
            <a:endParaRPr lang="en-US" sz="1600" dirty="0" smtClean="0"/>
          </a:p>
        </p:txBody>
      </p:sp>
      <p:pic>
        <p:nvPicPr>
          <p:cNvPr id="23557" name="Picture 4" descr="New%20Bitmap%20Imag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295400" y="2667000"/>
            <a:ext cx="2057400" cy="1612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23558" name="Picture 5" descr="New%20Bitmap%20Image"/>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4038600" y="2886075"/>
            <a:ext cx="1905000" cy="1304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3559" name="Rectangle 6"/>
          <p:cNvSpPr>
            <a:spLocks noChangeArrowheads="1"/>
          </p:cNvSpPr>
          <p:nvPr/>
        </p:nvSpPr>
        <p:spPr bwMode="auto">
          <a:xfrm>
            <a:off x="381000" y="4495800"/>
            <a:ext cx="8382000" cy="1066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marL="342900" indent="-342900">
              <a:spcBef>
                <a:spcPct val="20000"/>
              </a:spcBef>
              <a:buFontTx/>
              <a:buChar char="•"/>
            </a:pPr>
            <a:r>
              <a:rPr lang="en-US" sz="1800" dirty="0" err="1">
                <a:cs typeface="Arial" charset="0"/>
                <a:sym typeface="Symbol" charset="2"/>
              </a:rPr>
              <a:t>u</a:t>
            </a:r>
            <a:r>
              <a:rPr lang="en-US" sz="1800" baseline="-25000" dirty="0" err="1">
                <a:cs typeface="Arial" charset="0"/>
                <a:sym typeface="Symbol" charset="2"/>
              </a:rPr>
              <a:t>i</a:t>
            </a:r>
            <a:r>
              <a:rPr lang="en-US" sz="1800" baseline="-25000" dirty="0">
                <a:cs typeface="Arial" charset="0"/>
                <a:sym typeface="Symbol" charset="2"/>
              </a:rPr>
              <a:t> </a:t>
            </a:r>
            <a:r>
              <a:rPr lang="en-US" sz="1800" dirty="0">
                <a:cs typeface="Arial" charset="0"/>
                <a:sym typeface="Symbol" charset="2"/>
              </a:rPr>
              <a:t>resemble facial images which look ghostly, hence called </a:t>
            </a:r>
            <a:r>
              <a:rPr lang="en-US" sz="1800" dirty="0" err="1">
                <a:solidFill>
                  <a:srgbClr val="FF0000"/>
                </a:solidFill>
                <a:cs typeface="Arial" charset="0"/>
                <a:sym typeface="Symbol" charset="2"/>
              </a:rPr>
              <a:t>Eigenfaces</a:t>
            </a:r>
            <a:endParaRPr lang="en-US" sz="1800" baseline="-25000" dirty="0">
              <a:solidFill>
                <a:srgbClr val="FF0000"/>
              </a:solidFill>
              <a:cs typeface="Arial" charset="0"/>
              <a:sym typeface="Symbol" charset="2"/>
            </a:endParaRPr>
          </a:p>
        </p:txBody>
      </p:sp>
      <p:sp>
        <p:nvSpPr>
          <p:cNvPr id="146439" name="WordArt 7"/>
          <p:cNvSpPr>
            <a:spLocks noChangeArrowheads="1" noChangeShapeType="1" noTextEdit="1"/>
          </p:cNvSpPr>
          <p:nvPr/>
        </p:nvSpPr>
        <p:spPr bwMode="auto">
          <a:xfrm>
            <a:off x="4648200" y="2286000"/>
            <a:ext cx="1457325" cy="314325"/>
          </a:xfrm>
          <a:prstGeom prst="rect">
            <a:avLst/>
          </a:prstGeom>
        </p:spPr>
        <p:txBody>
          <a:bodyPr wrap="none" fromWordArt="1">
            <a:prstTxWarp prst="textPlain">
              <a:avLst>
                <a:gd name="adj" fmla="val 50000"/>
              </a:avLst>
            </a:prstTxWarp>
          </a:bodyPr>
          <a:lstStyle/>
          <a:p>
            <a:pPr algn="ctr"/>
            <a:r>
              <a:rPr lang="en-US" sz="1800" kern="10" dirty="0">
                <a:ln w="9525">
                  <a:solidFill>
                    <a:schemeClr val="accent2"/>
                  </a:solidFill>
                  <a:round/>
                  <a:headEnd/>
                  <a:tailEnd/>
                </a:ln>
                <a:solidFill>
                  <a:srgbClr val="FF0000"/>
                </a:solidFill>
                <a:latin typeface="Arial Black"/>
              </a:rPr>
              <a:t>Face</a:t>
            </a:r>
            <a:r>
              <a:rPr lang="en-US" sz="1800" kern="10" dirty="0">
                <a:ln w="9525">
                  <a:solidFill>
                    <a:schemeClr val="accent2"/>
                  </a:solidFill>
                  <a:round/>
                  <a:headEnd/>
                  <a:tailEnd/>
                </a:ln>
                <a:solidFill>
                  <a:srgbClr val="FFFFFF"/>
                </a:solidFill>
                <a:latin typeface="Arial Black"/>
              </a:rPr>
              <a:t> </a:t>
            </a:r>
            <a:r>
              <a:rPr lang="en-US" sz="1800" kern="10" dirty="0">
                <a:ln w="9525">
                  <a:solidFill>
                    <a:schemeClr val="accent2"/>
                  </a:solidFill>
                  <a:round/>
                  <a:headEnd/>
                  <a:tailEnd/>
                </a:ln>
                <a:solidFill>
                  <a:srgbClr val="FF0000"/>
                </a:solidFill>
                <a:latin typeface="Arial Black"/>
              </a:rPr>
              <a:t>Space</a:t>
            </a:r>
          </a:p>
        </p:txBody>
      </p:sp>
      <p:sp>
        <p:nvSpPr>
          <p:cNvPr id="146440" name="Line 8"/>
          <p:cNvSpPr>
            <a:spLocks noChangeShapeType="1"/>
          </p:cNvSpPr>
          <p:nvPr/>
        </p:nvSpPr>
        <p:spPr bwMode="auto">
          <a:xfrm flipH="1">
            <a:off x="5181600" y="2514600"/>
            <a:ext cx="76200" cy="304800"/>
          </a:xfrm>
          <a:prstGeom prst="line">
            <a:avLst/>
          </a:prstGeom>
          <a:noFill/>
          <a:ln w="9525">
            <a:solidFill>
              <a:srgbClr val="FF0000"/>
            </a:solidFill>
            <a:round/>
            <a:headEnd/>
            <a:tailEnd type="triangle" w="med" len="med"/>
          </a:ln>
          <a:extLst>
            <a:ext uri="{909E8E84-426E-40DD-AFC4-6F175D3DCCD1}">
              <a14:hiddenFill xmlns:a14="http://schemas.microsoft.com/office/drawing/2010/main" xmlns="">
                <a:noFill/>
              </a14:hiddenFill>
            </a:ext>
          </a:extLst>
        </p:spPr>
        <p:txBody>
          <a:bodyPr/>
          <a:lstStyle/>
          <a:p>
            <a:endParaRPr lang="en-US"/>
          </a:p>
        </p:txBody>
      </p:sp>
      <p:graphicFrame>
        <p:nvGraphicFramePr>
          <p:cNvPr id="23554" name="Object 2"/>
          <p:cNvGraphicFramePr>
            <a:graphicFrameLocks noChangeAspect="1"/>
          </p:cNvGraphicFramePr>
          <p:nvPr>
            <p:ph sz="half" idx="2"/>
          </p:nvPr>
        </p:nvGraphicFramePr>
        <p:xfrm>
          <a:off x="6400800" y="2133600"/>
          <a:ext cx="2514600" cy="1970088"/>
        </p:xfrm>
        <a:graphic>
          <a:graphicData uri="http://schemas.openxmlformats.org/presentationml/2006/ole">
            <p:oleObj spid="_x0000_s7197" name="Bitmap Image" r:id="rId5" imgW="3038095" imgH="2381582" progId="PBrush">
              <p:embed/>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46440"/>
                                        </p:tgtEl>
                                        <p:attrNameLst>
                                          <p:attrName>style.visibility</p:attrName>
                                        </p:attrNameLst>
                                      </p:cBhvr>
                                      <p:to>
                                        <p:strVal val="visible"/>
                                      </p:to>
                                    </p:set>
                                    <p:anim calcmode="lin" valueType="num">
                                      <p:cBhvr additive="base">
                                        <p:cTn id="7" dur="500" fill="hold"/>
                                        <p:tgtEl>
                                          <p:spTgt spid="146440"/>
                                        </p:tgtEl>
                                        <p:attrNameLst>
                                          <p:attrName>ppt_x</p:attrName>
                                        </p:attrNameLst>
                                      </p:cBhvr>
                                      <p:tavLst>
                                        <p:tav tm="0">
                                          <p:val>
                                            <p:strVal val="#ppt_x"/>
                                          </p:val>
                                        </p:tav>
                                        <p:tav tm="100000">
                                          <p:val>
                                            <p:strVal val="#ppt_x"/>
                                          </p:val>
                                        </p:tav>
                                      </p:tavLst>
                                    </p:anim>
                                    <p:anim calcmode="lin" valueType="num">
                                      <p:cBhvr additive="base">
                                        <p:cTn id="8" dur="500" fill="hold"/>
                                        <p:tgtEl>
                                          <p:spTgt spid="146440"/>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46439"/>
                                        </p:tgtEl>
                                        <p:attrNameLst>
                                          <p:attrName>style.visibility</p:attrName>
                                        </p:attrNameLst>
                                      </p:cBhvr>
                                      <p:to>
                                        <p:strVal val="visible"/>
                                      </p:to>
                                    </p:set>
                                    <p:anim calcmode="lin" valueType="num">
                                      <p:cBhvr additive="base">
                                        <p:cTn id="11" dur="500" fill="hold"/>
                                        <p:tgtEl>
                                          <p:spTgt spid="146439"/>
                                        </p:tgtEl>
                                        <p:attrNameLst>
                                          <p:attrName>ppt_x</p:attrName>
                                        </p:attrNameLst>
                                      </p:cBhvr>
                                      <p:tavLst>
                                        <p:tav tm="0">
                                          <p:val>
                                            <p:strVal val="#ppt_x"/>
                                          </p:val>
                                        </p:tav>
                                        <p:tav tm="100000">
                                          <p:val>
                                            <p:strVal val="#ppt_x"/>
                                          </p:val>
                                        </p:tav>
                                      </p:tavLst>
                                    </p:anim>
                                    <p:anim calcmode="lin" valueType="num">
                                      <p:cBhvr additive="base">
                                        <p:cTn id="12" dur="500" fill="hold"/>
                                        <p:tgtEl>
                                          <p:spTgt spid="1464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6439" grpId="0"/>
      <p:bldP spid="146440"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pPr eaLnBrk="1" hangingPunct="1"/>
            <a:r>
              <a:rPr lang="en-US" sz="2800" smtClean="0"/>
              <a:t>Projection into Face Space</a:t>
            </a:r>
          </a:p>
        </p:txBody>
      </p:sp>
      <p:sp>
        <p:nvSpPr>
          <p:cNvPr id="24579" name="Rectangle 3"/>
          <p:cNvSpPr>
            <a:spLocks noGrp="1" noChangeArrowheads="1"/>
          </p:cNvSpPr>
          <p:nvPr>
            <p:ph type="body" sz="half" idx="1"/>
          </p:nvPr>
        </p:nvSpPr>
        <p:spPr>
          <a:xfrm>
            <a:off x="685800" y="1600200"/>
            <a:ext cx="6577013" cy="1447800"/>
          </a:xfrm>
        </p:spPr>
        <p:txBody>
          <a:bodyPr/>
          <a:lstStyle/>
          <a:p>
            <a:pPr eaLnBrk="1" hangingPunct="1"/>
            <a:r>
              <a:rPr lang="en-US" sz="2000" smtClean="0"/>
              <a:t>A face image can be projected into this face space by</a:t>
            </a:r>
          </a:p>
          <a:p>
            <a:pPr eaLnBrk="1" hangingPunct="1"/>
            <a:endParaRPr lang="en-US" sz="2000" smtClean="0"/>
          </a:p>
          <a:p>
            <a:pPr eaLnBrk="1" hangingPunct="1">
              <a:buFontTx/>
              <a:buNone/>
            </a:pPr>
            <a:r>
              <a:rPr lang="en-US" sz="2000" smtClean="0"/>
              <a:t>        	 p</a:t>
            </a:r>
            <a:r>
              <a:rPr lang="en-US" sz="2000" baseline="-25000" smtClean="0"/>
              <a:t>k</a:t>
            </a:r>
            <a:r>
              <a:rPr lang="en-US" sz="2000" smtClean="0"/>
              <a:t> = U</a:t>
            </a:r>
            <a:r>
              <a:rPr lang="en-US" sz="2000" baseline="30000" smtClean="0"/>
              <a:t>T</a:t>
            </a:r>
            <a:r>
              <a:rPr lang="en-US" sz="2000" smtClean="0"/>
              <a:t>(</a:t>
            </a:r>
            <a:r>
              <a:rPr lang="en-US" sz="2000" smtClean="0">
                <a:sym typeface="Symbol" charset="2"/>
              </a:rPr>
              <a:t>x</a:t>
            </a:r>
            <a:r>
              <a:rPr lang="en-US" sz="2000" baseline="-25000" smtClean="0">
                <a:sym typeface="Symbol" charset="2"/>
              </a:rPr>
              <a:t>k</a:t>
            </a:r>
            <a:r>
              <a:rPr lang="en-US" sz="2000" smtClean="0"/>
              <a:t> – </a:t>
            </a:r>
            <a:r>
              <a:rPr lang="en-US" sz="2000" smtClean="0">
                <a:latin typeface="Symbol" charset="2"/>
              </a:rPr>
              <a:t>m</a:t>
            </a:r>
            <a:r>
              <a:rPr lang="en-US" sz="2000" smtClean="0"/>
              <a:t>)  where k=1,…,m</a:t>
            </a:r>
          </a:p>
          <a:p>
            <a:pPr eaLnBrk="1" hangingPunct="1"/>
            <a:endParaRPr lang="en-US" sz="1800" smtClean="0">
              <a:sym typeface="Symbol" charset="2"/>
            </a:endParaRPr>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rrowheads="1"/>
          </p:cNvSpPr>
          <p:nvPr>
            <p:ph type="title"/>
          </p:nvPr>
        </p:nvSpPr>
        <p:spPr/>
        <p:txBody>
          <a:bodyPr/>
          <a:lstStyle/>
          <a:p>
            <a:pPr eaLnBrk="1" hangingPunct="1"/>
            <a:r>
              <a:rPr lang="en-US" smtClean="0"/>
              <a:t>Recognition</a:t>
            </a:r>
          </a:p>
        </p:txBody>
      </p:sp>
      <p:sp>
        <p:nvSpPr>
          <p:cNvPr id="25603" name="Rectangle 3"/>
          <p:cNvSpPr>
            <a:spLocks noGrp="1" noChangeArrowheads="1"/>
          </p:cNvSpPr>
          <p:nvPr>
            <p:ph type="body" idx="1"/>
          </p:nvPr>
        </p:nvSpPr>
        <p:spPr>
          <a:xfrm>
            <a:off x="685800" y="1600200"/>
            <a:ext cx="7772400" cy="4114800"/>
          </a:xfrm>
        </p:spPr>
        <p:txBody>
          <a:bodyPr/>
          <a:lstStyle/>
          <a:p>
            <a:pPr eaLnBrk="1" hangingPunct="1">
              <a:lnSpc>
                <a:spcPct val="90000"/>
              </a:lnSpc>
            </a:pPr>
            <a:r>
              <a:rPr lang="en-US" smtClean="0"/>
              <a:t>The test image x is projected into the face space to obtain a vector p:</a:t>
            </a:r>
          </a:p>
          <a:p>
            <a:pPr eaLnBrk="1" hangingPunct="1">
              <a:lnSpc>
                <a:spcPct val="90000"/>
              </a:lnSpc>
              <a:buFontTx/>
              <a:buNone/>
            </a:pPr>
            <a:r>
              <a:rPr lang="en-US" smtClean="0"/>
              <a:t>            p = U</a:t>
            </a:r>
            <a:r>
              <a:rPr lang="en-US" baseline="30000" smtClean="0"/>
              <a:t>T</a:t>
            </a:r>
            <a:r>
              <a:rPr lang="en-US" smtClean="0"/>
              <a:t>(x – </a:t>
            </a:r>
            <a:r>
              <a:rPr lang="en-US" smtClean="0">
                <a:latin typeface="Symbol" charset="2"/>
              </a:rPr>
              <a:t>m</a:t>
            </a:r>
            <a:r>
              <a:rPr lang="en-US" smtClean="0"/>
              <a:t>)</a:t>
            </a:r>
          </a:p>
          <a:p>
            <a:pPr eaLnBrk="1" hangingPunct="1">
              <a:lnSpc>
                <a:spcPct val="90000"/>
              </a:lnSpc>
              <a:buFontTx/>
              <a:buNone/>
            </a:pPr>
            <a:endParaRPr lang="en-US" smtClean="0"/>
          </a:p>
          <a:p>
            <a:pPr eaLnBrk="1" hangingPunct="1">
              <a:lnSpc>
                <a:spcPct val="90000"/>
              </a:lnSpc>
            </a:pPr>
            <a:r>
              <a:rPr lang="en-US" smtClean="0"/>
              <a:t>The distance of p to each face class is defined by </a:t>
            </a:r>
          </a:p>
          <a:p>
            <a:pPr eaLnBrk="1" hangingPunct="1">
              <a:lnSpc>
                <a:spcPct val="90000"/>
              </a:lnSpc>
              <a:buFontTx/>
              <a:buNone/>
            </a:pPr>
            <a:r>
              <a:rPr lang="en-US" smtClean="0"/>
              <a:t>		Є</a:t>
            </a:r>
            <a:r>
              <a:rPr lang="en-US" baseline="-25000" smtClean="0"/>
              <a:t>k</a:t>
            </a:r>
            <a:r>
              <a:rPr lang="en-US" baseline="30000" smtClean="0"/>
              <a:t>2</a:t>
            </a:r>
            <a:r>
              <a:rPr lang="en-US" smtClean="0"/>
              <a:t> = ||p-p</a:t>
            </a:r>
            <a:r>
              <a:rPr lang="en-US" baseline="-25000" smtClean="0"/>
              <a:t>k</a:t>
            </a:r>
            <a:r>
              <a:rPr lang="en-US" smtClean="0"/>
              <a:t>||</a:t>
            </a:r>
            <a:r>
              <a:rPr lang="en-US" baseline="30000" smtClean="0"/>
              <a:t>2</a:t>
            </a:r>
            <a:r>
              <a:rPr lang="en-US" smtClean="0"/>
              <a:t>; k = 1,…,m</a:t>
            </a:r>
          </a:p>
          <a:p>
            <a:pPr eaLnBrk="1" hangingPunct="1">
              <a:lnSpc>
                <a:spcPct val="90000"/>
              </a:lnSpc>
              <a:buFontTx/>
              <a:buNone/>
            </a:pPr>
            <a:endParaRPr lang="en-US" smtClean="0"/>
          </a:p>
          <a:p>
            <a:pPr eaLnBrk="1" hangingPunct="1">
              <a:lnSpc>
                <a:spcPct val="90000"/>
              </a:lnSpc>
            </a:pPr>
            <a:r>
              <a:rPr lang="en-US" smtClean="0"/>
              <a:t>A distance threshold Ө</a:t>
            </a:r>
            <a:r>
              <a:rPr lang="en-US" baseline="-25000" smtClean="0"/>
              <a:t>c</a:t>
            </a:r>
            <a:r>
              <a:rPr lang="en-US" smtClean="0"/>
              <a:t>, is half the largest distance between any two face images: </a:t>
            </a:r>
          </a:p>
          <a:p>
            <a:pPr eaLnBrk="1" hangingPunct="1">
              <a:lnSpc>
                <a:spcPct val="90000"/>
              </a:lnSpc>
              <a:buFontTx/>
              <a:buNone/>
            </a:pPr>
            <a:r>
              <a:rPr lang="en-US" smtClean="0"/>
              <a:t>   		Ө</a:t>
            </a:r>
            <a:r>
              <a:rPr lang="en-US" baseline="-25000" smtClean="0"/>
              <a:t>c</a:t>
            </a:r>
            <a:r>
              <a:rPr lang="en-US" smtClean="0"/>
              <a:t> = ½ max</a:t>
            </a:r>
            <a:r>
              <a:rPr lang="en-US" baseline="-25000" smtClean="0"/>
              <a:t>j,k</a:t>
            </a:r>
            <a:r>
              <a:rPr lang="en-US" smtClean="0"/>
              <a:t> {||p</a:t>
            </a:r>
            <a:r>
              <a:rPr lang="en-US" baseline="-25000" smtClean="0"/>
              <a:t>j</a:t>
            </a:r>
            <a:r>
              <a:rPr lang="en-US" smtClean="0"/>
              <a:t>-p</a:t>
            </a:r>
            <a:r>
              <a:rPr lang="en-US" baseline="-25000" smtClean="0"/>
              <a:t>k</a:t>
            </a:r>
            <a:r>
              <a:rPr lang="en-US" smtClean="0"/>
              <a:t>||}; j,k = 1,…,m</a:t>
            </a:r>
          </a:p>
          <a:p>
            <a:pPr eaLnBrk="1" hangingPunct="1">
              <a:lnSpc>
                <a:spcPct val="90000"/>
              </a:lnSpc>
              <a:buFontTx/>
              <a:buNone/>
            </a:pPr>
            <a:endParaRPr lang="en-US" smtClean="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lstStyle/>
          <a:p>
            <a:pPr eaLnBrk="1" hangingPunct="1"/>
            <a:r>
              <a:rPr lang="en-US" smtClean="0"/>
              <a:t>Recognition</a:t>
            </a:r>
          </a:p>
        </p:txBody>
      </p:sp>
      <p:sp>
        <p:nvSpPr>
          <p:cNvPr id="26627" name="Rectangle 3"/>
          <p:cNvSpPr>
            <a:spLocks noGrp="1" noChangeArrowheads="1"/>
          </p:cNvSpPr>
          <p:nvPr>
            <p:ph type="body" idx="1"/>
          </p:nvPr>
        </p:nvSpPr>
        <p:spPr>
          <a:xfrm>
            <a:off x="533400" y="1371600"/>
            <a:ext cx="7772400" cy="4953000"/>
          </a:xfrm>
        </p:spPr>
        <p:txBody>
          <a:bodyPr>
            <a:normAutofit fontScale="92500" lnSpcReduction="10000"/>
          </a:bodyPr>
          <a:lstStyle/>
          <a:p>
            <a:pPr eaLnBrk="1" hangingPunct="1">
              <a:lnSpc>
                <a:spcPct val="90000"/>
              </a:lnSpc>
            </a:pPr>
            <a:endParaRPr lang="en-US" dirty="0" smtClean="0"/>
          </a:p>
          <a:p>
            <a:pPr eaLnBrk="1" hangingPunct="1">
              <a:lnSpc>
                <a:spcPct val="90000"/>
              </a:lnSpc>
            </a:pPr>
            <a:r>
              <a:rPr lang="en-US" sz="2000" dirty="0" smtClean="0"/>
              <a:t>Find the distance Є between the original image x and its reconstructed image from the </a:t>
            </a:r>
            <a:r>
              <a:rPr lang="en-US" sz="2000" dirty="0" err="1" smtClean="0"/>
              <a:t>eigenface</a:t>
            </a:r>
            <a:r>
              <a:rPr lang="en-US" sz="2000" dirty="0" smtClean="0"/>
              <a:t> space, </a:t>
            </a:r>
            <a:r>
              <a:rPr lang="en-US" sz="2000" dirty="0" err="1" smtClean="0"/>
              <a:t>x</a:t>
            </a:r>
            <a:r>
              <a:rPr lang="en-US" sz="2000" baseline="-25000" dirty="0" err="1" smtClean="0"/>
              <a:t>f</a:t>
            </a:r>
            <a:r>
              <a:rPr lang="en-US" sz="2000" dirty="0" smtClean="0"/>
              <a:t>, </a:t>
            </a:r>
          </a:p>
          <a:p>
            <a:pPr eaLnBrk="1" hangingPunct="1">
              <a:lnSpc>
                <a:spcPct val="90000"/>
              </a:lnSpc>
              <a:buFontTx/>
              <a:buNone/>
            </a:pPr>
            <a:r>
              <a:rPr lang="en-US" sz="2000" dirty="0" smtClean="0"/>
              <a:t>		</a:t>
            </a:r>
          </a:p>
          <a:p>
            <a:pPr eaLnBrk="1" hangingPunct="1">
              <a:lnSpc>
                <a:spcPct val="90000"/>
              </a:lnSpc>
              <a:buFontTx/>
              <a:buNone/>
            </a:pPr>
            <a:r>
              <a:rPr lang="en-US" sz="2000" dirty="0"/>
              <a:t>	</a:t>
            </a:r>
            <a:r>
              <a:rPr lang="en-US" sz="2000" dirty="0" smtClean="0"/>
              <a:t>	Є</a:t>
            </a:r>
            <a:r>
              <a:rPr lang="en-US" sz="2000" baseline="30000" dirty="0" smtClean="0"/>
              <a:t>2</a:t>
            </a:r>
            <a:r>
              <a:rPr lang="en-US" sz="2000" dirty="0" smtClean="0"/>
              <a:t> = || x – </a:t>
            </a:r>
            <a:r>
              <a:rPr lang="en-US" sz="2000" dirty="0" err="1" smtClean="0"/>
              <a:t>x</a:t>
            </a:r>
            <a:r>
              <a:rPr lang="en-US" sz="2000" baseline="-25000" dirty="0" err="1" smtClean="0"/>
              <a:t>f</a:t>
            </a:r>
            <a:r>
              <a:rPr lang="en-US" sz="2000" dirty="0" smtClean="0"/>
              <a:t> ||</a:t>
            </a:r>
            <a:r>
              <a:rPr lang="en-US" sz="2000" baseline="30000" dirty="0" smtClean="0"/>
              <a:t>2  </a:t>
            </a:r>
            <a:r>
              <a:rPr lang="en-US" sz="2000" dirty="0" smtClean="0"/>
              <a:t>, where    </a:t>
            </a:r>
            <a:r>
              <a:rPr lang="en-US" sz="2000" dirty="0" err="1" smtClean="0"/>
              <a:t>x</a:t>
            </a:r>
            <a:r>
              <a:rPr lang="en-US" sz="2000" baseline="-25000" dirty="0" err="1" smtClean="0"/>
              <a:t>f</a:t>
            </a:r>
            <a:r>
              <a:rPr lang="en-US" sz="2000" baseline="-25000" dirty="0" smtClean="0"/>
              <a:t> </a:t>
            </a:r>
            <a:r>
              <a:rPr lang="en-US" sz="2000" dirty="0" smtClean="0"/>
              <a:t>= U * x + </a:t>
            </a:r>
            <a:r>
              <a:rPr lang="en-US" sz="2000" dirty="0" smtClean="0">
                <a:latin typeface="Symbol" charset="2"/>
              </a:rPr>
              <a:t>m</a:t>
            </a:r>
            <a:endParaRPr lang="en-US" sz="2000" dirty="0" smtClean="0"/>
          </a:p>
          <a:p>
            <a:pPr eaLnBrk="1" hangingPunct="1">
              <a:lnSpc>
                <a:spcPct val="90000"/>
              </a:lnSpc>
              <a:buFontTx/>
              <a:buNone/>
            </a:pPr>
            <a:endParaRPr lang="en-US" sz="2000" dirty="0" smtClean="0"/>
          </a:p>
          <a:p>
            <a:pPr eaLnBrk="1" hangingPunct="1">
              <a:lnSpc>
                <a:spcPct val="90000"/>
              </a:lnSpc>
            </a:pPr>
            <a:r>
              <a:rPr lang="en-US" sz="2000" dirty="0" smtClean="0"/>
              <a:t>Recognition process:</a:t>
            </a:r>
          </a:p>
          <a:p>
            <a:pPr lvl="1" eaLnBrk="1" hangingPunct="1">
              <a:lnSpc>
                <a:spcPct val="90000"/>
              </a:lnSpc>
            </a:pPr>
            <a:endParaRPr lang="en-US" dirty="0" smtClean="0"/>
          </a:p>
          <a:p>
            <a:pPr lvl="1" eaLnBrk="1" hangingPunct="1">
              <a:lnSpc>
                <a:spcPct val="90000"/>
              </a:lnSpc>
            </a:pPr>
            <a:r>
              <a:rPr lang="en-US" dirty="0" smtClean="0"/>
              <a:t>IF  </a:t>
            </a:r>
            <a:r>
              <a:rPr lang="en-US" dirty="0" err="1" smtClean="0"/>
              <a:t>Є≥Ө</a:t>
            </a:r>
            <a:r>
              <a:rPr lang="en-US" sz="1600" baseline="-25000" dirty="0" err="1" smtClean="0"/>
              <a:t>c</a:t>
            </a:r>
            <a:r>
              <a:rPr lang="en-US" dirty="0" smtClean="0"/>
              <a:t/>
            </a:r>
            <a:br>
              <a:rPr lang="en-US" dirty="0" smtClean="0"/>
            </a:br>
            <a:r>
              <a:rPr lang="en-US" dirty="0" smtClean="0"/>
              <a:t>then input image is not a face image; </a:t>
            </a:r>
          </a:p>
          <a:p>
            <a:pPr lvl="1" eaLnBrk="1" hangingPunct="1">
              <a:lnSpc>
                <a:spcPct val="90000"/>
              </a:lnSpc>
            </a:pPr>
            <a:endParaRPr lang="en-US" dirty="0" smtClean="0"/>
          </a:p>
          <a:p>
            <a:pPr lvl="1" eaLnBrk="1" hangingPunct="1">
              <a:lnSpc>
                <a:spcPct val="90000"/>
              </a:lnSpc>
            </a:pPr>
            <a:r>
              <a:rPr lang="en-US" dirty="0" smtClean="0"/>
              <a:t>IF Є&lt;</a:t>
            </a:r>
            <a:r>
              <a:rPr lang="en-US" dirty="0" err="1" smtClean="0"/>
              <a:t>Ө</a:t>
            </a:r>
            <a:r>
              <a:rPr lang="en-US" sz="1600" baseline="-25000" dirty="0" err="1" smtClean="0"/>
              <a:t>c</a:t>
            </a:r>
            <a:r>
              <a:rPr lang="en-US" baseline="-25000" dirty="0" smtClean="0"/>
              <a:t> </a:t>
            </a:r>
            <a:r>
              <a:rPr lang="en-US" dirty="0" smtClean="0"/>
              <a:t>AND </a:t>
            </a:r>
            <a:r>
              <a:rPr lang="en-US" dirty="0" err="1" smtClean="0"/>
              <a:t>Є</a:t>
            </a:r>
            <a:r>
              <a:rPr lang="en-US" baseline="-25000" dirty="0" err="1" smtClean="0"/>
              <a:t>k</a:t>
            </a:r>
            <a:r>
              <a:rPr lang="en-US" dirty="0" err="1" smtClean="0"/>
              <a:t>≥Ө</a:t>
            </a:r>
            <a:r>
              <a:rPr lang="en-US" sz="1600" baseline="-25000" dirty="0" err="1" smtClean="0"/>
              <a:t>c</a:t>
            </a:r>
            <a:r>
              <a:rPr lang="en-US" dirty="0" smtClean="0"/>
              <a:t> for all k </a:t>
            </a:r>
            <a:br>
              <a:rPr lang="en-US" dirty="0" smtClean="0"/>
            </a:br>
            <a:r>
              <a:rPr lang="en-US" dirty="0" smtClean="0"/>
              <a:t>then input image contains an unknown face; </a:t>
            </a:r>
          </a:p>
          <a:p>
            <a:pPr lvl="1" eaLnBrk="1" hangingPunct="1">
              <a:lnSpc>
                <a:spcPct val="90000"/>
              </a:lnSpc>
            </a:pPr>
            <a:endParaRPr lang="en-US" dirty="0" smtClean="0"/>
          </a:p>
          <a:p>
            <a:pPr lvl="1" eaLnBrk="1" hangingPunct="1">
              <a:lnSpc>
                <a:spcPct val="90000"/>
              </a:lnSpc>
            </a:pPr>
            <a:r>
              <a:rPr lang="en-US" dirty="0" smtClean="0"/>
              <a:t>IF Є&lt;</a:t>
            </a:r>
            <a:r>
              <a:rPr lang="en-US" dirty="0" err="1" smtClean="0"/>
              <a:t>Ө</a:t>
            </a:r>
            <a:r>
              <a:rPr lang="en-US" sz="1600" baseline="-25000" dirty="0" err="1" smtClean="0"/>
              <a:t>c</a:t>
            </a:r>
            <a:r>
              <a:rPr lang="en-US" dirty="0" smtClean="0"/>
              <a:t> AND </a:t>
            </a:r>
            <a:r>
              <a:rPr lang="en-US" dirty="0" err="1" smtClean="0"/>
              <a:t>Є</a:t>
            </a:r>
            <a:r>
              <a:rPr lang="en-US" baseline="-25000" dirty="0" err="1" smtClean="0"/>
              <a:t>k</a:t>
            </a:r>
            <a:r>
              <a:rPr lang="en-US" dirty="0" smtClean="0"/>
              <a:t>*=min</a:t>
            </a:r>
            <a:r>
              <a:rPr lang="en-US" baseline="-25000" dirty="0" smtClean="0"/>
              <a:t>k</a:t>
            </a:r>
            <a:r>
              <a:rPr lang="en-US" dirty="0" smtClean="0"/>
              <a:t>{ </a:t>
            </a:r>
            <a:r>
              <a:rPr lang="en-US" dirty="0" err="1" smtClean="0"/>
              <a:t>Є</a:t>
            </a:r>
            <a:r>
              <a:rPr lang="en-US" baseline="-25000" dirty="0" err="1" smtClean="0"/>
              <a:t>k</a:t>
            </a:r>
            <a:r>
              <a:rPr lang="en-US" dirty="0" smtClean="0"/>
              <a:t>} &lt; </a:t>
            </a:r>
            <a:r>
              <a:rPr lang="en-US" dirty="0" err="1" smtClean="0"/>
              <a:t>Ө</a:t>
            </a:r>
            <a:r>
              <a:rPr lang="en-US" baseline="-25000" dirty="0" err="1" smtClean="0"/>
              <a:t>c</a:t>
            </a:r>
            <a:r>
              <a:rPr lang="en-US" dirty="0" smtClean="0"/>
              <a:t>   </a:t>
            </a:r>
            <a:br>
              <a:rPr lang="en-US" dirty="0" smtClean="0"/>
            </a:br>
            <a:r>
              <a:rPr lang="en-US" dirty="0" smtClean="0"/>
              <a:t>then input image contains the face of individual k* </a:t>
            </a:r>
          </a:p>
          <a:p>
            <a:pPr eaLnBrk="1" hangingPunct="1">
              <a:lnSpc>
                <a:spcPct val="90000"/>
              </a:lnSpc>
            </a:pPr>
            <a:endParaRPr lang="en-US" sz="2000" dirty="0" smtClean="0"/>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US" sz="2800" smtClean="0"/>
              <a:t>Limitations of Eigenfaces Approach</a:t>
            </a:r>
          </a:p>
        </p:txBody>
      </p:sp>
      <p:sp>
        <p:nvSpPr>
          <p:cNvPr id="27651" name="Rectangle 3"/>
          <p:cNvSpPr>
            <a:spLocks noGrp="1" noChangeArrowheads="1"/>
          </p:cNvSpPr>
          <p:nvPr>
            <p:ph type="body" sz="half" idx="1"/>
          </p:nvPr>
        </p:nvSpPr>
        <p:spPr>
          <a:xfrm>
            <a:off x="381000" y="1524000"/>
            <a:ext cx="4876800" cy="2057400"/>
          </a:xfrm>
        </p:spPr>
        <p:txBody>
          <a:bodyPr/>
          <a:lstStyle/>
          <a:p>
            <a:pPr eaLnBrk="1" hangingPunct="1"/>
            <a:endParaRPr lang="en-GB" sz="2000" b="1" dirty="0" smtClean="0"/>
          </a:p>
          <a:p>
            <a:pPr eaLnBrk="1" hangingPunct="1"/>
            <a:r>
              <a:rPr lang="en-GB" sz="2000" b="1" dirty="0" smtClean="0"/>
              <a:t>Variations in lighting conditions</a:t>
            </a:r>
          </a:p>
          <a:p>
            <a:pPr lvl="1" eaLnBrk="1" hangingPunct="1"/>
            <a:r>
              <a:rPr lang="en-GB" sz="1600" dirty="0" smtClean="0"/>
              <a:t>Different lighting conditions for enrolment and query. </a:t>
            </a:r>
          </a:p>
          <a:p>
            <a:pPr lvl="1" eaLnBrk="1" hangingPunct="1"/>
            <a:r>
              <a:rPr lang="en-GB" sz="1600" dirty="0" smtClean="0"/>
              <a:t>Bright light causing image saturation.</a:t>
            </a:r>
          </a:p>
          <a:p>
            <a:pPr lvl="1" eaLnBrk="1" hangingPunct="1"/>
            <a:endParaRPr lang="en-GB" sz="1600" dirty="0" smtClean="0"/>
          </a:p>
          <a:p>
            <a:pPr lvl="1" eaLnBrk="1" hangingPunct="1"/>
            <a:endParaRPr lang="en-US" sz="1600" dirty="0" smtClean="0"/>
          </a:p>
        </p:txBody>
      </p:sp>
      <p:pic>
        <p:nvPicPr>
          <p:cNvPr id="27652" name="Picture 4"/>
          <p:cNvPicPr>
            <a:picLocks noGrp="1" noChangeAspect="1" noChangeArrowheads="1"/>
          </p:cNvPicPr>
          <p:nvPr>
            <p:ph sz="half" idx="2"/>
          </p:nvPr>
        </p:nvPicPr>
        <p:blipFill>
          <a:blip r:embed="rId2" cstate="print">
            <a:extLst>
              <a:ext uri="{28A0092B-C50C-407E-A947-70E740481C1C}">
                <a14:useLocalDpi xmlns:a14="http://schemas.microsoft.com/office/drawing/2010/main" xmlns="" val="0"/>
              </a:ext>
            </a:extLst>
          </a:blip>
          <a:srcRect/>
          <a:stretch>
            <a:fillRect/>
          </a:stretch>
        </p:blipFill>
        <p:spPr>
          <a:xfrm>
            <a:off x="5257800" y="1752600"/>
            <a:ext cx="3505200" cy="1641475"/>
          </a:xfrm>
          <a:noFill/>
        </p:spPr>
      </p:pic>
      <p:sp>
        <p:nvSpPr>
          <p:cNvPr id="27653" name="Text Box 6"/>
          <p:cNvSpPr txBox="1">
            <a:spLocks noChangeArrowheads="1"/>
          </p:cNvSpPr>
          <p:nvPr/>
        </p:nvSpPr>
        <p:spPr bwMode="auto">
          <a:xfrm>
            <a:off x="449262" y="3856038"/>
            <a:ext cx="5722938" cy="19208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128"/>
              </a:defRPr>
            </a:lvl1pPr>
            <a:lvl2pPr eaLnBrk="0" hangingPunct="0">
              <a:defRPr sz="2000">
                <a:solidFill>
                  <a:schemeClr val="tx1"/>
                </a:solidFill>
                <a:latin typeface="Arial" charset="0"/>
                <a:ea typeface="ＭＳ Ｐゴシック" charset="-128"/>
              </a:defRPr>
            </a:lvl2pPr>
            <a:lvl3pPr eaLnBrk="0" hangingPunct="0">
              <a:defRPr sz="2000">
                <a:solidFill>
                  <a:schemeClr val="tx1"/>
                </a:solidFill>
                <a:latin typeface="Arial" charset="0"/>
                <a:ea typeface="ＭＳ Ｐゴシック" charset="-128"/>
              </a:defRPr>
            </a:lvl3pPr>
            <a:lvl4pPr eaLnBrk="0" hangingPunct="0">
              <a:defRPr sz="2000">
                <a:solidFill>
                  <a:schemeClr val="tx1"/>
                </a:solidFill>
                <a:latin typeface="Arial" charset="0"/>
                <a:ea typeface="ＭＳ Ｐゴシック" charset="-128"/>
              </a:defRPr>
            </a:lvl4pPr>
            <a:lvl5pPr eaLnBrk="0" hangingPunct="0">
              <a:defRPr sz="2000">
                <a:solidFill>
                  <a:schemeClr val="tx1"/>
                </a:solidFill>
                <a:latin typeface="Arial" charset="0"/>
                <a:ea typeface="ＭＳ Ｐゴシック" charset="-128"/>
              </a:defRPr>
            </a:lvl5pPr>
            <a:lvl6pPr marL="457200" eaLnBrk="0" fontAlgn="base" hangingPunct="0">
              <a:spcBef>
                <a:spcPct val="0"/>
              </a:spcBef>
              <a:spcAft>
                <a:spcPct val="0"/>
              </a:spcAft>
              <a:defRPr sz="2000">
                <a:solidFill>
                  <a:schemeClr val="tx1"/>
                </a:solidFill>
                <a:latin typeface="Arial" charset="0"/>
                <a:ea typeface="ＭＳ Ｐゴシック" charset="-128"/>
              </a:defRPr>
            </a:lvl6pPr>
            <a:lvl7pPr marL="914400" eaLnBrk="0" fontAlgn="base" hangingPunct="0">
              <a:spcBef>
                <a:spcPct val="0"/>
              </a:spcBef>
              <a:spcAft>
                <a:spcPct val="0"/>
              </a:spcAft>
              <a:defRPr sz="2000">
                <a:solidFill>
                  <a:schemeClr val="tx1"/>
                </a:solidFill>
                <a:latin typeface="Arial" charset="0"/>
                <a:ea typeface="ＭＳ Ｐゴシック" charset="-128"/>
              </a:defRPr>
            </a:lvl7pPr>
            <a:lvl8pPr marL="1371600" eaLnBrk="0" fontAlgn="base" hangingPunct="0">
              <a:spcBef>
                <a:spcPct val="0"/>
              </a:spcBef>
              <a:spcAft>
                <a:spcPct val="0"/>
              </a:spcAft>
              <a:defRPr sz="2000">
                <a:solidFill>
                  <a:schemeClr val="tx1"/>
                </a:solidFill>
                <a:latin typeface="Arial" charset="0"/>
                <a:ea typeface="ＭＳ Ｐゴシック" charset="-128"/>
              </a:defRPr>
            </a:lvl8pPr>
            <a:lvl9pPr marL="1828800" eaLnBrk="0" fontAlgn="base" hangingPunct="0">
              <a:spcBef>
                <a:spcPct val="0"/>
              </a:spcBef>
              <a:spcAft>
                <a:spcPct val="0"/>
              </a:spcAft>
              <a:defRPr sz="2000">
                <a:solidFill>
                  <a:schemeClr val="tx1"/>
                </a:solidFill>
                <a:latin typeface="Arial" charset="0"/>
                <a:ea typeface="ＭＳ Ｐゴシック" charset="-128"/>
              </a:defRPr>
            </a:lvl9pPr>
          </a:lstStyle>
          <a:p>
            <a:pPr eaLnBrk="1" hangingPunct="1">
              <a:buFontTx/>
              <a:buChar char="•"/>
            </a:pPr>
            <a:r>
              <a:rPr lang="en-GB" b="1" dirty="0"/>
              <a:t>     Differences in pose – Head orientation</a:t>
            </a:r>
          </a:p>
          <a:p>
            <a:pPr lvl="1" eaLnBrk="1" hangingPunct="1"/>
            <a:r>
              <a:rPr lang="en-GB" dirty="0"/>
              <a:t>      -    2D feature distances appear to distort.</a:t>
            </a:r>
          </a:p>
          <a:p>
            <a:pPr lvl="1" eaLnBrk="1" hangingPunct="1"/>
            <a:endParaRPr lang="en-GB" dirty="0"/>
          </a:p>
          <a:p>
            <a:pPr eaLnBrk="1" hangingPunct="1">
              <a:buFontTx/>
              <a:buChar char="•"/>
            </a:pPr>
            <a:r>
              <a:rPr lang="en-GB" b="1" dirty="0"/>
              <a:t>     Expression </a:t>
            </a:r>
          </a:p>
          <a:p>
            <a:pPr lvl="1" eaLnBrk="1" hangingPunct="1"/>
            <a:r>
              <a:rPr lang="en-GB" dirty="0"/>
              <a:t>      -   Change in feature location and shape.</a:t>
            </a:r>
          </a:p>
          <a:p>
            <a:pPr eaLnBrk="1" hangingPunct="1"/>
            <a:endParaRPr lang="en-US"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p:txBody>
          <a:bodyPr/>
          <a:lstStyle/>
          <a:p>
            <a:pPr eaLnBrk="1" hangingPunct="1"/>
            <a:r>
              <a:rPr lang="en-US" smtClean="0"/>
              <a:t>Linear Discriminant Analysis</a:t>
            </a:r>
          </a:p>
        </p:txBody>
      </p:sp>
      <p:sp>
        <p:nvSpPr>
          <p:cNvPr id="28676" name="Rectangle 3"/>
          <p:cNvSpPr>
            <a:spLocks noGrp="1" noChangeArrowheads="1"/>
          </p:cNvSpPr>
          <p:nvPr>
            <p:ph type="body" sz="half" idx="1"/>
          </p:nvPr>
        </p:nvSpPr>
        <p:spPr>
          <a:xfrm>
            <a:off x="381000" y="1828800"/>
            <a:ext cx="5486400" cy="4114800"/>
          </a:xfrm>
        </p:spPr>
        <p:txBody>
          <a:bodyPr/>
          <a:lstStyle/>
          <a:p>
            <a:pPr eaLnBrk="1" hangingPunct="1"/>
            <a:r>
              <a:rPr lang="en-US" sz="1600" dirty="0" smtClean="0"/>
              <a:t>PCA does not use class information</a:t>
            </a:r>
          </a:p>
          <a:p>
            <a:pPr lvl="1" eaLnBrk="1" hangingPunct="1"/>
            <a:r>
              <a:rPr lang="en-US" sz="1400" dirty="0" smtClean="0"/>
              <a:t>PCA projections are optimal for reconstruction from a low dimensional basis, they may not be optimal from a discrimination standpoint.</a:t>
            </a:r>
          </a:p>
          <a:p>
            <a:pPr lvl="1" eaLnBrk="1" hangingPunct="1"/>
            <a:endParaRPr lang="en-US" sz="1400" dirty="0" smtClean="0"/>
          </a:p>
          <a:p>
            <a:pPr eaLnBrk="1" hangingPunct="1"/>
            <a:r>
              <a:rPr lang="en-US" sz="1600" dirty="0" smtClean="0"/>
              <a:t>LDA is an enhancement to PCA</a:t>
            </a:r>
          </a:p>
          <a:p>
            <a:pPr lvl="1" eaLnBrk="1" hangingPunct="1"/>
            <a:r>
              <a:rPr lang="en-US" sz="1400" dirty="0" smtClean="0"/>
              <a:t>Constructs a discriminant subspace that minimizes the scatter between images of same class and maximizes the scatter between different class images</a:t>
            </a:r>
          </a:p>
          <a:p>
            <a:pPr lvl="1" eaLnBrk="1" hangingPunct="1">
              <a:buFontTx/>
              <a:buNone/>
            </a:pPr>
            <a:endParaRPr lang="en-US" sz="1400" dirty="0" smtClean="0"/>
          </a:p>
          <a:p>
            <a:pPr eaLnBrk="1" hangingPunct="1"/>
            <a:endParaRPr lang="en-US" sz="1400" dirty="0" smtClean="0"/>
          </a:p>
        </p:txBody>
      </p:sp>
      <p:graphicFrame>
        <p:nvGraphicFramePr>
          <p:cNvPr id="28674" name="Object 2"/>
          <p:cNvGraphicFramePr>
            <a:graphicFrameLocks noChangeAspect="1"/>
          </p:cNvGraphicFramePr>
          <p:nvPr>
            <p:ph sz="half" idx="2"/>
          </p:nvPr>
        </p:nvGraphicFramePr>
        <p:xfrm>
          <a:off x="6019800" y="1914525"/>
          <a:ext cx="2505075" cy="3267075"/>
        </p:xfrm>
        <a:graphic>
          <a:graphicData uri="http://schemas.openxmlformats.org/presentationml/2006/ole">
            <p:oleObj spid="_x0000_s8221" name="Bitmap Image" r:id="rId3" imgW="2505425" imgH="3266667" progId="PBrush">
              <p:embed/>
            </p:oleObj>
          </a:graphicData>
        </a:graphic>
      </p:graphicFrame>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700" name="Rectangle 2"/>
          <p:cNvSpPr>
            <a:spLocks noGrp="1" noChangeArrowheads="1"/>
          </p:cNvSpPr>
          <p:nvPr>
            <p:ph type="title"/>
          </p:nvPr>
        </p:nvSpPr>
        <p:spPr/>
        <p:txBody>
          <a:bodyPr/>
          <a:lstStyle/>
          <a:p>
            <a:pPr eaLnBrk="1" hangingPunct="1"/>
            <a:r>
              <a:rPr lang="en-US" smtClean="0"/>
              <a:t>Mean Images</a:t>
            </a:r>
          </a:p>
        </p:txBody>
      </p:sp>
      <p:sp>
        <p:nvSpPr>
          <p:cNvPr id="29701" name="Rectangle 3"/>
          <p:cNvSpPr>
            <a:spLocks noGrp="1" noChangeArrowheads="1"/>
          </p:cNvSpPr>
          <p:nvPr>
            <p:ph type="body" sz="half" idx="1"/>
          </p:nvPr>
        </p:nvSpPr>
        <p:spPr>
          <a:xfrm>
            <a:off x="685800" y="1676400"/>
            <a:ext cx="5486400" cy="4038600"/>
          </a:xfrm>
        </p:spPr>
        <p:txBody>
          <a:bodyPr/>
          <a:lstStyle/>
          <a:p>
            <a:pPr eaLnBrk="1" hangingPunct="1"/>
            <a:r>
              <a:rPr lang="en-US" sz="1400" smtClean="0"/>
              <a:t>Let X</a:t>
            </a:r>
            <a:r>
              <a:rPr lang="en-US" sz="1400" baseline="-25000" smtClean="0"/>
              <a:t>1</a:t>
            </a:r>
            <a:r>
              <a:rPr lang="en-US" sz="1400" smtClean="0"/>
              <a:t>, X</a:t>
            </a:r>
            <a:r>
              <a:rPr lang="en-US" sz="1400" baseline="-25000" smtClean="0"/>
              <a:t>2</a:t>
            </a:r>
            <a:r>
              <a:rPr lang="en-US" sz="1400" smtClean="0"/>
              <a:t>,…, X</a:t>
            </a:r>
            <a:r>
              <a:rPr lang="en-US" sz="1400" baseline="-25000" smtClean="0"/>
              <a:t>c</a:t>
            </a:r>
            <a:r>
              <a:rPr lang="en-US" sz="1400" smtClean="0"/>
              <a:t> be the face classes in the database and let each face class X</a:t>
            </a:r>
            <a:r>
              <a:rPr lang="en-US" sz="1400" baseline="-25000" smtClean="0"/>
              <a:t>i</a:t>
            </a:r>
            <a:r>
              <a:rPr lang="en-US" sz="1400" smtClean="0"/>
              <a:t>, i = 1,2,…,c has k facial images x</a:t>
            </a:r>
            <a:r>
              <a:rPr lang="en-US" sz="1400" baseline="-25000" smtClean="0"/>
              <a:t>j</a:t>
            </a:r>
            <a:r>
              <a:rPr lang="en-US" sz="1400" smtClean="0"/>
              <a:t>, j=1,2,…,k.</a:t>
            </a:r>
          </a:p>
          <a:p>
            <a:pPr eaLnBrk="1" hangingPunct="1"/>
            <a:endParaRPr lang="en-US" sz="1400" smtClean="0"/>
          </a:p>
          <a:p>
            <a:pPr eaLnBrk="1" hangingPunct="1"/>
            <a:r>
              <a:rPr lang="en-US" sz="1400" smtClean="0"/>
              <a:t>We compute the mean image </a:t>
            </a:r>
            <a:r>
              <a:rPr lang="en-US" sz="1400" smtClean="0">
                <a:sym typeface="Symbol" charset="2"/>
              </a:rPr>
              <a:t></a:t>
            </a:r>
            <a:r>
              <a:rPr lang="en-US" sz="1400" baseline="-25000" smtClean="0"/>
              <a:t>i</a:t>
            </a:r>
            <a:r>
              <a:rPr lang="en-US" sz="1400" smtClean="0"/>
              <a:t> of each class X</a:t>
            </a:r>
            <a:r>
              <a:rPr lang="en-US" sz="1400" baseline="-25000" smtClean="0"/>
              <a:t>i</a:t>
            </a:r>
            <a:r>
              <a:rPr lang="en-US" sz="1400" smtClean="0"/>
              <a:t> as:</a:t>
            </a:r>
          </a:p>
          <a:p>
            <a:pPr eaLnBrk="1" hangingPunct="1"/>
            <a:endParaRPr lang="en-US" sz="1400" smtClean="0"/>
          </a:p>
          <a:p>
            <a:pPr eaLnBrk="1" hangingPunct="1"/>
            <a:endParaRPr lang="en-US" sz="1400" smtClean="0"/>
          </a:p>
          <a:p>
            <a:pPr eaLnBrk="1" hangingPunct="1"/>
            <a:endParaRPr lang="en-US" sz="1400" smtClean="0"/>
          </a:p>
          <a:p>
            <a:pPr eaLnBrk="1" hangingPunct="1"/>
            <a:r>
              <a:rPr lang="en-US" sz="1400" smtClean="0"/>
              <a:t>Now, the mean image </a:t>
            </a:r>
            <a:r>
              <a:rPr lang="en-US" sz="1400" smtClean="0">
                <a:sym typeface="Symbol" charset="2"/>
              </a:rPr>
              <a:t></a:t>
            </a:r>
            <a:r>
              <a:rPr lang="en-US" sz="1400" smtClean="0"/>
              <a:t> of all the classes in the database can be calculated as:</a:t>
            </a:r>
          </a:p>
          <a:p>
            <a:pPr eaLnBrk="1" hangingPunct="1"/>
            <a:endParaRPr lang="en-US" sz="1400" smtClean="0"/>
          </a:p>
        </p:txBody>
      </p:sp>
      <p:pic>
        <p:nvPicPr>
          <p:cNvPr id="29702" name="Picture 4"/>
          <p:cNvPicPr>
            <a:picLocks noGrp="1" noChangeAspect="1" noChangeArrowheads="1"/>
          </p:cNvPicPr>
          <p:nvPr>
            <p:ph sz="half" idx="2"/>
          </p:nvPr>
        </p:nvPicPr>
        <p:blipFill>
          <a:blip r:embed="rId3" cstate="print">
            <a:extLst>
              <a:ext uri="{28A0092B-C50C-407E-A947-70E740481C1C}">
                <a14:useLocalDpi xmlns:a14="http://schemas.microsoft.com/office/drawing/2010/main" xmlns="" val="0"/>
              </a:ext>
            </a:extLst>
          </a:blip>
          <a:srcRect/>
          <a:stretch>
            <a:fillRect/>
          </a:stretch>
        </p:blipFill>
        <p:spPr>
          <a:xfrm>
            <a:off x="6172200" y="1828800"/>
            <a:ext cx="2255838" cy="2743200"/>
          </a:xfrm>
          <a:noFill/>
        </p:spPr>
      </p:pic>
      <p:sp>
        <p:nvSpPr>
          <p:cNvPr id="29703" name="Rectangle 10"/>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graphicFrame>
        <p:nvGraphicFramePr>
          <p:cNvPr id="29698" name="Object 2"/>
          <p:cNvGraphicFramePr>
            <a:graphicFrameLocks noChangeAspect="1"/>
          </p:cNvGraphicFramePr>
          <p:nvPr/>
        </p:nvGraphicFramePr>
        <p:xfrm>
          <a:off x="2362200" y="2971800"/>
          <a:ext cx="1219200" cy="674688"/>
        </p:xfrm>
        <a:graphic>
          <a:graphicData uri="http://schemas.openxmlformats.org/presentationml/2006/ole">
            <p:oleObj spid="_x0000_s9272" name="Equation" r:id="rId4" imgW="812447" imgH="444307" progId="Equation.3">
              <p:embed/>
            </p:oleObj>
          </a:graphicData>
        </a:graphic>
      </p:graphicFrame>
      <p:sp>
        <p:nvSpPr>
          <p:cNvPr id="29704" name="Rectangle 12"/>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graphicFrame>
        <p:nvGraphicFramePr>
          <p:cNvPr id="29699" name="Object 3"/>
          <p:cNvGraphicFramePr>
            <a:graphicFrameLocks noChangeAspect="1"/>
          </p:cNvGraphicFramePr>
          <p:nvPr/>
        </p:nvGraphicFramePr>
        <p:xfrm>
          <a:off x="2286000" y="4648200"/>
          <a:ext cx="1295400" cy="728663"/>
        </p:xfrm>
        <a:graphic>
          <a:graphicData uri="http://schemas.openxmlformats.org/presentationml/2006/ole">
            <p:oleObj spid="_x0000_s9273" name="Equation" r:id="rId5" imgW="761669" imgH="431613" progId="Equation.3">
              <p:embed/>
            </p:oleObj>
          </a:graphicData>
        </a:graphic>
      </p:graphicFrame>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2"/>
          <p:cNvSpPr>
            <a:spLocks noGrp="1" noChangeArrowheads="1"/>
          </p:cNvSpPr>
          <p:nvPr>
            <p:ph type="title"/>
          </p:nvPr>
        </p:nvSpPr>
        <p:spPr/>
        <p:txBody>
          <a:bodyPr/>
          <a:lstStyle/>
          <a:p>
            <a:pPr eaLnBrk="1" hangingPunct="1"/>
            <a:r>
              <a:rPr lang="en-US" smtClean="0"/>
              <a:t>Scatter Matrices</a:t>
            </a:r>
          </a:p>
        </p:txBody>
      </p:sp>
      <p:sp>
        <p:nvSpPr>
          <p:cNvPr id="30725" name="Rectangle 3"/>
          <p:cNvSpPr>
            <a:spLocks noGrp="1" noChangeArrowheads="1"/>
          </p:cNvSpPr>
          <p:nvPr>
            <p:ph type="body" sz="half" idx="1"/>
          </p:nvPr>
        </p:nvSpPr>
        <p:spPr>
          <a:xfrm>
            <a:off x="685800" y="1828800"/>
            <a:ext cx="5029200" cy="4114800"/>
          </a:xfrm>
        </p:spPr>
        <p:txBody>
          <a:bodyPr/>
          <a:lstStyle/>
          <a:p>
            <a:pPr eaLnBrk="1" hangingPunct="1"/>
            <a:endParaRPr lang="en-US" sz="1400" smtClean="0"/>
          </a:p>
          <a:p>
            <a:pPr eaLnBrk="1" hangingPunct="1"/>
            <a:r>
              <a:rPr lang="en-US" sz="1400" smtClean="0"/>
              <a:t>We calculate </a:t>
            </a:r>
            <a:r>
              <a:rPr lang="en-US" sz="1400" smtClean="0">
                <a:solidFill>
                  <a:srgbClr val="FF0000"/>
                </a:solidFill>
              </a:rPr>
              <a:t>within-class</a:t>
            </a:r>
            <a:r>
              <a:rPr lang="en-US" sz="1400" smtClean="0"/>
              <a:t> scatter matrix as:</a:t>
            </a:r>
          </a:p>
          <a:p>
            <a:pPr eaLnBrk="1" hangingPunct="1"/>
            <a:endParaRPr lang="en-US" sz="1400" smtClean="0"/>
          </a:p>
          <a:p>
            <a:pPr eaLnBrk="1" hangingPunct="1"/>
            <a:endParaRPr lang="en-US" sz="1400" smtClean="0"/>
          </a:p>
          <a:p>
            <a:pPr eaLnBrk="1" hangingPunct="1"/>
            <a:endParaRPr lang="en-US" sz="1400" smtClean="0"/>
          </a:p>
          <a:p>
            <a:pPr eaLnBrk="1" hangingPunct="1"/>
            <a:endParaRPr lang="en-US" sz="1400" smtClean="0"/>
          </a:p>
          <a:p>
            <a:pPr eaLnBrk="1" hangingPunct="1"/>
            <a:r>
              <a:rPr lang="en-US" sz="1400" smtClean="0"/>
              <a:t>We calculate the </a:t>
            </a:r>
            <a:r>
              <a:rPr lang="en-US" sz="1400" smtClean="0">
                <a:solidFill>
                  <a:srgbClr val="FF0000"/>
                </a:solidFill>
              </a:rPr>
              <a:t>between-class</a:t>
            </a:r>
            <a:r>
              <a:rPr lang="en-US" sz="1400" smtClean="0"/>
              <a:t> scatter matrix as:</a:t>
            </a:r>
          </a:p>
          <a:p>
            <a:pPr eaLnBrk="1" hangingPunct="1"/>
            <a:endParaRPr lang="en-US" sz="1400" smtClean="0"/>
          </a:p>
        </p:txBody>
      </p:sp>
      <p:sp>
        <p:nvSpPr>
          <p:cNvPr id="30726" name="Rectangle 5"/>
          <p:cNvSpPr>
            <a:spLocks noChangeArrowheads="1"/>
          </p:cNvSpPr>
          <p:nvPr/>
        </p:nvSpPr>
        <p:spPr bwMode="auto">
          <a:xfrm>
            <a:off x="0" y="320040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graphicFrame>
        <p:nvGraphicFramePr>
          <p:cNvPr id="30722" name="Object 2"/>
          <p:cNvGraphicFramePr>
            <a:graphicFrameLocks noChangeAspect="1"/>
          </p:cNvGraphicFramePr>
          <p:nvPr/>
        </p:nvGraphicFramePr>
        <p:xfrm>
          <a:off x="1905000" y="2514600"/>
          <a:ext cx="2817813" cy="688975"/>
        </p:xfrm>
        <a:graphic>
          <a:graphicData uri="http://schemas.openxmlformats.org/presentationml/2006/ole">
            <p:oleObj spid="_x0000_s10296" name="Equation" r:id="rId3" imgW="1968500" imgH="457200" progId="Equation.3">
              <p:embed/>
            </p:oleObj>
          </a:graphicData>
        </a:graphic>
      </p:graphicFrame>
      <p:sp>
        <p:nvSpPr>
          <p:cNvPr id="30727" name="Rectangle 7"/>
          <p:cNvSpPr>
            <a:spLocks noChangeArrowheads="1"/>
          </p:cNvSpPr>
          <p:nvPr/>
        </p:nvSpPr>
        <p:spPr bwMode="auto">
          <a:xfrm>
            <a:off x="0" y="0"/>
            <a:ext cx="9144000" cy="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nchor="ctr">
            <a:spAutoFit/>
          </a:bodyPr>
          <a:lstStyle/>
          <a:p>
            <a:endParaRPr lang="en-US"/>
          </a:p>
        </p:txBody>
      </p:sp>
      <p:graphicFrame>
        <p:nvGraphicFramePr>
          <p:cNvPr id="30723" name="Object 3"/>
          <p:cNvGraphicFramePr>
            <a:graphicFrameLocks noChangeAspect="1"/>
          </p:cNvGraphicFramePr>
          <p:nvPr/>
        </p:nvGraphicFramePr>
        <p:xfrm>
          <a:off x="1905000" y="4191000"/>
          <a:ext cx="2819400" cy="671513"/>
        </p:xfrm>
        <a:graphic>
          <a:graphicData uri="http://schemas.openxmlformats.org/presentationml/2006/ole">
            <p:oleObj spid="_x0000_s10297" name="Equation" r:id="rId4" imgW="1803400" imgH="431800" progId="Equation.3">
              <p:embed/>
            </p:oleObj>
          </a:graphicData>
        </a:graphic>
      </p:graphicFrame>
      <p:pic>
        <p:nvPicPr>
          <p:cNvPr id="30728" name="Picture 8"/>
          <p:cNvPicPr>
            <a:picLocks noGrp="1" noChangeAspect="1" noChangeArrowheads="1"/>
          </p:cNvPicPr>
          <p:nvPr>
            <p:ph sz="half" idx="2"/>
          </p:nvPr>
        </p:nvPicPr>
        <p:blipFill>
          <a:blip r:embed="rId5" cstate="print">
            <a:extLst>
              <a:ext uri="{28A0092B-C50C-407E-A947-70E740481C1C}">
                <a14:useLocalDpi xmlns:a14="http://schemas.microsoft.com/office/drawing/2010/main" xmlns="" val="0"/>
              </a:ext>
            </a:extLst>
          </a:blip>
          <a:srcRect/>
          <a:stretch>
            <a:fillRect/>
          </a:stretch>
        </p:blipFill>
        <p:spPr>
          <a:xfrm>
            <a:off x="5943600" y="2286000"/>
            <a:ext cx="2192338" cy="2667000"/>
          </a:xfrm>
          <a:noFill/>
        </p:spPr>
      </p:pic>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8" name="Title 1"/>
          <p:cNvSpPr>
            <a:spLocks noGrp="1"/>
          </p:cNvSpPr>
          <p:nvPr>
            <p:ph type="title"/>
          </p:nvPr>
        </p:nvSpPr>
        <p:spPr/>
        <p:txBody>
          <a:bodyPr/>
          <a:lstStyle/>
          <a:p>
            <a:pPr eaLnBrk="1" hangingPunct="1"/>
            <a:r>
              <a:rPr lang="en-US" smtClean="0"/>
              <a:t>Multiple Discriminant Analysis</a:t>
            </a:r>
          </a:p>
        </p:txBody>
      </p:sp>
      <p:graphicFrame>
        <p:nvGraphicFramePr>
          <p:cNvPr id="31746" name="Object 2"/>
          <p:cNvGraphicFramePr>
            <a:graphicFrameLocks noChangeAspect="1"/>
          </p:cNvGraphicFramePr>
          <p:nvPr>
            <p:extLst>
              <p:ext uri="{D42A27DB-BD31-4B8C-83A1-F6EECF244321}">
                <p14:modId xmlns:p14="http://schemas.microsoft.com/office/powerpoint/2010/main" xmlns="" val="3363477345"/>
              </p:ext>
            </p:extLst>
          </p:nvPr>
        </p:nvGraphicFramePr>
        <p:xfrm>
          <a:off x="2362200" y="2743200"/>
          <a:ext cx="3957638" cy="841375"/>
        </p:xfrm>
        <a:graphic>
          <a:graphicData uri="http://schemas.openxmlformats.org/presentationml/2006/ole">
            <p:oleObj spid="_x0000_s11320" name="Equation" r:id="rId3" imgW="1968500" imgH="419100" progId="Equation.3">
              <p:embed/>
            </p:oleObj>
          </a:graphicData>
        </a:graphic>
      </p:graphicFrame>
      <p:sp>
        <p:nvSpPr>
          <p:cNvPr id="31749" name="TextBox 5"/>
          <p:cNvSpPr txBox="1">
            <a:spLocks noChangeArrowheads="1"/>
          </p:cNvSpPr>
          <p:nvPr/>
        </p:nvSpPr>
        <p:spPr bwMode="auto">
          <a:xfrm>
            <a:off x="685800" y="1752600"/>
            <a:ext cx="7464425" cy="40005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eaLnBrk="0" hangingPunct="0">
              <a:defRPr sz="2000">
                <a:solidFill>
                  <a:schemeClr val="tx1"/>
                </a:solidFill>
                <a:latin typeface="Arial" charset="0"/>
                <a:ea typeface="ＭＳ Ｐゴシック" charset="-128"/>
              </a:defRPr>
            </a:lvl1pPr>
            <a:lvl2pPr marL="37931725" indent="-37474525" eaLnBrk="0" hangingPunct="0">
              <a:defRPr sz="2000">
                <a:solidFill>
                  <a:schemeClr val="tx1"/>
                </a:solidFill>
                <a:latin typeface="Arial" charset="0"/>
                <a:ea typeface="ＭＳ Ｐゴシック" charset="-128"/>
              </a:defRPr>
            </a:lvl2pPr>
            <a:lvl3pPr eaLnBrk="0" hangingPunct="0">
              <a:defRPr sz="2000">
                <a:solidFill>
                  <a:schemeClr val="tx1"/>
                </a:solidFill>
                <a:latin typeface="Arial" charset="0"/>
                <a:ea typeface="ＭＳ Ｐゴシック" charset="-128"/>
              </a:defRPr>
            </a:lvl3pPr>
            <a:lvl4pPr eaLnBrk="0" hangingPunct="0">
              <a:defRPr sz="2000">
                <a:solidFill>
                  <a:schemeClr val="tx1"/>
                </a:solidFill>
                <a:latin typeface="Arial" charset="0"/>
                <a:ea typeface="ＭＳ Ｐゴシック" charset="-128"/>
              </a:defRPr>
            </a:lvl4pPr>
            <a:lvl5pPr eaLnBrk="0" hangingPunct="0">
              <a:defRPr sz="2000">
                <a:solidFill>
                  <a:schemeClr val="tx1"/>
                </a:solidFill>
                <a:latin typeface="Arial" charset="0"/>
                <a:ea typeface="ＭＳ Ｐゴシック" charset="-128"/>
              </a:defRPr>
            </a:lvl5pPr>
            <a:lvl6pPr marL="457200" eaLnBrk="0" fontAlgn="base" hangingPunct="0">
              <a:spcBef>
                <a:spcPct val="0"/>
              </a:spcBef>
              <a:spcAft>
                <a:spcPct val="0"/>
              </a:spcAft>
              <a:defRPr sz="2000">
                <a:solidFill>
                  <a:schemeClr val="tx1"/>
                </a:solidFill>
                <a:latin typeface="Arial" charset="0"/>
                <a:ea typeface="ＭＳ Ｐゴシック" charset="-128"/>
              </a:defRPr>
            </a:lvl6pPr>
            <a:lvl7pPr marL="914400" eaLnBrk="0" fontAlgn="base" hangingPunct="0">
              <a:spcBef>
                <a:spcPct val="0"/>
              </a:spcBef>
              <a:spcAft>
                <a:spcPct val="0"/>
              </a:spcAft>
              <a:defRPr sz="2000">
                <a:solidFill>
                  <a:schemeClr val="tx1"/>
                </a:solidFill>
                <a:latin typeface="Arial" charset="0"/>
                <a:ea typeface="ＭＳ Ｐゴシック" charset="-128"/>
              </a:defRPr>
            </a:lvl7pPr>
            <a:lvl8pPr marL="1371600" eaLnBrk="0" fontAlgn="base" hangingPunct="0">
              <a:spcBef>
                <a:spcPct val="0"/>
              </a:spcBef>
              <a:spcAft>
                <a:spcPct val="0"/>
              </a:spcAft>
              <a:defRPr sz="2000">
                <a:solidFill>
                  <a:schemeClr val="tx1"/>
                </a:solidFill>
                <a:latin typeface="Arial" charset="0"/>
                <a:ea typeface="ＭＳ Ｐゴシック" charset="-128"/>
              </a:defRPr>
            </a:lvl8pPr>
            <a:lvl9pPr marL="1828800" eaLnBrk="0" fontAlgn="base" hangingPunct="0">
              <a:spcBef>
                <a:spcPct val="0"/>
              </a:spcBef>
              <a:spcAft>
                <a:spcPct val="0"/>
              </a:spcAft>
              <a:defRPr sz="2000">
                <a:solidFill>
                  <a:schemeClr val="tx1"/>
                </a:solidFill>
                <a:latin typeface="Arial" charset="0"/>
                <a:ea typeface="ＭＳ Ｐゴシック" charset="-128"/>
              </a:defRPr>
            </a:lvl9pPr>
          </a:lstStyle>
          <a:p>
            <a:pPr eaLnBrk="1" hangingPunct="1"/>
            <a:r>
              <a:rPr lang="en-US" dirty="0"/>
              <a:t>We find the projection directions as the matrix W that maximizes</a:t>
            </a:r>
          </a:p>
        </p:txBody>
      </p:sp>
      <p:sp>
        <p:nvSpPr>
          <p:cNvPr id="31750" name="TextBox 6"/>
          <p:cNvSpPr txBox="1">
            <a:spLocks noChangeArrowheads="1"/>
          </p:cNvSpPr>
          <p:nvPr/>
        </p:nvSpPr>
        <p:spPr bwMode="auto">
          <a:xfrm>
            <a:off x="762000" y="3940175"/>
            <a:ext cx="6705600" cy="708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2000">
                <a:solidFill>
                  <a:schemeClr val="tx1"/>
                </a:solidFill>
                <a:latin typeface="Arial" charset="0"/>
                <a:ea typeface="ＭＳ Ｐゴシック" charset="-128"/>
              </a:defRPr>
            </a:lvl1pPr>
            <a:lvl2pPr marL="37931725" indent="-37474525" eaLnBrk="0" hangingPunct="0">
              <a:defRPr sz="2000">
                <a:solidFill>
                  <a:schemeClr val="tx1"/>
                </a:solidFill>
                <a:latin typeface="Arial" charset="0"/>
                <a:ea typeface="ＭＳ Ｐゴシック" charset="-128"/>
              </a:defRPr>
            </a:lvl2pPr>
            <a:lvl3pPr eaLnBrk="0" hangingPunct="0">
              <a:defRPr sz="2000">
                <a:solidFill>
                  <a:schemeClr val="tx1"/>
                </a:solidFill>
                <a:latin typeface="Arial" charset="0"/>
                <a:ea typeface="ＭＳ Ｐゴシック" charset="-128"/>
              </a:defRPr>
            </a:lvl3pPr>
            <a:lvl4pPr eaLnBrk="0" hangingPunct="0">
              <a:defRPr sz="2000">
                <a:solidFill>
                  <a:schemeClr val="tx1"/>
                </a:solidFill>
                <a:latin typeface="Arial" charset="0"/>
                <a:ea typeface="ＭＳ Ｐゴシック" charset="-128"/>
              </a:defRPr>
            </a:lvl4pPr>
            <a:lvl5pPr eaLnBrk="0" hangingPunct="0">
              <a:defRPr sz="2000">
                <a:solidFill>
                  <a:schemeClr val="tx1"/>
                </a:solidFill>
                <a:latin typeface="Arial" charset="0"/>
                <a:ea typeface="ＭＳ Ｐゴシック" charset="-128"/>
              </a:defRPr>
            </a:lvl5pPr>
            <a:lvl6pPr marL="457200" eaLnBrk="0" fontAlgn="base" hangingPunct="0">
              <a:spcBef>
                <a:spcPct val="0"/>
              </a:spcBef>
              <a:spcAft>
                <a:spcPct val="0"/>
              </a:spcAft>
              <a:defRPr sz="2000">
                <a:solidFill>
                  <a:schemeClr val="tx1"/>
                </a:solidFill>
                <a:latin typeface="Arial" charset="0"/>
                <a:ea typeface="ＭＳ Ｐゴシック" charset="-128"/>
              </a:defRPr>
            </a:lvl6pPr>
            <a:lvl7pPr marL="914400" eaLnBrk="0" fontAlgn="base" hangingPunct="0">
              <a:spcBef>
                <a:spcPct val="0"/>
              </a:spcBef>
              <a:spcAft>
                <a:spcPct val="0"/>
              </a:spcAft>
              <a:defRPr sz="2000">
                <a:solidFill>
                  <a:schemeClr val="tx1"/>
                </a:solidFill>
                <a:latin typeface="Arial" charset="0"/>
                <a:ea typeface="ＭＳ Ｐゴシック" charset="-128"/>
              </a:defRPr>
            </a:lvl7pPr>
            <a:lvl8pPr marL="1371600" eaLnBrk="0" fontAlgn="base" hangingPunct="0">
              <a:spcBef>
                <a:spcPct val="0"/>
              </a:spcBef>
              <a:spcAft>
                <a:spcPct val="0"/>
              </a:spcAft>
              <a:defRPr sz="2000">
                <a:solidFill>
                  <a:schemeClr val="tx1"/>
                </a:solidFill>
                <a:latin typeface="Arial" charset="0"/>
                <a:ea typeface="ＭＳ Ｐゴシック" charset="-128"/>
              </a:defRPr>
            </a:lvl8pPr>
            <a:lvl9pPr marL="1828800" eaLnBrk="0" fontAlgn="base" hangingPunct="0">
              <a:spcBef>
                <a:spcPct val="0"/>
              </a:spcBef>
              <a:spcAft>
                <a:spcPct val="0"/>
              </a:spcAft>
              <a:defRPr sz="2000">
                <a:solidFill>
                  <a:schemeClr val="tx1"/>
                </a:solidFill>
                <a:latin typeface="Arial" charset="0"/>
                <a:ea typeface="ＭＳ Ｐゴシック" charset="-128"/>
              </a:defRPr>
            </a:lvl9pPr>
          </a:lstStyle>
          <a:p>
            <a:pPr eaLnBrk="1" hangingPunct="1"/>
            <a:r>
              <a:rPr lang="en-US"/>
              <a:t>This is a generalized Eigenvalue problem where the columns of W are given by the vectors w</a:t>
            </a:r>
            <a:r>
              <a:rPr lang="en-US" baseline="-25000"/>
              <a:t>i   </a:t>
            </a:r>
            <a:r>
              <a:rPr lang="en-US"/>
              <a:t>that solve </a:t>
            </a:r>
          </a:p>
        </p:txBody>
      </p:sp>
      <p:graphicFrame>
        <p:nvGraphicFramePr>
          <p:cNvPr id="31747" name="Object 3"/>
          <p:cNvGraphicFramePr>
            <a:graphicFrameLocks noChangeAspect="1"/>
          </p:cNvGraphicFramePr>
          <p:nvPr>
            <p:extLst>
              <p:ext uri="{D42A27DB-BD31-4B8C-83A1-F6EECF244321}">
                <p14:modId xmlns:p14="http://schemas.microsoft.com/office/powerpoint/2010/main" xmlns="" val="65521497"/>
              </p:ext>
            </p:extLst>
          </p:nvPr>
        </p:nvGraphicFramePr>
        <p:xfrm>
          <a:off x="3309938" y="5133975"/>
          <a:ext cx="1855787" cy="360363"/>
        </p:xfrm>
        <a:graphic>
          <a:graphicData uri="http://schemas.openxmlformats.org/presentationml/2006/ole">
            <p:oleObj spid="_x0000_s11321" name="Equation" r:id="rId4" imgW="914400" imgH="177800" progId="Equation.3">
              <p:embed/>
            </p:oleObj>
          </a:graphicData>
        </a:graphic>
      </p:graphicFrame>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pPr eaLnBrk="1" hangingPunct="1"/>
            <a:r>
              <a:rPr lang="en-US" smtClean="0"/>
              <a:t>Fisherface Projection</a:t>
            </a:r>
          </a:p>
        </p:txBody>
      </p:sp>
      <p:sp>
        <p:nvSpPr>
          <p:cNvPr id="32771" name="Rectangle 3"/>
          <p:cNvSpPr>
            <a:spLocks noGrp="1" noChangeArrowheads="1"/>
          </p:cNvSpPr>
          <p:nvPr>
            <p:ph type="body" sz="half" idx="1"/>
          </p:nvPr>
        </p:nvSpPr>
        <p:spPr>
          <a:xfrm>
            <a:off x="609600" y="1524000"/>
            <a:ext cx="7848600" cy="4419600"/>
          </a:xfrm>
        </p:spPr>
        <p:txBody>
          <a:bodyPr>
            <a:normAutofit lnSpcReduction="10000"/>
          </a:bodyPr>
          <a:lstStyle/>
          <a:p>
            <a:pPr eaLnBrk="1" hangingPunct="1">
              <a:lnSpc>
                <a:spcPct val="90000"/>
              </a:lnSpc>
            </a:pPr>
            <a:r>
              <a:rPr lang="en-US" altLang="ko-KR" sz="1800" smtClean="0">
                <a:ea typeface="굴림" charset="-127"/>
              </a:rPr>
              <a:t>We find the product of S</a:t>
            </a:r>
            <a:r>
              <a:rPr lang="en-US" altLang="ko-KR" sz="1800" baseline="-25000" smtClean="0">
                <a:ea typeface="굴림" charset="-127"/>
              </a:rPr>
              <a:t>W</a:t>
            </a:r>
            <a:r>
              <a:rPr lang="en-US" altLang="ko-KR" sz="1800" baseline="30000" smtClean="0">
                <a:ea typeface="굴림" charset="-127"/>
              </a:rPr>
              <a:t>-1</a:t>
            </a:r>
            <a:r>
              <a:rPr lang="en-US" altLang="ko-KR" sz="1800" smtClean="0">
                <a:ea typeface="굴림" charset="-127"/>
              </a:rPr>
              <a:t> and S</a:t>
            </a:r>
            <a:r>
              <a:rPr lang="en-US" altLang="ko-KR" sz="1800" baseline="-25000" smtClean="0">
                <a:ea typeface="굴림" charset="-127"/>
              </a:rPr>
              <a:t>B</a:t>
            </a:r>
            <a:r>
              <a:rPr lang="en-US" altLang="ko-KR" sz="1800" smtClean="0">
                <a:ea typeface="굴림" charset="-127"/>
              </a:rPr>
              <a:t> and then compute the Eigenvectors of this product (S</a:t>
            </a:r>
            <a:r>
              <a:rPr lang="en-US" altLang="ko-KR" sz="1800" baseline="-25000" smtClean="0">
                <a:ea typeface="굴림" charset="-127"/>
              </a:rPr>
              <a:t>W</a:t>
            </a:r>
            <a:r>
              <a:rPr lang="en-US" altLang="ko-KR" sz="1800" baseline="30000" smtClean="0">
                <a:ea typeface="굴림" charset="-127"/>
              </a:rPr>
              <a:t>-1</a:t>
            </a:r>
            <a:r>
              <a:rPr lang="en-US" altLang="ko-KR" sz="1800" smtClean="0">
                <a:ea typeface="굴림" charset="-127"/>
              </a:rPr>
              <a:t> S</a:t>
            </a:r>
            <a:r>
              <a:rPr lang="en-US" altLang="ko-KR" sz="1800" baseline="-25000" smtClean="0">
                <a:ea typeface="굴림" charset="-127"/>
              </a:rPr>
              <a:t>B</a:t>
            </a:r>
            <a:r>
              <a:rPr lang="en-US" altLang="ko-KR" sz="1800" smtClean="0">
                <a:ea typeface="굴림" charset="-127"/>
              </a:rPr>
              <a:t>) - AFTER REDUCING THE DIMENSION OF THE FEATURE SPACE.</a:t>
            </a:r>
          </a:p>
          <a:p>
            <a:pPr eaLnBrk="1" hangingPunct="1">
              <a:lnSpc>
                <a:spcPct val="90000"/>
              </a:lnSpc>
            </a:pPr>
            <a:endParaRPr lang="en-US" altLang="ko-KR" sz="1800" smtClean="0">
              <a:ea typeface="굴림" charset="-127"/>
            </a:endParaRPr>
          </a:p>
          <a:p>
            <a:pPr eaLnBrk="1" hangingPunct="1">
              <a:lnSpc>
                <a:spcPct val="90000"/>
              </a:lnSpc>
            </a:pPr>
            <a:r>
              <a:rPr lang="en-US" altLang="ko-KR" sz="1800" smtClean="0">
                <a:ea typeface="굴림" charset="-127"/>
              </a:rPr>
              <a:t>Use same technique as Eigenfaces approach to reduce the dimensionality of scatter matrix to compute eigenvectors.</a:t>
            </a:r>
          </a:p>
          <a:p>
            <a:pPr eaLnBrk="1" hangingPunct="1">
              <a:lnSpc>
                <a:spcPct val="90000"/>
              </a:lnSpc>
            </a:pPr>
            <a:endParaRPr lang="en-US" altLang="ko-KR" sz="1800" smtClean="0">
              <a:ea typeface="굴림" charset="-127"/>
            </a:endParaRPr>
          </a:p>
          <a:p>
            <a:pPr eaLnBrk="1" hangingPunct="1">
              <a:lnSpc>
                <a:spcPct val="90000"/>
              </a:lnSpc>
              <a:buFontTx/>
              <a:buNone/>
            </a:pPr>
            <a:endParaRPr lang="en-US" altLang="ko-KR" sz="1800" smtClean="0">
              <a:ea typeface="굴림" charset="-127"/>
            </a:endParaRPr>
          </a:p>
          <a:p>
            <a:pPr eaLnBrk="1" hangingPunct="1">
              <a:lnSpc>
                <a:spcPct val="90000"/>
              </a:lnSpc>
            </a:pPr>
            <a:r>
              <a:rPr lang="en-US" altLang="ko-KR" sz="1800" smtClean="0">
                <a:ea typeface="굴림" charset="-127"/>
              </a:rPr>
              <a:t>Form a matrix W that represents all eigenvectors of S</a:t>
            </a:r>
            <a:r>
              <a:rPr lang="en-US" altLang="ko-KR" sz="1800" baseline="-25000" smtClean="0">
                <a:ea typeface="굴림" charset="-127"/>
              </a:rPr>
              <a:t>W</a:t>
            </a:r>
            <a:r>
              <a:rPr lang="en-US" altLang="ko-KR" sz="1800" baseline="30000" smtClean="0">
                <a:ea typeface="굴림" charset="-127"/>
              </a:rPr>
              <a:t>-1 </a:t>
            </a:r>
            <a:r>
              <a:rPr lang="en-US" altLang="ko-KR" sz="1800" smtClean="0">
                <a:ea typeface="굴림" charset="-127"/>
              </a:rPr>
              <a:t>S</a:t>
            </a:r>
            <a:r>
              <a:rPr lang="en-US" altLang="ko-KR" sz="1800" baseline="-25000" smtClean="0">
                <a:ea typeface="굴림" charset="-127"/>
              </a:rPr>
              <a:t>B</a:t>
            </a:r>
            <a:r>
              <a:rPr lang="en-US" altLang="ko-KR" sz="1800" smtClean="0">
                <a:ea typeface="굴림" charset="-127"/>
              </a:rPr>
              <a:t> by placing each eigenvector w</a:t>
            </a:r>
            <a:r>
              <a:rPr lang="en-US" altLang="ko-KR" sz="1800" baseline="-25000" smtClean="0">
                <a:ea typeface="굴림" charset="-127"/>
              </a:rPr>
              <a:t>i</a:t>
            </a:r>
            <a:r>
              <a:rPr lang="en-US" altLang="ko-KR" sz="1800" smtClean="0">
                <a:ea typeface="굴림" charset="-127"/>
              </a:rPr>
              <a:t> as a column in W.</a:t>
            </a:r>
          </a:p>
          <a:p>
            <a:pPr eaLnBrk="1" hangingPunct="1">
              <a:lnSpc>
                <a:spcPct val="90000"/>
              </a:lnSpc>
            </a:pPr>
            <a:endParaRPr lang="en-US" altLang="ko-KR" sz="1800" smtClean="0">
              <a:ea typeface="굴림" charset="-127"/>
            </a:endParaRPr>
          </a:p>
          <a:p>
            <a:pPr eaLnBrk="1" hangingPunct="1">
              <a:lnSpc>
                <a:spcPct val="90000"/>
              </a:lnSpc>
            </a:pPr>
            <a:endParaRPr lang="en-US" altLang="ko-KR" sz="1800" smtClean="0">
              <a:ea typeface="굴림" charset="-127"/>
            </a:endParaRPr>
          </a:p>
          <a:p>
            <a:pPr eaLnBrk="1" hangingPunct="1">
              <a:lnSpc>
                <a:spcPct val="90000"/>
              </a:lnSpc>
            </a:pPr>
            <a:r>
              <a:rPr lang="en-US" altLang="ko-KR" sz="1800" smtClean="0">
                <a:ea typeface="굴림" charset="-127"/>
              </a:rPr>
              <a:t> Each face image </a:t>
            </a:r>
            <a:r>
              <a:rPr lang="en-US" altLang="ko-KR" sz="1800" smtClean="0"/>
              <a:t>x</a:t>
            </a:r>
            <a:r>
              <a:rPr lang="en-US" altLang="ko-KR" sz="1800" baseline="-25000" smtClean="0">
                <a:ea typeface="굴림" charset="-127"/>
              </a:rPr>
              <a:t>j</a:t>
            </a:r>
            <a:r>
              <a:rPr lang="en-US" altLang="ko-KR" sz="1800" smtClean="0">
                <a:ea typeface="굴림" charset="-127"/>
              </a:rPr>
              <a:t> </a:t>
            </a:r>
            <a:r>
              <a:rPr lang="en-US" altLang="ko-KR" sz="1800" smtClean="0">
                <a:ea typeface="굴림" charset="-127"/>
                <a:sym typeface="Symbol" charset="2"/>
              </a:rPr>
              <a:t></a:t>
            </a:r>
            <a:r>
              <a:rPr lang="en-US" altLang="ko-KR" sz="1800" smtClean="0">
                <a:ea typeface="굴림" charset="-127"/>
              </a:rPr>
              <a:t> X</a:t>
            </a:r>
            <a:r>
              <a:rPr lang="en-US" altLang="ko-KR" sz="1800" baseline="-25000" smtClean="0">
                <a:ea typeface="굴림" charset="-127"/>
              </a:rPr>
              <a:t>i</a:t>
            </a:r>
            <a:r>
              <a:rPr lang="en-US" altLang="ko-KR" sz="1800" smtClean="0">
                <a:ea typeface="굴림" charset="-127"/>
              </a:rPr>
              <a:t>  can be projected into this face space by the operation  </a:t>
            </a:r>
          </a:p>
          <a:p>
            <a:pPr lvl="3" eaLnBrk="1" hangingPunct="1">
              <a:lnSpc>
                <a:spcPct val="90000"/>
              </a:lnSpc>
              <a:buFontTx/>
              <a:buNone/>
            </a:pPr>
            <a:r>
              <a:rPr lang="en-US" altLang="ko-KR" sz="1800" smtClean="0">
                <a:ea typeface="굴림" charset="-127"/>
              </a:rPr>
              <a:t>			p</a:t>
            </a:r>
            <a:r>
              <a:rPr lang="en-US" altLang="ko-KR" sz="1800" baseline="-25000" smtClean="0">
                <a:ea typeface="굴림" charset="-127"/>
              </a:rPr>
              <a:t>i</a:t>
            </a:r>
            <a:r>
              <a:rPr lang="en-US" altLang="ko-KR" sz="1800" smtClean="0">
                <a:ea typeface="굴림" charset="-127"/>
              </a:rPr>
              <a:t> = W</a:t>
            </a:r>
            <a:r>
              <a:rPr lang="en-US" altLang="ko-KR" sz="1800" baseline="30000" smtClean="0">
                <a:ea typeface="굴림" charset="-127"/>
              </a:rPr>
              <a:t>T</a:t>
            </a:r>
            <a:r>
              <a:rPr lang="en-US" altLang="ko-KR" sz="1800" smtClean="0">
                <a:ea typeface="굴림" charset="-127"/>
              </a:rPr>
              <a:t>(x</a:t>
            </a:r>
            <a:r>
              <a:rPr lang="en-US" altLang="ko-KR" sz="1800" baseline="-25000" smtClean="0">
                <a:ea typeface="굴림" charset="-127"/>
              </a:rPr>
              <a:t>j</a:t>
            </a:r>
            <a:r>
              <a:rPr lang="en-US" altLang="ko-KR" sz="1800" smtClean="0">
                <a:ea typeface="굴림" charset="-127"/>
              </a:rPr>
              <a:t> – </a:t>
            </a:r>
            <a:r>
              <a:rPr lang="en-US" sz="1800" smtClean="0">
                <a:latin typeface="Symbol" charset="2"/>
              </a:rPr>
              <a:t>m</a:t>
            </a:r>
            <a:r>
              <a:rPr lang="en-US" altLang="ko-KR" sz="1800" smtClean="0">
                <a:ea typeface="굴림" charset="-127"/>
              </a:rPr>
              <a:t>) </a:t>
            </a:r>
          </a:p>
          <a:p>
            <a:pPr eaLnBrk="1" hangingPunct="1">
              <a:lnSpc>
                <a:spcPct val="90000"/>
              </a:lnSpc>
            </a:pPr>
            <a:endParaRPr lang="en-US" sz="1800" smtClean="0"/>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Content Placeholder 4" descr="fisherfaces_color.jpg"/>
          <p:cNvPicPr>
            <a:picLocks noGrp="1" noChangeAspect="1"/>
          </p:cNvPicPr>
          <p:nvPr>
            <p:ph sz="half" idx="2"/>
          </p:nvPr>
        </p:nvPicPr>
        <p:blipFill>
          <a:blip r:embed="rId2" cstate="print">
            <a:extLst>
              <a:ext uri="{28A0092B-C50C-407E-A947-70E740481C1C}">
                <a14:useLocalDpi xmlns:a14="http://schemas.microsoft.com/office/drawing/2010/main" xmlns="" val="0"/>
              </a:ext>
            </a:extLst>
          </a:blip>
          <a:srcRect t="-58000" b="-58000"/>
          <a:stretch>
            <a:fillRect/>
          </a:stretch>
        </p:blipFill>
        <p:spPr>
          <a:xfrm>
            <a:off x="457200" y="-1066800"/>
            <a:ext cx="8305800" cy="8970963"/>
          </a:xfrm>
        </p:spPr>
      </p:pic>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088"/>
            <a:ext cx="7467600" cy="808038"/>
          </a:xfrm>
        </p:spPr>
        <p:txBody>
          <a:bodyPr/>
          <a:lstStyle/>
          <a:p>
            <a:r>
              <a:rPr lang="en-US" dirty="0" smtClean="0"/>
              <a:t>Eigen vs. Fisher faces</a:t>
            </a:r>
            <a:endParaRPr lang="en-US" dirty="0"/>
          </a:p>
        </p:txBody>
      </p:sp>
      <p:sp>
        <p:nvSpPr>
          <p:cNvPr id="3" name="Content Placeholder 2"/>
          <p:cNvSpPr>
            <a:spLocks noGrp="1"/>
          </p:cNvSpPr>
          <p:nvPr>
            <p:ph sz="quarter" idx="1"/>
          </p:nvPr>
        </p:nvSpPr>
        <p:spPr>
          <a:xfrm>
            <a:off x="1371600" y="5715000"/>
            <a:ext cx="5791200" cy="533400"/>
          </a:xfrm>
        </p:spPr>
        <p:txBody>
          <a:bodyPr/>
          <a:lstStyle/>
          <a:p>
            <a:r>
              <a:rPr lang="en-US" dirty="0" smtClean="0"/>
              <a:t>Results reported on Yale database</a:t>
            </a:r>
            <a:endParaRPr lang="en-US" dirty="0"/>
          </a:p>
        </p:txBody>
      </p:sp>
      <p:pic>
        <p:nvPicPr>
          <p:cNvPr id="12290"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524000" y="1295400"/>
            <a:ext cx="5291137" cy="421951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75872334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Outline</a:t>
            </a:r>
            <a:endParaRPr lang="en-US" dirty="0"/>
          </a:p>
        </p:txBody>
      </p:sp>
      <p:sp>
        <p:nvSpPr>
          <p:cNvPr id="3" name="Content Placeholder 2"/>
          <p:cNvSpPr>
            <a:spLocks noGrp="1"/>
          </p:cNvSpPr>
          <p:nvPr>
            <p:ph sz="quarter" idx="1"/>
          </p:nvPr>
        </p:nvSpPr>
        <p:spPr/>
        <p:txBody>
          <a:bodyPr/>
          <a:lstStyle/>
          <a:p>
            <a:r>
              <a:rPr lang="en-US" dirty="0" smtClean="0"/>
              <a:t>Face Detection</a:t>
            </a:r>
          </a:p>
          <a:p>
            <a:r>
              <a:rPr lang="en-US" dirty="0" smtClean="0"/>
              <a:t>Face Recognition</a:t>
            </a:r>
          </a:p>
          <a:p>
            <a:pPr lvl="1"/>
            <a:r>
              <a:rPr lang="en-US" dirty="0" smtClean="0"/>
              <a:t>Eigen vs. Fisher faces</a:t>
            </a:r>
          </a:p>
          <a:p>
            <a:pPr lvl="1"/>
            <a:r>
              <a:rPr lang="en-US" u="sng" dirty="0" smtClean="0"/>
              <a:t>Implicit elastic matching</a:t>
            </a:r>
            <a:endParaRPr lang="en-US" u="sng" dirty="0"/>
          </a:p>
        </p:txBody>
      </p:sp>
    </p:spTree>
    <p:extLst>
      <p:ext uri="{BB962C8B-B14F-4D97-AF65-F5344CB8AC3E}">
        <p14:creationId xmlns:p14="http://schemas.microsoft.com/office/powerpoint/2010/main" xmlns="" val="118640709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Preprocessing</a:t>
            </a:r>
            <a:endParaRPr lang="en-US" dirty="0"/>
          </a:p>
        </p:txBody>
      </p:sp>
      <p:sp>
        <p:nvSpPr>
          <p:cNvPr id="4" name="TextBox 3"/>
          <p:cNvSpPr txBox="1"/>
          <p:nvPr/>
        </p:nvSpPr>
        <p:spPr>
          <a:xfrm>
            <a:off x="353352" y="4489847"/>
            <a:ext cx="2163336" cy="677108"/>
          </a:xfrm>
          <a:prstGeom prst="rect">
            <a:avLst/>
          </a:prstGeom>
          <a:noFill/>
        </p:spPr>
        <p:txBody>
          <a:bodyPr wrap="square" rtlCol="0">
            <a:spAutoFit/>
          </a:bodyPr>
          <a:lstStyle/>
          <a:p>
            <a:pPr eaLnBrk="1" fontAlgn="auto" hangingPunct="1">
              <a:spcBef>
                <a:spcPts val="0"/>
              </a:spcBef>
              <a:spcAft>
                <a:spcPts val="0"/>
              </a:spcAft>
            </a:pPr>
            <a:r>
              <a:rPr lang="en-US" sz="2000" dirty="0" smtClean="0">
                <a:solidFill>
                  <a:srgbClr val="FFFFFF"/>
                </a:solidFill>
                <a:latin typeface="Garamond"/>
                <a:cs typeface="+mn-cs"/>
              </a:rPr>
              <a:t>Face Detection</a:t>
            </a:r>
          </a:p>
          <a:p>
            <a:pPr eaLnBrk="1" fontAlgn="auto" hangingPunct="1">
              <a:spcBef>
                <a:spcPts val="0"/>
              </a:spcBef>
              <a:spcAft>
                <a:spcPts val="0"/>
              </a:spcAft>
            </a:pPr>
            <a:r>
              <a:rPr lang="en-US" sz="1800" b="0" dirty="0" smtClean="0">
                <a:solidFill>
                  <a:srgbClr val="FFFFFF"/>
                </a:solidFill>
                <a:latin typeface="Garamond"/>
                <a:cs typeface="+mn-cs"/>
              </a:rPr>
              <a:t>Boosted cascade</a:t>
            </a:r>
          </a:p>
        </p:txBody>
      </p:sp>
      <p:sp>
        <p:nvSpPr>
          <p:cNvPr id="5" name="TextBox 4"/>
          <p:cNvSpPr txBox="1"/>
          <p:nvPr/>
        </p:nvSpPr>
        <p:spPr>
          <a:xfrm>
            <a:off x="2892620" y="4489847"/>
            <a:ext cx="1900543" cy="677108"/>
          </a:xfrm>
          <a:prstGeom prst="rect">
            <a:avLst/>
          </a:prstGeom>
          <a:noFill/>
        </p:spPr>
        <p:txBody>
          <a:bodyPr wrap="square" rtlCol="0">
            <a:spAutoFit/>
          </a:bodyPr>
          <a:lstStyle/>
          <a:p>
            <a:pPr eaLnBrk="1" fontAlgn="auto" hangingPunct="1">
              <a:spcBef>
                <a:spcPts val="0"/>
              </a:spcBef>
              <a:spcAft>
                <a:spcPts val="0"/>
              </a:spcAft>
            </a:pPr>
            <a:r>
              <a:rPr lang="en-US" sz="2000" dirty="0" smtClean="0">
                <a:solidFill>
                  <a:srgbClr val="FFFFFF"/>
                </a:solidFill>
                <a:latin typeface="Garamond"/>
                <a:cs typeface="+mn-cs"/>
              </a:rPr>
              <a:t>Eye Detection</a:t>
            </a:r>
          </a:p>
          <a:p>
            <a:pPr eaLnBrk="1" fontAlgn="auto" hangingPunct="1">
              <a:spcBef>
                <a:spcPts val="0"/>
              </a:spcBef>
              <a:spcAft>
                <a:spcPts val="0"/>
              </a:spcAft>
            </a:pPr>
            <a:r>
              <a:rPr lang="en-US" sz="1800" b="0" dirty="0" smtClean="0">
                <a:solidFill>
                  <a:srgbClr val="FFFFFF"/>
                </a:solidFill>
                <a:latin typeface="Garamond"/>
                <a:cs typeface="+mn-cs"/>
              </a:rPr>
              <a:t>Neural network</a:t>
            </a:r>
            <a:endParaRPr lang="en-US" sz="1800" b="0" dirty="0">
              <a:solidFill>
                <a:srgbClr val="FFFFFF"/>
              </a:solidFill>
              <a:latin typeface="Garamond"/>
              <a:cs typeface="+mn-cs"/>
            </a:endParaRPr>
          </a:p>
        </p:txBody>
      </p:sp>
      <p:sp>
        <p:nvSpPr>
          <p:cNvPr id="6" name="TextBox 5"/>
          <p:cNvSpPr txBox="1"/>
          <p:nvPr/>
        </p:nvSpPr>
        <p:spPr>
          <a:xfrm>
            <a:off x="4775704" y="4489847"/>
            <a:ext cx="2227259" cy="954107"/>
          </a:xfrm>
          <a:prstGeom prst="rect">
            <a:avLst/>
          </a:prstGeom>
          <a:noFill/>
        </p:spPr>
        <p:txBody>
          <a:bodyPr wrap="square" rtlCol="0">
            <a:spAutoFit/>
          </a:bodyPr>
          <a:lstStyle/>
          <a:p>
            <a:pPr eaLnBrk="1" fontAlgn="auto" hangingPunct="1">
              <a:spcBef>
                <a:spcPts val="0"/>
              </a:spcBef>
              <a:spcAft>
                <a:spcPts val="0"/>
              </a:spcAft>
            </a:pPr>
            <a:r>
              <a:rPr lang="en-US" sz="2000" dirty="0" smtClean="0">
                <a:solidFill>
                  <a:srgbClr val="FFFFFF"/>
                </a:solidFill>
                <a:latin typeface="Garamond"/>
                <a:cs typeface="+mn-cs"/>
              </a:rPr>
              <a:t>Face alignment</a:t>
            </a:r>
          </a:p>
          <a:p>
            <a:pPr eaLnBrk="1" fontAlgn="auto" hangingPunct="1">
              <a:spcBef>
                <a:spcPts val="0"/>
              </a:spcBef>
              <a:spcAft>
                <a:spcPts val="0"/>
              </a:spcAft>
            </a:pPr>
            <a:r>
              <a:rPr lang="en-US" sz="1800" b="0" dirty="0" smtClean="0">
                <a:solidFill>
                  <a:srgbClr val="FFFFFF"/>
                </a:solidFill>
                <a:latin typeface="Garamond"/>
                <a:cs typeface="+mn-cs"/>
              </a:rPr>
              <a:t>Similarity transform  to canonical frame</a:t>
            </a:r>
            <a:endParaRPr lang="en-US" sz="1800" b="0" dirty="0">
              <a:solidFill>
                <a:srgbClr val="FFFFFF"/>
              </a:solidFill>
              <a:latin typeface="Garamond"/>
              <a:cs typeface="+mn-cs"/>
            </a:endParaRPr>
          </a:p>
        </p:txBody>
      </p:sp>
      <p:sp>
        <p:nvSpPr>
          <p:cNvPr id="7" name="TextBox 6"/>
          <p:cNvSpPr txBox="1"/>
          <p:nvPr/>
        </p:nvSpPr>
        <p:spPr>
          <a:xfrm>
            <a:off x="6943502" y="4495800"/>
            <a:ext cx="2124298" cy="984885"/>
          </a:xfrm>
          <a:prstGeom prst="rect">
            <a:avLst/>
          </a:prstGeom>
          <a:noFill/>
        </p:spPr>
        <p:txBody>
          <a:bodyPr wrap="square" rtlCol="0">
            <a:spAutoFit/>
          </a:bodyPr>
          <a:lstStyle/>
          <a:p>
            <a:pPr eaLnBrk="1" fontAlgn="auto" hangingPunct="1">
              <a:spcBef>
                <a:spcPts val="0"/>
              </a:spcBef>
              <a:spcAft>
                <a:spcPts val="0"/>
              </a:spcAft>
            </a:pPr>
            <a:r>
              <a:rPr lang="en-US" sz="2000" dirty="0" smtClean="0">
                <a:solidFill>
                  <a:srgbClr val="FFFFFF"/>
                </a:solidFill>
                <a:latin typeface="Garamond"/>
                <a:cs typeface="+mn-cs"/>
              </a:rPr>
              <a:t>Illumination </a:t>
            </a:r>
          </a:p>
          <a:p>
            <a:pPr eaLnBrk="1" fontAlgn="auto" hangingPunct="1">
              <a:spcBef>
                <a:spcPts val="0"/>
              </a:spcBef>
              <a:spcAft>
                <a:spcPts val="0"/>
              </a:spcAft>
            </a:pPr>
            <a:r>
              <a:rPr lang="en-US" sz="2000" dirty="0" smtClean="0">
                <a:solidFill>
                  <a:srgbClr val="FFFFFF"/>
                </a:solidFill>
                <a:latin typeface="Garamond"/>
                <a:cs typeface="+mn-cs"/>
              </a:rPr>
              <a:t>normalization</a:t>
            </a:r>
          </a:p>
          <a:p>
            <a:pPr eaLnBrk="1" fontAlgn="auto" hangingPunct="1">
              <a:spcBef>
                <a:spcPts val="0"/>
              </a:spcBef>
              <a:spcAft>
                <a:spcPts val="0"/>
              </a:spcAft>
            </a:pPr>
            <a:r>
              <a:rPr lang="en-US" sz="1800" b="0" dirty="0" smtClean="0">
                <a:solidFill>
                  <a:srgbClr val="FFFFFF"/>
                </a:solidFill>
                <a:latin typeface="Garamond"/>
                <a:cs typeface="+mn-cs"/>
              </a:rPr>
              <a:t>Self-quotient image</a:t>
            </a:r>
            <a:endParaRPr lang="en-US" sz="1800" b="0" dirty="0">
              <a:solidFill>
                <a:srgbClr val="FFFFFF"/>
              </a:solidFill>
              <a:latin typeface="Garamond"/>
              <a:cs typeface="+mn-cs"/>
            </a:endParaRPr>
          </a:p>
        </p:txBody>
      </p:sp>
      <p:sp>
        <p:nvSpPr>
          <p:cNvPr id="11" name="TextBox 10"/>
          <p:cNvSpPr txBox="1"/>
          <p:nvPr/>
        </p:nvSpPr>
        <p:spPr>
          <a:xfrm>
            <a:off x="7002963" y="5404247"/>
            <a:ext cx="2064837" cy="615553"/>
          </a:xfrm>
          <a:prstGeom prst="rect">
            <a:avLst/>
          </a:prstGeom>
          <a:noFill/>
        </p:spPr>
        <p:txBody>
          <a:bodyPr wrap="square" rtlCol="0">
            <a:spAutoFit/>
          </a:bodyPr>
          <a:lstStyle/>
          <a:p>
            <a:pPr eaLnBrk="1" fontAlgn="auto" hangingPunct="1">
              <a:spcBef>
                <a:spcPts val="0"/>
              </a:spcBef>
              <a:spcAft>
                <a:spcPts val="0"/>
              </a:spcAft>
            </a:pPr>
            <a:r>
              <a:rPr lang="en-US" sz="1600" b="0" dirty="0" smtClean="0">
                <a:solidFill>
                  <a:srgbClr val="FFFFFF"/>
                </a:solidFill>
                <a:latin typeface="Garamond"/>
                <a:cs typeface="+mn-cs"/>
              </a:rPr>
              <a:t>[Wang et. al. ‘04]</a:t>
            </a:r>
          </a:p>
          <a:p>
            <a:pPr eaLnBrk="1" fontAlgn="auto" hangingPunct="1">
              <a:spcBef>
                <a:spcPts val="0"/>
              </a:spcBef>
              <a:spcAft>
                <a:spcPts val="0"/>
              </a:spcAft>
            </a:pPr>
            <a:endParaRPr lang="en-US" sz="1800" b="0" dirty="0">
              <a:solidFill>
                <a:srgbClr val="FFFFFF"/>
              </a:solidFill>
              <a:latin typeface="Garamond"/>
              <a:cs typeface="+mn-cs"/>
            </a:endParaRPr>
          </a:p>
        </p:txBody>
      </p:sp>
      <p:sp>
        <p:nvSpPr>
          <p:cNvPr id="12" name="Rectangle 11"/>
          <p:cNvSpPr/>
          <p:nvPr/>
        </p:nvSpPr>
        <p:spPr>
          <a:xfrm>
            <a:off x="347046" y="5099447"/>
            <a:ext cx="1560042" cy="338554"/>
          </a:xfrm>
          <a:prstGeom prst="rect">
            <a:avLst/>
          </a:prstGeom>
        </p:spPr>
        <p:txBody>
          <a:bodyPr wrap="none">
            <a:spAutoFit/>
          </a:bodyPr>
          <a:lstStyle/>
          <a:p>
            <a:pPr eaLnBrk="1" fontAlgn="auto" hangingPunct="1">
              <a:spcBef>
                <a:spcPts val="0"/>
              </a:spcBef>
              <a:spcAft>
                <a:spcPts val="0"/>
              </a:spcAft>
            </a:pPr>
            <a:r>
              <a:rPr lang="en-US" sz="1600" b="0" dirty="0" smtClean="0">
                <a:solidFill>
                  <a:srgbClr val="FFFFFF"/>
                </a:solidFill>
                <a:latin typeface="Garamond"/>
                <a:cs typeface="+mn-cs"/>
              </a:rPr>
              <a:t>[Viola-Jones ‘01]</a:t>
            </a:r>
            <a:endParaRPr lang="en-US" sz="1600" b="0" dirty="0">
              <a:solidFill>
                <a:srgbClr val="FFFFFF"/>
              </a:solidFill>
              <a:latin typeface="Garamond"/>
              <a:cs typeface="+mn-cs"/>
            </a:endParaRPr>
          </a:p>
        </p:txBody>
      </p:sp>
      <p:pic>
        <p:nvPicPr>
          <p:cNvPr id="4098" name="Picture 2" descr="C:\ll\private\research\private\user\ganghua\JohnWright\Faces\Faces\TestWithFace.bmp"/>
          <p:cNvPicPr>
            <a:picLocks noChangeAspect="1" noChangeArrowheads="1"/>
          </p:cNvPicPr>
          <p:nvPr/>
        </p:nvPicPr>
        <p:blipFill>
          <a:blip r:embed="rId4" cstate="print"/>
          <a:srcRect/>
          <a:stretch>
            <a:fillRect/>
          </a:stretch>
        </p:blipFill>
        <p:spPr bwMode="auto">
          <a:xfrm>
            <a:off x="2964363" y="2649274"/>
            <a:ext cx="1691640" cy="1691640"/>
          </a:xfrm>
          <a:prstGeom prst="rect">
            <a:avLst/>
          </a:prstGeom>
          <a:noFill/>
        </p:spPr>
      </p:pic>
      <p:pic>
        <p:nvPicPr>
          <p:cNvPr id="4099" name="Picture 3" descr="C:\ll\private\research\private\user\ganghua\JohnWright\Faces\Faces\TestWithFace.bmp"/>
          <p:cNvPicPr>
            <a:picLocks noChangeAspect="1" noChangeArrowheads="1"/>
          </p:cNvPicPr>
          <p:nvPr/>
        </p:nvPicPr>
        <p:blipFill>
          <a:blip r:embed="rId5" cstate="print"/>
          <a:srcRect/>
          <a:stretch>
            <a:fillRect/>
          </a:stretch>
        </p:blipFill>
        <p:spPr bwMode="auto">
          <a:xfrm>
            <a:off x="450422" y="2649274"/>
            <a:ext cx="1692120" cy="1692120"/>
          </a:xfrm>
          <a:prstGeom prst="rect">
            <a:avLst/>
          </a:prstGeom>
          <a:noFill/>
        </p:spPr>
      </p:pic>
      <p:pic>
        <p:nvPicPr>
          <p:cNvPr id="4100" name="Picture 4" descr="C:\ll\private\research\private\user\ganghua\JohnWright\Faces\Faces\DetectedFace.bmp"/>
          <p:cNvPicPr>
            <a:picLocks noChangeAspect="1" noChangeArrowheads="1"/>
          </p:cNvPicPr>
          <p:nvPr/>
        </p:nvPicPr>
        <p:blipFill>
          <a:blip r:embed="rId6" cstate="print"/>
          <a:srcRect/>
          <a:stretch>
            <a:fillRect/>
          </a:stretch>
        </p:blipFill>
        <p:spPr bwMode="auto">
          <a:xfrm>
            <a:off x="5555163" y="3151623"/>
            <a:ext cx="704850" cy="704850"/>
          </a:xfrm>
          <a:prstGeom prst="rect">
            <a:avLst/>
          </a:prstGeom>
          <a:noFill/>
        </p:spPr>
      </p:pic>
      <p:pic>
        <p:nvPicPr>
          <p:cNvPr id="4101" name="Picture 5" descr="C:\ll\private\research\private\user\ganghua\JohnWright\Faces\Faces\SQI.bmp"/>
          <p:cNvPicPr>
            <a:picLocks noChangeAspect="1" noChangeArrowheads="1"/>
          </p:cNvPicPr>
          <p:nvPr/>
        </p:nvPicPr>
        <p:blipFill>
          <a:blip r:embed="rId7" cstate="print"/>
          <a:srcRect/>
          <a:stretch>
            <a:fillRect/>
          </a:stretch>
        </p:blipFill>
        <p:spPr bwMode="auto">
          <a:xfrm>
            <a:off x="7383963" y="3205597"/>
            <a:ext cx="609600" cy="609600"/>
          </a:xfrm>
          <a:prstGeom prst="rect">
            <a:avLst/>
          </a:prstGeom>
          <a:noFill/>
        </p:spPr>
      </p:pic>
      <p:cxnSp>
        <p:nvCxnSpPr>
          <p:cNvPr id="18" name="Straight Arrow Connector 17"/>
          <p:cNvCxnSpPr/>
          <p:nvPr/>
        </p:nvCxnSpPr>
        <p:spPr>
          <a:xfrm>
            <a:off x="4869363" y="3499247"/>
            <a:ext cx="457200"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6621963" y="3499247"/>
            <a:ext cx="479502" cy="1588"/>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V="1">
            <a:off x="2354763" y="3499247"/>
            <a:ext cx="381000" cy="1"/>
          </a:xfrm>
          <a:prstGeom prst="straightConnector1">
            <a:avLst/>
          </a:prstGeom>
          <a:ln w="254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7140496" y="3817057"/>
            <a:ext cx="1234067" cy="520390"/>
          </a:xfrm>
          <a:prstGeom prst="rect">
            <a:avLst/>
          </a:prstGeom>
          <a:noFill/>
        </p:spPr>
        <p:txBody>
          <a:bodyPr wrap="square" rtlCol="0">
            <a:spAutoFit/>
          </a:bodyPr>
          <a:lstStyle/>
          <a:p>
            <a:pPr eaLnBrk="1" fontAlgn="auto" hangingPunct="1">
              <a:spcBef>
                <a:spcPts val="0"/>
              </a:spcBef>
              <a:spcAft>
                <a:spcPts val="0"/>
              </a:spcAft>
            </a:pPr>
            <a:r>
              <a:rPr lang="en-US" sz="1400" dirty="0" smtClean="0">
                <a:solidFill>
                  <a:srgbClr val="FFFFFF"/>
                </a:solidFill>
                <a:latin typeface="Garamond"/>
                <a:cs typeface="+mn-cs"/>
              </a:rPr>
              <a:t>Input to our algorithm</a:t>
            </a:r>
            <a:endParaRPr lang="en-US" sz="1400" dirty="0">
              <a:solidFill>
                <a:srgbClr val="FFFFFF"/>
              </a:solidFill>
              <a:latin typeface="Garamond"/>
              <a:cs typeface="+mn-cs"/>
            </a:endParaRPr>
          </a:p>
        </p:txBody>
      </p:sp>
      <p:grpSp>
        <p:nvGrpSpPr>
          <p:cNvPr id="3" name="Group 23"/>
          <p:cNvGrpSpPr/>
          <p:nvPr/>
        </p:nvGrpSpPr>
        <p:grpSpPr>
          <a:xfrm>
            <a:off x="5105400" y="1600200"/>
            <a:ext cx="3505200" cy="1219200"/>
            <a:chOff x="4648200" y="1371600"/>
            <a:chExt cx="3505200" cy="1219200"/>
          </a:xfrm>
        </p:grpSpPr>
        <p:pic>
          <p:nvPicPr>
            <p:cNvPr id="1027" name="Picture 3"/>
            <p:cNvPicPr>
              <a:picLocks noChangeAspect="1" noChangeArrowheads="1"/>
            </p:cNvPicPr>
            <p:nvPr/>
          </p:nvPicPr>
          <p:blipFill>
            <a:blip r:embed="rId8" cstate="print"/>
            <a:srcRect/>
            <a:stretch>
              <a:fillRect/>
            </a:stretch>
          </p:blipFill>
          <p:spPr bwMode="auto">
            <a:xfrm>
              <a:off x="4724400" y="1447800"/>
              <a:ext cx="1095375" cy="1085850"/>
            </a:xfrm>
            <a:prstGeom prst="rect">
              <a:avLst/>
            </a:prstGeom>
            <a:noFill/>
            <a:ln w="9525">
              <a:noFill/>
              <a:miter lim="800000"/>
              <a:headEnd/>
              <a:tailEnd/>
            </a:ln>
          </p:spPr>
        </p:pic>
        <p:pic>
          <p:nvPicPr>
            <p:cNvPr id="1028" name="Picture 4"/>
            <p:cNvPicPr>
              <a:picLocks noChangeAspect="1" noChangeArrowheads="1"/>
            </p:cNvPicPr>
            <p:nvPr/>
          </p:nvPicPr>
          <p:blipFill>
            <a:blip r:embed="rId9" cstate="print"/>
            <a:srcRect/>
            <a:stretch>
              <a:fillRect/>
            </a:stretch>
          </p:blipFill>
          <p:spPr bwMode="auto">
            <a:xfrm>
              <a:off x="5867400" y="1447800"/>
              <a:ext cx="1095375" cy="1085850"/>
            </a:xfrm>
            <a:prstGeom prst="rect">
              <a:avLst/>
            </a:prstGeom>
            <a:noFill/>
            <a:ln w="9525">
              <a:noFill/>
              <a:miter lim="800000"/>
              <a:headEnd/>
              <a:tailEnd/>
            </a:ln>
          </p:spPr>
        </p:pic>
        <p:pic>
          <p:nvPicPr>
            <p:cNvPr id="1029" name="Picture 5"/>
            <p:cNvPicPr>
              <a:picLocks noChangeAspect="1" noChangeArrowheads="1"/>
            </p:cNvPicPr>
            <p:nvPr/>
          </p:nvPicPr>
          <p:blipFill>
            <a:blip r:embed="rId10" cstate="print"/>
            <a:srcRect/>
            <a:stretch>
              <a:fillRect/>
            </a:stretch>
          </p:blipFill>
          <p:spPr bwMode="auto">
            <a:xfrm>
              <a:off x="7001522" y="1447800"/>
              <a:ext cx="1095375" cy="1095375"/>
            </a:xfrm>
            <a:prstGeom prst="rect">
              <a:avLst/>
            </a:prstGeom>
            <a:noFill/>
            <a:ln w="9525">
              <a:noFill/>
              <a:miter lim="800000"/>
              <a:headEnd/>
              <a:tailEnd/>
            </a:ln>
          </p:spPr>
        </p:pic>
        <p:sp>
          <p:nvSpPr>
            <p:cNvPr id="22" name="Rectangle 21"/>
            <p:cNvSpPr/>
            <p:nvPr/>
          </p:nvSpPr>
          <p:spPr>
            <a:xfrm>
              <a:off x="4648200" y="1371600"/>
              <a:ext cx="3505200" cy="1219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gr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2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Feature extraction</a:t>
            </a:r>
            <a:endParaRPr lang="en-US" dirty="0"/>
          </a:p>
        </p:txBody>
      </p:sp>
      <p:pic>
        <p:nvPicPr>
          <p:cNvPr id="3074" name="Picture 2" descr="C:\ll\private\research\private\user\ganghua\JohnWright\Faces\Faces\300_sqi.bmp"/>
          <p:cNvPicPr>
            <a:picLocks noChangeAspect="1" noChangeArrowheads="1"/>
          </p:cNvPicPr>
          <p:nvPr/>
        </p:nvPicPr>
        <p:blipFill>
          <a:blip r:embed="rId3" cstate="print"/>
          <a:srcRect/>
          <a:stretch>
            <a:fillRect/>
          </a:stretch>
        </p:blipFill>
        <p:spPr bwMode="auto">
          <a:xfrm>
            <a:off x="609600" y="2023947"/>
            <a:ext cx="609600" cy="609600"/>
          </a:xfrm>
          <a:prstGeom prst="rect">
            <a:avLst/>
          </a:prstGeom>
          <a:noFill/>
        </p:spPr>
      </p:pic>
      <p:cxnSp>
        <p:nvCxnSpPr>
          <p:cNvPr id="8" name="Straight Arrow Connector 7"/>
          <p:cNvCxnSpPr/>
          <p:nvPr/>
        </p:nvCxnSpPr>
        <p:spPr>
          <a:xfrm>
            <a:off x="1447800" y="2328747"/>
            <a:ext cx="533400" cy="1588"/>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13" name="Left Brace 12"/>
          <p:cNvSpPr/>
          <p:nvPr/>
        </p:nvSpPr>
        <p:spPr>
          <a:xfrm>
            <a:off x="4620345" y="1676985"/>
            <a:ext cx="228600" cy="1287695"/>
          </a:xfrm>
          <a:prstGeom prst="leftBrace">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6" name="Right Brace 15"/>
          <p:cNvSpPr/>
          <p:nvPr/>
        </p:nvSpPr>
        <p:spPr>
          <a:xfrm>
            <a:off x="8506972" y="1622233"/>
            <a:ext cx="228600" cy="1405086"/>
          </a:xfrm>
          <a:prstGeom prst="rightBrace">
            <a:avLst>
              <a:gd name="adj1" fmla="val 8333"/>
              <a:gd name="adj2" fmla="val 50000"/>
            </a:avLst>
          </a:prstGeom>
          <a:ln w="25400">
            <a:solidFill>
              <a:schemeClr val="bg1"/>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sz="1800" b="0">
              <a:solidFill>
                <a:srgbClr val="FFFFFF"/>
              </a:solidFill>
            </a:endParaRPr>
          </a:p>
        </p:txBody>
      </p:sp>
      <p:cxnSp>
        <p:nvCxnSpPr>
          <p:cNvPr id="18" name="Straight Arrow Connector 17"/>
          <p:cNvCxnSpPr/>
          <p:nvPr/>
        </p:nvCxnSpPr>
        <p:spPr>
          <a:xfrm>
            <a:off x="3862974" y="2325571"/>
            <a:ext cx="533400" cy="1588"/>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pic>
        <p:nvPicPr>
          <p:cNvPr id="22" name="Picture 2" descr="C:\ll\private\research\private\user\ganghua\JohnWright\Faces\Faces\300_sqi.bmp"/>
          <p:cNvPicPr>
            <a:picLocks noChangeAspect="1" noChangeArrowheads="1"/>
          </p:cNvPicPr>
          <p:nvPr/>
        </p:nvPicPr>
        <p:blipFill>
          <a:blip r:embed="rId3" cstate="print"/>
          <a:srcRect/>
          <a:stretch>
            <a:fillRect/>
          </a:stretch>
        </p:blipFill>
        <p:spPr bwMode="auto">
          <a:xfrm>
            <a:off x="2524059" y="2241127"/>
            <a:ext cx="836228" cy="836228"/>
          </a:xfrm>
          <a:prstGeom prst="rect">
            <a:avLst/>
          </a:prstGeom>
          <a:noFill/>
          <a:ln w="25400">
            <a:solidFill>
              <a:schemeClr val="tx1"/>
            </a:solidFill>
          </a:ln>
          <a:scene3d>
            <a:camera prst="isometricTopUp"/>
            <a:lightRig rig="threePt" dir="t"/>
          </a:scene3d>
        </p:spPr>
      </p:pic>
      <p:pic>
        <p:nvPicPr>
          <p:cNvPr id="21" name="Picture 2" descr="C:\ll\private\research\private\user\ganghua\JohnWright\Faces\Faces\300_sqi.bmp"/>
          <p:cNvPicPr>
            <a:picLocks noChangeAspect="1" noChangeArrowheads="1"/>
          </p:cNvPicPr>
          <p:nvPr/>
        </p:nvPicPr>
        <p:blipFill>
          <a:blip r:embed="rId3" cstate="print"/>
          <a:srcRect/>
          <a:stretch>
            <a:fillRect/>
          </a:stretch>
        </p:blipFill>
        <p:spPr bwMode="auto">
          <a:xfrm>
            <a:off x="2643006" y="2036686"/>
            <a:ext cx="609600" cy="609600"/>
          </a:xfrm>
          <a:prstGeom prst="rect">
            <a:avLst/>
          </a:prstGeom>
          <a:noFill/>
          <a:ln w="25400">
            <a:solidFill>
              <a:schemeClr val="tx1"/>
            </a:solidFill>
          </a:ln>
          <a:scene3d>
            <a:camera prst="isometricTopUp"/>
            <a:lightRig rig="threePt" dir="t"/>
          </a:scene3d>
        </p:spPr>
      </p:pic>
      <p:pic>
        <p:nvPicPr>
          <p:cNvPr id="23" name="Picture 2" descr="C:\ll\private\research\private\user\ganghua\JohnWright\Faces\Faces\300_sqi.bmp"/>
          <p:cNvPicPr>
            <a:picLocks noChangeAspect="1" noChangeArrowheads="1"/>
          </p:cNvPicPr>
          <p:nvPr/>
        </p:nvPicPr>
        <p:blipFill>
          <a:blip r:embed="rId3" cstate="print"/>
          <a:srcRect/>
          <a:stretch>
            <a:fillRect/>
          </a:stretch>
        </p:blipFill>
        <p:spPr bwMode="auto">
          <a:xfrm>
            <a:off x="2716425" y="1888037"/>
            <a:ext cx="459041" cy="459041"/>
          </a:xfrm>
          <a:prstGeom prst="rect">
            <a:avLst/>
          </a:prstGeom>
          <a:noFill/>
          <a:ln w="25400">
            <a:solidFill>
              <a:schemeClr val="tx1"/>
            </a:solidFill>
          </a:ln>
          <a:scene3d>
            <a:camera prst="isometricTopUp"/>
            <a:lightRig rig="threePt" dir="t"/>
          </a:scene3d>
        </p:spPr>
      </p:pic>
      <p:cxnSp>
        <p:nvCxnSpPr>
          <p:cNvPr id="25" name="Straight Connector 24"/>
          <p:cNvCxnSpPr/>
          <p:nvPr/>
        </p:nvCxnSpPr>
        <p:spPr>
          <a:xfrm rot="5400000" flipH="1" flipV="1">
            <a:off x="2015317" y="1712212"/>
            <a:ext cx="1245916" cy="615341"/>
          </a:xfrm>
          <a:prstGeom prst="line">
            <a:avLst/>
          </a:prstGeom>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p:nvCxnSpPr>
        <p:spPr>
          <a:xfrm rot="5400000" flipH="1" flipV="1">
            <a:off x="2165143" y="2185422"/>
            <a:ext cx="1526129" cy="35479"/>
          </a:xfrm>
          <a:prstGeom prst="line">
            <a:avLst/>
          </a:prstGeom>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rot="16200000" flipV="1">
            <a:off x="2612810" y="1731864"/>
            <a:ext cx="1245916" cy="576035"/>
          </a:xfrm>
          <a:prstGeom prst="line">
            <a:avLst/>
          </a:prstGeom>
        </p:spPr>
        <p:style>
          <a:lnRef idx="1">
            <a:schemeClr val="accent1"/>
          </a:lnRef>
          <a:fillRef idx="0">
            <a:schemeClr val="accent1"/>
          </a:fillRef>
          <a:effectRef idx="0">
            <a:schemeClr val="accent1"/>
          </a:effectRef>
          <a:fontRef idx="minor">
            <a:schemeClr val="tx1"/>
          </a:fontRef>
        </p:style>
      </p:cxnSp>
      <p:pic>
        <p:nvPicPr>
          <p:cNvPr id="3075" name="Picture 3"/>
          <p:cNvPicPr>
            <a:picLocks noChangeAspect="1" noChangeArrowheads="1"/>
          </p:cNvPicPr>
          <p:nvPr/>
        </p:nvPicPr>
        <p:blipFill>
          <a:blip r:embed="rId4" cstate="print">
            <a:clrChange>
              <a:clrFrom>
                <a:srgbClr val="000000"/>
              </a:clrFrom>
              <a:clrTo>
                <a:srgbClr val="000000">
                  <a:alpha val="0"/>
                </a:srgbClr>
              </a:clrTo>
            </a:clrChange>
          </a:blip>
          <a:srcRect/>
          <a:stretch>
            <a:fillRect/>
          </a:stretch>
        </p:blipFill>
        <p:spPr bwMode="auto">
          <a:xfrm>
            <a:off x="5094303" y="4192837"/>
            <a:ext cx="1600200" cy="1609725"/>
          </a:xfrm>
          <a:prstGeom prst="rect">
            <a:avLst/>
          </a:prstGeom>
          <a:noFill/>
          <a:ln w="9525">
            <a:noFill/>
            <a:miter lim="800000"/>
            <a:headEnd/>
            <a:tailEnd/>
          </a:ln>
          <a:effectLst/>
        </p:spPr>
      </p:pic>
      <p:sp>
        <p:nvSpPr>
          <p:cNvPr id="54" name="TextBox 53"/>
          <p:cNvSpPr txBox="1"/>
          <p:nvPr/>
        </p:nvSpPr>
        <p:spPr>
          <a:xfrm>
            <a:off x="1007720" y="4896787"/>
            <a:ext cx="661806"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a:t>
            </a:r>
            <a:endParaRPr lang="en-US" sz="1800" b="0" dirty="0">
              <a:solidFill>
                <a:srgbClr val="FFFFFF"/>
              </a:solidFill>
              <a:latin typeface="Garamond"/>
              <a:cs typeface="+mn-cs"/>
            </a:endParaRPr>
          </a:p>
        </p:txBody>
      </p:sp>
      <p:sp>
        <p:nvSpPr>
          <p:cNvPr id="57" name="TextBox 56"/>
          <p:cNvSpPr txBox="1"/>
          <p:nvPr/>
        </p:nvSpPr>
        <p:spPr>
          <a:xfrm>
            <a:off x="4884292" y="5780260"/>
            <a:ext cx="2430908" cy="800219"/>
          </a:xfrm>
          <a:prstGeom prst="rect">
            <a:avLst/>
          </a:prstGeom>
          <a:noFill/>
        </p:spPr>
        <p:txBody>
          <a:bodyPr wrap="square" rtlCol="0">
            <a:spAutoFit/>
          </a:bodyPr>
          <a:lstStyle/>
          <a:p>
            <a:pPr eaLnBrk="1" fontAlgn="auto" hangingPunct="1">
              <a:spcBef>
                <a:spcPts val="0"/>
              </a:spcBef>
              <a:spcAft>
                <a:spcPts val="0"/>
              </a:spcAft>
            </a:pPr>
            <a:r>
              <a:rPr lang="en-US" sz="1800" dirty="0" smtClean="0">
                <a:solidFill>
                  <a:srgbClr val="FFFFFF"/>
                </a:solidFill>
                <a:latin typeface="Garamond"/>
                <a:cs typeface="+mn-cs"/>
              </a:rPr>
              <a:t>Spatial Aggregation</a:t>
            </a:r>
          </a:p>
          <a:p>
            <a:pPr eaLnBrk="1" fontAlgn="auto" hangingPunct="1">
              <a:spcBef>
                <a:spcPts val="0"/>
              </a:spcBef>
              <a:spcAft>
                <a:spcPts val="0"/>
              </a:spcAft>
            </a:pPr>
            <a:r>
              <a:rPr lang="en-US" sz="1400" b="0" dirty="0" smtClean="0">
                <a:solidFill>
                  <a:srgbClr val="FFFFFF"/>
                </a:solidFill>
                <a:latin typeface="Garamond"/>
                <a:cs typeface="+mn-cs"/>
              </a:rPr>
              <a:t>Log-polar arrangement of 25 Gaussian-weighted regions</a:t>
            </a:r>
          </a:p>
        </p:txBody>
      </p:sp>
      <p:sp>
        <p:nvSpPr>
          <p:cNvPr id="58" name="TextBox 57"/>
          <p:cNvSpPr txBox="1"/>
          <p:nvPr/>
        </p:nvSpPr>
        <p:spPr>
          <a:xfrm>
            <a:off x="1846485" y="2953221"/>
            <a:ext cx="2538738" cy="584775"/>
          </a:xfrm>
          <a:prstGeom prst="rect">
            <a:avLst/>
          </a:prstGeom>
          <a:noFill/>
        </p:spPr>
        <p:txBody>
          <a:bodyPr wrap="square" rtlCol="0">
            <a:spAutoFit/>
          </a:bodyPr>
          <a:lstStyle/>
          <a:p>
            <a:pPr eaLnBrk="1" fontAlgn="auto" hangingPunct="1">
              <a:spcBef>
                <a:spcPts val="0"/>
              </a:spcBef>
              <a:spcAft>
                <a:spcPts val="0"/>
              </a:spcAft>
            </a:pPr>
            <a:r>
              <a:rPr lang="en-US" sz="1800" dirty="0" smtClean="0">
                <a:solidFill>
                  <a:srgbClr val="FFFFFF"/>
                </a:solidFill>
                <a:latin typeface="Garamond"/>
                <a:cs typeface="+mn-cs"/>
              </a:rPr>
              <a:t>Gaussian pyramid</a:t>
            </a:r>
          </a:p>
          <a:p>
            <a:pPr eaLnBrk="1" fontAlgn="auto" hangingPunct="1">
              <a:spcBef>
                <a:spcPts val="0"/>
              </a:spcBef>
              <a:spcAft>
                <a:spcPts val="0"/>
              </a:spcAft>
            </a:pPr>
            <a:r>
              <a:rPr lang="en-US" sz="1400" b="0" dirty="0" smtClean="0">
                <a:solidFill>
                  <a:srgbClr val="FFFFFF"/>
                </a:solidFill>
                <a:latin typeface="Garamond"/>
                <a:cs typeface="+mn-cs"/>
              </a:rPr>
              <a:t>Dense sampling in scale</a:t>
            </a:r>
            <a:endParaRPr lang="en-US" sz="1400" b="0" dirty="0">
              <a:solidFill>
                <a:srgbClr val="FFFFFF"/>
              </a:solidFill>
              <a:latin typeface="Garamond"/>
              <a:cs typeface="+mn-cs"/>
            </a:endParaRPr>
          </a:p>
        </p:txBody>
      </p:sp>
      <p:sp>
        <p:nvSpPr>
          <p:cNvPr id="59" name="TextBox 58"/>
          <p:cNvSpPr txBox="1"/>
          <p:nvPr/>
        </p:nvSpPr>
        <p:spPr>
          <a:xfrm>
            <a:off x="5050473" y="2906784"/>
            <a:ext cx="3712527" cy="584775"/>
          </a:xfrm>
          <a:prstGeom prst="rect">
            <a:avLst/>
          </a:prstGeom>
          <a:noFill/>
        </p:spPr>
        <p:txBody>
          <a:bodyPr wrap="square" rtlCol="0">
            <a:spAutoFit/>
          </a:bodyPr>
          <a:lstStyle/>
          <a:p>
            <a:pPr eaLnBrk="1" fontAlgn="auto" hangingPunct="1">
              <a:spcBef>
                <a:spcPts val="0"/>
              </a:spcBef>
              <a:spcAft>
                <a:spcPts val="0"/>
              </a:spcAft>
            </a:pPr>
            <a:r>
              <a:rPr lang="en-US" sz="1800" dirty="0" smtClean="0">
                <a:solidFill>
                  <a:srgbClr val="FFFFFF"/>
                </a:solidFill>
                <a:latin typeface="Garamond"/>
                <a:cs typeface="+mn-cs"/>
              </a:rPr>
              <a:t>Patches </a:t>
            </a:r>
          </a:p>
          <a:p>
            <a:pPr eaLnBrk="1" fontAlgn="auto" hangingPunct="1">
              <a:spcBef>
                <a:spcPts val="0"/>
              </a:spcBef>
              <a:spcAft>
                <a:spcPts val="0"/>
              </a:spcAft>
            </a:pPr>
            <a:r>
              <a:rPr lang="en-US" sz="1400" b="0" dirty="0" smtClean="0">
                <a:solidFill>
                  <a:srgbClr val="FFFFFF"/>
                </a:solidFill>
                <a:latin typeface="Garamond"/>
                <a:cs typeface="+mn-cs"/>
              </a:rPr>
              <a:t>8</a:t>
            </a:r>
            <a:r>
              <a:rPr lang="en-US" sz="1400" dirty="0" smtClean="0">
                <a:solidFill>
                  <a:srgbClr val="FFFFFF"/>
                </a:solidFill>
                <a:latin typeface="Garamond"/>
                <a:cs typeface="+mn-cs"/>
              </a:rPr>
              <a:t>×</a:t>
            </a:r>
            <a:r>
              <a:rPr lang="en-US" sz="1400" b="0" dirty="0" smtClean="0">
                <a:solidFill>
                  <a:srgbClr val="FFFFFF"/>
                </a:solidFill>
                <a:latin typeface="Garamond"/>
                <a:cs typeface="+mn-cs"/>
              </a:rPr>
              <a:t>8, extracted on a regular grid at each scale</a:t>
            </a:r>
            <a:endParaRPr lang="en-US" sz="1400" b="0" dirty="0">
              <a:solidFill>
                <a:srgbClr val="FFFFFF"/>
              </a:solidFill>
              <a:latin typeface="Garamond"/>
              <a:cs typeface="+mn-cs"/>
            </a:endParaRPr>
          </a:p>
        </p:txBody>
      </p:sp>
      <p:sp>
        <p:nvSpPr>
          <p:cNvPr id="19" name="TextBox 18"/>
          <p:cNvSpPr txBox="1"/>
          <p:nvPr/>
        </p:nvSpPr>
        <p:spPr>
          <a:xfrm>
            <a:off x="803070" y="5755897"/>
            <a:ext cx="3235530" cy="800219"/>
          </a:xfrm>
          <a:prstGeom prst="rect">
            <a:avLst/>
          </a:prstGeom>
          <a:noFill/>
        </p:spPr>
        <p:txBody>
          <a:bodyPr wrap="square" rtlCol="0">
            <a:spAutoFit/>
          </a:bodyPr>
          <a:lstStyle/>
          <a:p>
            <a:pPr eaLnBrk="1" fontAlgn="auto" hangingPunct="1">
              <a:spcBef>
                <a:spcPts val="0"/>
              </a:spcBef>
              <a:spcAft>
                <a:spcPts val="0"/>
              </a:spcAft>
            </a:pPr>
            <a:r>
              <a:rPr lang="en-US" sz="1800" dirty="0" smtClean="0">
                <a:solidFill>
                  <a:srgbClr val="FFFFFF"/>
                </a:solidFill>
                <a:latin typeface="Garamond"/>
                <a:cs typeface="+mn-cs"/>
              </a:rPr>
              <a:t>Filtering</a:t>
            </a:r>
          </a:p>
          <a:p>
            <a:pPr eaLnBrk="1" fontAlgn="auto" hangingPunct="1">
              <a:spcBef>
                <a:spcPts val="0"/>
              </a:spcBef>
              <a:spcAft>
                <a:spcPts val="0"/>
              </a:spcAft>
            </a:pPr>
            <a:r>
              <a:rPr lang="en-US" sz="1400" b="0" dirty="0" smtClean="0">
                <a:solidFill>
                  <a:srgbClr val="FFFFFF"/>
                </a:solidFill>
                <a:latin typeface="Garamond"/>
                <a:cs typeface="+mn-cs"/>
              </a:rPr>
              <a:t>Convolution with 4 oriented fourth-derivative of Gaussian </a:t>
            </a:r>
            <a:r>
              <a:rPr lang="en-US" sz="1400" b="0" dirty="0" err="1" smtClean="0">
                <a:solidFill>
                  <a:srgbClr val="FFFFFF"/>
                </a:solidFill>
                <a:latin typeface="Garamond"/>
                <a:cs typeface="+mn-cs"/>
              </a:rPr>
              <a:t>quadrature</a:t>
            </a:r>
            <a:r>
              <a:rPr lang="en-US" sz="1400" b="0" dirty="0" smtClean="0">
                <a:solidFill>
                  <a:srgbClr val="FFFFFF"/>
                </a:solidFill>
                <a:latin typeface="Garamond"/>
                <a:cs typeface="+mn-cs"/>
              </a:rPr>
              <a:t> pairs</a:t>
            </a:r>
            <a:endParaRPr lang="en-US" sz="1400" b="0" dirty="0">
              <a:solidFill>
                <a:srgbClr val="FFFFFF"/>
              </a:solidFill>
              <a:latin typeface="Garamond"/>
              <a:cs typeface="+mn-cs"/>
            </a:endParaRPr>
          </a:p>
        </p:txBody>
      </p:sp>
      <p:cxnSp>
        <p:nvCxnSpPr>
          <p:cNvPr id="20" name="Straight Arrow Connector 19"/>
          <p:cNvCxnSpPr/>
          <p:nvPr/>
        </p:nvCxnSpPr>
        <p:spPr>
          <a:xfrm>
            <a:off x="6898000" y="4968278"/>
            <a:ext cx="533400" cy="1588"/>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26" name="TextBox 25"/>
          <p:cNvSpPr txBox="1"/>
          <p:nvPr/>
        </p:nvSpPr>
        <p:spPr>
          <a:xfrm>
            <a:off x="7700399" y="4801229"/>
            <a:ext cx="1254030"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 f</a:t>
            </a:r>
            <a:r>
              <a:rPr lang="en-US" sz="1800" b="0" baseline="-25000" dirty="0" smtClean="0">
                <a:solidFill>
                  <a:srgbClr val="FFFFFF"/>
                </a:solidFill>
                <a:latin typeface="Garamond"/>
                <a:cs typeface="+mn-cs"/>
              </a:rPr>
              <a:t>1</a:t>
            </a:r>
            <a:r>
              <a:rPr lang="en-US" sz="1800" b="0" dirty="0" smtClean="0">
                <a:solidFill>
                  <a:srgbClr val="FFFFFF"/>
                </a:solidFill>
                <a:latin typeface="Garamond"/>
                <a:cs typeface="+mn-cs"/>
              </a:rPr>
              <a:t> … f</a:t>
            </a:r>
            <a:r>
              <a:rPr lang="en-US" sz="1800" b="0" baseline="-25000" dirty="0" smtClean="0">
                <a:solidFill>
                  <a:srgbClr val="FFFFFF"/>
                </a:solidFill>
                <a:latin typeface="Garamond"/>
                <a:cs typeface="+mn-cs"/>
              </a:rPr>
              <a:t>n</a:t>
            </a:r>
            <a:r>
              <a:rPr lang="en-US" sz="1800" b="0" dirty="0" smtClean="0">
                <a:solidFill>
                  <a:srgbClr val="FFFFFF"/>
                </a:solidFill>
                <a:latin typeface="Garamond"/>
                <a:cs typeface="+mn-cs"/>
              </a:rPr>
              <a:t> }</a:t>
            </a:r>
            <a:endParaRPr lang="en-US" sz="1800" b="0" dirty="0">
              <a:solidFill>
                <a:srgbClr val="FFFFFF"/>
              </a:solidFill>
              <a:latin typeface="Garamond"/>
              <a:cs typeface="+mn-cs"/>
            </a:endParaRPr>
          </a:p>
        </p:txBody>
      </p:sp>
      <p:pic>
        <p:nvPicPr>
          <p:cNvPr id="1028" name="Picture 4"/>
          <p:cNvPicPr>
            <a:picLocks noChangeAspect="1" noChangeArrowheads="1"/>
          </p:cNvPicPr>
          <p:nvPr/>
        </p:nvPicPr>
        <p:blipFill>
          <a:blip r:embed="rId5" cstate="print">
            <a:clrChange>
              <a:clrFrom>
                <a:srgbClr val="ED1C24"/>
              </a:clrFrom>
              <a:clrTo>
                <a:srgbClr val="ED1C24">
                  <a:alpha val="0"/>
                </a:srgbClr>
              </a:clrTo>
            </a:clrChange>
          </a:blip>
          <a:srcRect/>
          <a:stretch>
            <a:fillRect/>
          </a:stretch>
        </p:blipFill>
        <p:spPr bwMode="auto">
          <a:xfrm>
            <a:off x="1299607" y="4392807"/>
            <a:ext cx="649630" cy="1272003"/>
          </a:xfrm>
          <a:prstGeom prst="rect">
            <a:avLst/>
          </a:prstGeom>
          <a:noFill/>
          <a:ln w="9525">
            <a:noFill/>
            <a:miter lim="800000"/>
            <a:headEnd/>
            <a:tailEnd/>
          </a:ln>
          <a:effectLst/>
        </p:spPr>
      </p:pic>
      <p:grpSp>
        <p:nvGrpSpPr>
          <p:cNvPr id="3" name="Group 32"/>
          <p:cNvGrpSpPr/>
          <p:nvPr/>
        </p:nvGrpSpPr>
        <p:grpSpPr>
          <a:xfrm>
            <a:off x="2033367" y="4767773"/>
            <a:ext cx="316008" cy="482191"/>
            <a:chOff x="2936598" y="4522454"/>
            <a:chExt cx="316008" cy="482191"/>
          </a:xfrm>
        </p:grpSpPr>
        <p:sp>
          <p:nvSpPr>
            <p:cNvPr id="28" name="TextBox 27"/>
            <p:cNvSpPr txBox="1"/>
            <p:nvPr/>
          </p:nvSpPr>
          <p:spPr>
            <a:xfrm>
              <a:off x="2947749" y="4522454"/>
              <a:ext cx="304857"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&lt;</a:t>
              </a:r>
            </a:p>
          </p:txBody>
        </p:sp>
        <p:sp>
          <p:nvSpPr>
            <p:cNvPr id="31" name="TextBox 30"/>
            <p:cNvSpPr txBox="1"/>
            <p:nvPr/>
          </p:nvSpPr>
          <p:spPr>
            <a:xfrm>
              <a:off x="2936598" y="4635313"/>
              <a:ext cx="316008"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&gt; </a:t>
              </a:r>
              <a:endParaRPr lang="en-US" sz="1800" b="0" dirty="0">
                <a:solidFill>
                  <a:srgbClr val="FFFFFF"/>
                </a:solidFill>
                <a:latin typeface="Garamond"/>
                <a:cs typeface="+mn-cs"/>
              </a:endParaRPr>
            </a:p>
          </p:txBody>
        </p:sp>
      </p:grpSp>
      <p:pic>
        <p:nvPicPr>
          <p:cNvPr id="1030" name="Picture 6"/>
          <p:cNvPicPr>
            <a:picLocks noChangeAspect="1" noChangeArrowheads="1"/>
          </p:cNvPicPr>
          <p:nvPr/>
        </p:nvPicPr>
        <p:blipFill>
          <a:blip r:embed="rId6" cstate="print">
            <a:clrChange>
              <a:clrFrom>
                <a:srgbClr val="0C0C0C"/>
              </a:clrFrom>
              <a:clrTo>
                <a:srgbClr val="0C0C0C">
                  <a:alpha val="0"/>
                </a:srgbClr>
              </a:clrTo>
            </a:clrChange>
          </a:blip>
          <a:srcRect/>
          <a:stretch>
            <a:fillRect/>
          </a:stretch>
        </p:blipFill>
        <p:spPr bwMode="auto">
          <a:xfrm>
            <a:off x="5016247" y="1797764"/>
            <a:ext cx="1066800" cy="1076325"/>
          </a:xfrm>
          <a:prstGeom prst="rect">
            <a:avLst/>
          </a:prstGeom>
          <a:noFill/>
          <a:ln w="9525">
            <a:noFill/>
            <a:miter lim="800000"/>
            <a:headEnd/>
            <a:tailEnd/>
          </a:ln>
          <a:effectLst/>
        </p:spPr>
      </p:pic>
      <p:pic>
        <p:nvPicPr>
          <p:cNvPr id="1031" name="Picture 7"/>
          <p:cNvPicPr>
            <a:picLocks noChangeAspect="1" noChangeArrowheads="1"/>
          </p:cNvPicPr>
          <p:nvPr/>
        </p:nvPicPr>
        <p:blipFill>
          <a:blip r:embed="rId7" cstate="print">
            <a:clrChange>
              <a:clrFrom>
                <a:srgbClr val="101010"/>
              </a:clrFrom>
              <a:clrTo>
                <a:srgbClr val="101010">
                  <a:alpha val="0"/>
                </a:srgbClr>
              </a:clrTo>
            </a:clrChange>
          </a:blip>
          <a:srcRect/>
          <a:stretch>
            <a:fillRect/>
          </a:stretch>
        </p:blipFill>
        <p:spPr bwMode="auto">
          <a:xfrm>
            <a:off x="6233338" y="1818440"/>
            <a:ext cx="1076325" cy="1066800"/>
          </a:xfrm>
          <a:prstGeom prst="rect">
            <a:avLst/>
          </a:prstGeom>
          <a:noFill/>
          <a:ln w="9525">
            <a:noFill/>
            <a:miter lim="800000"/>
            <a:headEnd/>
            <a:tailEnd/>
          </a:ln>
          <a:effectLst/>
        </p:spPr>
      </p:pic>
      <p:pic>
        <p:nvPicPr>
          <p:cNvPr id="1032" name="Picture 8"/>
          <p:cNvPicPr>
            <a:picLocks noChangeAspect="1" noChangeArrowheads="1"/>
          </p:cNvPicPr>
          <p:nvPr/>
        </p:nvPicPr>
        <p:blipFill>
          <a:blip r:embed="rId8" cstate="print">
            <a:clrChange>
              <a:clrFrom>
                <a:srgbClr val="101010"/>
              </a:clrFrom>
              <a:clrTo>
                <a:srgbClr val="101010">
                  <a:alpha val="0"/>
                </a:srgbClr>
              </a:clrTo>
            </a:clrChange>
          </a:blip>
          <a:srcRect/>
          <a:stretch>
            <a:fillRect/>
          </a:stretch>
        </p:blipFill>
        <p:spPr bwMode="auto">
          <a:xfrm>
            <a:off x="7443749" y="1813678"/>
            <a:ext cx="1076325" cy="1066800"/>
          </a:xfrm>
          <a:prstGeom prst="rect">
            <a:avLst/>
          </a:prstGeom>
          <a:noFill/>
          <a:ln w="9525">
            <a:noFill/>
            <a:miter lim="800000"/>
            <a:headEnd/>
            <a:tailEnd/>
          </a:ln>
          <a:effectLst/>
        </p:spPr>
      </p:pic>
      <p:pic>
        <p:nvPicPr>
          <p:cNvPr id="1035" name="Picture 11"/>
          <p:cNvPicPr>
            <a:picLocks noChangeAspect="1" noChangeArrowheads="1"/>
          </p:cNvPicPr>
          <p:nvPr/>
        </p:nvPicPr>
        <p:blipFill>
          <a:blip r:embed="rId9" cstate="print"/>
          <a:srcRect/>
          <a:stretch>
            <a:fillRect/>
          </a:stretch>
        </p:blipFill>
        <p:spPr bwMode="auto">
          <a:xfrm>
            <a:off x="343381" y="4696283"/>
            <a:ext cx="643867" cy="640080"/>
          </a:xfrm>
          <a:prstGeom prst="rect">
            <a:avLst/>
          </a:prstGeom>
          <a:noFill/>
          <a:ln w="9525">
            <a:noFill/>
            <a:miter lim="800000"/>
            <a:headEnd/>
            <a:tailEnd/>
          </a:ln>
          <a:effectLst/>
        </p:spPr>
      </p:pic>
      <p:sp>
        <p:nvSpPr>
          <p:cNvPr id="43" name="TextBox 42"/>
          <p:cNvSpPr txBox="1"/>
          <p:nvPr/>
        </p:nvSpPr>
        <p:spPr>
          <a:xfrm>
            <a:off x="7848600" y="5562600"/>
            <a:ext cx="802887" cy="307777"/>
          </a:xfrm>
          <a:prstGeom prst="rect">
            <a:avLst/>
          </a:prstGeom>
          <a:noFill/>
        </p:spPr>
        <p:txBody>
          <a:bodyPr wrap="square" rtlCol="0">
            <a:spAutoFit/>
          </a:bodyPr>
          <a:lstStyle/>
          <a:p>
            <a:pPr eaLnBrk="1" fontAlgn="auto" hangingPunct="1">
              <a:spcBef>
                <a:spcPts val="0"/>
              </a:spcBef>
              <a:spcAft>
                <a:spcPts val="0"/>
              </a:spcAft>
            </a:pPr>
            <a:r>
              <a:rPr lang="en-US" sz="1400" b="0" dirty="0" smtClean="0">
                <a:solidFill>
                  <a:srgbClr val="FFFFFF"/>
                </a:solidFill>
                <a:latin typeface="Garamond"/>
                <a:cs typeface="+mn-cs"/>
              </a:rPr>
              <a:t>n ≈ 500 </a:t>
            </a:r>
            <a:endParaRPr lang="en-US" sz="1400" b="0" dirty="0">
              <a:solidFill>
                <a:srgbClr val="FFFFFF"/>
              </a:solidFill>
              <a:latin typeface="Garamond"/>
              <a:cs typeface="+mn-cs"/>
            </a:endParaRPr>
          </a:p>
        </p:txBody>
      </p:sp>
      <p:sp>
        <p:nvSpPr>
          <p:cNvPr id="44" name="TextBox 43"/>
          <p:cNvSpPr txBox="1"/>
          <p:nvPr/>
        </p:nvSpPr>
        <p:spPr>
          <a:xfrm>
            <a:off x="7848600" y="5257800"/>
            <a:ext cx="802887" cy="307777"/>
          </a:xfrm>
          <a:prstGeom prst="rect">
            <a:avLst/>
          </a:prstGeom>
          <a:noFill/>
        </p:spPr>
        <p:txBody>
          <a:bodyPr wrap="square" rtlCol="0">
            <a:spAutoFit/>
          </a:bodyPr>
          <a:lstStyle/>
          <a:p>
            <a:pPr eaLnBrk="1" fontAlgn="auto" hangingPunct="1">
              <a:spcBef>
                <a:spcPts val="0"/>
              </a:spcBef>
              <a:spcAft>
                <a:spcPts val="0"/>
              </a:spcAft>
            </a:pPr>
            <a:r>
              <a:rPr lang="en-US" sz="1400" b="0" dirty="0" smtClean="0">
                <a:solidFill>
                  <a:srgbClr val="FFFFFF"/>
                </a:solidFill>
                <a:latin typeface="Garamond"/>
                <a:cs typeface="+mn-cs"/>
              </a:rPr>
              <a:t>f</a:t>
            </a:r>
            <a:r>
              <a:rPr lang="en-US" sz="1400" b="0" baseline="-25000" dirty="0" smtClean="0">
                <a:solidFill>
                  <a:srgbClr val="FFFFFF"/>
                </a:solidFill>
                <a:latin typeface="Garamond"/>
                <a:cs typeface="+mn-cs"/>
              </a:rPr>
              <a:t>i</a:t>
            </a:r>
            <a:r>
              <a:rPr lang="en-US" sz="1400" b="0" dirty="0" smtClean="0">
                <a:solidFill>
                  <a:srgbClr val="FFFFFF"/>
                </a:solidFill>
                <a:latin typeface="Garamond"/>
                <a:cs typeface="+mn-cs"/>
              </a:rPr>
              <a:t> </a:t>
            </a:r>
            <a:r>
              <a:rPr lang="el-GR" sz="1400" b="0" dirty="0" smtClean="0">
                <a:solidFill>
                  <a:srgbClr val="FFFFFF"/>
                </a:solidFill>
                <a:latin typeface="Lucida Sans Unicode"/>
                <a:cs typeface="Lucida Sans Unicode"/>
              </a:rPr>
              <a:t>ε</a:t>
            </a:r>
            <a:r>
              <a:rPr lang="en-US" sz="1400" b="0" dirty="0" smtClean="0">
                <a:solidFill>
                  <a:srgbClr val="FFFFFF"/>
                </a:solidFill>
                <a:latin typeface="Garamond"/>
                <a:cs typeface="+mn-cs"/>
              </a:rPr>
              <a:t> R</a:t>
            </a:r>
            <a:r>
              <a:rPr lang="en-US" sz="1400" b="0" baseline="30000" dirty="0" smtClean="0">
                <a:solidFill>
                  <a:srgbClr val="FFFFFF"/>
                </a:solidFill>
                <a:latin typeface="Garamond"/>
                <a:cs typeface="+mn-cs"/>
              </a:rPr>
              <a:t>400</a:t>
            </a:r>
            <a:endParaRPr lang="en-US" sz="1400" b="0" baseline="30000" dirty="0">
              <a:solidFill>
                <a:srgbClr val="FFFFFF"/>
              </a:solidFill>
              <a:latin typeface="Garamond"/>
              <a:cs typeface="+mn-cs"/>
            </a:endParaRPr>
          </a:p>
        </p:txBody>
      </p:sp>
      <p:cxnSp>
        <p:nvCxnSpPr>
          <p:cNvPr id="45" name="Straight Arrow Connector 44"/>
          <p:cNvCxnSpPr/>
          <p:nvPr/>
        </p:nvCxnSpPr>
        <p:spPr>
          <a:xfrm>
            <a:off x="4361059" y="4986990"/>
            <a:ext cx="533400" cy="1588"/>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2252569" y="4828471"/>
            <a:ext cx="323385"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0</a:t>
            </a:r>
            <a:endParaRPr lang="en-US" sz="1800" b="0" dirty="0">
              <a:solidFill>
                <a:srgbClr val="FFFFFF"/>
              </a:solidFill>
              <a:latin typeface="Garamond"/>
              <a:cs typeface="+mn-cs"/>
            </a:endParaRPr>
          </a:p>
        </p:txBody>
      </p:sp>
      <p:pic>
        <p:nvPicPr>
          <p:cNvPr id="1037" name="Picture 13"/>
          <p:cNvPicPr>
            <a:picLocks noChangeAspect="1" noChangeArrowheads="1"/>
          </p:cNvPicPr>
          <p:nvPr/>
        </p:nvPicPr>
        <p:blipFill>
          <a:blip r:embed="rId10" cstate="print">
            <a:clrChange>
              <a:clrFrom>
                <a:srgbClr val="ED1C24"/>
              </a:clrFrom>
              <a:clrTo>
                <a:srgbClr val="ED1C24">
                  <a:alpha val="0"/>
                </a:srgbClr>
              </a:clrTo>
            </a:clrChange>
          </a:blip>
          <a:srcRect/>
          <a:stretch>
            <a:fillRect/>
          </a:stretch>
        </p:blipFill>
        <p:spPr bwMode="auto">
          <a:xfrm>
            <a:off x="2601487" y="4351294"/>
            <a:ext cx="1430778" cy="1391579"/>
          </a:xfrm>
          <a:prstGeom prst="rect">
            <a:avLst/>
          </a:prstGeom>
          <a:noFill/>
          <a:ln w="9525">
            <a:noFill/>
            <a:miter lim="800000"/>
            <a:headEnd/>
            <a:tailEnd/>
          </a:ln>
          <a:effectLst/>
        </p:spPr>
      </p:pic>
      <p:cxnSp>
        <p:nvCxnSpPr>
          <p:cNvPr id="50" name="Straight Arrow Connector 49"/>
          <p:cNvCxnSpPr/>
          <p:nvPr/>
        </p:nvCxnSpPr>
        <p:spPr>
          <a:xfrm>
            <a:off x="2628903" y="5005576"/>
            <a:ext cx="533400" cy="15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51" name="TextBox 50"/>
          <p:cNvSpPr txBox="1"/>
          <p:nvPr/>
        </p:nvSpPr>
        <p:spPr>
          <a:xfrm>
            <a:off x="230640" y="3811859"/>
            <a:ext cx="4017973" cy="369332"/>
          </a:xfrm>
          <a:prstGeom prst="rect">
            <a:avLst/>
          </a:prstGeom>
          <a:noFill/>
        </p:spPr>
        <p:txBody>
          <a:bodyPr wrap="square" rtlCol="0">
            <a:spAutoFit/>
          </a:bodyPr>
          <a:lstStyle/>
          <a:p>
            <a:pPr eaLnBrk="1" fontAlgn="auto" hangingPunct="1">
              <a:spcBef>
                <a:spcPts val="0"/>
              </a:spcBef>
              <a:spcAft>
                <a:spcPts val="0"/>
              </a:spcAft>
            </a:pPr>
            <a:r>
              <a:rPr lang="en-US" sz="1800" dirty="0" smtClean="0">
                <a:solidFill>
                  <a:srgbClr val="FFFFFF"/>
                </a:solidFill>
                <a:latin typeface="Garamond"/>
                <a:cs typeface="+mn-cs"/>
              </a:rPr>
              <a:t>One feature descriptor per patch:</a:t>
            </a:r>
          </a:p>
        </p:txBody>
      </p:sp>
      <p:sp>
        <p:nvSpPr>
          <p:cNvPr id="37" name="TextBox 36"/>
          <p:cNvSpPr txBox="1"/>
          <p:nvPr/>
        </p:nvSpPr>
        <p:spPr>
          <a:xfrm>
            <a:off x="5181600" y="3810000"/>
            <a:ext cx="1676400" cy="369332"/>
          </a:xfrm>
          <a:prstGeom prst="rect">
            <a:avLst/>
          </a:prstGeom>
          <a:noFill/>
        </p:spPr>
        <p:txBody>
          <a:bodyPr wrap="square" rtlCol="0">
            <a:spAutoFit/>
          </a:bodyPr>
          <a:lstStyle/>
          <a:p>
            <a:pPr eaLnBrk="1" fontAlgn="auto" hangingPunct="1">
              <a:spcBef>
                <a:spcPts val="0"/>
              </a:spcBef>
              <a:spcAft>
                <a:spcPts val="0"/>
              </a:spcAft>
            </a:pPr>
            <a:r>
              <a:rPr lang="en-US" sz="1800" dirty="0" smtClean="0">
                <a:solidFill>
                  <a:srgbClr val="FFFFFF"/>
                </a:solidFill>
                <a:latin typeface="Garamond"/>
                <a:cs typeface="+mn-cs"/>
              </a:rPr>
              <a:t>DAISY Shape</a:t>
            </a:r>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Face representation &amp; matching</a:t>
            </a:r>
            <a:endParaRPr lang="en-US" dirty="0"/>
          </a:p>
        </p:txBody>
      </p:sp>
      <p:sp>
        <p:nvSpPr>
          <p:cNvPr id="158" name="TextBox 157"/>
          <p:cNvSpPr txBox="1"/>
          <p:nvPr/>
        </p:nvSpPr>
        <p:spPr>
          <a:xfrm>
            <a:off x="457200" y="1459468"/>
            <a:ext cx="2981993"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Adjoin Spatial information</a:t>
            </a:r>
            <a:r>
              <a:rPr lang="en-US" sz="1800" dirty="0" smtClean="0">
                <a:solidFill>
                  <a:srgbClr val="FFFFFF"/>
                </a:solidFill>
                <a:latin typeface="Garamond"/>
                <a:cs typeface="+mn-cs"/>
              </a:rPr>
              <a:t>:</a:t>
            </a:r>
          </a:p>
        </p:txBody>
      </p:sp>
      <p:sp>
        <p:nvSpPr>
          <p:cNvPr id="160" name="TextBox 159"/>
          <p:cNvSpPr txBox="1"/>
          <p:nvPr/>
        </p:nvSpPr>
        <p:spPr>
          <a:xfrm>
            <a:off x="457200" y="2918936"/>
            <a:ext cx="8458199" cy="369332"/>
          </a:xfrm>
          <a:prstGeom prst="rect">
            <a:avLst/>
          </a:prstGeom>
          <a:noFill/>
        </p:spPr>
        <p:txBody>
          <a:bodyPr wrap="square" rtlCol="0">
            <a:spAutoFit/>
          </a:bodyPr>
          <a:lstStyle/>
          <a:p>
            <a:pPr eaLnBrk="1" fontAlgn="auto" hangingPunct="1">
              <a:spcBef>
                <a:spcPts val="0"/>
              </a:spcBef>
              <a:spcAft>
                <a:spcPts val="0"/>
              </a:spcAft>
            </a:pPr>
            <a:r>
              <a:rPr lang="en-US" sz="1800" b="0" dirty="0" err="1" smtClean="0">
                <a:solidFill>
                  <a:srgbClr val="FFFFFF"/>
                </a:solidFill>
                <a:latin typeface="Garamond"/>
                <a:cs typeface="+mn-cs"/>
              </a:rPr>
              <a:t>Quantizating</a:t>
            </a:r>
            <a:r>
              <a:rPr lang="en-US" sz="1800" b="0" dirty="0" smtClean="0">
                <a:solidFill>
                  <a:srgbClr val="FFFFFF"/>
                </a:solidFill>
                <a:latin typeface="Garamond"/>
                <a:cs typeface="+mn-cs"/>
              </a:rPr>
              <a:t> by  a forest of randomized trees in   </a:t>
            </a:r>
            <a:r>
              <a:rPr lang="en-US" sz="1800" i="1" dirty="0" smtClean="0">
                <a:solidFill>
                  <a:srgbClr val="FFFFFF"/>
                </a:solidFill>
                <a:latin typeface="Garamond"/>
                <a:cs typeface="+mn-cs"/>
              </a:rPr>
              <a:t>Feature Space   </a:t>
            </a:r>
            <a:r>
              <a:rPr lang="en-US" sz="1800" dirty="0" smtClean="0">
                <a:solidFill>
                  <a:srgbClr val="FFFFFF"/>
                </a:solidFill>
                <a:latin typeface="Garamond"/>
                <a:cs typeface="+mn-cs"/>
              </a:rPr>
              <a:t>×</a:t>
            </a:r>
            <a:r>
              <a:rPr lang="en-US" sz="1800" i="1" dirty="0" smtClean="0">
                <a:solidFill>
                  <a:srgbClr val="FFFFFF"/>
                </a:solidFill>
                <a:latin typeface="Garamond"/>
                <a:cs typeface="+mn-cs"/>
              </a:rPr>
              <a:t>   Image Space </a:t>
            </a:r>
            <a:r>
              <a:rPr lang="en-US" sz="1800" b="0" dirty="0" smtClean="0">
                <a:solidFill>
                  <a:srgbClr val="FFFFFF"/>
                </a:solidFill>
                <a:latin typeface="Garamond"/>
                <a:cs typeface="+mn-cs"/>
              </a:rPr>
              <a:t>:</a:t>
            </a:r>
          </a:p>
        </p:txBody>
      </p:sp>
      <p:cxnSp>
        <p:nvCxnSpPr>
          <p:cNvPr id="164" name="Straight Connector 163"/>
          <p:cNvCxnSpPr/>
          <p:nvPr/>
        </p:nvCxnSpPr>
        <p:spPr>
          <a:xfrm rot="5400000">
            <a:off x="1025943" y="3704056"/>
            <a:ext cx="434899" cy="301086"/>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rot="16200000" flipH="1">
            <a:off x="1334462" y="3700343"/>
            <a:ext cx="449765" cy="315948"/>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6" name="Straight Connector 165"/>
          <p:cNvCxnSpPr/>
          <p:nvPr/>
        </p:nvCxnSpPr>
        <p:spPr>
          <a:xfrm rot="5400000">
            <a:off x="1401369" y="4228163"/>
            <a:ext cx="449767" cy="197009"/>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7" name="Straight Connector 166"/>
          <p:cNvCxnSpPr/>
          <p:nvPr/>
        </p:nvCxnSpPr>
        <p:spPr>
          <a:xfrm rot="16200000" flipH="1">
            <a:off x="1609526" y="4220734"/>
            <a:ext cx="453486" cy="208154"/>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8" name="Straight Connector 167"/>
          <p:cNvCxnSpPr/>
          <p:nvPr/>
        </p:nvCxnSpPr>
        <p:spPr>
          <a:xfrm rot="5400000">
            <a:off x="762032" y="4213294"/>
            <a:ext cx="449767" cy="197009"/>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rot="16200000" flipH="1">
            <a:off x="947886" y="4228168"/>
            <a:ext cx="468352" cy="178414"/>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70" name="Oval 169"/>
          <p:cNvSpPr/>
          <p:nvPr/>
        </p:nvSpPr>
        <p:spPr>
          <a:xfrm>
            <a:off x="1360499" y="3581400"/>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1" name="Oval 170"/>
          <p:cNvSpPr/>
          <p:nvPr/>
        </p:nvSpPr>
        <p:spPr>
          <a:xfrm>
            <a:off x="1691296" y="4046024"/>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2" name="Oval 171"/>
          <p:cNvSpPr/>
          <p:nvPr/>
        </p:nvSpPr>
        <p:spPr>
          <a:xfrm>
            <a:off x="1501729" y="4525517"/>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3" name="Oval 172"/>
          <p:cNvSpPr/>
          <p:nvPr/>
        </p:nvSpPr>
        <p:spPr>
          <a:xfrm>
            <a:off x="1903165" y="4525517"/>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4" name="Oval 173"/>
          <p:cNvSpPr/>
          <p:nvPr/>
        </p:nvSpPr>
        <p:spPr>
          <a:xfrm>
            <a:off x="1044538" y="4046024"/>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5" name="Oval 174"/>
          <p:cNvSpPr/>
          <p:nvPr/>
        </p:nvSpPr>
        <p:spPr>
          <a:xfrm>
            <a:off x="1256407" y="4525517"/>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6" name="Oval 175"/>
          <p:cNvSpPr/>
          <p:nvPr/>
        </p:nvSpPr>
        <p:spPr>
          <a:xfrm>
            <a:off x="832669" y="4525517"/>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cxnSp>
        <p:nvCxnSpPr>
          <p:cNvPr id="177" name="Straight Connector 176"/>
          <p:cNvCxnSpPr/>
          <p:nvPr/>
        </p:nvCxnSpPr>
        <p:spPr>
          <a:xfrm rot="5400000">
            <a:off x="4525311" y="3704058"/>
            <a:ext cx="434899" cy="301086"/>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8" name="Straight Connector 177"/>
          <p:cNvCxnSpPr/>
          <p:nvPr/>
        </p:nvCxnSpPr>
        <p:spPr>
          <a:xfrm rot="16200000" flipH="1">
            <a:off x="4833830" y="3700345"/>
            <a:ext cx="449765" cy="315948"/>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rot="5400000">
            <a:off x="4900737" y="4228165"/>
            <a:ext cx="449767" cy="197009"/>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0" name="Straight Connector 179"/>
          <p:cNvCxnSpPr/>
          <p:nvPr/>
        </p:nvCxnSpPr>
        <p:spPr>
          <a:xfrm rot="16200000" flipH="1">
            <a:off x="5108894" y="4220736"/>
            <a:ext cx="453486" cy="208154"/>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1" name="Straight Connector 180"/>
          <p:cNvCxnSpPr/>
          <p:nvPr/>
        </p:nvCxnSpPr>
        <p:spPr>
          <a:xfrm rot="5400000">
            <a:off x="4261400" y="4213296"/>
            <a:ext cx="449767" cy="197009"/>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82" name="Straight Connector 181"/>
          <p:cNvCxnSpPr/>
          <p:nvPr/>
        </p:nvCxnSpPr>
        <p:spPr>
          <a:xfrm rot="16200000" flipH="1">
            <a:off x="4447254" y="4228170"/>
            <a:ext cx="468352" cy="178414"/>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83" name="Oval 182"/>
          <p:cNvSpPr/>
          <p:nvPr/>
        </p:nvSpPr>
        <p:spPr>
          <a:xfrm>
            <a:off x="4859867" y="3581402"/>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84" name="Oval 183"/>
          <p:cNvSpPr/>
          <p:nvPr/>
        </p:nvSpPr>
        <p:spPr>
          <a:xfrm>
            <a:off x="5190664" y="4046026"/>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85" name="Oval 184"/>
          <p:cNvSpPr/>
          <p:nvPr/>
        </p:nvSpPr>
        <p:spPr>
          <a:xfrm>
            <a:off x="5001097" y="4525519"/>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86" name="Oval 185"/>
          <p:cNvSpPr/>
          <p:nvPr/>
        </p:nvSpPr>
        <p:spPr>
          <a:xfrm>
            <a:off x="5402533" y="4525519"/>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87" name="Oval 186"/>
          <p:cNvSpPr/>
          <p:nvPr/>
        </p:nvSpPr>
        <p:spPr>
          <a:xfrm>
            <a:off x="4543906" y="4046026"/>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88" name="Oval 187"/>
          <p:cNvSpPr/>
          <p:nvPr/>
        </p:nvSpPr>
        <p:spPr>
          <a:xfrm>
            <a:off x="4755775" y="4525519"/>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89" name="Oval 188"/>
          <p:cNvSpPr/>
          <p:nvPr/>
        </p:nvSpPr>
        <p:spPr>
          <a:xfrm>
            <a:off x="4332037" y="4525519"/>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90" name="TextBox 189"/>
          <p:cNvSpPr txBox="1"/>
          <p:nvPr/>
        </p:nvSpPr>
        <p:spPr>
          <a:xfrm>
            <a:off x="3648308" y="4324290"/>
            <a:ext cx="847492" cy="400110"/>
          </a:xfrm>
          <a:prstGeom prst="rect">
            <a:avLst/>
          </a:prstGeom>
          <a:noFill/>
        </p:spPr>
        <p:txBody>
          <a:bodyPr wrap="square" rtlCol="0">
            <a:spAutoFit/>
          </a:bodyPr>
          <a:lstStyle/>
          <a:p>
            <a:pPr eaLnBrk="1" fontAlgn="auto" hangingPunct="1">
              <a:spcBef>
                <a:spcPts val="0"/>
              </a:spcBef>
              <a:spcAft>
                <a:spcPts val="0"/>
              </a:spcAft>
            </a:pPr>
            <a:r>
              <a:rPr lang="en-US" sz="2000" dirty="0" smtClean="0">
                <a:solidFill>
                  <a:srgbClr val="FFFFFF"/>
                </a:solidFill>
                <a:latin typeface="Garamond"/>
                <a:cs typeface="+mn-cs"/>
              </a:rPr>
              <a:t>…</a:t>
            </a:r>
            <a:endParaRPr lang="en-US" sz="2000" dirty="0">
              <a:solidFill>
                <a:srgbClr val="FFFFFF"/>
              </a:solidFill>
              <a:latin typeface="Garamond"/>
              <a:cs typeface="+mn-cs"/>
            </a:endParaRPr>
          </a:p>
        </p:txBody>
      </p:sp>
      <p:sp>
        <p:nvSpPr>
          <p:cNvPr id="191" name="TextBox 190"/>
          <p:cNvSpPr txBox="1"/>
          <p:nvPr/>
        </p:nvSpPr>
        <p:spPr>
          <a:xfrm>
            <a:off x="685800" y="3581400"/>
            <a:ext cx="613317"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T</a:t>
            </a:r>
            <a:r>
              <a:rPr lang="en-US" sz="1800" b="0" baseline="-25000" dirty="0" smtClean="0">
                <a:solidFill>
                  <a:srgbClr val="FFFFFF"/>
                </a:solidFill>
                <a:latin typeface="Garamond"/>
                <a:cs typeface="+mn-cs"/>
              </a:rPr>
              <a:t>1</a:t>
            </a:r>
            <a:endParaRPr lang="en-US" sz="1800" b="0" baseline="-25000" dirty="0">
              <a:solidFill>
                <a:srgbClr val="FFFFFF"/>
              </a:solidFill>
              <a:latin typeface="Garamond"/>
              <a:cs typeface="+mn-cs"/>
            </a:endParaRPr>
          </a:p>
        </p:txBody>
      </p:sp>
      <p:sp>
        <p:nvSpPr>
          <p:cNvPr id="192" name="TextBox 191"/>
          <p:cNvSpPr txBox="1"/>
          <p:nvPr/>
        </p:nvSpPr>
        <p:spPr>
          <a:xfrm>
            <a:off x="4114800" y="3571875"/>
            <a:ext cx="613317" cy="369332"/>
          </a:xfrm>
          <a:prstGeom prst="rect">
            <a:avLst/>
          </a:prstGeom>
          <a:noFill/>
        </p:spPr>
        <p:txBody>
          <a:bodyPr wrap="square" rtlCol="0">
            <a:spAutoFit/>
          </a:bodyPr>
          <a:lstStyle/>
          <a:p>
            <a:pPr eaLnBrk="1" fontAlgn="auto" hangingPunct="1">
              <a:spcBef>
                <a:spcPts val="0"/>
              </a:spcBef>
              <a:spcAft>
                <a:spcPts val="0"/>
              </a:spcAft>
            </a:pPr>
            <a:r>
              <a:rPr lang="en-US" sz="1800" b="0" dirty="0" err="1" smtClean="0">
                <a:solidFill>
                  <a:srgbClr val="FFFFFF"/>
                </a:solidFill>
                <a:latin typeface="Garamond"/>
                <a:cs typeface="+mn-cs"/>
              </a:rPr>
              <a:t>T</a:t>
            </a:r>
            <a:r>
              <a:rPr lang="en-US" sz="1800" b="0" baseline="-25000" dirty="0" err="1" smtClean="0">
                <a:solidFill>
                  <a:srgbClr val="FFFFFF"/>
                </a:solidFill>
                <a:latin typeface="Garamond"/>
                <a:cs typeface="+mn-cs"/>
              </a:rPr>
              <a:t>k</a:t>
            </a:r>
            <a:endParaRPr lang="en-US" sz="1800" b="0" baseline="-25000" dirty="0">
              <a:solidFill>
                <a:srgbClr val="FFFFFF"/>
              </a:solidFill>
              <a:latin typeface="Garamond"/>
              <a:cs typeface="+mn-cs"/>
            </a:endParaRPr>
          </a:p>
        </p:txBody>
      </p:sp>
      <p:sp>
        <p:nvSpPr>
          <p:cNvPr id="201" name="TextBox 200"/>
          <p:cNvSpPr txBox="1"/>
          <p:nvPr/>
        </p:nvSpPr>
        <p:spPr>
          <a:xfrm>
            <a:off x="536873" y="5029200"/>
            <a:ext cx="6854527"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Each feature  </a:t>
            </a:r>
            <a:r>
              <a:rPr lang="en-US" sz="1800" b="0" dirty="0" err="1" smtClean="0">
                <a:solidFill>
                  <a:srgbClr val="FFFFFF"/>
                </a:solidFill>
                <a:latin typeface="Garamond"/>
                <a:cs typeface="+mn-cs"/>
              </a:rPr>
              <a:t>g</a:t>
            </a:r>
            <a:r>
              <a:rPr lang="en-US" sz="1800" b="0" baseline="-25000" dirty="0" err="1" smtClean="0">
                <a:solidFill>
                  <a:srgbClr val="FFFFFF"/>
                </a:solidFill>
                <a:latin typeface="Garamond"/>
                <a:cs typeface="+mn-cs"/>
              </a:rPr>
              <a:t>i</a:t>
            </a:r>
            <a:r>
              <a:rPr lang="en-US" sz="1800" b="0" dirty="0" smtClean="0">
                <a:solidFill>
                  <a:srgbClr val="FFFFFF"/>
                </a:solidFill>
                <a:latin typeface="Garamond"/>
                <a:cs typeface="+mn-cs"/>
              </a:rPr>
              <a:t> contributes to k bins of the combined histogram vector h.</a:t>
            </a:r>
            <a:endParaRPr lang="en-US" sz="1800" b="0" dirty="0">
              <a:solidFill>
                <a:srgbClr val="FFFFFF"/>
              </a:solidFill>
              <a:latin typeface="Garamond"/>
              <a:cs typeface="+mn-cs"/>
            </a:endParaRPr>
          </a:p>
        </p:txBody>
      </p:sp>
      <p:sp>
        <p:nvSpPr>
          <p:cNvPr id="202" name="TextBox 201"/>
          <p:cNvSpPr txBox="1"/>
          <p:nvPr/>
        </p:nvSpPr>
        <p:spPr>
          <a:xfrm>
            <a:off x="542925" y="5562600"/>
            <a:ext cx="7610475"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IDF weighted L</a:t>
            </a:r>
            <a:r>
              <a:rPr lang="en-US" sz="1800" b="0" baseline="-25000" dirty="0" smtClean="0">
                <a:solidFill>
                  <a:srgbClr val="FFFFFF"/>
                </a:solidFill>
                <a:latin typeface="Garamond"/>
                <a:cs typeface="+mn-cs"/>
              </a:rPr>
              <a:t>1</a:t>
            </a:r>
            <a:r>
              <a:rPr lang="en-US" sz="1800" b="0" dirty="0" smtClean="0">
                <a:solidFill>
                  <a:srgbClr val="FFFFFF"/>
                </a:solidFill>
                <a:latin typeface="Garamond"/>
                <a:cs typeface="+mn-cs"/>
              </a:rPr>
              <a:t> norm:    w</a:t>
            </a:r>
            <a:r>
              <a:rPr lang="en-US" sz="1800" b="0" baseline="-25000" dirty="0" smtClean="0">
                <a:solidFill>
                  <a:srgbClr val="FFFFFF"/>
                </a:solidFill>
                <a:latin typeface="Garamond"/>
                <a:cs typeface="+mn-cs"/>
              </a:rPr>
              <a:t>i</a:t>
            </a:r>
            <a:r>
              <a:rPr lang="en-US" sz="1800" b="0" dirty="0" smtClean="0">
                <a:solidFill>
                  <a:srgbClr val="FFFFFF"/>
                </a:solidFill>
                <a:latin typeface="Garamond"/>
                <a:cs typeface="+mn-cs"/>
              </a:rPr>
              <a:t>   =   log (  #{ training  h : h(i) &gt; 0 } / #training  ).</a:t>
            </a:r>
          </a:p>
        </p:txBody>
      </p:sp>
      <p:sp>
        <p:nvSpPr>
          <p:cNvPr id="203" name="TextBox 202"/>
          <p:cNvSpPr txBox="1"/>
          <p:nvPr/>
        </p:nvSpPr>
        <p:spPr>
          <a:xfrm>
            <a:off x="2714625" y="6029325"/>
            <a:ext cx="3200400"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d( h, h’ )  =  </a:t>
            </a:r>
            <a:r>
              <a:rPr lang="el-GR" sz="1800" b="0" dirty="0" smtClean="0">
                <a:solidFill>
                  <a:srgbClr val="FFFFFF"/>
                </a:solidFill>
                <a:latin typeface="Garamond"/>
                <a:cs typeface="+mn-cs"/>
              </a:rPr>
              <a:t>Σ</a:t>
            </a:r>
            <a:r>
              <a:rPr lang="en-US" sz="1800" b="0" baseline="-25000" dirty="0" smtClean="0">
                <a:solidFill>
                  <a:srgbClr val="FFFFFF"/>
                </a:solidFill>
                <a:latin typeface="Garamond"/>
                <a:cs typeface="+mn-cs"/>
              </a:rPr>
              <a:t>i</a:t>
            </a:r>
            <a:r>
              <a:rPr lang="en-US" sz="1800" b="0" dirty="0" smtClean="0">
                <a:solidFill>
                  <a:srgbClr val="FFFFFF"/>
                </a:solidFill>
                <a:latin typeface="Garamond"/>
                <a:cs typeface="+mn-cs"/>
              </a:rPr>
              <a:t> w</a:t>
            </a:r>
            <a:r>
              <a:rPr lang="en-US" sz="1800" b="0" baseline="-25000" dirty="0" smtClean="0">
                <a:solidFill>
                  <a:srgbClr val="FFFFFF"/>
                </a:solidFill>
                <a:latin typeface="Garamond"/>
                <a:cs typeface="+mn-cs"/>
              </a:rPr>
              <a:t>i</a:t>
            </a:r>
            <a:r>
              <a:rPr lang="en-US" sz="1800" b="0" dirty="0" smtClean="0">
                <a:solidFill>
                  <a:srgbClr val="FFFFFF"/>
                </a:solidFill>
                <a:latin typeface="Garamond"/>
                <a:cs typeface="+mn-cs"/>
              </a:rPr>
              <a:t> | h(i) – h’(i) |</a:t>
            </a:r>
            <a:endParaRPr lang="en-US" sz="1800" b="0" dirty="0">
              <a:solidFill>
                <a:srgbClr val="FFFFFF"/>
              </a:solidFill>
              <a:latin typeface="Garamond"/>
              <a:cs typeface="+mn-cs"/>
            </a:endParaRPr>
          </a:p>
        </p:txBody>
      </p:sp>
      <p:grpSp>
        <p:nvGrpSpPr>
          <p:cNvPr id="3" name="Group 59"/>
          <p:cNvGrpSpPr/>
          <p:nvPr/>
        </p:nvGrpSpPr>
        <p:grpSpPr>
          <a:xfrm>
            <a:off x="1295400" y="1707421"/>
            <a:ext cx="5725641" cy="1188179"/>
            <a:chOff x="2669124" y="1601068"/>
            <a:chExt cx="5725641" cy="1188179"/>
          </a:xfrm>
        </p:grpSpPr>
        <p:sp>
          <p:nvSpPr>
            <p:cNvPr id="137" name="Rectangle 136"/>
            <p:cNvSpPr/>
            <p:nvPr/>
          </p:nvSpPr>
          <p:spPr>
            <a:xfrm>
              <a:off x="2669124" y="1986042"/>
              <a:ext cx="1064676" cy="338554"/>
            </a:xfrm>
            <a:prstGeom prst="rect">
              <a:avLst/>
            </a:prstGeom>
          </p:spPr>
          <p:txBody>
            <a:bodyPr wrap="square">
              <a:spAutoFit/>
            </a:bodyPr>
            <a:lstStyle/>
            <a:p>
              <a:pPr eaLnBrk="1" fontAlgn="auto" hangingPunct="1">
                <a:spcBef>
                  <a:spcPts val="0"/>
                </a:spcBef>
                <a:spcAft>
                  <a:spcPts val="0"/>
                </a:spcAft>
              </a:pPr>
              <a:r>
                <a:rPr lang="en-US" sz="1600" b="0" dirty="0" smtClean="0">
                  <a:solidFill>
                    <a:srgbClr val="FFFFFF"/>
                  </a:solidFill>
                  <a:latin typeface="Garamond"/>
                  <a:cs typeface="+mn-cs"/>
                </a:rPr>
                <a:t>{ f</a:t>
              </a:r>
              <a:r>
                <a:rPr lang="en-US" sz="1600" b="0" baseline="-25000" dirty="0" smtClean="0">
                  <a:solidFill>
                    <a:srgbClr val="FFFFFF"/>
                  </a:solidFill>
                  <a:latin typeface="Garamond"/>
                  <a:cs typeface="+mn-cs"/>
                </a:rPr>
                <a:t>1</a:t>
              </a:r>
              <a:r>
                <a:rPr lang="en-US" sz="1600" b="0" dirty="0" smtClean="0">
                  <a:solidFill>
                    <a:srgbClr val="FFFFFF"/>
                  </a:solidFill>
                  <a:latin typeface="Garamond"/>
                  <a:cs typeface="+mn-cs"/>
                </a:rPr>
                <a:t> … f</a:t>
              </a:r>
              <a:r>
                <a:rPr lang="en-US" sz="1600" b="0" baseline="-25000" dirty="0" smtClean="0">
                  <a:solidFill>
                    <a:srgbClr val="FFFFFF"/>
                  </a:solidFill>
                  <a:latin typeface="Garamond"/>
                  <a:cs typeface="+mn-cs"/>
                </a:rPr>
                <a:t>n</a:t>
              </a:r>
              <a:r>
                <a:rPr lang="en-US" sz="1600" b="0" dirty="0" smtClean="0">
                  <a:solidFill>
                    <a:srgbClr val="FFFFFF"/>
                  </a:solidFill>
                  <a:latin typeface="Garamond"/>
                  <a:cs typeface="+mn-cs"/>
                </a:rPr>
                <a:t> }</a:t>
              </a:r>
              <a:endParaRPr lang="en-US" sz="1600" b="0" dirty="0">
                <a:solidFill>
                  <a:srgbClr val="FFFFFF"/>
                </a:solidFill>
                <a:latin typeface="Garamond"/>
                <a:cs typeface="+mn-cs"/>
              </a:endParaRPr>
            </a:p>
          </p:txBody>
        </p:sp>
        <p:cxnSp>
          <p:nvCxnSpPr>
            <p:cNvPr id="138" name="Straight Arrow Connector 137"/>
            <p:cNvCxnSpPr/>
            <p:nvPr/>
          </p:nvCxnSpPr>
          <p:spPr>
            <a:xfrm>
              <a:off x="3594165" y="2178557"/>
              <a:ext cx="615974" cy="15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grpSp>
          <p:nvGrpSpPr>
            <p:cNvPr id="4" name="Group 138"/>
            <p:cNvGrpSpPr/>
            <p:nvPr/>
          </p:nvGrpSpPr>
          <p:grpSpPr>
            <a:xfrm>
              <a:off x="4607206" y="1708891"/>
              <a:ext cx="590538" cy="947692"/>
              <a:chOff x="5318339" y="1512876"/>
              <a:chExt cx="511374" cy="996153"/>
            </a:xfrm>
          </p:grpSpPr>
          <p:sp>
            <p:nvSpPr>
              <p:cNvPr id="140" name="Rectangle 139"/>
              <p:cNvSpPr/>
              <p:nvPr/>
            </p:nvSpPr>
            <p:spPr>
              <a:xfrm>
                <a:off x="5341830" y="1549348"/>
                <a:ext cx="487883" cy="881767"/>
              </a:xfrm>
              <a:prstGeom prst="rect">
                <a:avLst/>
              </a:prstGeom>
            </p:spPr>
            <p:txBody>
              <a:bodyPr wrap="none">
                <a:spAutoFit/>
              </a:bodyPr>
              <a:lstStyle/>
              <a:p>
                <a:pPr eaLnBrk="1" fontAlgn="auto" hangingPunct="1">
                  <a:spcBef>
                    <a:spcPts val="0"/>
                  </a:spcBef>
                  <a:spcAft>
                    <a:spcPts val="0"/>
                  </a:spcAft>
                </a:pPr>
                <a:r>
                  <a:rPr lang="en-US" sz="1600" b="0" dirty="0" smtClean="0">
                    <a:solidFill>
                      <a:srgbClr val="FFFFFF"/>
                    </a:solidFill>
                    <a:latin typeface="Garamond"/>
                    <a:cs typeface="+mn-cs"/>
                  </a:rPr>
                  <a:t>f</a:t>
                </a:r>
                <a:r>
                  <a:rPr lang="en-US" sz="1600" b="0" baseline="-25000" dirty="0" smtClean="0">
                    <a:solidFill>
                      <a:srgbClr val="FFFFFF"/>
                    </a:solidFill>
                    <a:latin typeface="Garamond"/>
                    <a:cs typeface="+mn-cs"/>
                  </a:rPr>
                  <a:t>1</a:t>
                </a:r>
              </a:p>
              <a:p>
                <a:pPr eaLnBrk="1" fontAlgn="auto" hangingPunct="1">
                  <a:spcBef>
                    <a:spcPts val="0"/>
                  </a:spcBef>
                  <a:spcAft>
                    <a:spcPts val="0"/>
                  </a:spcAft>
                </a:pPr>
                <a:r>
                  <a:rPr lang="en-US" sz="1600" b="0" dirty="0" smtClean="0">
                    <a:solidFill>
                      <a:srgbClr val="FFFFFF"/>
                    </a:solidFill>
                    <a:latin typeface="Garamond"/>
                    <a:cs typeface="+mn-cs"/>
                  </a:rPr>
                  <a:t>x</a:t>
                </a:r>
                <a:r>
                  <a:rPr lang="en-US" sz="1600" b="0" baseline="-25000" dirty="0" smtClean="0">
                    <a:solidFill>
                      <a:srgbClr val="FFFFFF"/>
                    </a:solidFill>
                    <a:latin typeface="Garamond"/>
                    <a:cs typeface="+mn-cs"/>
                  </a:rPr>
                  <a:t>1</a:t>
                </a:r>
              </a:p>
              <a:p>
                <a:pPr eaLnBrk="1" fontAlgn="auto" hangingPunct="1">
                  <a:spcBef>
                    <a:spcPts val="0"/>
                  </a:spcBef>
                  <a:spcAft>
                    <a:spcPts val="0"/>
                  </a:spcAft>
                </a:pPr>
                <a:r>
                  <a:rPr lang="en-US" sz="1600" b="0" dirty="0" smtClean="0">
                    <a:solidFill>
                      <a:srgbClr val="FFFFFF"/>
                    </a:solidFill>
                    <a:latin typeface="Garamond"/>
                    <a:cs typeface="+mn-cs"/>
                  </a:rPr>
                  <a:t>y</a:t>
                </a:r>
                <a:r>
                  <a:rPr lang="en-US" sz="1600" b="0" baseline="-25000" dirty="0" smtClean="0">
                    <a:solidFill>
                      <a:srgbClr val="FFFFFF"/>
                    </a:solidFill>
                    <a:latin typeface="Garamond"/>
                    <a:cs typeface="+mn-cs"/>
                  </a:rPr>
                  <a:t>1</a:t>
                </a:r>
                <a:endParaRPr lang="en-US" sz="1600" b="0" baseline="-25000" dirty="0">
                  <a:solidFill>
                    <a:srgbClr val="FFFFFF"/>
                  </a:solidFill>
                  <a:latin typeface="Garamond"/>
                  <a:cs typeface="+mn-cs"/>
                </a:endParaRPr>
              </a:p>
            </p:txBody>
          </p:sp>
          <p:cxnSp>
            <p:nvCxnSpPr>
              <p:cNvPr id="141" name="Straight Connector 140"/>
              <p:cNvCxnSpPr/>
              <p:nvPr/>
            </p:nvCxnSpPr>
            <p:spPr>
              <a:xfrm rot="5400000">
                <a:off x="4828479" y="2007222"/>
                <a:ext cx="981307"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5319136" y="2509029"/>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5326573" y="1512876"/>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4" name="Straight Connector 143"/>
              <p:cNvCxnSpPr/>
              <p:nvPr/>
            </p:nvCxnSpPr>
            <p:spPr>
              <a:xfrm rot="5400000">
                <a:off x="5192753" y="2003506"/>
                <a:ext cx="981307"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a:off x="5605348" y="2505315"/>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6" name="Straight Connector 145"/>
              <p:cNvCxnSpPr/>
              <p:nvPr/>
            </p:nvCxnSpPr>
            <p:spPr>
              <a:xfrm>
                <a:off x="5612785" y="1520313"/>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5" name="Group 146"/>
            <p:cNvGrpSpPr/>
            <p:nvPr/>
          </p:nvGrpSpPr>
          <p:grpSpPr>
            <a:xfrm>
              <a:off x="5395231" y="1708891"/>
              <a:ext cx="595749" cy="947692"/>
              <a:chOff x="5318339" y="1512876"/>
              <a:chExt cx="515887" cy="996153"/>
            </a:xfrm>
          </p:grpSpPr>
          <p:sp>
            <p:nvSpPr>
              <p:cNvPr id="148" name="Rectangle 147"/>
              <p:cNvSpPr/>
              <p:nvPr/>
            </p:nvSpPr>
            <p:spPr>
              <a:xfrm>
                <a:off x="5341830" y="1549348"/>
                <a:ext cx="492396" cy="881767"/>
              </a:xfrm>
              <a:prstGeom prst="rect">
                <a:avLst/>
              </a:prstGeom>
            </p:spPr>
            <p:txBody>
              <a:bodyPr wrap="none">
                <a:spAutoFit/>
              </a:bodyPr>
              <a:lstStyle/>
              <a:p>
                <a:pPr eaLnBrk="1" fontAlgn="auto" hangingPunct="1">
                  <a:spcBef>
                    <a:spcPts val="0"/>
                  </a:spcBef>
                  <a:spcAft>
                    <a:spcPts val="0"/>
                  </a:spcAft>
                </a:pPr>
                <a:r>
                  <a:rPr lang="en-US" sz="1600" b="0" dirty="0" smtClean="0">
                    <a:solidFill>
                      <a:srgbClr val="FFFFFF"/>
                    </a:solidFill>
                    <a:latin typeface="Garamond"/>
                    <a:cs typeface="+mn-cs"/>
                  </a:rPr>
                  <a:t>f</a:t>
                </a:r>
                <a:r>
                  <a:rPr lang="en-US" sz="1600" b="0" baseline="-25000" dirty="0" smtClean="0">
                    <a:solidFill>
                      <a:srgbClr val="FFFFFF"/>
                    </a:solidFill>
                    <a:latin typeface="Garamond"/>
                    <a:cs typeface="+mn-cs"/>
                  </a:rPr>
                  <a:t>n</a:t>
                </a:r>
              </a:p>
              <a:p>
                <a:pPr eaLnBrk="1" fontAlgn="auto" hangingPunct="1">
                  <a:spcBef>
                    <a:spcPts val="0"/>
                  </a:spcBef>
                  <a:spcAft>
                    <a:spcPts val="0"/>
                  </a:spcAft>
                </a:pPr>
                <a:r>
                  <a:rPr lang="en-US" sz="1600" b="0" dirty="0" err="1" smtClean="0">
                    <a:solidFill>
                      <a:srgbClr val="FFFFFF"/>
                    </a:solidFill>
                    <a:latin typeface="Garamond"/>
                    <a:cs typeface="+mn-cs"/>
                  </a:rPr>
                  <a:t>x</a:t>
                </a:r>
                <a:r>
                  <a:rPr lang="en-US" sz="1600" b="0" baseline="-25000" dirty="0" err="1" smtClean="0">
                    <a:solidFill>
                      <a:srgbClr val="FFFFFF"/>
                    </a:solidFill>
                    <a:latin typeface="Garamond"/>
                    <a:cs typeface="+mn-cs"/>
                  </a:rPr>
                  <a:t>n</a:t>
                </a:r>
                <a:endParaRPr lang="en-US" sz="1600" b="0" baseline="-25000" dirty="0" smtClean="0">
                  <a:solidFill>
                    <a:srgbClr val="FFFFFF"/>
                  </a:solidFill>
                  <a:latin typeface="Garamond"/>
                  <a:cs typeface="+mn-cs"/>
                </a:endParaRPr>
              </a:p>
              <a:p>
                <a:pPr eaLnBrk="1" fontAlgn="auto" hangingPunct="1">
                  <a:spcBef>
                    <a:spcPts val="0"/>
                  </a:spcBef>
                  <a:spcAft>
                    <a:spcPts val="0"/>
                  </a:spcAft>
                </a:pPr>
                <a:r>
                  <a:rPr lang="en-US" sz="1600" b="0" dirty="0" err="1" smtClean="0">
                    <a:solidFill>
                      <a:srgbClr val="FFFFFF"/>
                    </a:solidFill>
                    <a:latin typeface="Garamond"/>
                    <a:cs typeface="+mn-cs"/>
                  </a:rPr>
                  <a:t>y</a:t>
                </a:r>
                <a:r>
                  <a:rPr lang="en-US" sz="1600" b="0" baseline="-25000" dirty="0" err="1" smtClean="0">
                    <a:solidFill>
                      <a:srgbClr val="FFFFFF"/>
                    </a:solidFill>
                    <a:latin typeface="Garamond"/>
                    <a:cs typeface="+mn-cs"/>
                  </a:rPr>
                  <a:t>n</a:t>
                </a:r>
                <a:endParaRPr lang="en-US" sz="1600" b="0" baseline="-25000" dirty="0">
                  <a:solidFill>
                    <a:srgbClr val="FFFFFF"/>
                  </a:solidFill>
                  <a:latin typeface="Garamond"/>
                  <a:cs typeface="+mn-cs"/>
                </a:endParaRPr>
              </a:p>
            </p:txBody>
          </p:sp>
          <p:cxnSp>
            <p:nvCxnSpPr>
              <p:cNvPr id="149" name="Straight Connector 148"/>
              <p:cNvCxnSpPr/>
              <p:nvPr/>
            </p:nvCxnSpPr>
            <p:spPr>
              <a:xfrm rot="5400000">
                <a:off x="4828479" y="2007222"/>
                <a:ext cx="981307"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a:off x="5319136" y="2509029"/>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1" name="Straight Connector 150"/>
              <p:cNvCxnSpPr/>
              <p:nvPr/>
            </p:nvCxnSpPr>
            <p:spPr>
              <a:xfrm>
                <a:off x="5326573" y="1512876"/>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rot="5400000">
                <a:off x="5192753" y="2003506"/>
                <a:ext cx="981307"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a:off x="5605348" y="2505315"/>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p:cNvCxnSpPr/>
              <p:nvPr/>
            </p:nvCxnSpPr>
            <p:spPr>
              <a:xfrm>
                <a:off x="5612785" y="1520313"/>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155" name="Rectangle 154"/>
            <p:cNvSpPr/>
            <p:nvPr/>
          </p:nvSpPr>
          <p:spPr>
            <a:xfrm>
              <a:off x="5027332" y="1957237"/>
              <a:ext cx="396520" cy="341762"/>
            </a:xfrm>
            <a:prstGeom prst="rect">
              <a:avLst/>
            </a:prstGeom>
          </p:spPr>
          <p:txBody>
            <a:bodyPr wrap="square">
              <a:spAutoFit/>
            </a:bodyPr>
            <a:lstStyle/>
            <a:p>
              <a:pPr eaLnBrk="1" fontAlgn="auto" hangingPunct="1">
                <a:spcBef>
                  <a:spcPts val="0"/>
                </a:spcBef>
                <a:spcAft>
                  <a:spcPts val="0"/>
                </a:spcAft>
              </a:pPr>
              <a:r>
                <a:rPr lang="en-US" sz="1600" b="0" dirty="0" smtClean="0">
                  <a:solidFill>
                    <a:srgbClr val="FFFFFF"/>
                  </a:solidFill>
                  <a:latin typeface="Garamond"/>
                  <a:cs typeface="+mn-cs"/>
                </a:rPr>
                <a:t>…</a:t>
              </a:r>
              <a:endParaRPr lang="en-US" sz="1600" b="0" dirty="0">
                <a:solidFill>
                  <a:srgbClr val="FFFFFF"/>
                </a:solidFill>
                <a:latin typeface="Garamond"/>
                <a:cs typeface="+mn-cs"/>
              </a:endParaRPr>
            </a:p>
          </p:txBody>
        </p:sp>
        <p:sp>
          <p:nvSpPr>
            <p:cNvPr id="156" name="Left Brace 155"/>
            <p:cNvSpPr/>
            <p:nvPr/>
          </p:nvSpPr>
          <p:spPr>
            <a:xfrm>
              <a:off x="4318065" y="1601068"/>
              <a:ext cx="218919" cy="1156353"/>
            </a:xfrm>
            <a:prstGeom prst="lef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sz="1600" b="0">
                <a:solidFill>
                  <a:srgbClr val="FFFFFF"/>
                </a:solidFill>
              </a:endParaRPr>
            </a:p>
          </p:txBody>
        </p:sp>
        <p:sp>
          <p:nvSpPr>
            <p:cNvPr id="157" name="Right Brace 156"/>
            <p:cNvSpPr/>
            <p:nvPr/>
          </p:nvSpPr>
          <p:spPr>
            <a:xfrm>
              <a:off x="5901540" y="1601069"/>
              <a:ext cx="231795" cy="1188178"/>
            </a:xfrm>
            <a:prstGeom prst="rightBrace">
              <a:avLst/>
            </a:prstGeom>
            <a:ln w="1587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sz="1600" b="0">
                <a:solidFill>
                  <a:srgbClr val="FFFFFF"/>
                </a:solidFill>
              </a:endParaRPr>
            </a:p>
          </p:txBody>
        </p:sp>
        <p:cxnSp>
          <p:nvCxnSpPr>
            <p:cNvPr id="66" name="Straight Arrow Connector 65"/>
            <p:cNvCxnSpPr/>
            <p:nvPr/>
          </p:nvCxnSpPr>
          <p:spPr>
            <a:xfrm>
              <a:off x="6318226" y="2191382"/>
              <a:ext cx="615974" cy="151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67" name="Rectangle 66"/>
            <p:cNvSpPr/>
            <p:nvPr/>
          </p:nvSpPr>
          <p:spPr>
            <a:xfrm>
              <a:off x="6993474" y="1992868"/>
              <a:ext cx="1401291" cy="338554"/>
            </a:xfrm>
            <a:prstGeom prst="rect">
              <a:avLst/>
            </a:prstGeom>
          </p:spPr>
          <p:txBody>
            <a:bodyPr wrap="square">
              <a:spAutoFit/>
            </a:bodyPr>
            <a:lstStyle/>
            <a:p>
              <a:pPr eaLnBrk="1" fontAlgn="auto" hangingPunct="1">
                <a:spcBef>
                  <a:spcPts val="0"/>
                </a:spcBef>
                <a:spcAft>
                  <a:spcPts val="0"/>
                </a:spcAft>
              </a:pPr>
              <a:r>
                <a:rPr lang="en-US" sz="1600" b="0" dirty="0" smtClean="0">
                  <a:solidFill>
                    <a:srgbClr val="FFFFFF"/>
                  </a:solidFill>
                  <a:latin typeface="Garamond"/>
                  <a:cs typeface="+mn-cs"/>
                </a:rPr>
                <a:t>{ g</a:t>
              </a:r>
              <a:r>
                <a:rPr lang="en-US" sz="1600" b="0" baseline="-25000" dirty="0" smtClean="0">
                  <a:solidFill>
                    <a:srgbClr val="FFFFFF"/>
                  </a:solidFill>
                  <a:latin typeface="Garamond"/>
                  <a:cs typeface="+mn-cs"/>
                </a:rPr>
                <a:t>1, </a:t>
              </a:r>
              <a:r>
                <a:rPr lang="en-US" sz="1600" b="0" dirty="0" smtClean="0">
                  <a:solidFill>
                    <a:srgbClr val="FFFFFF"/>
                  </a:solidFill>
                  <a:latin typeface="Garamond"/>
                  <a:cs typeface="+mn-cs"/>
                </a:rPr>
                <a:t>g</a:t>
              </a:r>
              <a:r>
                <a:rPr lang="en-US" sz="1600" b="0" baseline="-25000" dirty="0" smtClean="0">
                  <a:solidFill>
                    <a:srgbClr val="FFFFFF"/>
                  </a:solidFill>
                  <a:latin typeface="Garamond"/>
                  <a:cs typeface="+mn-cs"/>
                </a:rPr>
                <a:t>2</a:t>
              </a:r>
              <a:r>
                <a:rPr lang="en-US" sz="1600" b="0" dirty="0" smtClean="0">
                  <a:solidFill>
                    <a:srgbClr val="FFFFFF"/>
                  </a:solidFill>
                  <a:latin typeface="Garamond"/>
                  <a:cs typeface="+mn-cs"/>
                </a:rPr>
                <a:t> … </a:t>
              </a:r>
              <a:r>
                <a:rPr lang="en-US" sz="1600" b="0" dirty="0" err="1" smtClean="0">
                  <a:solidFill>
                    <a:srgbClr val="FFFFFF"/>
                  </a:solidFill>
                  <a:latin typeface="Garamond"/>
                  <a:cs typeface="+mn-cs"/>
                </a:rPr>
                <a:t>g</a:t>
              </a:r>
              <a:r>
                <a:rPr lang="en-US" sz="1600" b="0" baseline="-25000" dirty="0" err="1" smtClean="0">
                  <a:solidFill>
                    <a:srgbClr val="FFFFFF"/>
                  </a:solidFill>
                  <a:latin typeface="Garamond"/>
                  <a:cs typeface="+mn-cs"/>
                </a:rPr>
                <a:t>n</a:t>
              </a:r>
              <a:r>
                <a:rPr lang="en-US" sz="1600" b="0" dirty="0" smtClean="0">
                  <a:solidFill>
                    <a:srgbClr val="FFFFFF"/>
                  </a:solidFill>
                  <a:latin typeface="Garamond"/>
                  <a:cs typeface="+mn-cs"/>
                </a:rPr>
                <a:t> }</a:t>
              </a:r>
              <a:endParaRPr lang="en-US" sz="1600" b="0" dirty="0">
                <a:solidFill>
                  <a:srgbClr val="FFFFFF"/>
                </a:solidFill>
                <a:latin typeface="Garamond"/>
                <a:cs typeface="+mn-cs"/>
              </a:endParaRPr>
            </a:p>
          </p:txBody>
        </p:sp>
      </p:grpSp>
      <p:grpSp>
        <p:nvGrpSpPr>
          <p:cNvPr id="82" name="Group 81"/>
          <p:cNvGrpSpPr/>
          <p:nvPr/>
        </p:nvGrpSpPr>
        <p:grpSpPr>
          <a:xfrm>
            <a:off x="6740676" y="3627867"/>
            <a:ext cx="2092716" cy="1096533"/>
            <a:chOff x="5832084" y="3627867"/>
            <a:chExt cx="2092716" cy="1096533"/>
          </a:xfrm>
        </p:grpSpPr>
        <p:sp>
          <p:nvSpPr>
            <p:cNvPr id="61" name="Rectangle 60"/>
            <p:cNvSpPr/>
            <p:nvPr/>
          </p:nvSpPr>
          <p:spPr>
            <a:xfrm>
              <a:off x="6387196" y="3692986"/>
              <a:ext cx="367408" cy="923330"/>
            </a:xfrm>
            <a:prstGeom prst="rect">
              <a:avLst/>
            </a:prstGeom>
          </p:spPr>
          <p:txBody>
            <a:bodyPr wrap="none">
              <a:spAutoFit/>
            </a:bodyPr>
            <a:lstStyle/>
            <a:p>
              <a:pPr eaLnBrk="1" fontAlgn="auto" hangingPunct="1">
                <a:spcBef>
                  <a:spcPts val="0"/>
                </a:spcBef>
                <a:spcAft>
                  <a:spcPts val="0"/>
                </a:spcAft>
              </a:pPr>
              <a:r>
                <a:rPr lang="en-US" sz="1800" b="0" dirty="0" smtClean="0">
                  <a:solidFill>
                    <a:srgbClr val="FFFFFF"/>
                  </a:solidFill>
                  <a:latin typeface="Garamond"/>
                  <a:cs typeface="+mn-cs"/>
                </a:rPr>
                <a:t>f</a:t>
              </a:r>
              <a:r>
                <a:rPr lang="en-US" sz="1800" b="0" baseline="-25000" dirty="0" smtClean="0">
                  <a:solidFill>
                    <a:srgbClr val="FFFFFF"/>
                  </a:solidFill>
                  <a:latin typeface="Garamond"/>
                  <a:cs typeface="+mn-cs"/>
                </a:rPr>
                <a:t>1</a:t>
              </a:r>
            </a:p>
            <a:p>
              <a:pPr eaLnBrk="1" fontAlgn="auto" hangingPunct="1">
                <a:spcBef>
                  <a:spcPts val="0"/>
                </a:spcBef>
                <a:spcAft>
                  <a:spcPts val="0"/>
                </a:spcAft>
              </a:pPr>
              <a:r>
                <a:rPr lang="en-US" sz="1800" b="0" dirty="0" smtClean="0">
                  <a:solidFill>
                    <a:srgbClr val="FFFFFF"/>
                  </a:solidFill>
                  <a:latin typeface="Garamond"/>
                  <a:cs typeface="+mn-cs"/>
                </a:rPr>
                <a:t>x</a:t>
              </a:r>
              <a:r>
                <a:rPr lang="en-US" sz="1800" b="0" baseline="-25000" dirty="0" smtClean="0">
                  <a:solidFill>
                    <a:srgbClr val="FFFFFF"/>
                  </a:solidFill>
                  <a:latin typeface="Garamond"/>
                  <a:cs typeface="+mn-cs"/>
                </a:rPr>
                <a:t>1</a:t>
              </a:r>
            </a:p>
            <a:p>
              <a:pPr eaLnBrk="1" fontAlgn="auto" hangingPunct="1">
                <a:spcBef>
                  <a:spcPts val="0"/>
                </a:spcBef>
                <a:spcAft>
                  <a:spcPts val="0"/>
                </a:spcAft>
              </a:pPr>
              <a:r>
                <a:rPr lang="en-US" sz="1800" b="0" dirty="0" smtClean="0">
                  <a:solidFill>
                    <a:srgbClr val="FFFFFF"/>
                  </a:solidFill>
                  <a:latin typeface="Garamond"/>
                  <a:cs typeface="+mn-cs"/>
                </a:rPr>
                <a:t>y</a:t>
              </a:r>
              <a:r>
                <a:rPr lang="en-US" sz="1800" b="0" baseline="-25000" dirty="0" smtClean="0">
                  <a:solidFill>
                    <a:srgbClr val="FFFFFF"/>
                  </a:solidFill>
                  <a:latin typeface="Garamond"/>
                  <a:cs typeface="+mn-cs"/>
                </a:rPr>
                <a:t>1</a:t>
              </a:r>
              <a:endParaRPr lang="en-US" sz="1800" b="0" baseline="-25000" dirty="0">
                <a:solidFill>
                  <a:srgbClr val="FFFFFF"/>
                </a:solidFill>
                <a:latin typeface="Garamond"/>
                <a:cs typeface="+mn-cs"/>
              </a:endParaRPr>
            </a:p>
          </p:txBody>
        </p:sp>
        <p:cxnSp>
          <p:nvCxnSpPr>
            <p:cNvPr id="62" name="Straight Connector 61"/>
            <p:cNvCxnSpPr/>
            <p:nvPr/>
          </p:nvCxnSpPr>
          <p:spPr>
            <a:xfrm rot="5400000">
              <a:off x="5873845" y="4150860"/>
              <a:ext cx="981307"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6364502" y="4652667"/>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6371939" y="3656514"/>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rot="5400000">
              <a:off x="6238119" y="4147144"/>
              <a:ext cx="981307" cy="1588"/>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6650714" y="4648953"/>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6647000" y="3652800"/>
              <a:ext cx="78058"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TextBox 69"/>
            <p:cNvSpPr txBox="1"/>
            <p:nvPr/>
          </p:nvSpPr>
          <p:spPr>
            <a:xfrm>
              <a:off x="5932450" y="3977268"/>
              <a:ext cx="512956"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w,</a:t>
              </a:r>
              <a:endParaRPr lang="en-US" sz="1800" b="0" dirty="0">
                <a:solidFill>
                  <a:srgbClr val="FFFFFF"/>
                </a:solidFill>
                <a:latin typeface="Garamond"/>
                <a:cs typeface="+mn-cs"/>
              </a:endParaRPr>
            </a:p>
          </p:txBody>
        </p:sp>
        <p:cxnSp>
          <p:nvCxnSpPr>
            <p:cNvPr id="71" name="Straight Connector 70"/>
            <p:cNvCxnSpPr/>
            <p:nvPr/>
          </p:nvCxnSpPr>
          <p:spPr>
            <a:xfrm rot="5400000">
              <a:off x="5675968" y="3798848"/>
              <a:ext cx="512956" cy="2007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16200000" flipH="1">
              <a:off x="5642513" y="4345258"/>
              <a:ext cx="568714" cy="1895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rot="16200000" flipH="1">
              <a:off x="6675844" y="3783983"/>
              <a:ext cx="512956" cy="2007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rot="5400000">
              <a:off x="6642389" y="4341544"/>
              <a:ext cx="568714" cy="1895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5" name="Group 98"/>
            <p:cNvGrpSpPr/>
            <p:nvPr/>
          </p:nvGrpSpPr>
          <p:grpSpPr>
            <a:xfrm>
              <a:off x="7073702" y="3905415"/>
              <a:ext cx="316008" cy="482191"/>
              <a:chOff x="2936598" y="4522454"/>
              <a:chExt cx="316008" cy="482191"/>
            </a:xfrm>
          </p:grpSpPr>
          <p:sp>
            <p:nvSpPr>
              <p:cNvPr id="76" name="TextBox 75"/>
              <p:cNvSpPr txBox="1"/>
              <p:nvPr/>
            </p:nvSpPr>
            <p:spPr>
              <a:xfrm>
                <a:off x="2947749" y="4522454"/>
                <a:ext cx="304857"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&lt;</a:t>
                </a:r>
              </a:p>
            </p:txBody>
          </p:sp>
          <p:sp>
            <p:nvSpPr>
              <p:cNvPr id="77" name="TextBox 76"/>
              <p:cNvSpPr txBox="1"/>
              <p:nvPr/>
            </p:nvSpPr>
            <p:spPr>
              <a:xfrm>
                <a:off x="2936598" y="4635313"/>
                <a:ext cx="316008"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&gt;</a:t>
                </a:r>
                <a:endParaRPr lang="en-US" sz="1800" b="0" dirty="0">
                  <a:solidFill>
                    <a:srgbClr val="FFFFFF"/>
                  </a:solidFill>
                  <a:latin typeface="Garamond"/>
                  <a:cs typeface="+mn-cs"/>
                </a:endParaRPr>
              </a:p>
            </p:txBody>
          </p:sp>
        </p:grpSp>
        <p:sp>
          <p:nvSpPr>
            <p:cNvPr id="78" name="TextBox 77"/>
            <p:cNvSpPr txBox="1"/>
            <p:nvPr/>
          </p:nvSpPr>
          <p:spPr>
            <a:xfrm>
              <a:off x="7411844" y="3951248"/>
              <a:ext cx="512956" cy="369332"/>
            </a:xfrm>
            <a:prstGeom prst="rect">
              <a:avLst/>
            </a:prstGeom>
            <a:noFill/>
          </p:spPr>
          <p:txBody>
            <a:bodyPr wrap="square" rtlCol="0">
              <a:spAutoFit/>
            </a:bodyPr>
            <a:lstStyle/>
            <a:p>
              <a:pPr eaLnBrk="1" fontAlgn="auto" hangingPunct="1">
                <a:spcBef>
                  <a:spcPts val="0"/>
                </a:spcBef>
                <a:spcAft>
                  <a:spcPts val="0"/>
                </a:spcAft>
              </a:pPr>
              <a:r>
                <a:rPr lang="el-GR" sz="1800" b="0" dirty="0" smtClean="0">
                  <a:solidFill>
                    <a:srgbClr val="FFFFFF"/>
                  </a:solidFill>
                  <a:latin typeface="Garamond"/>
                  <a:cs typeface="+mn-cs"/>
                </a:rPr>
                <a:t>τ</a:t>
              </a:r>
              <a:endParaRPr lang="en-US" sz="1800" b="0" dirty="0">
                <a:solidFill>
                  <a:srgbClr val="FFFFFF"/>
                </a:solidFill>
                <a:latin typeface="Garamond"/>
                <a:cs typeface="+mn-cs"/>
              </a:endParaRPr>
            </a:p>
          </p:txBody>
        </p:sp>
      </p:grpSp>
      <p:sp>
        <p:nvSpPr>
          <p:cNvPr id="79" name="Oval 78"/>
          <p:cNvSpPr/>
          <p:nvPr/>
        </p:nvSpPr>
        <p:spPr>
          <a:xfrm>
            <a:off x="5185317" y="4041366"/>
            <a:ext cx="78059" cy="78059"/>
          </a:xfrm>
          <a:prstGeom prst="ellipse">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cxnSp>
        <p:nvCxnSpPr>
          <p:cNvPr id="81" name="Straight Arrow Connector 80"/>
          <p:cNvCxnSpPr>
            <a:stCxn id="79" idx="6"/>
          </p:cNvCxnSpPr>
          <p:nvPr/>
        </p:nvCxnSpPr>
        <p:spPr>
          <a:xfrm>
            <a:off x="5263376" y="4080396"/>
            <a:ext cx="1436416" cy="84795"/>
          </a:xfrm>
          <a:prstGeom prst="straightConnector1">
            <a:avLst/>
          </a:prstGeom>
          <a:ln w="25400">
            <a:solidFill>
              <a:schemeClr val="bg1"/>
            </a:solidFill>
            <a:tailEnd type="arrow"/>
          </a:ln>
        </p:spPr>
        <p:style>
          <a:lnRef idx="1">
            <a:schemeClr val="accent1"/>
          </a:lnRef>
          <a:fillRef idx="0">
            <a:schemeClr val="accent1"/>
          </a:fillRef>
          <a:effectRef idx="0">
            <a:schemeClr val="accent1"/>
          </a:effectRef>
          <a:fontRef idx="minor">
            <a:schemeClr val="tx1"/>
          </a:fontRef>
        </p:style>
      </p:cxnSp>
      <p:grpSp>
        <p:nvGrpSpPr>
          <p:cNvPr id="104" name="Group 103"/>
          <p:cNvGrpSpPr/>
          <p:nvPr/>
        </p:nvGrpSpPr>
        <p:grpSpPr>
          <a:xfrm>
            <a:off x="7315200" y="1447800"/>
            <a:ext cx="1619250" cy="933450"/>
            <a:chOff x="7315200" y="1447800"/>
            <a:chExt cx="1619250" cy="933450"/>
          </a:xfrm>
        </p:grpSpPr>
        <p:pic>
          <p:nvPicPr>
            <p:cNvPr id="83" name="Picture 2" descr="C:\ll\private\research\private\user\ganghua\JohnWright\MultiPIE64\Images\300.bmp"/>
            <p:cNvPicPr>
              <a:picLocks noChangeAspect="1" noChangeArrowheads="1"/>
            </p:cNvPicPr>
            <p:nvPr/>
          </p:nvPicPr>
          <p:blipFill>
            <a:blip r:embed="rId3" cstate="print"/>
            <a:srcRect/>
            <a:stretch>
              <a:fillRect/>
            </a:stretch>
          </p:blipFill>
          <p:spPr bwMode="auto">
            <a:xfrm>
              <a:off x="7315200" y="1676400"/>
              <a:ext cx="704850" cy="704850"/>
            </a:xfrm>
            <a:prstGeom prst="rect">
              <a:avLst/>
            </a:prstGeom>
            <a:noFill/>
          </p:spPr>
        </p:pic>
        <p:pic>
          <p:nvPicPr>
            <p:cNvPr id="84" name="Picture 3" descr="C:\ll\private\research\private\user\ganghua\JohnWright\MultiPIE64\Images\271.bmp"/>
            <p:cNvPicPr>
              <a:picLocks noChangeAspect="1" noChangeArrowheads="1"/>
            </p:cNvPicPr>
            <p:nvPr/>
          </p:nvPicPr>
          <p:blipFill>
            <a:blip r:embed="rId4" cstate="print"/>
            <a:srcRect/>
            <a:stretch>
              <a:fillRect/>
            </a:stretch>
          </p:blipFill>
          <p:spPr bwMode="auto">
            <a:xfrm>
              <a:off x="8229600" y="1676400"/>
              <a:ext cx="704850" cy="704850"/>
            </a:xfrm>
            <a:prstGeom prst="rect">
              <a:avLst/>
            </a:prstGeom>
            <a:noFill/>
          </p:spPr>
        </p:pic>
        <p:sp>
          <p:nvSpPr>
            <p:cNvPr id="85" name="Rectangle 84"/>
            <p:cNvSpPr/>
            <p:nvPr/>
          </p:nvSpPr>
          <p:spPr>
            <a:xfrm>
              <a:off x="7391400" y="1905000"/>
              <a:ext cx="228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86" name="Rectangle 85"/>
            <p:cNvSpPr/>
            <p:nvPr/>
          </p:nvSpPr>
          <p:spPr>
            <a:xfrm>
              <a:off x="8610600" y="1981200"/>
              <a:ext cx="228600" cy="228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cxnSp>
          <p:nvCxnSpPr>
            <p:cNvPr id="90" name="Straight Arrow Connector 89"/>
            <p:cNvCxnSpPr>
              <a:stCxn id="85" idx="3"/>
              <a:endCxn id="86" idx="1"/>
            </p:cNvCxnSpPr>
            <p:nvPr/>
          </p:nvCxnSpPr>
          <p:spPr>
            <a:xfrm>
              <a:off x="7620000" y="2019300"/>
              <a:ext cx="990600" cy="76200"/>
            </a:xfrm>
            <a:prstGeom prst="straightConnector1">
              <a:avLst/>
            </a:prstGeom>
            <a:ln w="22225">
              <a:solidFill>
                <a:srgbClr val="FF0000"/>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00" name="Group 99"/>
            <p:cNvGrpSpPr/>
            <p:nvPr/>
          </p:nvGrpSpPr>
          <p:grpSpPr>
            <a:xfrm>
              <a:off x="7848600" y="1447800"/>
              <a:ext cx="533400" cy="914400"/>
              <a:chOff x="7696200" y="1524000"/>
              <a:chExt cx="533400" cy="914400"/>
            </a:xfrm>
          </p:grpSpPr>
          <p:cxnSp>
            <p:nvCxnSpPr>
              <p:cNvPr id="92" name="Straight Connector 91"/>
              <p:cNvCxnSpPr/>
              <p:nvPr/>
            </p:nvCxnSpPr>
            <p:spPr>
              <a:xfrm rot="16200000" flipH="1">
                <a:off x="7543800" y="1752600"/>
                <a:ext cx="914400" cy="4572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rot="5400000">
                <a:off x="7543800" y="1676400"/>
                <a:ext cx="838200" cy="5334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grpSp>
      <p:sp>
        <p:nvSpPr>
          <p:cNvPr id="89" name="Oval 88"/>
          <p:cNvSpPr/>
          <p:nvPr/>
        </p:nvSpPr>
        <p:spPr>
          <a:xfrm>
            <a:off x="5875066" y="2465116"/>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1" name="Oval 90"/>
          <p:cNvSpPr/>
          <p:nvPr/>
        </p:nvSpPr>
        <p:spPr>
          <a:xfrm>
            <a:off x="6094141" y="2466975"/>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3" name="Oval 92"/>
          <p:cNvSpPr/>
          <p:nvPr/>
        </p:nvSpPr>
        <p:spPr>
          <a:xfrm>
            <a:off x="6551341" y="2466975"/>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cxnSp>
        <p:nvCxnSpPr>
          <p:cNvPr id="95" name="Straight Connector 94"/>
          <p:cNvCxnSpPr/>
          <p:nvPr/>
        </p:nvCxnSpPr>
        <p:spPr>
          <a:xfrm rot="5400000">
            <a:off x="2549919" y="3704056"/>
            <a:ext cx="434899" cy="301086"/>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rot="16200000" flipH="1">
            <a:off x="2858438" y="3700343"/>
            <a:ext cx="449765" cy="315948"/>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rot="5400000">
            <a:off x="2925345" y="4228163"/>
            <a:ext cx="449767" cy="197009"/>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rot="16200000" flipH="1">
            <a:off x="3133502" y="4220734"/>
            <a:ext cx="453486" cy="208154"/>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rot="5400000">
            <a:off x="2286008" y="4213294"/>
            <a:ext cx="449767" cy="197009"/>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rot="16200000" flipH="1">
            <a:off x="2471862" y="4228168"/>
            <a:ext cx="468352" cy="178414"/>
          </a:xfrm>
          <a:prstGeom prst="line">
            <a:avLst/>
          </a:prstGeom>
          <a:ln w="25400">
            <a:solidFill>
              <a:schemeClr val="tx1">
                <a:lumMod val="75000"/>
              </a:schemeClr>
            </a:solidFill>
          </a:ln>
        </p:spPr>
        <p:style>
          <a:lnRef idx="1">
            <a:schemeClr val="accent1"/>
          </a:lnRef>
          <a:fillRef idx="0">
            <a:schemeClr val="accent1"/>
          </a:fillRef>
          <a:effectRef idx="0">
            <a:schemeClr val="accent1"/>
          </a:effectRef>
          <a:fontRef idx="minor">
            <a:schemeClr val="tx1"/>
          </a:fontRef>
        </p:style>
      </p:cxnSp>
      <p:sp>
        <p:nvSpPr>
          <p:cNvPr id="103" name="Oval 102"/>
          <p:cNvSpPr/>
          <p:nvPr/>
        </p:nvSpPr>
        <p:spPr>
          <a:xfrm>
            <a:off x="2884475" y="3581400"/>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5" name="Oval 104"/>
          <p:cNvSpPr/>
          <p:nvPr/>
        </p:nvSpPr>
        <p:spPr>
          <a:xfrm>
            <a:off x="3215272" y="4046024"/>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6" name="Oval 105"/>
          <p:cNvSpPr/>
          <p:nvPr/>
        </p:nvSpPr>
        <p:spPr>
          <a:xfrm>
            <a:off x="3025705" y="4525517"/>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7" name="Oval 106"/>
          <p:cNvSpPr/>
          <p:nvPr/>
        </p:nvSpPr>
        <p:spPr>
          <a:xfrm>
            <a:off x="3427141" y="4525517"/>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8" name="Oval 107"/>
          <p:cNvSpPr/>
          <p:nvPr/>
        </p:nvSpPr>
        <p:spPr>
          <a:xfrm>
            <a:off x="2568514" y="4046024"/>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9" name="Oval 108"/>
          <p:cNvSpPr/>
          <p:nvPr/>
        </p:nvSpPr>
        <p:spPr>
          <a:xfrm>
            <a:off x="2780383" y="4525517"/>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0" name="Oval 109"/>
          <p:cNvSpPr/>
          <p:nvPr/>
        </p:nvSpPr>
        <p:spPr>
          <a:xfrm>
            <a:off x="2356645" y="4525517"/>
            <a:ext cx="78059" cy="78059"/>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1" name="TextBox 110"/>
          <p:cNvSpPr txBox="1"/>
          <p:nvPr/>
        </p:nvSpPr>
        <p:spPr>
          <a:xfrm>
            <a:off x="2209776" y="3581400"/>
            <a:ext cx="613317"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T</a:t>
            </a:r>
            <a:r>
              <a:rPr lang="en-US" sz="1800" b="0" baseline="-25000" dirty="0" smtClean="0">
                <a:solidFill>
                  <a:srgbClr val="FFFFFF"/>
                </a:solidFill>
                <a:latin typeface="Garamond"/>
                <a:cs typeface="+mn-cs"/>
              </a:rPr>
              <a:t>2</a:t>
            </a:r>
            <a:endParaRPr lang="en-US" sz="1800" b="0" baseline="-25000" dirty="0">
              <a:solidFill>
                <a:srgbClr val="FFFFFF"/>
              </a:solidFill>
              <a:latin typeface="Garamond"/>
              <a:cs typeface="+mn-cs"/>
            </a:endParaRPr>
          </a:p>
        </p:txBody>
      </p:sp>
      <p:sp>
        <p:nvSpPr>
          <p:cNvPr id="112" name="Oval 111"/>
          <p:cNvSpPr/>
          <p:nvPr/>
        </p:nvSpPr>
        <p:spPr>
          <a:xfrm>
            <a:off x="5903641" y="2465116"/>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3" name="Oval 112"/>
          <p:cNvSpPr/>
          <p:nvPr/>
        </p:nvSpPr>
        <p:spPr>
          <a:xfrm>
            <a:off x="5913166" y="2474641"/>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4" name="Rectangle 113"/>
          <p:cNvSpPr/>
          <p:nvPr/>
        </p:nvSpPr>
        <p:spPr>
          <a:xfrm>
            <a:off x="1524000" y="4648200"/>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5" name="Rectangle 114"/>
          <p:cNvSpPr/>
          <p:nvPr/>
        </p:nvSpPr>
        <p:spPr>
          <a:xfrm>
            <a:off x="2802256" y="4648200"/>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6" name="Rectangle 115"/>
          <p:cNvSpPr/>
          <p:nvPr/>
        </p:nvSpPr>
        <p:spPr>
          <a:xfrm>
            <a:off x="5421631" y="4648200"/>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7" name="Rectangle 116"/>
          <p:cNvSpPr/>
          <p:nvPr/>
        </p:nvSpPr>
        <p:spPr>
          <a:xfrm>
            <a:off x="847725" y="4648200"/>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9" name="Oval 118"/>
          <p:cNvSpPr/>
          <p:nvPr/>
        </p:nvSpPr>
        <p:spPr>
          <a:xfrm>
            <a:off x="6105525" y="2466975"/>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0" name="Rectangle 119"/>
          <p:cNvSpPr/>
          <p:nvPr/>
        </p:nvSpPr>
        <p:spPr>
          <a:xfrm>
            <a:off x="2802256" y="4733925"/>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1" name="Oval 120"/>
          <p:cNvSpPr/>
          <p:nvPr/>
        </p:nvSpPr>
        <p:spPr>
          <a:xfrm>
            <a:off x="6115050" y="2466975"/>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2" name="Rectangle 121"/>
          <p:cNvSpPr/>
          <p:nvPr/>
        </p:nvSpPr>
        <p:spPr>
          <a:xfrm>
            <a:off x="4773931" y="4648200"/>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3" name="Oval 122"/>
          <p:cNvSpPr/>
          <p:nvPr/>
        </p:nvSpPr>
        <p:spPr>
          <a:xfrm>
            <a:off x="6581775" y="2466975"/>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4" name="Oval 123"/>
          <p:cNvSpPr/>
          <p:nvPr/>
        </p:nvSpPr>
        <p:spPr>
          <a:xfrm>
            <a:off x="6572250" y="2466975"/>
            <a:ext cx="78059" cy="78059"/>
          </a:xfrm>
          <a:prstGeom prst="ellipse">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5" name="Rectangle 124"/>
          <p:cNvSpPr/>
          <p:nvPr/>
        </p:nvSpPr>
        <p:spPr>
          <a:xfrm>
            <a:off x="1524000" y="4733925"/>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6" name="Rectangle 125"/>
          <p:cNvSpPr/>
          <p:nvPr/>
        </p:nvSpPr>
        <p:spPr>
          <a:xfrm>
            <a:off x="3448050" y="4648200"/>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7" name="Rectangle 126"/>
          <p:cNvSpPr/>
          <p:nvPr/>
        </p:nvSpPr>
        <p:spPr>
          <a:xfrm>
            <a:off x="5019675" y="4648200"/>
            <a:ext cx="45719" cy="76200"/>
          </a:xfrm>
          <a:prstGeom prst="rect">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grpSp>
        <p:nvGrpSpPr>
          <p:cNvPr id="132" name="Group 131"/>
          <p:cNvGrpSpPr/>
          <p:nvPr/>
        </p:nvGrpSpPr>
        <p:grpSpPr>
          <a:xfrm>
            <a:off x="5886450" y="2316718"/>
            <a:ext cx="752475" cy="369332"/>
            <a:chOff x="5867400" y="1981200"/>
            <a:chExt cx="752475" cy="369332"/>
          </a:xfrm>
        </p:grpSpPr>
        <p:sp>
          <p:nvSpPr>
            <p:cNvPr id="94" name="Rectangle 93"/>
            <p:cNvSpPr/>
            <p:nvPr/>
          </p:nvSpPr>
          <p:spPr>
            <a:xfrm>
              <a:off x="6156752" y="1981200"/>
              <a:ext cx="320248" cy="369332"/>
            </a:xfrm>
            <a:prstGeom prst="rect">
              <a:avLst/>
            </a:prstGeom>
          </p:spPr>
          <p:txBody>
            <a:bodyPr wrap="square">
              <a:spAutoFit/>
            </a:bodyPr>
            <a:lstStyle/>
            <a:p>
              <a:pPr eaLnBrk="1" fontAlgn="auto" hangingPunct="1">
                <a:spcBef>
                  <a:spcPts val="0"/>
                </a:spcBef>
                <a:spcAft>
                  <a:spcPts val="0"/>
                </a:spcAft>
              </a:pPr>
              <a:r>
                <a:rPr lang="en-US" sz="1800" b="0" dirty="0" smtClean="0">
                  <a:solidFill>
                    <a:srgbClr val="FFFFFF"/>
                  </a:solidFill>
                  <a:latin typeface="Garamond"/>
                  <a:cs typeface="+mn-cs"/>
                </a:rPr>
                <a:t>…</a:t>
              </a:r>
              <a:endParaRPr lang="en-US" sz="1800" b="0" dirty="0">
                <a:solidFill>
                  <a:srgbClr val="FFFFFF"/>
                </a:solidFill>
                <a:latin typeface="Garamond"/>
                <a:cs typeface="+mn-cs"/>
              </a:endParaRPr>
            </a:p>
          </p:txBody>
        </p:sp>
        <p:sp>
          <p:nvSpPr>
            <p:cNvPr id="129" name="Oval 128"/>
            <p:cNvSpPr/>
            <p:nvPr/>
          </p:nvSpPr>
          <p:spPr>
            <a:xfrm>
              <a:off x="5867400" y="2133600"/>
              <a:ext cx="76200" cy="76200"/>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30" name="Oval 129"/>
            <p:cNvSpPr/>
            <p:nvPr/>
          </p:nvSpPr>
          <p:spPr>
            <a:xfrm>
              <a:off x="6096000" y="2133600"/>
              <a:ext cx="76200" cy="76200"/>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31" name="Oval 130"/>
            <p:cNvSpPr/>
            <p:nvPr/>
          </p:nvSpPr>
          <p:spPr>
            <a:xfrm>
              <a:off x="6543675" y="2133600"/>
              <a:ext cx="76200" cy="76200"/>
            </a:xfrm>
            <a:prstGeom prst="ellipse">
              <a:avLst/>
            </a:prstGeom>
            <a:solidFill>
              <a:srgbClr val="FFFF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104"/>
                                        </p:tgtEl>
                                        <p:attrNameLst>
                                          <p:attrName>style.visibility</p:attrName>
                                        </p:attrNameLst>
                                      </p:cBhvr>
                                      <p:to>
                                        <p:strVal val="visible"/>
                                      </p:to>
                                    </p:set>
                                    <p:animEffect transition="in" filter="blinds(horizontal)">
                                      <p:cBhvr>
                                        <p:cTn id="7" dur="5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9"/>
                                        </p:tgtEl>
                                        <p:attrNameLst>
                                          <p:attrName>style.visibility</p:attrName>
                                        </p:attrNameLst>
                                      </p:cBhvr>
                                      <p:to>
                                        <p:strVal val="visible"/>
                                      </p:to>
                                    </p:set>
                                    <p:animEffect transition="in" filter="blinds(horizontal)">
                                      <p:cBhvr>
                                        <p:cTn id="12" dur="500"/>
                                        <p:tgtEl>
                                          <p:spTgt spid="79"/>
                                        </p:tgtEl>
                                      </p:cBhvr>
                                    </p:animEffect>
                                  </p:childTnLst>
                                </p:cTn>
                              </p:par>
                            </p:childTnLst>
                          </p:cTn>
                        </p:par>
                        <p:par>
                          <p:cTn id="13" fill="hold">
                            <p:stCondLst>
                              <p:cond delay="500"/>
                            </p:stCondLst>
                            <p:childTnLst>
                              <p:par>
                                <p:cTn id="14" presetID="3" presetClass="entr" presetSubtype="10" fill="hold" nodeType="afterEffect">
                                  <p:stCondLst>
                                    <p:cond delay="0"/>
                                  </p:stCondLst>
                                  <p:childTnLst>
                                    <p:set>
                                      <p:cBhvr>
                                        <p:cTn id="15" dur="1" fill="hold">
                                          <p:stCondLst>
                                            <p:cond delay="0"/>
                                          </p:stCondLst>
                                        </p:cTn>
                                        <p:tgtEl>
                                          <p:spTgt spid="81"/>
                                        </p:tgtEl>
                                        <p:attrNameLst>
                                          <p:attrName>style.visibility</p:attrName>
                                        </p:attrNameLst>
                                      </p:cBhvr>
                                      <p:to>
                                        <p:strVal val="visible"/>
                                      </p:to>
                                    </p:set>
                                    <p:animEffect transition="in" filter="blinds(horizontal)">
                                      <p:cBhvr>
                                        <p:cTn id="16" dur="500"/>
                                        <p:tgtEl>
                                          <p:spTgt spid="81"/>
                                        </p:tgtEl>
                                      </p:cBhvr>
                                    </p:animEffect>
                                  </p:childTnLst>
                                </p:cTn>
                              </p:par>
                              <p:par>
                                <p:cTn id="17" presetID="3" presetClass="entr" presetSubtype="10" fill="hold" nodeType="withEffect">
                                  <p:stCondLst>
                                    <p:cond delay="0"/>
                                  </p:stCondLst>
                                  <p:childTnLst>
                                    <p:set>
                                      <p:cBhvr>
                                        <p:cTn id="18" dur="1" fill="hold">
                                          <p:stCondLst>
                                            <p:cond delay="0"/>
                                          </p:stCondLst>
                                        </p:cTn>
                                        <p:tgtEl>
                                          <p:spTgt spid="82"/>
                                        </p:tgtEl>
                                        <p:attrNameLst>
                                          <p:attrName>style.visibility</p:attrName>
                                        </p:attrNameLst>
                                      </p:cBhvr>
                                      <p:to>
                                        <p:strVal val="visible"/>
                                      </p:to>
                                    </p:set>
                                    <p:animEffect transition="in" filter="blinds(horizontal)">
                                      <p:cBhvr>
                                        <p:cTn id="19" dur="500"/>
                                        <p:tgtEl>
                                          <p:spTgt spid="82"/>
                                        </p:tgtEl>
                                      </p:cBhvr>
                                    </p:animEffect>
                                  </p:childTnLst>
                                </p:cTn>
                              </p:par>
                            </p:childTnLst>
                          </p:cTn>
                        </p:par>
                      </p:childTnLst>
                    </p:cTn>
                  </p:par>
                  <p:par>
                    <p:cTn id="20" fill="hold">
                      <p:stCondLst>
                        <p:cond delay="indefinite"/>
                      </p:stCondLst>
                      <p:childTnLst>
                        <p:par>
                          <p:cTn id="21" fill="hold">
                            <p:stCondLst>
                              <p:cond delay="0"/>
                            </p:stCondLst>
                            <p:childTnLst>
                              <p:par>
                                <p:cTn id="22" presetID="3" presetClass="entr" presetSubtype="10" fill="hold" nodeType="clickEffect">
                                  <p:stCondLst>
                                    <p:cond delay="0"/>
                                  </p:stCondLst>
                                  <p:childTnLst>
                                    <p:set>
                                      <p:cBhvr>
                                        <p:cTn id="23" dur="1" fill="hold">
                                          <p:stCondLst>
                                            <p:cond delay="0"/>
                                          </p:stCondLst>
                                        </p:cTn>
                                        <p:tgtEl>
                                          <p:spTgt spid="132"/>
                                        </p:tgtEl>
                                        <p:attrNameLst>
                                          <p:attrName>style.visibility</p:attrName>
                                        </p:attrNameLst>
                                      </p:cBhvr>
                                      <p:to>
                                        <p:strVal val="visible"/>
                                      </p:to>
                                    </p:set>
                                    <p:animEffect transition="in" filter="blinds(horizontal)">
                                      <p:cBhvr>
                                        <p:cTn id="24" dur="500"/>
                                        <p:tgtEl>
                                          <p:spTgt spid="132"/>
                                        </p:tgtEl>
                                      </p:cBhvr>
                                    </p:animEffect>
                                  </p:childTnLst>
                                </p:cTn>
                              </p:par>
                            </p:childTnLst>
                          </p:cTn>
                        </p:par>
                      </p:childTnLst>
                    </p:cTn>
                  </p:par>
                  <p:par>
                    <p:cTn id="25" fill="hold">
                      <p:stCondLst>
                        <p:cond delay="indefinite"/>
                      </p:stCondLst>
                      <p:childTnLst>
                        <p:par>
                          <p:cTn id="26" fill="hold">
                            <p:stCondLst>
                              <p:cond delay="0"/>
                            </p:stCondLst>
                            <p:childTnLst>
                              <p:par>
                                <p:cTn id="27" presetID="3" presetClass="entr" presetSubtype="10" fill="hold" grpId="0" nodeType="clickEffect">
                                  <p:stCondLst>
                                    <p:cond delay="0"/>
                                  </p:stCondLst>
                                  <p:childTnLst>
                                    <p:set>
                                      <p:cBhvr>
                                        <p:cTn id="28" dur="1" fill="hold">
                                          <p:stCondLst>
                                            <p:cond delay="0"/>
                                          </p:stCondLst>
                                        </p:cTn>
                                        <p:tgtEl>
                                          <p:spTgt spid="89"/>
                                        </p:tgtEl>
                                        <p:attrNameLst>
                                          <p:attrName>style.visibility</p:attrName>
                                        </p:attrNameLst>
                                      </p:cBhvr>
                                      <p:to>
                                        <p:strVal val="visible"/>
                                      </p:to>
                                    </p:set>
                                    <p:animEffect transition="in" filter="blinds(horizontal)">
                                      <p:cBhvr>
                                        <p:cTn id="29" dur="500"/>
                                        <p:tgtEl>
                                          <p:spTgt spid="89"/>
                                        </p:tgtEl>
                                      </p:cBhvr>
                                    </p:animEffect>
                                  </p:childTnLst>
                                </p:cTn>
                              </p:par>
                            </p:childTnLst>
                          </p:cTn>
                        </p:par>
                        <p:par>
                          <p:cTn id="30" fill="hold">
                            <p:stCondLst>
                              <p:cond delay="500"/>
                            </p:stCondLst>
                            <p:childTnLst>
                              <p:par>
                                <p:cTn id="31" presetID="0" presetClass="path" presetSubtype="0" accel="50000" decel="50000" fill="hold" grpId="1" nodeType="afterEffect">
                                  <p:stCondLst>
                                    <p:cond delay="0"/>
                                  </p:stCondLst>
                                  <p:childTnLst>
                                    <p:animMotion origin="layout" path="M 0 0 C -0.20694 0.06134 -0.41371 0.12268 -0.48958 0.16111 L -0.4552 0.23055 L -0.47708 0.3 " pathEditMode="relative" ptsTypes="aAAA">
                                      <p:cBhvr>
                                        <p:cTn id="32" dur="2000" fill="hold"/>
                                        <p:tgtEl>
                                          <p:spTgt spid="89"/>
                                        </p:tgtEl>
                                        <p:attrNameLst>
                                          <p:attrName>ppt_x</p:attrName>
                                          <p:attrName>ppt_y</p:attrName>
                                        </p:attrNameLst>
                                      </p:cBhvr>
                                    </p:animMotion>
                                  </p:childTnLst>
                                </p:cTn>
                              </p:par>
                            </p:childTnLst>
                          </p:cTn>
                        </p:par>
                        <p:par>
                          <p:cTn id="33" fill="hold">
                            <p:stCondLst>
                              <p:cond delay="2500"/>
                            </p:stCondLst>
                            <p:childTnLst>
                              <p:par>
                                <p:cTn id="34" presetID="3" presetClass="entr" presetSubtype="10" fill="hold" grpId="0" nodeType="afterEffect">
                                  <p:stCondLst>
                                    <p:cond delay="0"/>
                                  </p:stCondLst>
                                  <p:childTnLst>
                                    <p:set>
                                      <p:cBhvr>
                                        <p:cTn id="35" dur="1" fill="hold">
                                          <p:stCondLst>
                                            <p:cond delay="0"/>
                                          </p:stCondLst>
                                        </p:cTn>
                                        <p:tgtEl>
                                          <p:spTgt spid="114"/>
                                        </p:tgtEl>
                                        <p:attrNameLst>
                                          <p:attrName>style.visibility</p:attrName>
                                        </p:attrNameLst>
                                      </p:cBhvr>
                                      <p:to>
                                        <p:strVal val="visible"/>
                                      </p:to>
                                    </p:set>
                                    <p:animEffect transition="in" filter="blinds(horizontal)">
                                      <p:cBhvr>
                                        <p:cTn id="36" dur="500"/>
                                        <p:tgtEl>
                                          <p:spTgt spid="114"/>
                                        </p:tgtEl>
                                      </p:cBhvr>
                                    </p:animEffect>
                                  </p:childTnLst>
                                </p:cTn>
                              </p:par>
                            </p:childTnLst>
                          </p:cTn>
                        </p:par>
                        <p:par>
                          <p:cTn id="37" fill="hold">
                            <p:stCondLst>
                              <p:cond delay="3000"/>
                            </p:stCondLst>
                            <p:childTnLst>
                              <p:par>
                                <p:cTn id="38" presetID="3" presetClass="entr" presetSubtype="10" fill="hold" grpId="0" nodeType="afterEffect">
                                  <p:stCondLst>
                                    <p:cond delay="0"/>
                                  </p:stCondLst>
                                  <p:childTnLst>
                                    <p:set>
                                      <p:cBhvr>
                                        <p:cTn id="39" dur="1" fill="hold">
                                          <p:stCondLst>
                                            <p:cond delay="0"/>
                                          </p:stCondLst>
                                        </p:cTn>
                                        <p:tgtEl>
                                          <p:spTgt spid="112"/>
                                        </p:tgtEl>
                                        <p:attrNameLst>
                                          <p:attrName>style.visibility</p:attrName>
                                        </p:attrNameLst>
                                      </p:cBhvr>
                                      <p:to>
                                        <p:strVal val="visible"/>
                                      </p:to>
                                    </p:set>
                                    <p:animEffect transition="in" filter="blinds(horizontal)">
                                      <p:cBhvr>
                                        <p:cTn id="40" dur="500"/>
                                        <p:tgtEl>
                                          <p:spTgt spid="112"/>
                                        </p:tgtEl>
                                      </p:cBhvr>
                                    </p:animEffect>
                                  </p:childTnLst>
                                </p:cTn>
                              </p:par>
                            </p:childTnLst>
                          </p:cTn>
                        </p:par>
                        <p:par>
                          <p:cTn id="41" fill="hold">
                            <p:stCondLst>
                              <p:cond delay="3500"/>
                            </p:stCondLst>
                            <p:childTnLst>
                              <p:par>
                                <p:cTn id="42" presetID="0" presetClass="path" presetSubtype="0" accel="50000" decel="50000" fill="hold" grpId="1" nodeType="afterEffect">
                                  <p:stCondLst>
                                    <p:cond delay="0"/>
                                  </p:stCondLst>
                                  <p:childTnLst>
                                    <p:animMotion origin="layout" path="M -5.27778E-6 -3.7037E-7 C -0.13577 0.06134 -0.27154 0.12268 -0.3323 0.16111 L -0.36459 0.23055 L -0.34272 0.3 " pathEditMode="relative" ptsTypes="aAAA">
                                      <p:cBhvr>
                                        <p:cTn id="43" dur="2000" fill="hold"/>
                                        <p:tgtEl>
                                          <p:spTgt spid="112"/>
                                        </p:tgtEl>
                                        <p:attrNameLst>
                                          <p:attrName>ppt_x</p:attrName>
                                          <p:attrName>ppt_y</p:attrName>
                                        </p:attrNameLst>
                                      </p:cBhvr>
                                    </p:animMotion>
                                  </p:childTnLst>
                                </p:cTn>
                              </p:par>
                            </p:childTnLst>
                          </p:cTn>
                        </p:par>
                        <p:par>
                          <p:cTn id="44" fill="hold">
                            <p:stCondLst>
                              <p:cond delay="5500"/>
                            </p:stCondLst>
                            <p:childTnLst>
                              <p:par>
                                <p:cTn id="45" presetID="3" presetClass="entr" presetSubtype="10" fill="hold" grpId="0" nodeType="afterEffect">
                                  <p:stCondLst>
                                    <p:cond delay="0"/>
                                  </p:stCondLst>
                                  <p:childTnLst>
                                    <p:set>
                                      <p:cBhvr>
                                        <p:cTn id="46" dur="1" fill="hold">
                                          <p:stCondLst>
                                            <p:cond delay="0"/>
                                          </p:stCondLst>
                                        </p:cTn>
                                        <p:tgtEl>
                                          <p:spTgt spid="115"/>
                                        </p:tgtEl>
                                        <p:attrNameLst>
                                          <p:attrName>style.visibility</p:attrName>
                                        </p:attrNameLst>
                                      </p:cBhvr>
                                      <p:to>
                                        <p:strVal val="visible"/>
                                      </p:to>
                                    </p:set>
                                    <p:animEffect transition="in" filter="blinds(horizontal)">
                                      <p:cBhvr>
                                        <p:cTn id="47" dur="500"/>
                                        <p:tgtEl>
                                          <p:spTgt spid="115"/>
                                        </p:tgtEl>
                                      </p:cBhvr>
                                    </p:animEffect>
                                  </p:childTnLst>
                                </p:cTn>
                              </p:par>
                            </p:childTnLst>
                          </p:cTn>
                        </p:par>
                        <p:par>
                          <p:cTn id="48" fill="hold">
                            <p:stCondLst>
                              <p:cond delay="6000"/>
                            </p:stCondLst>
                            <p:childTnLst>
                              <p:par>
                                <p:cTn id="49" presetID="3" presetClass="entr" presetSubtype="10" fill="hold" grpId="0" nodeType="afterEffect">
                                  <p:stCondLst>
                                    <p:cond delay="0"/>
                                  </p:stCondLst>
                                  <p:childTnLst>
                                    <p:set>
                                      <p:cBhvr>
                                        <p:cTn id="50" dur="1" fill="hold">
                                          <p:stCondLst>
                                            <p:cond delay="0"/>
                                          </p:stCondLst>
                                        </p:cTn>
                                        <p:tgtEl>
                                          <p:spTgt spid="113"/>
                                        </p:tgtEl>
                                        <p:attrNameLst>
                                          <p:attrName>style.visibility</p:attrName>
                                        </p:attrNameLst>
                                      </p:cBhvr>
                                      <p:to>
                                        <p:strVal val="visible"/>
                                      </p:to>
                                    </p:set>
                                    <p:animEffect transition="in" filter="blinds(horizontal)">
                                      <p:cBhvr>
                                        <p:cTn id="51" dur="500"/>
                                        <p:tgtEl>
                                          <p:spTgt spid="113"/>
                                        </p:tgtEl>
                                      </p:cBhvr>
                                    </p:animEffect>
                                  </p:childTnLst>
                                </p:cTn>
                              </p:par>
                            </p:childTnLst>
                          </p:cTn>
                        </p:par>
                        <p:par>
                          <p:cTn id="52" fill="hold">
                            <p:stCondLst>
                              <p:cond delay="6500"/>
                            </p:stCondLst>
                            <p:childTnLst>
                              <p:par>
                                <p:cTn id="53" presetID="0" presetClass="path" presetSubtype="0" accel="50000" decel="50000" fill="hold" grpId="1" nodeType="afterEffect">
                                  <p:stCondLst>
                                    <p:cond delay="0"/>
                                  </p:stCondLst>
                                  <p:childTnLst>
                                    <p:animMotion origin="layout" path="M 0.00017 0.00023 C -0.0507 0.05949 -0.10156 0.11898 -0.11441 0.15717 L -0.07691 0.22939 L -0.05504 0.29884 " pathEditMode="relative" ptsTypes="aAAA">
                                      <p:cBhvr>
                                        <p:cTn id="54" dur="2000" fill="hold"/>
                                        <p:tgtEl>
                                          <p:spTgt spid="113"/>
                                        </p:tgtEl>
                                        <p:attrNameLst>
                                          <p:attrName>ppt_x</p:attrName>
                                          <p:attrName>ppt_y</p:attrName>
                                        </p:attrNameLst>
                                      </p:cBhvr>
                                    </p:animMotion>
                                  </p:childTnLst>
                                </p:cTn>
                              </p:par>
                            </p:childTnLst>
                          </p:cTn>
                        </p:par>
                        <p:par>
                          <p:cTn id="55" fill="hold">
                            <p:stCondLst>
                              <p:cond delay="8500"/>
                            </p:stCondLst>
                            <p:childTnLst>
                              <p:par>
                                <p:cTn id="56" presetID="3" presetClass="entr" presetSubtype="10" fill="hold" grpId="0" nodeType="afterEffect">
                                  <p:stCondLst>
                                    <p:cond delay="0"/>
                                  </p:stCondLst>
                                  <p:childTnLst>
                                    <p:set>
                                      <p:cBhvr>
                                        <p:cTn id="57" dur="1" fill="hold">
                                          <p:stCondLst>
                                            <p:cond delay="0"/>
                                          </p:stCondLst>
                                        </p:cTn>
                                        <p:tgtEl>
                                          <p:spTgt spid="116"/>
                                        </p:tgtEl>
                                        <p:attrNameLst>
                                          <p:attrName>style.visibility</p:attrName>
                                        </p:attrNameLst>
                                      </p:cBhvr>
                                      <p:to>
                                        <p:strVal val="visible"/>
                                      </p:to>
                                    </p:set>
                                    <p:animEffect transition="in" filter="blinds(horizontal)">
                                      <p:cBhvr>
                                        <p:cTn id="58" dur="500"/>
                                        <p:tgtEl>
                                          <p:spTgt spid="116"/>
                                        </p:tgtEl>
                                      </p:cBhvr>
                                    </p:animEffect>
                                  </p:childTnLst>
                                </p:cTn>
                              </p:par>
                            </p:childTnLst>
                          </p:cTn>
                        </p:par>
                        <p:par>
                          <p:cTn id="59" fill="hold">
                            <p:stCondLst>
                              <p:cond delay="9000"/>
                            </p:stCondLst>
                            <p:childTnLst>
                              <p:par>
                                <p:cTn id="60" presetID="3" presetClass="entr" presetSubtype="10" fill="hold" grpId="0" nodeType="afterEffect">
                                  <p:stCondLst>
                                    <p:cond delay="0"/>
                                  </p:stCondLst>
                                  <p:childTnLst>
                                    <p:set>
                                      <p:cBhvr>
                                        <p:cTn id="61" dur="1" fill="hold">
                                          <p:stCondLst>
                                            <p:cond delay="0"/>
                                          </p:stCondLst>
                                        </p:cTn>
                                        <p:tgtEl>
                                          <p:spTgt spid="91"/>
                                        </p:tgtEl>
                                        <p:attrNameLst>
                                          <p:attrName>style.visibility</p:attrName>
                                        </p:attrNameLst>
                                      </p:cBhvr>
                                      <p:to>
                                        <p:strVal val="visible"/>
                                      </p:to>
                                    </p:set>
                                    <p:animEffect transition="in" filter="blinds(horizontal)">
                                      <p:cBhvr>
                                        <p:cTn id="62" dur="500"/>
                                        <p:tgtEl>
                                          <p:spTgt spid="91"/>
                                        </p:tgtEl>
                                      </p:cBhvr>
                                    </p:animEffect>
                                  </p:childTnLst>
                                </p:cTn>
                              </p:par>
                            </p:childTnLst>
                          </p:cTn>
                        </p:par>
                        <p:par>
                          <p:cTn id="63" fill="hold">
                            <p:stCondLst>
                              <p:cond delay="9500"/>
                            </p:stCondLst>
                            <p:childTnLst>
                              <p:par>
                                <p:cTn id="64" presetID="0" presetClass="path" presetSubtype="0" accel="50000" decel="50000" fill="hold" grpId="1" nodeType="afterEffect">
                                  <p:stCondLst>
                                    <p:cond delay="0"/>
                                  </p:stCondLst>
                                  <p:childTnLst>
                                    <p:animMotion origin="layout" path="M 0 0 L -0.51771 0.1625 L -0.55208 0.23194 L -0.575 0.29861 " pathEditMode="relative" ptsTypes="AAAA">
                                      <p:cBhvr>
                                        <p:cTn id="65" dur="2000" fill="hold"/>
                                        <p:tgtEl>
                                          <p:spTgt spid="91"/>
                                        </p:tgtEl>
                                        <p:attrNameLst>
                                          <p:attrName>ppt_x</p:attrName>
                                          <p:attrName>ppt_y</p:attrName>
                                        </p:attrNameLst>
                                      </p:cBhvr>
                                    </p:animMotion>
                                  </p:childTnLst>
                                </p:cTn>
                              </p:par>
                            </p:childTnLst>
                          </p:cTn>
                        </p:par>
                        <p:par>
                          <p:cTn id="66" fill="hold">
                            <p:stCondLst>
                              <p:cond delay="11500"/>
                            </p:stCondLst>
                            <p:childTnLst>
                              <p:par>
                                <p:cTn id="67" presetID="3" presetClass="entr" presetSubtype="10" fill="hold" grpId="0" nodeType="afterEffect">
                                  <p:stCondLst>
                                    <p:cond delay="0"/>
                                  </p:stCondLst>
                                  <p:childTnLst>
                                    <p:set>
                                      <p:cBhvr>
                                        <p:cTn id="68" dur="1" fill="hold">
                                          <p:stCondLst>
                                            <p:cond delay="0"/>
                                          </p:stCondLst>
                                        </p:cTn>
                                        <p:tgtEl>
                                          <p:spTgt spid="117"/>
                                        </p:tgtEl>
                                        <p:attrNameLst>
                                          <p:attrName>style.visibility</p:attrName>
                                        </p:attrNameLst>
                                      </p:cBhvr>
                                      <p:to>
                                        <p:strVal val="visible"/>
                                      </p:to>
                                    </p:set>
                                    <p:animEffect transition="in" filter="blinds(horizontal)">
                                      <p:cBhvr>
                                        <p:cTn id="69" dur="500"/>
                                        <p:tgtEl>
                                          <p:spTgt spid="117"/>
                                        </p:tgtEl>
                                      </p:cBhvr>
                                    </p:animEffect>
                                  </p:childTnLst>
                                </p:cTn>
                              </p:par>
                            </p:childTnLst>
                          </p:cTn>
                        </p:par>
                        <p:par>
                          <p:cTn id="70" fill="hold">
                            <p:stCondLst>
                              <p:cond delay="12000"/>
                            </p:stCondLst>
                            <p:childTnLst>
                              <p:par>
                                <p:cTn id="71" presetID="3" presetClass="entr" presetSubtype="10" fill="hold" grpId="1" nodeType="afterEffect">
                                  <p:stCondLst>
                                    <p:cond delay="0"/>
                                  </p:stCondLst>
                                  <p:childTnLst>
                                    <p:set>
                                      <p:cBhvr>
                                        <p:cTn id="72" dur="1" fill="hold">
                                          <p:stCondLst>
                                            <p:cond delay="0"/>
                                          </p:stCondLst>
                                        </p:cTn>
                                        <p:tgtEl>
                                          <p:spTgt spid="119"/>
                                        </p:tgtEl>
                                        <p:attrNameLst>
                                          <p:attrName>style.visibility</p:attrName>
                                        </p:attrNameLst>
                                      </p:cBhvr>
                                      <p:to>
                                        <p:strVal val="visible"/>
                                      </p:to>
                                    </p:set>
                                    <p:animEffect transition="in" filter="blinds(horizontal)">
                                      <p:cBhvr>
                                        <p:cTn id="73" dur="500"/>
                                        <p:tgtEl>
                                          <p:spTgt spid="119"/>
                                        </p:tgtEl>
                                      </p:cBhvr>
                                    </p:animEffect>
                                  </p:childTnLst>
                                </p:cTn>
                              </p:par>
                            </p:childTnLst>
                          </p:cTn>
                        </p:par>
                        <p:par>
                          <p:cTn id="74" fill="hold">
                            <p:stCondLst>
                              <p:cond delay="12500"/>
                            </p:stCondLst>
                            <p:childTnLst>
                              <p:par>
                                <p:cTn id="75" presetID="0" presetClass="path" presetSubtype="0" accel="50000" decel="50000" fill="hold" grpId="0" nodeType="afterEffect">
                                  <p:stCondLst>
                                    <p:cond delay="0"/>
                                  </p:stCondLst>
                                  <p:childTnLst>
                                    <p:animMotion origin="layout" path="M 5E-6 2.22222E-6 L -0.35313 0.1625 L -0.38646 0.23194 L -0.36459 0.30139 " pathEditMode="relative" ptsTypes="AAAA">
                                      <p:cBhvr>
                                        <p:cTn id="76" dur="2000" fill="hold"/>
                                        <p:tgtEl>
                                          <p:spTgt spid="119"/>
                                        </p:tgtEl>
                                        <p:attrNameLst>
                                          <p:attrName>ppt_x</p:attrName>
                                          <p:attrName>ppt_y</p:attrName>
                                        </p:attrNameLst>
                                      </p:cBhvr>
                                    </p:animMotion>
                                  </p:childTnLst>
                                </p:cTn>
                              </p:par>
                            </p:childTnLst>
                          </p:cTn>
                        </p:par>
                        <p:par>
                          <p:cTn id="77" fill="hold">
                            <p:stCondLst>
                              <p:cond delay="14500"/>
                            </p:stCondLst>
                            <p:childTnLst>
                              <p:par>
                                <p:cTn id="78" presetID="3" presetClass="entr" presetSubtype="10" fill="hold" grpId="0" nodeType="afterEffect">
                                  <p:stCondLst>
                                    <p:cond delay="0"/>
                                  </p:stCondLst>
                                  <p:childTnLst>
                                    <p:set>
                                      <p:cBhvr>
                                        <p:cTn id="79" dur="1" fill="hold">
                                          <p:stCondLst>
                                            <p:cond delay="0"/>
                                          </p:stCondLst>
                                        </p:cTn>
                                        <p:tgtEl>
                                          <p:spTgt spid="120"/>
                                        </p:tgtEl>
                                        <p:attrNameLst>
                                          <p:attrName>style.visibility</p:attrName>
                                        </p:attrNameLst>
                                      </p:cBhvr>
                                      <p:to>
                                        <p:strVal val="visible"/>
                                      </p:to>
                                    </p:set>
                                    <p:animEffect transition="in" filter="blinds(horizontal)">
                                      <p:cBhvr>
                                        <p:cTn id="80" dur="500"/>
                                        <p:tgtEl>
                                          <p:spTgt spid="120"/>
                                        </p:tgtEl>
                                      </p:cBhvr>
                                    </p:animEffect>
                                  </p:childTnLst>
                                </p:cTn>
                              </p:par>
                            </p:childTnLst>
                          </p:cTn>
                        </p:par>
                        <p:par>
                          <p:cTn id="81" fill="hold">
                            <p:stCondLst>
                              <p:cond delay="15000"/>
                            </p:stCondLst>
                            <p:childTnLst>
                              <p:par>
                                <p:cTn id="82" presetID="3" presetClass="entr" presetSubtype="10" fill="hold" grpId="0" nodeType="afterEffect">
                                  <p:stCondLst>
                                    <p:cond delay="0"/>
                                  </p:stCondLst>
                                  <p:childTnLst>
                                    <p:set>
                                      <p:cBhvr>
                                        <p:cTn id="83" dur="1" fill="hold">
                                          <p:stCondLst>
                                            <p:cond delay="0"/>
                                          </p:stCondLst>
                                        </p:cTn>
                                        <p:tgtEl>
                                          <p:spTgt spid="121"/>
                                        </p:tgtEl>
                                        <p:attrNameLst>
                                          <p:attrName>style.visibility</p:attrName>
                                        </p:attrNameLst>
                                      </p:cBhvr>
                                      <p:to>
                                        <p:strVal val="visible"/>
                                      </p:to>
                                    </p:set>
                                    <p:animEffect transition="in" filter="blinds(horizontal)">
                                      <p:cBhvr>
                                        <p:cTn id="84" dur="500"/>
                                        <p:tgtEl>
                                          <p:spTgt spid="121"/>
                                        </p:tgtEl>
                                      </p:cBhvr>
                                    </p:animEffect>
                                  </p:childTnLst>
                                </p:cTn>
                              </p:par>
                            </p:childTnLst>
                          </p:cTn>
                        </p:par>
                        <p:par>
                          <p:cTn id="85" fill="hold">
                            <p:stCondLst>
                              <p:cond delay="15500"/>
                            </p:stCondLst>
                            <p:childTnLst>
                              <p:par>
                                <p:cTn id="86" presetID="0" presetClass="path" presetSubtype="0" accel="50000" decel="50000" fill="hold" grpId="1" nodeType="afterEffect">
                                  <p:stCondLst>
                                    <p:cond delay="0"/>
                                  </p:stCondLst>
                                  <p:childTnLst>
                                    <p:animMotion origin="layout" path="M 0 0 L -0.13959 0.16389 L -0.17084 0.22916 L -0.14896 0.3 " pathEditMode="relative" ptsTypes="AAAA">
                                      <p:cBhvr>
                                        <p:cTn id="87" dur="2000" fill="hold"/>
                                        <p:tgtEl>
                                          <p:spTgt spid="121"/>
                                        </p:tgtEl>
                                        <p:attrNameLst>
                                          <p:attrName>ppt_x</p:attrName>
                                          <p:attrName>ppt_y</p:attrName>
                                        </p:attrNameLst>
                                      </p:cBhvr>
                                    </p:animMotion>
                                  </p:childTnLst>
                                </p:cTn>
                              </p:par>
                            </p:childTnLst>
                          </p:cTn>
                        </p:par>
                        <p:par>
                          <p:cTn id="88" fill="hold">
                            <p:stCondLst>
                              <p:cond delay="17500"/>
                            </p:stCondLst>
                            <p:childTnLst>
                              <p:par>
                                <p:cTn id="89" presetID="3" presetClass="entr" presetSubtype="10" fill="hold" grpId="0" nodeType="afterEffect">
                                  <p:stCondLst>
                                    <p:cond delay="0"/>
                                  </p:stCondLst>
                                  <p:childTnLst>
                                    <p:set>
                                      <p:cBhvr>
                                        <p:cTn id="90" dur="1" fill="hold">
                                          <p:stCondLst>
                                            <p:cond delay="0"/>
                                          </p:stCondLst>
                                        </p:cTn>
                                        <p:tgtEl>
                                          <p:spTgt spid="122"/>
                                        </p:tgtEl>
                                        <p:attrNameLst>
                                          <p:attrName>style.visibility</p:attrName>
                                        </p:attrNameLst>
                                      </p:cBhvr>
                                      <p:to>
                                        <p:strVal val="visible"/>
                                      </p:to>
                                    </p:set>
                                    <p:animEffect transition="in" filter="blinds(horizontal)">
                                      <p:cBhvr>
                                        <p:cTn id="91" dur="500"/>
                                        <p:tgtEl>
                                          <p:spTgt spid="122"/>
                                        </p:tgtEl>
                                      </p:cBhvr>
                                    </p:animEffect>
                                  </p:childTnLst>
                                </p:cTn>
                              </p:par>
                            </p:childTnLst>
                          </p:cTn>
                        </p:par>
                        <p:par>
                          <p:cTn id="92" fill="hold">
                            <p:stCondLst>
                              <p:cond delay="18000"/>
                            </p:stCondLst>
                            <p:childTnLst>
                              <p:par>
                                <p:cTn id="93" presetID="3" presetClass="entr" presetSubtype="10" fill="hold" grpId="0" nodeType="afterEffect">
                                  <p:stCondLst>
                                    <p:cond delay="0"/>
                                  </p:stCondLst>
                                  <p:childTnLst>
                                    <p:set>
                                      <p:cBhvr>
                                        <p:cTn id="94" dur="1" fill="hold">
                                          <p:stCondLst>
                                            <p:cond delay="0"/>
                                          </p:stCondLst>
                                        </p:cTn>
                                        <p:tgtEl>
                                          <p:spTgt spid="93"/>
                                        </p:tgtEl>
                                        <p:attrNameLst>
                                          <p:attrName>style.visibility</p:attrName>
                                        </p:attrNameLst>
                                      </p:cBhvr>
                                      <p:to>
                                        <p:strVal val="visible"/>
                                      </p:to>
                                    </p:set>
                                    <p:animEffect transition="in" filter="blinds(horizontal)">
                                      <p:cBhvr>
                                        <p:cTn id="95" dur="500"/>
                                        <p:tgtEl>
                                          <p:spTgt spid="93"/>
                                        </p:tgtEl>
                                      </p:cBhvr>
                                    </p:animEffect>
                                  </p:childTnLst>
                                </p:cTn>
                              </p:par>
                            </p:childTnLst>
                          </p:cTn>
                        </p:par>
                        <p:par>
                          <p:cTn id="96" fill="hold">
                            <p:stCondLst>
                              <p:cond delay="18500"/>
                            </p:stCondLst>
                            <p:childTnLst>
                              <p:par>
                                <p:cTn id="97" presetID="0" presetClass="path" presetSubtype="0" accel="50000" decel="50000" fill="hold" grpId="1" nodeType="afterEffect">
                                  <p:stCondLst>
                                    <p:cond delay="0"/>
                                  </p:stCondLst>
                                  <p:childTnLst>
                                    <p:animMotion origin="layout" path="M 0 0 L -0.5677 0.1625 L -0.53125 0.23055 L -0.55312 0.29722 " pathEditMode="relative" ptsTypes="AAAA">
                                      <p:cBhvr>
                                        <p:cTn id="98" dur="2000" fill="hold"/>
                                        <p:tgtEl>
                                          <p:spTgt spid="93"/>
                                        </p:tgtEl>
                                        <p:attrNameLst>
                                          <p:attrName>ppt_x</p:attrName>
                                          <p:attrName>ppt_y</p:attrName>
                                        </p:attrNameLst>
                                      </p:cBhvr>
                                    </p:animMotion>
                                  </p:childTnLst>
                                </p:cTn>
                              </p:par>
                            </p:childTnLst>
                          </p:cTn>
                        </p:par>
                        <p:par>
                          <p:cTn id="99" fill="hold">
                            <p:stCondLst>
                              <p:cond delay="20500"/>
                            </p:stCondLst>
                            <p:childTnLst>
                              <p:par>
                                <p:cTn id="100" presetID="3" presetClass="entr" presetSubtype="10" fill="hold" grpId="0" nodeType="afterEffect">
                                  <p:stCondLst>
                                    <p:cond delay="0"/>
                                  </p:stCondLst>
                                  <p:childTnLst>
                                    <p:set>
                                      <p:cBhvr>
                                        <p:cTn id="101" dur="1" fill="hold">
                                          <p:stCondLst>
                                            <p:cond delay="0"/>
                                          </p:stCondLst>
                                        </p:cTn>
                                        <p:tgtEl>
                                          <p:spTgt spid="125"/>
                                        </p:tgtEl>
                                        <p:attrNameLst>
                                          <p:attrName>style.visibility</p:attrName>
                                        </p:attrNameLst>
                                      </p:cBhvr>
                                      <p:to>
                                        <p:strVal val="visible"/>
                                      </p:to>
                                    </p:set>
                                    <p:animEffect transition="in" filter="blinds(horizontal)">
                                      <p:cBhvr>
                                        <p:cTn id="102" dur="500"/>
                                        <p:tgtEl>
                                          <p:spTgt spid="125"/>
                                        </p:tgtEl>
                                      </p:cBhvr>
                                    </p:animEffect>
                                  </p:childTnLst>
                                </p:cTn>
                              </p:par>
                            </p:childTnLst>
                          </p:cTn>
                        </p:par>
                        <p:par>
                          <p:cTn id="103" fill="hold">
                            <p:stCondLst>
                              <p:cond delay="21000"/>
                            </p:stCondLst>
                            <p:childTnLst>
                              <p:par>
                                <p:cTn id="104" presetID="3" presetClass="entr" presetSubtype="10" fill="hold" grpId="0" nodeType="afterEffect">
                                  <p:stCondLst>
                                    <p:cond delay="0"/>
                                  </p:stCondLst>
                                  <p:childTnLst>
                                    <p:set>
                                      <p:cBhvr>
                                        <p:cTn id="105" dur="1" fill="hold">
                                          <p:stCondLst>
                                            <p:cond delay="0"/>
                                          </p:stCondLst>
                                        </p:cTn>
                                        <p:tgtEl>
                                          <p:spTgt spid="123"/>
                                        </p:tgtEl>
                                        <p:attrNameLst>
                                          <p:attrName>style.visibility</p:attrName>
                                        </p:attrNameLst>
                                      </p:cBhvr>
                                      <p:to>
                                        <p:strVal val="visible"/>
                                      </p:to>
                                    </p:set>
                                    <p:animEffect transition="in" filter="blinds(horizontal)">
                                      <p:cBhvr>
                                        <p:cTn id="106" dur="500"/>
                                        <p:tgtEl>
                                          <p:spTgt spid="123"/>
                                        </p:tgtEl>
                                      </p:cBhvr>
                                    </p:animEffect>
                                  </p:childTnLst>
                                </p:cTn>
                              </p:par>
                            </p:childTnLst>
                          </p:cTn>
                        </p:par>
                        <p:par>
                          <p:cTn id="107" fill="hold">
                            <p:stCondLst>
                              <p:cond delay="21500"/>
                            </p:stCondLst>
                            <p:childTnLst>
                              <p:par>
                                <p:cTn id="108" presetID="0" presetClass="path" presetSubtype="0" accel="50000" decel="50000" fill="hold" grpId="1" nodeType="afterEffect">
                                  <p:stCondLst>
                                    <p:cond delay="0"/>
                                  </p:stCondLst>
                                  <p:childTnLst>
                                    <p:animMotion origin="layout" path="M 0 0 L -0.40313 0.16389 L -0.36667 0.23194 L -0.34271 0.3 " pathEditMode="relative" ptsTypes="AAAA">
                                      <p:cBhvr>
                                        <p:cTn id="109" dur="2000" fill="hold"/>
                                        <p:tgtEl>
                                          <p:spTgt spid="123"/>
                                        </p:tgtEl>
                                        <p:attrNameLst>
                                          <p:attrName>ppt_x</p:attrName>
                                          <p:attrName>ppt_y</p:attrName>
                                        </p:attrNameLst>
                                      </p:cBhvr>
                                    </p:animMotion>
                                  </p:childTnLst>
                                </p:cTn>
                              </p:par>
                            </p:childTnLst>
                          </p:cTn>
                        </p:par>
                        <p:par>
                          <p:cTn id="110" fill="hold">
                            <p:stCondLst>
                              <p:cond delay="23500"/>
                            </p:stCondLst>
                            <p:childTnLst>
                              <p:par>
                                <p:cTn id="111" presetID="3" presetClass="entr" presetSubtype="10" fill="hold" grpId="0" nodeType="afterEffect">
                                  <p:stCondLst>
                                    <p:cond delay="0"/>
                                  </p:stCondLst>
                                  <p:childTnLst>
                                    <p:set>
                                      <p:cBhvr>
                                        <p:cTn id="112" dur="1" fill="hold">
                                          <p:stCondLst>
                                            <p:cond delay="0"/>
                                          </p:stCondLst>
                                        </p:cTn>
                                        <p:tgtEl>
                                          <p:spTgt spid="126"/>
                                        </p:tgtEl>
                                        <p:attrNameLst>
                                          <p:attrName>style.visibility</p:attrName>
                                        </p:attrNameLst>
                                      </p:cBhvr>
                                      <p:to>
                                        <p:strVal val="visible"/>
                                      </p:to>
                                    </p:set>
                                    <p:animEffect transition="in" filter="blinds(horizontal)">
                                      <p:cBhvr>
                                        <p:cTn id="113" dur="500"/>
                                        <p:tgtEl>
                                          <p:spTgt spid="126"/>
                                        </p:tgtEl>
                                      </p:cBhvr>
                                    </p:animEffect>
                                  </p:childTnLst>
                                </p:cTn>
                              </p:par>
                            </p:childTnLst>
                          </p:cTn>
                        </p:par>
                        <p:par>
                          <p:cTn id="114" fill="hold">
                            <p:stCondLst>
                              <p:cond delay="24000"/>
                            </p:stCondLst>
                            <p:childTnLst>
                              <p:par>
                                <p:cTn id="115" presetID="3" presetClass="entr" presetSubtype="10" fill="hold" grpId="0" nodeType="afterEffect">
                                  <p:stCondLst>
                                    <p:cond delay="0"/>
                                  </p:stCondLst>
                                  <p:childTnLst>
                                    <p:set>
                                      <p:cBhvr>
                                        <p:cTn id="116" dur="1" fill="hold">
                                          <p:stCondLst>
                                            <p:cond delay="0"/>
                                          </p:stCondLst>
                                        </p:cTn>
                                        <p:tgtEl>
                                          <p:spTgt spid="124"/>
                                        </p:tgtEl>
                                        <p:attrNameLst>
                                          <p:attrName>style.visibility</p:attrName>
                                        </p:attrNameLst>
                                      </p:cBhvr>
                                      <p:to>
                                        <p:strVal val="visible"/>
                                      </p:to>
                                    </p:set>
                                    <p:animEffect transition="in" filter="blinds(horizontal)">
                                      <p:cBhvr>
                                        <p:cTn id="117" dur="500"/>
                                        <p:tgtEl>
                                          <p:spTgt spid="124"/>
                                        </p:tgtEl>
                                      </p:cBhvr>
                                    </p:animEffect>
                                  </p:childTnLst>
                                </p:cTn>
                              </p:par>
                            </p:childTnLst>
                          </p:cTn>
                        </p:par>
                        <p:par>
                          <p:cTn id="118" fill="hold">
                            <p:stCondLst>
                              <p:cond delay="24500"/>
                            </p:stCondLst>
                            <p:childTnLst>
                              <p:par>
                                <p:cTn id="119" presetID="0" presetClass="path" presetSubtype="0" accel="50000" decel="50000" fill="hold" grpId="1" nodeType="afterEffect">
                                  <p:stCondLst>
                                    <p:cond delay="0"/>
                                  </p:stCondLst>
                                  <p:childTnLst>
                                    <p:animMotion origin="layout" path="M 0 0 L -0.1875 0.16528 L -0.15 0.23333 L -0.1698 0.30139 " pathEditMode="relative" ptsTypes="AAAA">
                                      <p:cBhvr>
                                        <p:cTn id="120" dur="2000" fill="hold"/>
                                        <p:tgtEl>
                                          <p:spTgt spid="124"/>
                                        </p:tgtEl>
                                        <p:attrNameLst>
                                          <p:attrName>ppt_x</p:attrName>
                                          <p:attrName>ppt_y</p:attrName>
                                        </p:attrNameLst>
                                      </p:cBhvr>
                                    </p:animMotion>
                                  </p:childTnLst>
                                </p:cTn>
                              </p:par>
                            </p:childTnLst>
                          </p:cTn>
                        </p:par>
                        <p:par>
                          <p:cTn id="121" fill="hold">
                            <p:stCondLst>
                              <p:cond delay="26500"/>
                            </p:stCondLst>
                            <p:childTnLst>
                              <p:par>
                                <p:cTn id="122" presetID="3" presetClass="entr" presetSubtype="10" fill="hold" grpId="0" nodeType="afterEffect">
                                  <p:stCondLst>
                                    <p:cond delay="0"/>
                                  </p:stCondLst>
                                  <p:childTnLst>
                                    <p:set>
                                      <p:cBhvr>
                                        <p:cTn id="123" dur="1" fill="hold">
                                          <p:stCondLst>
                                            <p:cond delay="0"/>
                                          </p:stCondLst>
                                        </p:cTn>
                                        <p:tgtEl>
                                          <p:spTgt spid="127"/>
                                        </p:tgtEl>
                                        <p:attrNameLst>
                                          <p:attrName>style.visibility</p:attrName>
                                        </p:attrNameLst>
                                      </p:cBhvr>
                                      <p:to>
                                        <p:strVal val="visible"/>
                                      </p:to>
                                    </p:set>
                                    <p:animEffect transition="in" filter="blinds(horizontal)">
                                      <p:cBhvr>
                                        <p:cTn id="124" dur="500"/>
                                        <p:tgtEl>
                                          <p:spTgt spid="1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animBg="1"/>
      <p:bldP spid="89" grpId="0" animBg="1"/>
      <p:bldP spid="89" grpId="1" animBg="1"/>
      <p:bldP spid="91" grpId="0" animBg="1"/>
      <p:bldP spid="91" grpId="1" animBg="1"/>
      <p:bldP spid="93" grpId="0" animBg="1"/>
      <p:bldP spid="93" grpId="1" animBg="1"/>
      <p:bldP spid="112" grpId="0" animBg="1"/>
      <p:bldP spid="112" grpId="1" animBg="1"/>
      <p:bldP spid="113" grpId="0" animBg="1"/>
      <p:bldP spid="113" grpId="1" animBg="1"/>
      <p:bldP spid="114" grpId="0" animBg="1"/>
      <p:bldP spid="115" grpId="0" animBg="1"/>
      <p:bldP spid="116" grpId="0" animBg="1"/>
      <p:bldP spid="117" grpId="0" animBg="1"/>
      <p:bldP spid="119" grpId="0" animBg="1"/>
      <p:bldP spid="119" grpId="1" animBg="1"/>
      <p:bldP spid="120" grpId="0" animBg="1"/>
      <p:bldP spid="121" grpId="0" animBg="1"/>
      <p:bldP spid="121" grpId="1" animBg="1"/>
      <p:bldP spid="122" grpId="0" animBg="1"/>
      <p:bldP spid="123" grpId="0" animBg="1"/>
      <p:bldP spid="123" grpId="1" animBg="1"/>
      <p:bldP spid="124" grpId="0" animBg="1"/>
      <p:bldP spid="124" grpId="1" animBg="1"/>
      <p:bldP spid="125" grpId="0" animBg="1"/>
      <p:bldP spid="126" grpId="0" animBg="1"/>
      <p:bldP spid="127" grpId="0" animBg="1"/>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Randomized projection trees</a:t>
            </a:r>
            <a:endParaRPr lang="en-US" dirty="0"/>
          </a:p>
        </p:txBody>
      </p:sp>
      <p:grpSp>
        <p:nvGrpSpPr>
          <p:cNvPr id="3" name="Group 44"/>
          <p:cNvGrpSpPr/>
          <p:nvPr/>
        </p:nvGrpSpPr>
        <p:grpSpPr>
          <a:xfrm>
            <a:off x="5088922" y="1633290"/>
            <a:ext cx="316008" cy="482191"/>
            <a:chOff x="2936598" y="4522454"/>
            <a:chExt cx="316008" cy="482191"/>
          </a:xfrm>
        </p:grpSpPr>
        <p:sp>
          <p:nvSpPr>
            <p:cNvPr id="46" name="TextBox 45"/>
            <p:cNvSpPr txBox="1"/>
            <p:nvPr/>
          </p:nvSpPr>
          <p:spPr>
            <a:xfrm>
              <a:off x="2947749" y="4522454"/>
              <a:ext cx="304857"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&lt;</a:t>
              </a:r>
            </a:p>
          </p:txBody>
        </p:sp>
        <p:sp>
          <p:nvSpPr>
            <p:cNvPr id="47" name="TextBox 46"/>
            <p:cNvSpPr txBox="1"/>
            <p:nvPr/>
          </p:nvSpPr>
          <p:spPr>
            <a:xfrm>
              <a:off x="2936598" y="4635313"/>
              <a:ext cx="316008"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&gt;</a:t>
              </a:r>
              <a:endParaRPr lang="en-US" sz="1800" b="0" dirty="0">
                <a:solidFill>
                  <a:srgbClr val="FFFFFF"/>
                </a:solidFill>
                <a:latin typeface="Garamond"/>
                <a:cs typeface="+mn-cs"/>
              </a:endParaRPr>
            </a:p>
          </p:txBody>
        </p:sp>
      </p:grpSp>
      <p:sp>
        <p:nvSpPr>
          <p:cNvPr id="48" name="TextBox 47"/>
          <p:cNvSpPr txBox="1"/>
          <p:nvPr/>
        </p:nvSpPr>
        <p:spPr>
          <a:xfrm>
            <a:off x="5183566" y="1702273"/>
            <a:ext cx="512956"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   </a:t>
            </a:r>
            <a:r>
              <a:rPr lang="el-GR" sz="1800" b="0" dirty="0" smtClean="0">
                <a:solidFill>
                  <a:srgbClr val="FFFFFF"/>
                </a:solidFill>
                <a:latin typeface="Garamond"/>
                <a:cs typeface="+mn-cs"/>
              </a:rPr>
              <a:t>τ</a:t>
            </a:r>
            <a:endParaRPr lang="en-US" sz="1800" b="0" dirty="0">
              <a:solidFill>
                <a:srgbClr val="FFFFFF"/>
              </a:solidFill>
              <a:latin typeface="Garamond"/>
              <a:cs typeface="+mn-cs"/>
            </a:endParaRPr>
          </a:p>
        </p:txBody>
      </p:sp>
      <p:sp>
        <p:nvSpPr>
          <p:cNvPr id="81" name="Rectangle 80"/>
          <p:cNvSpPr/>
          <p:nvPr/>
        </p:nvSpPr>
        <p:spPr>
          <a:xfrm>
            <a:off x="534849" y="1680985"/>
            <a:ext cx="4572000" cy="369332"/>
          </a:xfrm>
          <a:prstGeom prst="rect">
            <a:avLst/>
          </a:prstGeom>
        </p:spPr>
        <p:txBody>
          <a:bodyPr>
            <a:spAutoFit/>
          </a:bodyPr>
          <a:lstStyle/>
          <a:p>
            <a:pPr eaLnBrk="1" fontAlgn="auto" hangingPunct="1">
              <a:spcBef>
                <a:spcPts val="0"/>
              </a:spcBef>
              <a:spcAft>
                <a:spcPts val="0"/>
              </a:spcAft>
            </a:pPr>
            <a:r>
              <a:rPr lang="en-US" sz="1800" dirty="0" smtClean="0">
                <a:solidFill>
                  <a:srgbClr val="FFFFFF"/>
                </a:solidFill>
                <a:latin typeface="Garamond"/>
                <a:cs typeface="+mn-cs"/>
              </a:rPr>
              <a:t>Linear decision at each node:</a:t>
            </a:r>
          </a:p>
        </p:txBody>
      </p:sp>
      <p:sp>
        <p:nvSpPr>
          <p:cNvPr id="136" name="Rectangle 135"/>
          <p:cNvSpPr/>
          <p:nvPr/>
        </p:nvSpPr>
        <p:spPr>
          <a:xfrm>
            <a:off x="5867400" y="1515070"/>
            <a:ext cx="2676891" cy="923330"/>
          </a:xfrm>
          <a:prstGeom prst="rect">
            <a:avLst/>
          </a:prstGeom>
        </p:spPr>
        <p:txBody>
          <a:bodyPr wrap="square">
            <a:spAutoFit/>
          </a:bodyPr>
          <a:lstStyle/>
          <a:p>
            <a:pPr eaLnBrk="1" fontAlgn="auto" hangingPunct="1">
              <a:spcBef>
                <a:spcPts val="0"/>
              </a:spcBef>
              <a:spcAft>
                <a:spcPts val="0"/>
              </a:spcAft>
            </a:pPr>
            <a:r>
              <a:rPr lang="en-US" sz="1800" b="0" dirty="0" smtClean="0">
                <a:solidFill>
                  <a:srgbClr val="FFFFFF"/>
                </a:solidFill>
                <a:latin typeface="Garamond"/>
                <a:cs typeface="+mn-cs"/>
              </a:rPr>
              <a:t>w  a random projection:    </a:t>
            </a:r>
          </a:p>
          <a:p>
            <a:pPr eaLnBrk="1" fontAlgn="auto" hangingPunct="1">
              <a:spcBef>
                <a:spcPts val="0"/>
              </a:spcBef>
              <a:spcAft>
                <a:spcPts val="0"/>
              </a:spcAft>
            </a:pPr>
            <a:r>
              <a:rPr lang="en-US" sz="1800" b="0" dirty="0" smtClean="0">
                <a:solidFill>
                  <a:srgbClr val="FFFFFF"/>
                </a:solidFill>
                <a:latin typeface="Garamond"/>
                <a:cs typeface="+mn-cs"/>
              </a:rPr>
              <a:t>         w  ~  N( 0, </a:t>
            </a:r>
            <a:r>
              <a:rPr lang="el-GR" sz="1800" b="0" dirty="0" smtClean="0">
                <a:solidFill>
                  <a:srgbClr val="FFFFFF"/>
                </a:solidFill>
                <a:latin typeface="Garamond"/>
                <a:cs typeface="+mn-cs"/>
              </a:rPr>
              <a:t>Σ</a:t>
            </a:r>
            <a:r>
              <a:rPr lang="en-US" sz="1800" b="0" dirty="0" smtClean="0">
                <a:solidFill>
                  <a:srgbClr val="FFFFFF"/>
                </a:solidFill>
                <a:latin typeface="Garamond"/>
                <a:cs typeface="+mn-cs"/>
              </a:rPr>
              <a:t> ).       </a:t>
            </a:r>
          </a:p>
          <a:p>
            <a:pPr eaLnBrk="1" fontAlgn="auto" hangingPunct="1">
              <a:spcBef>
                <a:spcPts val="0"/>
              </a:spcBef>
              <a:spcAft>
                <a:spcPts val="0"/>
              </a:spcAft>
            </a:pPr>
            <a:endParaRPr lang="en-US" sz="1800" dirty="0" smtClean="0">
              <a:solidFill>
                <a:srgbClr val="FFFFFF"/>
              </a:solidFill>
              <a:latin typeface="Garamond"/>
              <a:cs typeface="+mn-cs"/>
            </a:endParaRPr>
          </a:p>
        </p:txBody>
      </p:sp>
      <p:sp>
        <p:nvSpPr>
          <p:cNvPr id="70" name="Rectangle 69"/>
          <p:cNvSpPr/>
          <p:nvPr/>
        </p:nvSpPr>
        <p:spPr>
          <a:xfrm>
            <a:off x="522334" y="3733800"/>
            <a:ext cx="8281720" cy="1754326"/>
          </a:xfrm>
          <a:prstGeom prst="rect">
            <a:avLst/>
          </a:prstGeom>
        </p:spPr>
        <p:txBody>
          <a:bodyPr wrap="square">
            <a:spAutoFit/>
          </a:bodyPr>
          <a:lstStyle/>
          <a:p>
            <a:pPr eaLnBrk="1" fontAlgn="auto" hangingPunct="1">
              <a:spcBef>
                <a:spcPts val="0"/>
              </a:spcBef>
              <a:spcAft>
                <a:spcPts val="0"/>
              </a:spcAft>
            </a:pPr>
            <a:r>
              <a:rPr lang="en-US" sz="1800" dirty="0" smtClean="0">
                <a:solidFill>
                  <a:srgbClr val="FFFFFF"/>
                </a:solidFill>
                <a:latin typeface="Garamond"/>
                <a:cs typeface="+mn-cs"/>
              </a:rPr>
              <a:t>Why random projections?</a:t>
            </a:r>
          </a:p>
          <a:p>
            <a:pPr eaLnBrk="1" fontAlgn="auto" hangingPunct="1">
              <a:spcBef>
                <a:spcPts val="0"/>
              </a:spcBef>
              <a:spcAft>
                <a:spcPts val="0"/>
              </a:spcAft>
            </a:pPr>
            <a:endParaRPr lang="en-US" sz="400" dirty="0" smtClean="0">
              <a:solidFill>
                <a:srgbClr val="FFFFFF"/>
              </a:solidFill>
              <a:latin typeface="Garamond"/>
              <a:cs typeface="+mn-cs"/>
            </a:endParaRPr>
          </a:p>
          <a:p>
            <a:pPr eaLnBrk="1" fontAlgn="auto" hangingPunct="1">
              <a:spcBef>
                <a:spcPts val="0"/>
              </a:spcBef>
              <a:spcAft>
                <a:spcPts val="0"/>
              </a:spcAft>
              <a:buFont typeface="Arial" pitchFamily="34" charset="0"/>
              <a:buChar char="•"/>
            </a:pPr>
            <a:r>
              <a:rPr lang="en-US" sz="1800" b="0" dirty="0" smtClean="0">
                <a:solidFill>
                  <a:srgbClr val="FFFFFF"/>
                </a:solidFill>
                <a:latin typeface="Garamond"/>
                <a:cs typeface="+mn-cs"/>
              </a:rPr>
              <a:t>   Simple </a:t>
            </a:r>
          </a:p>
          <a:p>
            <a:pPr eaLnBrk="1" fontAlgn="auto" hangingPunct="1">
              <a:spcBef>
                <a:spcPts val="0"/>
              </a:spcBef>
              <a:spcAft>
                <a:spcPts val="0"/>
              </a:spcAft>
              <a:buFont typeface="Arial" pitchFamily="34" charset="0"/>
              <a:buChar char="•"/>
            </a:pPr>
            <a:r>
              <a:rPr lang="en-US" sz="1800" b="0" dirty="0" smtClean="0">
                <a:solidFill>
                  <a:srgbClr val="FFFFFF"/>
                </a:solidFill>
                <a:latin typeface="Garamond"/>
                <a:cs typeface="+mn-cs"/>
              </a:rPr>
              <a:t>   Interact well with high-dimensional sparse data  (feature descriptors!)</a:t>
            </a:r>
          </a:p>
          <a:p>
            <a:pPr eaLnBrk="1" fontAlgn="auto" hangingPunct="1">
              <a:spcBef>
                <a:spcPts val="0"/>
              </a:spcBef>
              <a:spcAft>
                <a:spcPts val="0"/>
              </a:spcAft>
              <a:buFont typeface="Arial" pitchFamily="34" charset="0"/>
              <a:buChar char="•"/>
            </a:pPr>
            <a:r>
              <a:rPr lang="en-US" sz="1800" b="0" dirty="0" smtClean="0">
                <a:solidFill>
                  <a:srgbClr val="FFFFFF"/>
                </a:solidFill>
                <a:latin typeface="Garamond"/>
                <a:cs typeface="+mn-cs"/>
              </a:rPr>
              <a:t>   Generalize  trees used previously used for vision tasks (</a:t>
            </a:r>
            <a:r>
              <a:rPr lang="en-US" sz="1800" b="0" dirty="0" err="1" smtClean="0">
                <a:solidFill>
                  <a:srgbClr val="FFFFFF"/>
                </a:solidFill>
                <a:latin typeface="Garamond"/>
                <a:cs typeface="+mn-cs"/>
              </a:rPr>
              <a:t>kd</a:t>
            </a:r>
            <a:r>
              <a:rPr lang="en-US" sz="1800" b="0" dirty="0" smtClean="0">
                <a:solidFill>
                  <a:srgbClr val="FFFFFF"/>
                </a:solidFill>
                <a:latin typeface="Garamond"/>
                <a:cs typeface="+mn-cs"/>
              </a:rPr>
              <a:t>-trees, Extremely Randomized Forests)     </a:t>
            </a:r>
          </a:p>
          <a:p>
            <a:pPr eaLnBrk="1" fontAlgn="auto" hangingPunct="1">
              <a:spcBef>
                <a:spcPts val="0"/>
              </a:spcBef>
              <a:spcAft>
                <a:spcPts val="0"/>
              </a:spcAft>
            </a:pPr>
            <a:r>
              <a:rPr lang="en-US" sz="1400" b="0" dirty="0" smtClean="0">
                <a:solidFill>
                  <a:srgbClr val="FFFFFF"/>
                </a:solidFill>
                <a:latin typeface="Garamond"/>
                <a:cs typeface="+mn-cs"/>
              </a:rPr>
              <a:t>	</a:t>
            </a:r>
          </a:p>
        </p:txBody>
      </p:sp>
      <p:sp>
        <p:nvSpPr>
          <p:cNvPr id="96" name="TextBox 95"/>
          <p:cNvSpPr txBox="1"/>
          <p:nvPr/>
        </p:nvSpPr>
        <p:spPr>
          <a:xfrm>
            <a:off x="6324600" y="4876800"/>
            <a:ext cx="2899191" cy="276999"/>
          </a:xfrm>
          <a:prstGeom prst="rect">
            <a:avLst/>
          </a:prstGeom>
          <a:noFill/>
        </p:spPr>
        <p:txBody>
          <a:bodyPr wrap="square" rtlCol="0">
            <a:spAutoFit/>
          </a:bodyPr>
          <a:lstStyle/>
          <a:p>
            <a:pPr eaLnBrk="1" fontAlgn="auto" hangingPunct="1">
              <a:spcBef>
                <a:spcPts val="0"/>
              </a:spcBef>
              <a:spcAft>
                <a:spcPts val="0"/>
              </a:spcAft>
            </a:pPr>
            <a:r>
              <a:rPr lang="en-US" sz="1200" b="0" dirty="0" smtClean="0">
                <a:solidFill>
                  <a:srgbClr val="FFFFFF"/>
                </a:solidFill>
                <a:latin typeface="Garamond"/>
                <a:cs typeface="+mn-cs"/>
              </a:rPr>
              <a:t>[</a:t>
            </a:r>
            <a:r>
              <a:rPr lang="en-US" sz="1200" b="0" dirty="0" err="1" smtClean="0">
                <a:solidFill>
                  <a:srgbClr val="FFFFFF"/>
                </a:solidFill>
                <a:latin typeface="Garamond"/>
                <a:cs typeface="+mn-cs"/>
              </a:rPr>
              <a:t>Dasgupa</a:t>
            </a:r>
            <a:r>
              <a:rPr lang="en-US" sz="1200" b="0" dirty="0" smtClean="0">
                <a:solidFill>
                  <a:srgbClr val="FFFFFF"/>
                </a:solidFill>
                <a:latin typeface="Garamond"/>
                <a:cs typeface="+mn-cs"/>
              </a:rPr>
              <a:t> &amp; Freund, </a:t>
            </a:r>
            <a:r>
              <a:rPr lang="en-US" sz="1200" b="0" dirty="0" err="1" smtClean="0">
                <a:solidFill>
                  <a:srgbClr val="FFFFFF"/>
                </a:solidFill>
                <a:latin typeface="Garamond"/>
                <a:cs typeface="+mn-cs"/>
              </a:rPr>
              <a:t>Wakin</a:t>
            </a:r>
            <a:r>
              <a:rPr lang="en-US" sz="1200" b="0" dirty="0" smtClean="0">
                <a:solidFill>
                  <a:srgbClr val="FFFFFF"/>
                </a:solidFill>
                <a:latin typeface="Garamond"/>
                <a:cs typeface="+mn-cs"/>
              </a:rPr>
              <a:t> et. al., ...]</a:t>
            </a:r>
            <a:endParaRPr lang="en-US" sz="1200" b="0" dirty="0">
              <a:solidFill>
                <a:srgbClr val="FFFFFF"/>
              </a:solidFill>
              <a:latin typeface="Garamond"/>
              <a:cs typeface="+mn-cs"/>
            </a:endParaRPr>
          </a:p>
        </p:txBody>
      </p:sp>
      <p:sp>
        <p:nvSpPr>
          <p:cNvPr id="97" name="Rectangle 96"/>
          <p:cNvSpPr/>
          <p:nvPr/>
        </p:nvSpPr>
        <p:spPr>
          <a:xfrm>
            <a:off x="512542" y="5638800"/>
            <a:ext cx="7945658" cy="646331"/>
          </a:xfrm>
          <a:prstGeom prst="rect">
            <a:avLst/>
          </a:prstGeom>
        </p:spPr>
        <p:txBody>
          <a:bodyPr wrap="square">
            <a:spAutoFit/>
          </a:bodyPr>
          <a:lstStyle/>
          <a:p>
            <a:pPr eaLnBrk="1" fontAlgn="auto" hangingPunct="1">
              <a:spcBef>
                <a:spcPts val="0"/>
              </a:spcBef>
              <a:spcAft>
                <a:spcPts val="0"/>
              </a:spcAft>
            </a:pPr>
            <a:r>
              <a:rPr lang="en-US" sz="1800" dirty="0" smtClean="0">
                <a:solidFill>
                  <a:srgbClr val="FFFFFF"/>
                </a:solidFill>
                <a:latin typeface="Garamond"/>
                <a:cs typeface="+mn-cs"/>
              </a:rPr>
              <a:t>Additional data-dependence can be introduced through multiple trials:</a:t>
            </a:r>
          </a:p>
          <a:p>
            <a:pPr eaLnBrk="1" fontAlgn="auto" hangingPunct="1">
              <a:spcBef>
                <a:spcPts val="0"/>
              </a:spcBef>
              <a:spcAft>
                <a:spcPts val="0"/>
              </a:spcAft>
            </a:pPr>
            <a:r>
              <a:rPr lang="en-US" sz="1800" b="0" dirty="0" smtClean="0">
                <a:solidFill>
                  <a:srgbClr val="FFFFFF"/>
                </a:solidFill>
                <a:latin typeface="Garamond"/>
                <a:cs typeface="+mn-cs"/>
              </a:rPr>
              <a:t>      Select a (w, </a:t>
            </a:r>
            <a:r>
              <a:rPr lang="el-GR" sz="1800" b="0" dirty="0" smtClean="0">
                <a:solidFill>
                  <a:srgbClr val="FFFFFF"/>
                </a:solidFill>
                <a:latin typeface="Garamond"/>
                <a:cs typeface="+mn-cs"/>
              </a:rPr>
              <a:t>τ</a:t>
            </a:r>
            <a:r>
              <a:rPr lang="en-US" sz="1800" b="0" dirty="0" smtClean="0">
                <a:solidFill>
                  <a:srgbClr val="FFFFFF"/>
                </a:solidFill>
                <a:latin typeface="Garamond"/>
                <a:cs typeface="+mn-cs"/>
              </a:rPr>
              <a:t>) pair that minimizes a cost function (i.e., MSE, conditional entropy)</a:t>
            </a:r>
          </a:p>
        </p:txBody>
      </p:sp>
      <p:sp>
        <p:nvSpPr>
          <p:cNvPr id="98" name="TextBox 97"/>
          <p:cNvSpPr txBox="1"/>
          <p:nvPr/>
        </p:nvSpPr>
        <p:spPr>
          <a:xfrm>
            <a:off x="6324600" y="5105400"/>
            <a:ext cx="3259873" cy="276999"/>
          </a:xfrm>
          <a:prstGeom prst="rect">
            <a:avLst/>
          </a:prstGeom>
          <a:noFill/>
        </p:spPr>
        <p:txBody>
          <a:bodyPr wrap="square" rtlCol="0">
            <a:spAutoFit/>
          </a:bodyPr>
          <a:lstStyle/>
          <a:p>
            <a:pPr eaLnBrk="1" fontAlgn="auto" hangingPunct="1">
              <a:spcBef>
                <a:spcPts val="0"/>
              </a:spcBef>
              <a:spcAft>
                <a:spcPts val="0"/>
              </a:spcAft>
            </a:pPr>
            <a:r>
              <a:rPr lang="en-US" sz="1200" b="0" dirty="0" smtClean="0">
                <a:solidFill>
                  <a:srgbClr val="FFFFFF"/>
                </a:solidFill>
                <a:latin typeface="Garamond"/>
                <a:cs typeface="+mn-cs"/>
              </a:rPr>
              <a:t>[</a:t>
            </a:r>
            <a:r>
              <a:rPr lang="en-US" sz="1200" b="0" dirty="0" err="1" smtClean="0">
                <a:solidFill>
                  <a:srgbClr val="FFFFFF"/>
                </a:solidFill>
                <a:latin typeface="Garamond"/>
                <a:cs typeface="+mn-cs"/>
              </a:rPr>
              <a:t>Guerts</a:t>
            </a:r>
            <a:r>
              <a:rPr lang="en-US" sz="1200" b="0" dirty="0" smtClean="0">
                <a:solidFill>
                  <a:srgbClr val="FFFFFF"/>
                </a:solidFill>
                <a:latin typeface="Garamond"/>
                <a:cs typeface="+mn-cs"/>
              </a:rPr>
              <a:t>, </a:t>
            </a:r>
            <a:r>
              <a:rPr lang="en-US" sz="1200" b="0" dirty="0" err="1" smtClean="0">
                <a:solidFill>
                  <a:srgbClr val="FFFFFF"/>
                </a:solidFill>
                <a:latin typeface="Garamond"/>
                <a:cs typeface="+mn-cs"/>
              </a:rPr>
              <a:t>LePetit</a:t>
            </a:r>
            <a:r>
              <a:rPr lang="en-US" sz="1200" b="0" dirty="0" smtClean="0">
                <a:solidFill>
                  <a:srgbClr val="FFFFFF"/>
                </a:solidFill>
                <a:latin typeface="Garamond"/>
                <a:cs typeface="+mn-cs"/>
              </a:rPr>
              <a:t> &amp; </a:t>
            </a:r>
            <a:r>
              <a:rPr lang="en-US" sz="1200" b="0" dirty="0" err="1" smtClean="0">
                <a:solidFill>
                  <a:srgbClr val="FFFFFF"/>
                </a:solidFill>
                <a:latin typeface="Garamond"/>
                <a:cs typeface="+mn-cs"/>
              </a:rPr>
              <a:t>Fua</a:t>
            </a:r>
            <a:r>
              <a:rPr lang="en-US" sz="1200" b="0" dirty="0" smtClean="0">
                <a:solidFill>
                  <a:srgbClr val="FFFFFF"/>
                </a:solidFill>
                <a:latin typeface="Garamond"/>
                <a:cs typeface="+mn-cs"/>
              </a:rPr>
              <a:t>, ...]</a:t>
            </a:r>
            <a:endParaRPr lang="en-US" sz="1200" b="0" dirty="0">
              <a:solidFill>
                <a:srgbClr val="FFFFFF"/>
              </a:solidFill>
              <a:latin typeface="Garamond"/>
              <a:cs typeface="+mn-cs"/>
            </a:endParaRPr>
          </a:p>
        </p:txBody>
      </p:sp>
      <p:grpSp>
        <p:nvGrpSpPr>
          <p:cNvPr id="4" name="Group 161"/>
          <p:cNvGrpSpPr/>
          <p:nvPr/>
        </p:nvGrpSpPr>
        <p:grpSpPr>
          <a:xfrm>
            <a:off x="4918276" y="2355012"/>
            <a:ext cx="5521124" cy="461665"/>
            <a:chOff x="4779376" y="2227687"/>
            <a:chExt cx="5521124" cy="461665"/>
          </a:xfrm>
        </p:grpSpPr>
        <p:sp>
          <p:nvSpPr>
            <p:cNvPr id="72" name="TextBox 71"/>
            <p:cNvSpPr txBox="1"/>
            <p:nvPr/>
          </p:nvSpPr>
          <p:spPr>
            <a:xfrm>
              <a:off x="4779376" y="2289110"/>
              <a:ext cx="5521124"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                 </a:t>
              </a:r>
              <a:r>
                <a:rPr lang="el-GR" sz="1800" b="0" dirty="0" smtClean="0">
                  <a:solidFill>
                    <a:srgbClr val="FFFFFF"/>
                  </a:solidFill>
                  <a:latin typeface="Garamond"/>
                  <a:cs typeface="+mn-cs"/>
                </a:rPr>
                <a:t>τ</a:t>
              </a:r>
              <a:r>
                <a:rPr lang="en-US" sz="1800" b="0" dirty="0" smtClean="0">
                  <a:solidFill>
                    <a:srgbClr val="FFFFFF"/>
                  </a:solidFill>
                  <a:latin typeface="Garamond"/>
                  <a:cs typeface="+mn-cs"/>
                </a:rPr>
                <a:t>   =   median</a:t>
              </a:r>
            </a:p>
          </p:txBody>
        </p:sp>
        <p:grpSp>
          <p:nvGrpSpPr>
            <p:cNvPr id="5" name="Group 144"/>
            <p:cNvGrpSpPr/>
            <p:nvPr/>
          </p:nvGrpSpPr>
          <p:grpSpPr>
            <a:xfrm>
              <a:off x="7113410" y="2227687"/>
              <a:ext cx="1546577" cy="461665"/>
              <a:chOff x="2747833" y="2931818"/>
              <a:chExt cx="1546577" cy="461665"/>
            </a:xfrm>
          </p:grpSpPr>
          <p:sp>
            <p:nvSpPr>
              <p:cNvPr id="146" name="Rectangle 145"/>
              <p:cNvSpPr/>
              <p:nvPr/>
            </p:nvSpPr>
            <p:spPr>
              <a:xfrm>
                <a:off x="2747833" y="2931818"/>
                <a:ext cx="1546577" cy="461665"/>
              </a:xfrm>
              <a:prstGeom prst="rect">
                <a:avLst/>
              </a:prstGeom>
            </p:spPr>
            <p:txBody>
              <a:bodyPr wrap="none">
                <a:spAutoFit/>
              </a:bodyPr>
              <a:lstStyle/>
              <a:p>
                <a:pPr eaLnBrk="1" fontAlgn="auto" hangingPunct="1">
                  <a:spcBef>
                    <a:spcPts val="0"/>
                  </a:spcBef>
                  <a:spcAft>
                    <a:spcPts val="0"/>
                  </a:spcAft>
                </a:pPr>
                <a:r>
                  <a:rPr lang="en-US" b="0" dirty="0" smtClean="0">
                    <a:solidFill>
                      <a:srgbClr val="FFFFFF"/>
                    </a:solidFill>
                    <a:latin typeface="Garamond"/>
                    <a:cs typeface="+mn-cs"/>
                  </a:rPr>
                  <a:t>{</a:t>
                </a:r>
                <a:r>
                  <a:rPr lang="en-US" sz="1800" b="0" dirty="0" smtClean="0">
                    <a:solidFill>
                      <a:srgbClr val="FFFFFF"/>
                    </a:solidFill>
                    <a:latin typeface="Garamond"/>
                    <a:cs typeface="+mn-cs"/>
                  </a:rPr>
                  <a:t> w, [f x y]’  </a:t>
                </a:r>
                <a:r>
                  <a:rPr lang="en-US" b="0" dirty="0" smtClean="0">
                    <a:solidFill>
                      <a:srgbClr val="FFFFFF"/>
                    </a:solidFill>
                    <a:latin typeface="Garamond"/>
                    <a:cs typeface="+mn-cs"/>
                  </a:rPr>
                  <a:t>}</a:t>
                </a:r>
                <a:endParaRPr lang="en-US" b="0" dirty="0">
                  <a:solidFill>
                    <a:srgbClr val="FFFFFF"/>
                  </a:solidFill>
                  <a:latin typeface="Garamond"/>
                  <a:cs typeface="+mn-cs"/>
                </a:endParaRPr>
              </a:p>
            </p:txBody>
          </p:sp>
          <p:grpSp>
            <p:nvGrpSpPr>
              <p:cNvPr id="6" name="Group 132"/>
              <p:cNvGrpSpPr/>
              <p:nvPr/>
            </p:nvGrpSpPr>
            <p:grpSpPr>
              <a:xfrm>
                <a:off x="2984983" y="3043157"/>
                <a:ext cx="45719" cy="271064"/>
                <a:chOff x="4532132" y="2773077"/>
                <a:chExt cx="200724" cy="1081668"/>
              </a:xfrm>
            </p:grpSpPr>
            <p:cxnSp>
              <p:nvCxnSpPr>
                <p:cNvPr id="151" name="Straight Connector 150"/>
                <p:cNvCxnSpPr/>
                <p:nvPr/>
              </p:nvCxnSpPr>
              <p:spPr>
                <a:xfrm rot="5400000">
                  <a:off x="4376016" y="2929193"/>
                  <a:ext cx="512956" cy="2007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2" name="Straight Connector 151"/>
                <p:cNvCxnSpPr/>
                <p:nvPr/>
              </p:nvCxnSpPr>
              <p:spPr>
                <a:xfrm rot="16200000" flipH="1">
                  <a:off x="4342561" y="3475603"/>
                  <a:ext cx="568714" cy="1895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 name="Group 136"/>
              <p:cNvGrpSpPr/>
              <p:nvPr/>
            </p:nvGrpSpPr>
            <p:grpSpPr>
              <a:xfrm flipH="1">
                <a:off x="3910956" y="3043156"/>
                <a:ext cx="45719" cy="271064"/>
                <a:chOff x="4532132" y="2773077"/>
                <a:chExt cx="200724" cy="1081668"/>
              </a:xfrm>
            </p:grpSpPr>
            <p:cxnSp>
              <p:nvCxnSpPr>
                <p:cNvPr id="149" name="Straight Connector 148"/>
                <p:cNvCxnSpPr/>
                <p:nvPr/>
              </p:nvCxnSpPr>
              <p:spPr>
                <a:xfrm rot="5400000">
                  <a:off x="4376016" y="2929193"/>
                  <a:ext cx="512956" cy="200724"/>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p:cNvCxnSpPr/>
                <p:nvPr/>
              </p:nvCxnSpPr>
              <p:spPr>
                <a:xfrm rot="16200000" flipH="1">
                  <a:off x="4342561" y="3475603"/>
                  <a:ext cx="568714" cy="18957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grpSp>
      <p:sp>
        <p:nvSpPr>
          <p:cNvPr id="163" name="Left Brace 162"/>
          <p:cNvSpPr/>
          <p:nvPr/>
        </p:nvSpPr>
        <p:spPr>
          <a:xfrm rot="16200000">
            <a:off x="7488822" y="1979267"/>
            <a:ext cx="104172" cy="266217"/>
          </a:xfrm>
          <a:prstGeom prst="leftBrace">
            <a:avLst/>
          </a:prstGeom>
          <a:ln>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64" name="TextBox 163"/>
          <p:cNvSpPr txBox="1"/>
          <p:nvPr/>
        </p:nvSpPr>
        <p:spPr>
          <a:xfrm>
            <a:off x="6019800" y="2141316"/>
            <a:ext cx="2819400" cy="276999"/>
          </a:xfrm>
          <a:prstGeom prst="rect">
            <a:avLst/>
          </a:prstGeom>
          <a:noFill/>
        </p:spPr>
        <p:txBody>
          <a:bodyPr wrap="square" rtlCol="0">
            <a:spAutoFit/>
          </a:bodyPr>
          <a:lstStyle/>
          <a:p>
            <a:pPr eaLnBrk="1" fontAlgn="auto" hangingPunct="1">
              <a:spcBef>
                <a:spcPts val="0"/>
              </a:spcBef>
              <a:spcAft>
                <a:spcPts val="0"/>
              </a:spcAft>
            </a:pPr>
            <a:r>
              <a:rPr lang="en-US" sz="1200" dirty="0" smtClean="0">
                <a:solidFill>
                  <a:srgbClr val="FFFFFF"/>
                </a:solidFill>
                <a:latin typeface="Garamond"/>
                <a:cs typeface="+mn-cs"/>
              </a:rPr>
              <a:t>Normalizes spatial and feature parts</a:t>
            </a:r>
            <a:endParaRPr lang="en-US" sz="1200" dirty="0">
              <a:solidFill>
                <a:srgbClr val="FFFFFF"/>
              </a:solidFill>
              <a:latin typeface="Garamond"/>
              <a:cs typeface="+mn-cs"/>
            </a:endParaRPr>
          </a:p>
        </p:txBody>
      </p:sp>
      <p:sp>
        <p:nvSpPr>
          <p:cNvPr id="165" name="TextBox 164"/>
          <p:cNvSpPr txBox="1"/>
          <p:nvPr/>
        </p:nvSpPr>
        <p:spPr>
          <a:xfrm>
            <a:off x="6014967" y="2768291"/>
            <a:ext cx="1909833" cy="276999"/>
          </a:xfrm>
          <a:prstGeom prst="rect">
            <a:avLst/>
          </a:prstGeom>
          <a:noFill/>
        </p:spPr>
        <p:txBody>
          <a:bodyPr wrap="square" rtlCol="0">
            <a:spAutoFit/>
          </a:bodyPr>
          <a:lstStyle/>
          <a:p>
            <a:pPr eaLnBrk="1" fontAlgn="auto" hangingPunct="1">
              <a:spcBef>
                <a:spcPts val="0"/>
              </a:spcBef>
              <a:spcAft>
                <a:spcPts val="0"/>
              </a:spcAft>
            </a:pPr>
            <a:r>
              <a:rPr lang="en-US" sz="1200" dirty="0" smtClean="0">
                <a:solidFill>
                  <a:srgbClr val="FFFFFF"/>
                </a:solidFill>
                <a:latin typeface="Garamond"/>
                <a:cs typeface="+mn-cs"/>
              </a:rPr>
              <a:t>Can also be randomized</a:t>
            </a:r>
            <a:endParaRPr lang="en-US" sz="1200" dirty="0">
              <a:solidFill>
                <a:srgbClr val="FFFFFF"/>
              </a:solidFill>
              <a:latin typeface="Garamond"/>
              <a:cs typeface="+mn-cs"/>
            </a:endParaRPr>
          </a:p>
        </p:txBody>
      </p:sp>
      <p:cxnSp>
        <p:nvCxnSpPr>
          <p:cNvPr id="167" name="Straight Arrow Connector 166"/>
          <p:cNvCxnSpPr/>
          <p:nvPr/>
        </p:nvCxnSpPr>
        <p:spPr>
          <a:xfrm rot="10800000">
            <a:off x="2280217" y="2905240"/>
            <a:ext cx="2592729" cy="625032"/>
          </a:xfrm>
          <a:prstGeom prst="straightConnector1">
            <a:avLst/>
          </a:prstGeom>
          <a:ln w="38100">
            <a:solidFill>
              <a:schemeClr val="accent2"/>
            </a:solidFill>
            <a:tailEnd type="arrow"/>
          </a:ln>
        </p:spPr>
        <p:style>
          <a:lnRef idx="1">
            <a:schemeClr val="accent1"/>
          </a:lnRef>
          <a:fillRef idx="0">
            <a:schemeClr val="accent1"/>
          </a:fillRef>
          <a:effectRef idx="0">
            <a:schemeClr val="accent1"/>
          </a:effectRef>
          <a:fontRef idx="minor">
            <a:schemeClr val="tx1"/>
          </a:fontRef>
        </p:style>
      </p:cxnSp>
      <p:sp>
        <p:nvSpPr>
          <p:cNvPr id="168" name="Rectangle 167"/>
          <p:cNvSpPr/>
          <p:nvPr/>
        </p:nvSpPr>
        <p:spPr>
          <a:xfrm>
            <a:off x="2001158" y="2920238"/>
            <a:ext cx="349776" cy="369332"/>
          </a:xfrm>
          <a:prstGeom prst="rect">
            <a:avLst/>
          </a:prstGeom>
        </p:spPr>
        <p:txBody>
          <a:bodyPr wrap="none">
            <a:spAutoFit/>
          </a:bodyPr>
          <a:lstStyle/>
          <a:p>
            <a:pPr eaLnBrk="1" fontAlgn="auto" hangingPunct="1">
              <a:spcBef>
                <a:spcPts val="0"/>
              </a:spcBef>
              <a:spcAft>
                <a:spcPts val="0"/>
              </a:spcAft>
            </a:pPr>
            <a:r>
              <a:rPr lang="en-US" sz="1800" b="0" dirty="0" smtClean="0">
                <a:solidFill>
                  <a:srgbClr val="C0504D"/>
                </a:solidFill>
                <a:latin typeface="Garamond"/>
                <a:cs typeface="+mn-cs"/>
              </a:rPr>
              <a:t>w</a:t>
            </a:r>
            <a:endParaRPr lang="en-US" sz="1800" b="0" dirty="0">
              <a:solidFill>
                <a:srgbClr val="C0504D"/>
              </a:solidFill>
              <a:latin typeface="Garamond"/>
              <a:cs typeface="+mn-cs"/>
            </a:endParaRPr>
          </a:p>
        </p:txBody>
      </p:sp>
      <p:sp>
        <p:nvSpPr>
          <p:cNvPr id="170" name="Oval 169"/>
          <p:cNvSpPr/>
          <p:nvPr/>
        </p:nvSpPr>
        <p:spPr>
          <a:xfrm>
            <a:off x="3634579" y="2649650"/>
            <a:ext cx="78058" cy="7805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1" name="Oval 170"/>
          <p:cNvSpPr/>
          <p:nvPr/>
        </p:nvSpPr>
        <p:spPr>
          <a:xfrm>
            <a:off x="3983754" y="2582125"/>
            <a:ext cx="78058" cy="7805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2" name="Oval 171"/>
          <p:cNvSpPr/>
          <p:nvPr/>
        </p:nvSpPr>
        <p:spPr>
          <a:xfrm>
            <a:off x="4041629" y="3010400"/>
            <a:ext cx="78058" cy="7805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grpSp>
        <p:nvGrpSpPr>
          <p:cNvPr id="8" name="Group 176"/>
          <p:cNvGrpSpPr/>
          <p:nvPr/>
        </p:nvGrpSpPr>
        <p:grpSpPr>
          <a:xfrm>
            <a:off x="4562486" y="2815545"/>
            <a:ext cx="369358" cy="332708"/>
            <a:chOff x="4190161" y="2871495"/>
            <a:chExt cx="369358" cy="332708"/>
          </a:xfrm>
        </p:grpSpPr>
        <p:sp>
          <p:nvSpPr>
            <p:cNvPr id="178" name="Oval 177"/>
            <p:cNvSpPr/>
            <p:nvPr/>
          </p:nvSpPr>
          <p:spPr>
            <a:xfrm>
              <a:off x="4190161" y="3020045"/>
              <a:ext cx="78058" cy="7805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79" name="Oval 178"/>
            <p:cNvSpPr/>
            <p:nvPr/>
          </p:nvSpPr>
          <p:spPr>
            <a:xfrm>
              <a:off x="4423586" y="2871495"/>
              <a:ext cx="78058" cy="7805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80" name="Oval 179"/>
            <p:cNvSpPr/>
            <p:nvPr/>
          </p:nvSpPr>
          <p:spPr>
            <a:xfrm>
              <a:off x="4481461" y="3126145"/>
              <a:ext cx="78058" cy="7805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grpSp>
      <p:cxnSp>
        <p:nvCxnSpPr>
          <p:cNvPr id="183" name="Straight Connector 182"/>
          <p:cNvCxnSpPr>
            <a:stCxn id="170" idx="2"/>
          </p:cNvCxnSpPr>
          <p:nvPr/>
        </p:nvCxnSpPr>
        <p:spPr>
          <a:xfrm rot="10800000" flipV="1">
            <a:off x="3518709" y="2688678"/>
            <a:ext cx="115870" cy="494353"/>
          </a:xfrm>
          <a:prstGeom prst="line">
            <a:avLst/>
          </a:prstGeom>
          <a:ln w="1270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86" name="Straight Connector 185"/>
          <p:cNvCxnSpPr/>
          <p:nvPr/>
        </p:nvCxnSpPr>
        <p:spPr>
          <a:xfrm rot="16200000" flipH="1" flipV="1">
            <a:off x="3595804" y="2841737"/>
            <a:ext cx="675017" cy="155791"/>
          </a:xfrm>
          <a:prstGeom prst="line">
            <a:avLst/>
          </a:prstGeom>
          <a:ln w="1270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88" name="Straight Connector 187"/>
          <p:cNvCxnSpPr>
            <a:stCxn id="172" idx="4"/>
          </p:cNvCxnSpPr>
          <p:nvPr/>
        </p:nvCxnSpPr>
        <p:spPr>
          <a:xfrm rot="5400000">
            <a:off x="3949167" y="3167287"/>
            <a:ext cx="210321" cy="52662"/>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81" name="Oval 180"/>
          <p:cNvSpPr/>
          <p:nvPr/>
        </p:nvSpPr>
        <p:spPr>
          <a:xfrm>
            <a:off x="4228753" y="2769250"/>
            <a:ext cx="78058" cy="78058"/>
          </a:xfrm>
          <a:prstGeom prst="ellipse">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cxnSp>
        <p:nvCxnSpPr>
          <p:cNvPr id="190" name="Straight Connector 189"/>
          <p:cNvCxnSpPr>
            <a:stCxn id="181" idx="3"/>
          </p:cNvCxnSpPr>
          <p:nvPr/>
        </p:nvCxnSpPr>
        <p:spPr>
          <a:xfrm rot="5400000">
            <a:off x="3948941" y="3019108"/>
            <a:ext cx="474475" cy="108013"/>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197" name="Straight Connector 196"/>
          <p:cNvCxnSpPr/>
          <p:nvPr/>
        </p:nvCxnSpPr>
        <p:spPr>
          <a:xfrm rot="5400000">
            <a:off x="4334761" y="3175370"/>
            <a:ext cx="383804" cy="94508"/>
          </a:xfrm>
          <a:prstGeom prst="line">
            <a:avLst/>
          </a:prstGeom>
          <a:ln w="12700">
            <a:solidFill>
              <a:schemeClr val="accent3"/>
            </a:solidFill>
            <a:prstDash val="solid"/>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rot="5400000">
            <a:off x="4626059" y="3267965"/>
            <a:ext cx="381878" cy="96444"/>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201" name="Straight Connector 200"/>
          <p:cNvCxnSpPr/>
          <p:nvPr/>
        </p:nvCxnSpPr>
        <p:spPr>
          <a:xfrm rot="10800000" flipV="1">
            <a:off x="4653029" y="2854574"/>
            <a:ext cx="142882" cy="594676"/>
          </a:xfrm>
          <a:prstGeom prst="line">
            <a:avLst/>
          </a:prstGeom>
          <a:ln w="12700">
            <a:solidFill>
              <a:schemeClr val="accent3"/>
            </a:solidFill>
          </a:ln>
        </p:spPr>
        <p:style>
          <a:lnRef idx="1">
            <a:schemeClr val="accent1"/>
          </a:lnRef>
          <a:fillRef idx="0">
            <a:schemeClr val="accent1"/>
          </a:fillRef>
          <a:effectRef idx="0">
            <a:schemeClr val="accent1"/>
          </a:effectRef>
          <a:fontRef idx="minor">
            <a:schemeClr val="tx1"/>
          </a:fontRef>
        </p:style>
      </p:cxnSp>
      <p:sp>
        <p:nvSpPr>
          <p:cNvPr id="205" name="Rectangle 204"/>
          <p:cNvSpPr/>
          <p:nvPr/>
        </p:nvSpPr>
        <p:spPr>
          <a:xfrm>
            <a:off x="3960228" y="3290629"/>
            <a:ext cx="287258" cy="369332"/>
          </a:xfrm>
          <a:prstGeom prst="rect">
            <a:avLst/>
          </a:prstGeom>
        </p:spPr>
        <p:txBody>
          <a:bodyPr wrap="none">
            <a:spAutoFit/>
          </a:bodyPr>
          <a:lstStyle/>
          <a:p>
            <a:pPr eaLnBrk="1" fontAlgn="auto" hangingPunct="1">
              <a:spcBef>
                <a:spcPts val="0"/>
              </a:spcBef>
              <a:spcAft>
                <a:spcPts val="0"/>
              </a:spcAft>
            </a:pPr>
            <a:r>
              <a:rPr lang="el-GR" sz="1800" b="0" dirty="0" smtClean="0">
                <a:solidFill>
                  <a:srgbClr val="FFFFFF"/>
                </a:solidFill>
                <a:latin typeface="Garamond"/>
                <a:cs typeface="+mn-cs"/>
              </a:rPr>
              <a:t>τ</a:t>
            </a:r>
            <a:endParaRPr lang="en-US" sz="1800" b="0" dirty="0">
              <a:solidFill>
                <a:srgbClr val="FFFFFF"/>
              </a:solidFill>
              <a:latin typeface="Garamond"/>
              <a:cs typeface="+mn-cs"/>
            </a:endParaRPr>
          </a:p>
        </p:txBody>
      </p:sp>
      <p:sp>
        <p:nvSpPr>
          <p:cNvPr id="206" name="Oval 205"/>
          <p:cNvSpPr/>
          <p:nvPr/>
        </p:nvSpPr>
        <p:spPr>
          <a:xfrm>
            <a:off x="3474340" y="3151186"/>
            <a:ext cx="78058" cy="7805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207" name="Oval 206"/>
          <p:cNvSpPr/>
          <p:nvPr/>
        </p:nvSpPr>
        <p:spPr>
          <a:xfrm>
            <a:off x="3800365" y="3245711"/>
            <a:ext cx="78058" cy="7805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208" name="Oval 207"/>
          <p:cNvSpPr/>
          <p:nvPr/>
        </p:nvSpPr>
        <p:spPr>
          <a:xfrm>
            <a:off x="3973990" y="3280436"/>
            <a:ext cx="78058" cy="7805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209" name="Oval 208"/>
          <p:cNvSpPr/>
          <p:nvPr/>
        </p:nvSpPr>
        <p:spPr>
          <a:xfrm>
            <a:off x="4101315" y="3303586"/>
            <a:ext cx="78058" cy="7805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dirty="0">
              <a:solidFill>
                <a:srgbClr val="FFFFFF"/>
              </a:solidFill>
            </a:endParaRPr>
          </a:p>
        </p:txBody>
      </p:sp>
      <p:sp>
        <p:nvSpPr>
          <p:cNvPr id="210" name="Oval 209"/>
          <p:cNvSpPr/>
          <p:nvPr/>
        </p:nvSpPr>
        <p:spPr>
          <a:xfrm>
            <a:off x="4436990" y="3396186"/>
            <a:ext cx="78058" cy="7805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211" name="Oval 210"/>
          <p:cNvSpPr/>
          <p:nvPr/>
        </p:nvSpPr>
        <p:spPr>
          <a:xfrm>
            <a:off x="4612540" y="3444411"/>
            <a:ext cx="78058" cy="7805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212" name="Oval 211"/>
          <p:cNvSpPr/>
          <p:nvPr/>
        </p:nvSpPr>
        <p:spPr>
          <a:xfrm>
            <a:off x="4739865" y="3479136"/>
            <a:ext cx="78058" cy="78058"/>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216" name="Rectangle 215"/>
          <p:cNvSpPr/>
          <p:nvPr/>
        </p:nvSpPr>
        <p:spPr>
          <a:xfrm>
            <a:off x="3561915" y="1616162"/>
            <a:ext cx="1604285" cy="461665"/>
          </a:xfrm>
          <a:prstGeom prst="rect">
            <a:avLst/>
          </a:prstGeom>
        </p:spPr>
        <p:txBody>
          <a:bodyPr wrap="none">
            <a:spAutoFit/>
          </a:bodyPr>
          <a:lstStyle/>
          <a:p>
            <a:pPr eaLnBrk="1" fontAlgn="auto" hangingPunct="1">
              <a:spcBef>
                <a:spcPts val="0"/>
              </a:spcBef>
              <a:spcAft>
                <a:spcPts val="0"/>
              </a:spcAft>
            </a:pPr>
            <a:r>
              <a:rPr lang="en-US" b="0" dirty="0" smtClean="0">
                <a:solidFill>
                  <a:srgbClr val="FFFFFF"/>
                </a:solidFill>
                <a:latin typeface="Garamond"/>
                <a:cs typeface="+mn-cs"/>
              </a:rPr>
              <a:t>{</a:t>
            </a:r>
            <a:r>
              <a:rPr lang="en-US" sz="1800" b="0" dirty="0" smtClean="0">
                <a:solidFill>
                  <a:srgbClr val="FFFFFF"/>
                </a:solidFill>
                <a:latin typeface="Garamond"/>
                <a:cs typeface="+mn-cs"/>
              </a:rPr>
              <a:t>  w, [f x y]’   </a:t>
            </a:r>
            <a:r>
              <a:rPr lang="en-US" b="0" dirty="0" smtClean="0">
                <a:solidFill>
                  <a:srgbClr val="FFFFFF"/>
                </a:solidFill>
                <a:latin typeface="Garamond"/>
                <a:cs typeface="+mn-cs"/>
              </a:rPr>
              <a:t>}</a:t>
            </a:r>
            <a:endParaRPr lang="en-US" b="0" dirty="0">
              <a:solidFill>
                <a:srgbClr val="FFFFFF"/>
              </a:solidFill>
              <a:latin typeface="Garamond"/>
              <a:cs typeface="+mn-cs"/>
            </a:endParaRPr>
          </a:p>
        </p:txBody>
      </p:sp>
      <p:grpSp>
        <p:nvGrpSpPr>
          <p:cNvPr id="9" name="Group 218"/>
          <p:cNvGrpSpPr/>
          <p:nvPr/>
        </p:nvGrpSpPr>
        <p:grpSpPr>
          <a:xfrm>
            <a:off x="4748187" y="1739075"/>
            <a:ext cx="45719" cy="271063"/>
            <a:chOff x="8567833" y="2618750"/>
            <a:chExt cx="45719" cy="271063"/>
          </a:xfrm>
        </p:grpSpPr>
        <p:cxnSp>
          <p:nvCxnSpPr>
            <p:cNvPr id="217" name="Straight Connector 216"/>
            <p:cNvCxnSpPr/>
            <p:nvPr/>
          </p:nvCxnSpPr>
          <p:spPr>
            <a:xfrm rot="16200000" flipH="1">
              <a:off x="8526420" y="2660163"/>
              <a:ext cx="128546" cy="457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8" name="Straight Connector 217"/>
            <p:cNvCxnSpPr/>
            <p:nvPr/>
          </p:nvCxnSpPr>
          <p:spPr>
            <a:xfrm rot="5400000">
              <a:off x="8520703" y="2796965"/>
              <a:ext cx="142519" cy="431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10" name="Group 219"/>
          <p:cNvGrpSpPr/>
          <p:nvPr/>
        </p:nvGrpSpPr>
        <p:grpSpPr>
          <a:xfrm flipH="1">
            <a:off x="3824141" y="1741004"/>
            <a:ext cx="45719" cy="271063"/>
            <a:chOff x="8567833" y="2618750"/>
            <a:chExt cx="45719" cy="271063"/>
          </a:xfrm>
        </p:grpSpPr>
        <p:cxnSp>
          <p:nvCxnSpPr>
            <p:cNvPr id="221" name="Straight Connector 220"/>
            <p:cNvCxnSpPr/>
            <p:nvPr/>
          </p:nvCxnSpPr>
          <p:spPr>
            <a:xfrm rot="16200000" flipH="1">
              <a:off x="8526420" y="2660163"/>
              <a:ext cx="128546" cy="45719"/>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22" name="Straight Connector 221"/>
            <p:cNvCxnSpPr/>
            <p:nvPr/>
          </p:nvCxnSpPr>
          <p:spPr>
            <a:xfrm rot="5400000">
              <a:off x="8520703" y="2796965"/>
              <a:ext cx="142519" cy="43178"/>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5" descr="\\ganghua5\c$\GangHua\DataBackupLLNetApp\_face\data\friends_full_LLFormat\patches\0000001299_0000000000000000308_00.bmp"/>
          <p:cNvPicPr>
            <a:picLocks noChangeAspect="1" noChangeArrowheads="1"/>
          </p:cNvPicPr>
          <p:nvPr/>
        </p:nvPicPr>
        <p:blipFill>
          <a:blip r:embed="rId4" cstate="print"/>
          <a:srcRect/>
          <a:stretch>
            <a:fillRect/>
          </a:stretch>
        </p:blipFill>
        <p:spPr bwMode="auto">
          <a:xfrm>
            <a:off x="5133741" y="1230868"/>
            <a:ext cx="533400" cy="533400"/>
          </a:xfrm>
          <a:prstGeom prst="rect">
            <a:avLst/>
          </a:prstGeom>
          <a:noFill/>
        </p:spPr>
      </p:pic>
      <p:pic>
        <p:nvPicPr>
          <p:cNvPr id="8" name="Picture 6" descr="\\ganghua5\c$\GangHua\DataBackupLLNetApp\_face\data\friends_full_LLFormat\patches\0000011667_0000000000000000003_00.bmp"/>
          <p:cNvPicPr>
            <a:picLocks noChangeAspect="1" noChangeArrowheads="1"/>
          </p:cNvPicPr>
          <p:nvPr/>
        </p:nvPicPr>
        <p:blipFill>
          <a:blip r:embed="rId5" cstate="print"/>
          <a:srcRect/>
          <a:stretch>
            <a:fillRect/>
          </a:stretch>
        </p:blipFill>
        <p:spPr bwMode="auto">
          <a:xfrm>
            <a:off x="8124591" y="1230868"/>
            <a:ext cx="529914" cy="533400"/>
          </a:xfrm>
          <a:prstGeom prst="rect">
            <a:avLst/>
          </a:prstGeom>
          <a:noFill/>
        </p:spPr>
      </p:pic>
      <p:pic>
        <p:nvPicPr>
          <p:cNvPr id="10" name="Picture 8" descr="\\ganghua5\c$\GangHua\DataBackupLLNetApp\_face\data\friends_full_LLFormat\patches\0000014749_0000000000000000984_00.bmp"/>
          <p:cNvPicPr>
            <a:picLocks noChangeAspect="1" noChangeArrowheads="1"/>
          </p:cNvPicPr>
          <p:nvPr/>
        </p:nvPicPr>
        <p:blipFill>
          <a:blip r:embed="rId6" cstate="print"/>
          <a:srcRect/>
          <a:stretch>
            <a:fillRect/>
          </a:stretch>
        </p:blipFill>
        <p:spPr bwMode="auto">
          <a:xfrm>
            <a:off x="5857641" y="1230868"/>
            <a:ext cx="533400" cy="533400"/>
          </a:xfrm>
          <a:prstGeom prst="rect">
            <a:avLst/>
          </a:prstGeom>
          <a:noFill/>
        </p:spPr>
      </p:pic>
      <p:pic>
        <p:nvPicPr>
          <p:cNvPr id="13" name="Picture 11" descr="\\ganghua5\c$\GangHua\DataBackupLLNetApp\_face\data\friends_full_LLFormat\patches\0000131124_0000000000000000589_00.bmp"/>
          <p:cNvPicPr>
            <a:picLocks noChangeAspect="1" noChangeArrowheads="1"/>
          </p:cNvPicPr>
          <p:nvPr/>
        </p:nvPicPr>
        <p:blipFill>
          <a:blip r:embed="rId7" cstate="print"/>
          <a:srcRect/>
          <a:stretch>
            <a:fillRect/>
          </a:stretch>
        </p:blipFill>
        <p:spPr bwMode="auto">
          <a:xfrm>
            <a:off x="7362591" y="1230868"/>
            <a:ext cx="533400" cy="533400"/>
          </a:xfrm>
          <a:prstGeom prst="rect">
            <a:avLst/>
          </a:prstGeom>
          <a:noFill/>
        </p:spPr>
      </p:pic>
      <p:pic>
        <p:nvPicPr>
          <p:cNvPr id="17" name="Picture 15" descr="\\ganghua5\c$\GangHua\DataBackupLLNetApp\_face\data\friends_full_LLFormat\patches\0011382833_0000000000000000021_00.bmp"/>
          <p:cNvPicPr>
            <a:picLocks noChangeAspect="1" noChangeArrowheads="1"/>
          </p:cNvPicPr>
          <p:nvPr/>
        </p:nvPicPr>
        <p:blipFill>
          <a:blip r:embed="rId8" cstate="print"/>
          <a:srcRect/>
          <a:stretch>
            <a:fillRect/>
          </a:stretch>
        </p:blipFill>
        <p:spPr bwMode="auto">
          <a:xfrm>
            <a:off x="3628791" y="1230868"/>
            <a:ext cx="533399" cy="533399"/>
          </a:xfrm>
          <a:prstGeom prst="rect">
            <a:avLst/>
          </a:prstGeom>
          <a:noFill/>
        </p:spPr>
      </p:pic>
      <p:pic>
        <p:nvPicPr>
          <p:cNvPr id="18" name="Picture 16" descr="\\ganghua5\c$\GangHua\DataBackupLLNetApp\_face\data\friends_full_LLFormat\patches\0011623786_0000000000000000034_00.bmp"/>
          <p:cNvPicPr>
            <a:picLocks noChangeAspect="1" noChangeArrowheads="1"/>
          </p:cNvPicPr>
          <p:nvPr/>
        </p:nvPicPr>
        <p:blipFill>
          <a:blip r:embed="rId9" cstate="print"/>
          <a:srcRect/>
          <a:stretch>
            <a:fillRect/>
          </a:stretch>
        </p:blipFill>
        <p:spPr bwMode="auto">
          <a:xfrm>
            <a:off x="2885841" y="1230868"/>
            <a:ext cx="533400" cy="533400"/>
          </a:xfrm>
          <a:prstGeom prst="rect">
            <a:avLst/>
          </a:prstGeom>
          <a:noFill/>
        </p:spPr>
      </p:pic>
      <p:pic>
        <p:nvPicPr>
          <p:cNvPr id="20" name="Picture 18" descr="\\ganghua5\c$\GangHua\DataBackupLLNetApp\_face\data\friends_full_LLFormat\patches\0011874869_0000000000000000050_00.bmp"/>
          <p:cNvPicPr>
            <a:picLocks noChangeAspect="1" noChangeArrowheads="1"/>
          </p:cNvPicPr>
          <p:nvPr/>
        </p:nvPicPr>
        <p:blipFill>
          <a:blip r:embed="rId10" cstate="print"/>
          <a:srcRect/>
          <a:stretch>
            <a:fillRect/>
          </a:stretch>
        </p:blipFill>
        <p:spPr bwMode="auto">
          <a:xfrm>
            <a:off x="4381265" y="1230868"/>
            <a:ext cx="533401" cy="533401"/>
          </a:xfrm>
          <a:prstGeom prst="rect">
            <a:avLst/>
          </a:prstGeom>
          <a:noFill/>
        </p:spPr>
      </p:pic>
      <p:sp>
        <p:nvSpPr>
          <p:cNvPr id="22" name="TextBox 21"/>
          <p:cNvSpPr txBox="1"/>
          <p:nvPr/>
        </p:nvSpPr>
        <p:spPr>
          <a:xfrm>
            <a:off x="3314466" y="1430893"/>
            <a:ext cx="428625"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 </a:t>
            </a:r>
            <a:endParaRPr lang="en-US" sz="1800" b="0" dirty="0">
              <a:solidFill>
                <a:srgbClr val="FFFFFF"/>
              </a:solidFill>
              <a:latin typeface="Garamond"/>
              <a:cs typeface="+mn-cs"/>
            </a:endParaRPr>
          </a:p>
        </p:txBody>
      </p:sp>
      <p:sp>
        <p:nvSpPr>
          <p:cNvPr id="31" name="TextBox 30"/>
          <p:cNvSpPr txBox="1"/>
          <p:nvPr/>
        </p:nvSpPr>
        <p:spPr>
          <a:xfrm>
            <a:off x="4057416" y="1430893"/>
            <a:ext cx="381000"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a:t>
            </a:r>
            <a:endParaRPr lang="en-US" sz="1800" b="0" dirty="0">
              <a:solidFill>
                <a:srgbClr val="FFFFFF"/>
              </a:solidFill>
              <a:latin typeface="Garamond"/>
              <a:cs typeface="+mn-cs"/>
            </a:endParaRPr>
          </a:p>
        </p:txBody>
      </p:sp>
      <p:sp>
        <p:nvSpPr>
          <p:cNvPr id="32" name="TextBox 31"/>
          <p:cNvSpPr txBox="1"/>
          <p:nvPr/>
        </p:nvSpPr>
        <p:spPr>
          <a:xfrm>
            <a:off x="4819416" y="1430893"/>
            <a:ext cx="381000"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a:t>
            </a:r>
            <a:endParaRPr lang="en-US" sz="1800" b="0" dirty="0">
              <a:solidFill>
                <a:srgbClr val="FFFFFF"/>
              </a:solidFill>
              <a:latin typeface="Garamond"/>
              <a:cs typeface="+mn-cs"/>
            </a:endParaRPr>
          </a:p>
        </p:txBody>
      </p:sp>
      <p:sp>
        <p:nvSpPr>
          <p:cNvPr id="33" name="TextBox 32"/>
          <p:cNvSpPr txBox="1"/>
          <p:nvPr/>
        </p:nvSpPr>
        <p:spPr>
          <a:xfrm>
            <a:off x="5552841" y="1433036"/>
            <a:ext cx="381000"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a:t>
            </a:r>
            <a:endParaRPr lang="en-US" sz="1800" b="0" dirty="0">
              <a:solidFill>
                <a:srgbClr val="FFFFFF"/>
              </a:solidFill>
              <a:latin typeface="Garamond"/>
              <a:cs typeface="+mn-cs"/>
            </a:endParaRPr>
          </a:p>
        </p:txBody>
      </p:sp>
      <p:sp>
        <p:nvSpPr>
          <p:cNvPr id="34" name="TextBox 33"/>
          <p:cNvSpPr txBox="1"/>
          <p:nvPr/>
        </p:nvSpPr>
        <p:spPr>
          <a:xfrm>
            <a:off x="6286266" y="1430893"/>
            <a:ext cx="381000"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a:t>
            </a:r>
            <a:endParaRPr lang="en-US" sz="1800" b="0" dirty="0">
              <a:solidFill>
                <a:srgbClr val="FFFFFF"/>
              </a:solidFill>
              <a:latin typeface="Garamond"/>
              <a:cs typeface="+mn-cs"/>
            </a:endParaRPr>
          </a:p>
        </p:txBody>
      </p:sp>
      <p:pic>
        <p:nvPicPr>
          <p:cNvPr id="35" name="Picture 14" descr="\\ganghua5\c$\GangHua\DataBackupLLNetApp\_face\data\friends_full_LLFormat\patches\0001319152_0000000000000000596_00.bmp"/>
          <p:cNvPicPr>
            <a:picLocks noChangeAspect="1" noChangeArrowheads="1"/>
          </p:cNvPicPr>
          <p:nvPr/>
        </p:nvPicPr>
        <p:blipFill>
          <a:blip r:embed="rId11" cstate="print"/>
          <a:srcRect/>
          <a:stretch>
            <a:fillRect/>
          </a:stretch>
        </p:blipFill>
        <p:spPr bwMode="auto">
          <a:xfrm>
            <a:off x="6591066" y="1230868"/>
            <a:ext cx="550244" cy="533400"/>
          </a:xfrm>
          <a:prstGeom prst="rect">
            <a:avLst/>
          </a:prstGeom>
          <a:noFill/>
        </p:spPr>
      </p:pic>
      <p:sp>
        <p:nvSpPr>
          <p:cNvPr id="38" name="TextBox 37"/>
          <p:cNvSpPr txBox="1"/>
          <p:nvPr/>
        </p:nvSpPr>
        <p:spPr>
          <a:xfrm>
            <a:off x="7048266" y="1430893"/>
            <a:ext cx="381000"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a:t>
            </a:r>
            <a:endParaRPr lang="en-US" sz="1800" b="0" dirty="0">
              <a:solidFill>
                <a:srgbClr val="FFFFFF"/>
              </a:solidFill>
              <a:latin typeface="Garamond"/>
              <a:cs typeface="+mn-cs"/>
            </a:endParaRPr>
          </a:p>
        </p:txBody>
      </p:sp>
      <p:sp>
        <p:nvSpPr>
          <p:cNvPr id="39" name="TextBox 38"/>
          <p:cNvSpPr txBox="1"/>
          <p:nvPr/>
        </p:nvSpPr>
        <p:spPr>
          <a:xfrm>
            <a:off x="7800741" y="1430893"/>
            <a:ext cx="381000" cy="369332"/>
          </a:xfrm>
          <a:prstGeom prst="rect">
            <a:avLst/>
          </a:prstGeom>
          <a:noFill/>
        </p:spPr>
        <p:txBody>
          <a:bodyPr wrap="square" rtlCol="0">
            <a:spAutoFit/>
          </a:bodyPr>
          <a:lstStyle/>
          <a:p>
            <a:pPr eaLnBrk="1" fontAlgn="auto" hangingPunct="1">
              <a:spcBef>
                <a:spcPts val="0"/>
              </a:spcBef>
              <a:spcAft>
                <a:spcPts val="0"/>
              </a:spcAft>
            </a:pPr>
            <a:r>
              <a:rPr lang="en-US" sz="1800" b="0" dirty="0" smtClean="0">
                <a:solidFill>
                  <a:srgbClr val="FFFFFF"/>
                </a:solidFill>
                <a:latin typeface="Garamond"/>
                <a:cs typeface="+mn-cs"/>
              </a:rPr>
              <a:t>…</a:t>
            </a:r>
            <a:endParaRPr lang="en-US" sz="1800" b="0" dirty="0">
              <a:solidFill>
                <a:srgbClr val="FFFFFF"/>
              </a:solidFill>
              <a:latin typeface="Garamond"/>
              <a:cs typeface="+mn-cs"/>
            </a:endParaRPr>
          </a:p>
        </p:txBody>
      </p:sp>
      <p:pic>
        <p:nvPicPr>
          <p:cNvPr id="87046" name="Picture 6"/>
          <p:cNvPicPr>
            <a:picLocks noChangeAspect="1" noChangeArrowheads="1"/>
          </p:cNvPicPr>
          <p:nvPr/>
        </p:nvPicPr>
        <p:blipFill>
          <a:blip r:embed="rId12" cstate="print"/>
          <a:srcRect/>
          <a:stretch>
            <a:fillRect/>
          </a:stretch>
        </p:blipFill>
        <p:spPr bwMode="auto">
          <a:xfrm>
            <a:off x="2253705" y="2030968"/>
            <a:ext cx="285750" cy="285750"/>
          </a:xfrm>
          <a:prstGeom prst="rect">
            <a:avLst/>
          </a:prstGeom>
          <a:noFill/>
          <a:ln w="9525">
            <a:noFill/>
            <a:miter lim="800000"/>
            <a:headEnd/>
            <a:tailEnd/>
          </a:ln>
        </p:spPr>
      </p:pic>
      <p:sp>
        <p:nvSpPr>
          <p:cNvPr id="47" name="Rectangle 46"/>
          <p:cNvSpPr/>
          <p:nvPr/>
        </p:nvSpPr>
        <p:spPr>
          <a:xfrm>
            <a:off x="5149305" y="6260068"/>
            <a:ext cx="1342291" cy="369332"/>
          </a:xfrm>
          <a:prstGeom prst="rect">
            <a:avLst/>
          </a:prstGeom>
        </p:spPr>
        <p:txBody>
          <a:bodyPr wrap="none">
            <a:spAutoFit/>
          </a:bodyPr>
          <a:lstStyle/>
          <a:p>
            <a:pPr algn="ctr" eaLnBrk="1" fontAlgn="auto" hangingPunct="1">
              <a:spcBef>
                <a:spcPts val="0"/>
              </a:spcBef>
              <a:spcAft>
                <a:spcPts val="0"/>
              </a:spcAft>
            </a:pPr>
            <a:r>
              <a:rPr lang="en-US" sz="1800" b="0" dirty="0" smtClean="0">
                <a:solidFill>
                  <a:srgbClr val="FFFFFF"/>
                </a:solidFill>
                <a:latin typeface="Garamond"/>
                <a:cs typeface="+mn-cs"/>
              </a:rPr>
              <a:t>Gallery faces</a:t>
            </a:r>
            <a:endParaRPr lang="en-US" sz="1800" b="0" dirty="0">
              <a:solidFill>
                <a:srgbClr val="FFFFFF"/>
              </a:solidFill>
              <a:latin typeface="Garamond"/>
              <a:cs typeface="+mn-cs"/>
            </a:endParaRPr>
          </a:p>
        </p:txBody>
      </p:sp>
      <p:pic>
        <p:nvPicPr>
          <p:cNvPr id="87047" name="Picture 7"/>
          <p:cNvPicPr>
            <a:picLocks noChangeAspect="1" noChangeArrowheads="1"/>
          </p:cNvPicPr>
          <p:nvPr/>
        </p:nvPicPr>
        <p:blipFill>
          <a:blip r:embed="rId13" cstate="print"/>
          <a:srcRect/>
          <a:stretch>
            <a:fillRect/>
          </a:stretch>
        </p:blipFill>
        <p:spPr bwMode="auto">
          <a:xfrm>
            <a:off x="2253705" y="2478643"/>
            <a:ext cx="285750" cy="285750"/>
          </a:xfrm>
          <a:prstGeom prst="rect">
            <a:avLst/>
          </a:prstGeom>
          <a:noFill/>
          <a:ln w="9525">
            <a:noFill/>
            <a:miter lim="800000"/>
            <a:headEnd/>
            <a:tailEnd/>
          </a:ln>
        </p:spPr>
      </p:pic>
      <p:pic>
        <p:nvPicPr>
          <p:cNvPr id="87048" name="Picture 8"/>
          <p:cNvPicPr>
            <a:picLocks noChangeAspect="1" noChangeArrowheads="1"/>
          </p:cNvPicPr>
          <p:nvPr/>
        </p:nvPicPr>
        <p:blipFill>
          <a:blip r:embed="rId14" cstate="print"/>
          <a:srcRect/>
          <a:stretch>
            <a:fillRect/>
          </a:stretch>
        </p:blipFill>
        <p:spPr bwMode="auto">
          <a:xfrm>
            <a:off x="2253705" y="2926318"/>
            <a:ext cx="285750" cy="285750"/>
          </a:xfrm>
          <a:prstGeom prst="rect">
            <a:avLst/>
          </a:prstGeom>
          <a:noFill/>
          <a:ln w="9525">
            <a:noFill/>
            <a:miter lim="800000"/>
            <a:headEnd/>
            <a:tailEnd/>
          </a:ln>
        </p:spPr>
      </p:pic>
      <p:pic>
        <p:nvPicPr>
          <p:cNvPr id="87049" name="Picture 9"/>
          <p:cNvPicPr>
            <a:picLocks noChangeAspect="1" noChangeArrowheads="1"/>
          </p:cNvPicPr>
          <p:nvPr/>
        </p:nvPicPr>
        <p:blipFill>
          <a:blip r:embed="rId15" cstate="print"/>
          <a:srcRect/>
          <a:stretch>
            <a:fillRect/>
          </a:stretch>
        </p:blipFill>
        <p:spPr bwMode="auto">
          <a:xfrm>
            <a:off x="2253705" y="3383518"/>
            <a:ext cx="285750" cy="285750"/>
          </a:xfrm>
          <a:prstGeom prst="rect">
            <a:avLst/>
          </a:prstGeom>
          <a:noFill/>
          <a:ln w="9525">
            <a:noFill/>
            <a:miter lim="800000"/>
            <a:headEnd/>
            <a:tailEnd/>
          </a:ln>
        </p:spPr>
      </p:pic>
      <p:pic>
        <p:nvPicPr>
          <p:cNvPr id="87050" name="Picture 10"/>
          <p:cNvPicPr>
            <a:picLocks noChangeAspect="1" noChangeArrowheads="1"/>
          </p:cNvPicPr>
          <p:nvPr/>
        </p:nvPicPr>
        <p:blipFill>
          <a:blip r:embed="rId16" cstate="print"/>
          <a:srcRect/>
          <a:stretch>
            <a:fillRect/>
          </a:stretch>
        </p:blipFill>
        <p:spPr bwMode="auto">
          <a:xfrm>
            <a:off x="2253705" y="4381500"/>
            <a:ext cx="285750" cy="285750"/>
          </a:xfrm>
          <a:prstGeom prst="rect">
            <a:avLst/>
          </a:prstGeom>
          <a:noFill/>
          <a:ln w="9525">
            <a:noFill/>
            <a:miter lim="800000"/>
            <a:headEnd/>
            <a:tailEnd/>
          </a:ln>
        </p:spPr>
      </p:pic>
      <p:pic>
        <p:nvPicPr>
          <p:cNvPr id="87051" name="Picture 11"/>
          <p:cNvPicPr>
            <a:picLocks noChangeAspect="1" noChangeArrowheads="1"/>
          </p:cNvPicPr>
          <p:nvPr/>
        </p:nvPicPr>
        <p:blipFill>
          <a:blip r:embed="rId17" cstate="print"/>
          <a:srcRect/>
          <a:stretch>
            <a:fillRect/>
          </a:stretch>
        </p:blipFill>
        <p:spPr bwMode="auto">
          <a:xfrm>
            <a:off x="2253705" y="4838700"/>
            <a:ext cx="285750" cy="285750"/>
          </a:xfrm>
          <a:prstGeom prst="rect">
            <a:avLst/>
          </a:prstGeom>
          <a:noFill/>
          <a:ln w="9525">
            <a:noFill/>
            <a:miter lim="800000"/>
            <a:headEnd/>
            <a:tailEnd/>
          </a:ln>
        </p:spPr>
      </p:pic>
      <p:pic>
        <p:nvPicPr>
          <p:cNvPr id="87052" name="Picture 12"/>
          <p:cNvPicPr>
            <a:picLocks noChangeAspect="1" noChangeArrowheads="1"/>
          </p:cNvPicPr>
          <p:nvPr/>
        </p:nvPicPr>
        <p:blipFill>
          <a:blip r:embed="rId18" cstate="print"/>
          <a:srcRect/>
          <a:stretch>
            <a:fillRect/>
          </a:stretch>
        </p:blipFill>
        <p:spPr bwMode="auto">
          <a:xfrm>
            <a:off x="2253705" y="5295900"/>
            <a:ext cx="285750" cy="285750"/>
          </a:xfrm>
          <a:prstGeom prst="rect">
            <a:avLst/>
          </a:prstGeom>
          <a:noFill/>
          <a:ln w="9525">
            <a:noFill/>
            <a:miter lim="800000"/>
            <a:headEnd/>
            <a:tailEnd/>
          </a:ln>
        </p:spPr>
      </p:pic>
      <p:pic>
        <p:nvPicPr>
          <p:cNvPr id="87053" name="Picture 13"/>
          <p:cNvPicPr>
            <a:picLocks noChangeAspect="1" noChangeArrowheads="1"/>
          </p:cNvPicPr>
          <p:nvPr/>
        </p:nvPicPr>
        <p:blipFill>
          <a:blip r:embed="rId19" cstate="print"/>
          <a:srcRect/>
          <a:stretch>
            <a:fillRect/>
          </a:stretch>
        </p:blipFill>
        <p:spPr bwMode="auto">
          <a:xfrm>
            <a:off x="2253705" y="5753100"/>
            <a:ext cx="285750" cy="285750"/>
          </a:xfrm>
          <a:prstGeom prst="rect">
            <a:avLst/>
          </a:prstGeom>
          <a:noFill/>
          <a:ln w="9525">
            <a:noFill/>
            <a:miter lim="800000"/>
            <a:headEnd/>
            <a:tailEnd/>
          </a:ln>
        </p:spPr>
      </p:pic>
      <p:cxnSp>
        <p:nvCxnSpPr>
          <p:cNvPr id="56" name="Straight Connector 55"/>
          <p:cNvCxnSpPr/>
          <p:nvPr/>
        </p:nvCxnSpPr>
        <p:spPr>
          <a:xfrm>
            <a:off x="2710905" y="2152650"/>
            <a:ext cx="6324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710905" y="2608262"/>
            <a:ext cx="6324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710905" y="3065462"/>
            <a:ext cx="6324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59" name="Straight Connector 58"/>
          <p:cNvCxnSpPr/>
          <p:nvPr/>
        </p:nvCxnSpPr>
        <p:spPr>
          <a:xfrm>
            <a:off x="2710905" y="3522662"/>
            <a:ext cx="6324600" cy="1588"/>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rot="16200000">
            <a:off x="2013468" y="3796783"/>
            <a:ext cx="761997" cy="369332"/>
          </a:xfrm>
          <a:prstGeom prst="rect">
            <a:avLst/>
          </a:prstGeom>
          <a:noFill/>
        </p:spPr>
        <p:txBody>
          <a:bodyPr wrap="square" rtlCol="0">
            <a:spAutoFit/>
          </a:bodyPr>
          <a:lstStyle/>
          <a:p>
            <a:pPr eaLnBrk="1" fontAlgn="auto" hangingPunct="1">
              <a:spcBef>
                <a:spcPts val="0"/>
              </a:spcBef>
              <a:spcAft>
                <a:spcPts val="0"/>
              </a:spcAft>
            </a:pPr>
            <a:r>
              <a:rPr lang="en-US" sz="1800" dirty="0" smtClean="0">
                <a:solidFill>
                  <a:srgbClr val="FFFFFF"/>
                </a:solidFill>
                <a:latin typeface="Garamond"/>
                <a:cs typeface="+mn-cs"/>
              </a:rPr>
              <a:t>… … </a:t>
            </a:r>
            <a:endParaRPr lang="en-US" sz="1800" dirty="0">
              <a:solidFill>
                <a:srgbClr val="FFFFFF"/>
              </a:solidFill>
              <a:latin typeface="Garamond"/>
              <a:cs typeface="+mn-cs"/>
            </a:endParaRPr>
          </a:p>
        </p:txBody>
      </p:sp>
      <p:cxnSp>
        <p:nvCxnSpPr>
          <p:cNvPr id="61" name="Straight Connector 60"/>
          <p:cNvCxnSpPr/>
          <p:nvPr/>
        </p:nvCxnSpPr>
        <p:spPr>
          <a:xfrm>
            <a:off x="2710905" y="4513262"/>
            <a:ext cx="6324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710905" y="4970462"/>
            <a:ext cx="6324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710905" y="5421868"/>
            <a:ext cx="6324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710905" y="5877480"/>
            <a:ext cx="6324600" cy="1588"/>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rot="5400000" flipH="1" flipV="1">
            <a:off x="914402" y="3962400"/>
            <a:ext cx="4419598" cy="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rot="5400000" flipH="1" flipV="1">
            <a:off x="1676402" y="3962399"/>
            <a:ext cx="4419598" cy="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rot="5400000" flipH="1" flipV="1">
            <a:off x="2438400" y="3962398"/>
            <a:ext cx="4419598" cy="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rot="5400000" flipH="1" flipV="1">
            <a:off x="3200400" y="3962398"/>
            <a:ext cx="4419598" cy="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rot="5400000" flipH="1" flipV="1">
            <a:off x="3914777" y="3962398"/>
            <a:ext cx="4419598" cy="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rot="5400000" flipH="1" flipV="1">
            <a:off x="4648200" y="3962399"/>
            <a:ext cx="4419598" cy="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rot="5400000" flipH="1" flipV="1">
            <a:off x="5410200" y="3962399"/>
            <a:ext cx="4419598" cy="2"/>
          </a:xfrm>
          <a:prstGeom prst="line">
            <a:avLst/>
          </a:prstGeom>
          <a:ln w="38100"/>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rot="5400000" flipH="1" flipV="1">
            <a:off x="6181727" y="3962399"/>
            <a:ext cx="4419598" cy="2"/>
          </a:xfrm>
          <a:prstGeom prst="line">
            <a:avLst/>
          </a:prstGeom>
          <a:ln w="38100"/>
        </p:spPr>
        <p:style>
          <a:lnRef idx="1">
            <a:schemeClr val="accent1"/>
          </a:lnRef>
          <a:fillRef idx="0">
            <a:schemeClr val="accent1"/>
          </a:fillRef>
          <a:effectRef idx="0">
            <a:schemeClr val="accent1"/>
          </a:effectRef>
          <a:fontRef idx="minor">
            <a:schemeClr val="tx1"/>
          </a:fontRef>
        </p:style>
      </p:cxnSp>
      <p:sp>
        <p:nvSpPr>
          <p:cNvPr id="65" name="Oval 64"/>
          <p:cNvSpPr/>
          <p:nvPr/>
        </p:nvSpPr>
        <p:spPr>
          <a:xfrm>
            <a:off x="3006180" y="2040493"/>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66" name="Oval 65"/>
          <p:cNvSpPr/>
          <p:nvPr/>
        </p:nvSpPr>
        <p:spPr>
          <a:xfrm>
            <a:off x="5295900" y="203835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67" name="Oval 66"/>
          <p:cNvSpPr/>
          <p:nvPr/>
        </p:nvSpPr>
        <p:spPr>
          <a:xfrm>
            <a:off x="7505700" y="248602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68" name="Oval 67"/>
          <p:cNvSpPr/>
          <p:nvPr/>
        </p:nvSpPr>
        <p:spPr>
          <a:xfrm>
            <a:off x="6743700" y="249555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69" name="Oval 68"/>
          <p:cNvSpPr/>
          <p:nvPr/>
        </p:nvSpPr>
        <p:spPr>
          <a:xfrm>
            <a:off x="3771900" y="296227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70" name="Oval 69"/>
          <p:cNvSpPr/>
          <p:nvPr/>
        </p:nvSpPr>
        <p:spPr>
          <a:xfrm>
            <a:off x="4533900" y="297180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71" name="Oval 70"/>
          <p:cNvSpPr/>
          <p:nvPr/>
        </p:nvSpPr>
        <p:spPr>
          <a:xfrm>
            <a:off x="3009900" y="297180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89" name="Oval 88"/>
          <p:cNvSpPr/>
          <p:nvPr/>
        </p:nvSpPr>
        <p:spPr>
          <a:xfrm>
            <a:off x="3771900" y="340995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0" name="Oval 89"/>
          <p:cNvSpPr/>
          <p:nvPr/>
        </p:nvSpPr>
        <p:spPr>
          <a:xfrm>
            <a:off x="6010275" y="342900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1" name="Oval 90"/>
          <p:cNvSpPr/>
          <p:nvPr/>
        </p:nvSpPr>
        <p:spPr>
          <a:xfrm>
            <a:off x="8286750" y="439102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2" name="Oval 91"/>
          <p:cNvSpPr/>
          <p:nvPr/>
        </p:nvSpPr>
        <p:spPr>
          <a:xfrm>
            <a:off x="4524375" y="441960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3" name="Oval 92"/>
          <p:cNvSpPr/>
          <p:nvPr/>
        </p:nvSpPr>
        <p:spPr>
          <a:xfrm>
            <a:off x="6000750" y="441007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4" name="Oval 93"/>
          <p:cNvSpPr/>
          <p:nvPr/>
        </p:nvSpPr>
        <p:spPr>
          <a:xfrm>
            <a:off x="7505700" y="485775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5" name="Oval 94"/>
          <p:cNvSpPr/>
          <p:nvPr/>
        </p:nvSpPr>
        <p:spPr>
          <a:xfrm>
            <a:off x="2990850" y="486727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6" name="Oval 95"/>
          <p:cNvSpPr/>
          <p:nvPr/>
        </p:nvSpPr>
        <p:spPr>
          <a:xfrm>
            <a:off x="3771900" y="487680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7" name="Oval 96"/>
          <p:cNvSpPr/>
          <p:nvPr/>
        </p:nvSpPr>
        <p:spPr>
          <a:xfrm>
            <a:off x="6743700" y="530542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8" name="Oval 97"/>
          <p:cNvSpPr/>
          <p:nvPr/>
        </p:nvSpPr>
        <p:spPr>
          <a:xfrm>
            <a:off x="7515225" y="531495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99" name="Oval 98"/>
          <p:cNvSpPr/>
          <p:nvPr/>
        </p:nvSpPr>
        <p:spPr>
          <a:xfrm>
            <a:off x="8277225" y="532447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0" name="Oval 99"/>
          <p:cNvSpPr/>
          <p:nvPr/>
        </p:nvSpPr>
        <p:spPr>
          <a:xfrm>
            <a:off x="5295900" y="342900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1" name="Oval 100"/>
          <p:cNvSpPr/>
          <p:nvPr/>
        </p:nvSpPr>
        <p:spPr>
          <a:xfrm>
            <a:off x="3000375" y="577215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2" name="Oval 101"/>
          <p:cNvSpPr/>
          <p:nvPr/>
        </p:nvSpPr>
        <p:spPr>
          <a:xfrm>
            <a:off x="3771900" y="4410075"/>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04" name="Oval 103"/>
          <p:cNvSpPr/>
          <p:nvPr/>
        </p:nvSpPr>
        <p:spPr>
          <a:xfrm>
            <a:off x="8277225" y="2495550"/>
            <a:ext cx="228600" cy="228600"/>
          </a:xfrm>
          <a:prstGeom prst="ellipse">
            <a:avLst/>
          </a:prstGeom>
          <a:solidFill>
            <a:srgbClr val="FFFF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grpSp>
        <p:nvGrpSpPr>
          <p:cNvPr id="107" name="Group 106"/>
          <p:cNvGrpSpPr/>
          <p:nvPr/>
        </p:nvGrpSpPr>
        <p:grpSpPr>
          <a:xfrm>
            <a:off x="429430" y="457200"/>
            <a:ext cx="1170770" cy="1131332"/>
            <a:chOff x="429430" y="457200"/>
            <a:chExt cx="1170770" cy="1131332"/>
          </a:xfrm>
        </p:grpSpPr>
        <p:pic>
          <p:nvPicPr>
            <p:cNvPr id="105" name="Picture 13" descr="\\ganghua5\c$\GangHua\DataBackupLLNetApp\_face\data\friends_full_LLFormat\patches\0001217184_0000000000000000322_00.bmp"/>
            <p:cNvPicPr>
              <a:picLocks noChangeAspect="1" noChangeArrowheads="1"/>
            </p:cNvPicPr>
            <p:nvPr/>
          </p:nvPicPr>
          <p:blipFill>
            <a:blip r:embed="rId20" cstate="print"/>
            <a:srcRect/>
            <a:stretch>
              <a:fillRect/>
            </a:stretch>
          </p:blipFill>
          <p:spPr bwMode="auto">
            <a:xfrm>
              <a:off x="610404" y="457200"/>
              <a:ext cx="821657" cy="838200"/>
            </a:xfrm>
            <a:prstGeom prst="rect">
              <a:avLst/>
            </a:prstGeom>
            <a:noFill/>
          </p:spPr>
        </p:pic>
        <p:sp>
          <p:nvSpPr>
            <p:cNvPr id="106" name="TextBox 105"/>
            <p:cNvSpPr txBox="1"/>
            <p:nvPr/>
          </p:nvSpPr>
          <p:spPr>
            <a:xfrm>
              <a:off x="429430" y="1219200"/>
              <a:ext cx="1170770" cy="369332"/>
            </a:xfrm>
            <a:prstGeom prst="rect">
              <a:avLst/>
            </a:prstGeom>
            <a:noFill/>
          </p:spPr>
          <p:txBody>
            <a:bodyPr wrap="none" rtlCol="0">
              <a:spAutoFit/>
            </a:bodyPr>
            <a:lstStyle/>
            <a:p>
              <a:pPr eaLnBrk="1" fontAlgn="auto" hangingPunct="1">
                <a:spcBef>
                  <a:spcPts val="0"/>
                </a:spcBef>
                <a:spcAft>
                  <a:spcPts val="0"/>
                </a:spcAft>
              </a:pPr>
              <a:r>
                <a:rPr lang="en-US" sz="1800" b="0" dirty="0" smtClean="0">
                  <a:solidFill>
                    <a:srgbClr val="FFFFFF"/>
                  </a:solidFill>
                  <a:latin typeface="Garamond"/>
                  <a:cs typeface="+mn-cs"/>
                </a:rPr>
                <a:t>Query face</a:t>
              </a:r>
              <a:endParaRPr lang="en-US" sz="1800" b="0" dirty="0">
                <a:solidFill>
                  <a:srgbClr val="FFFFFF"/>
                </a:solidFill>
                <a:latin typeface="Garamond"/>
                <a:cs typeface="+mn-cs"/>
              </a:endParaRPr>
            </a:p>
          </p:txBody>
        </p:sp>
      </p:grpSp>
      <p:pic>
        <p:nvPicPr>
          <p:cNvPr id="87054" name="Picture 14"/>
          <p:cNvPicPr>
            <a:picLocks noChangeAspect="1" noChangeArrowheads="1"/>
          </p:cNvPicPr>
          <p:nvPr/>
        </p:nvPicPr>
        <p:blipFill>
          <a:blip r:embed="rId21" cstate="print"/>
          <a:srcRect/>
          <a:stretch>
            <a:fillRect/>
          </a:stretch>
        </p:blipFill>
        <p:spPr bwMode="auto">
          <a:xfrm>
            <a:off x="914400" y="762000"/>
            <a:ext cx="285750" cy="285750"/>
          </a:xfrm>
          <a:prstGeom prst="rect">
            <a:avLst/>
          </a:prstGeom>
          <a:noFill/>
          <a:ln w="9525">
            <a:noFill/>
            <a:miter lim="800000"/>
            <a:headEnd/>
            <a:tailEnd/>
          </a:ln>
        </p:spPr>
      </p:pic>
      <p:sp>
        <p:nvSpPr>
          <p:cNvPr id="110" name="Rectangle 109"/>
          <p:cNvSpPr/>
          <p:nvPr/>
        </p:nvSpPr>
        <p:spPr>
          <a:xfrm>
            <a:off x="3048000" y="990600"/>
            <a:ext cx="152400" cy="1554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1" name="Rectangle 110"/>
          <p:cNvSpPr/>
          <p:nvPr/>
        </p:nvSpPr>
        <p:spPr>
          <a:xfrm>
            <a:off x="3829050" y="990600"/>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2" name="Rectangle 111"/>
          <p:cNvSpPr/>
          <p:nvPr/>
        </p:nvSpPr>
        <p:spPr>
          <a:xfrm>
            <a:off x="4572000" y="990600"/>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3" name="Rectangle 112"/>
          <p:cNvSpPr/>
          <p:nvPr/>
        </p:nvSpPr>
        <p:spPr>
          <a:xfrm>
            <a:off x="3829050" y="835152"/>
            <a:ext cx="155448" cy="15544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4" name="Rectangle 113"/>
          <p:cNvSpPr/>
          <p:nvPr/>
        </p:nvSpPr>
        <p:spPr>
          <a:xfrm>
            <a:off x="5334000" y="990600"/>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5" name="Rectangle 114"/>
          <p:cNvSpPr/>
          <p:nvPr/>
        </p:nvSpPr>
        <p:spPr>
          <a:xfrm>
            <a:off x="6019800" y="990600"/>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pic>
        <p:nvPicPr>
          <p:cNvPr id="87055" name="Picture 15"/>
          <p:cNvPicPr>
            <a:picLocks noChangeAspect="1" noChangeArrowheads="1"/>
          </p:cNvPicPr>
          <p:nvPr/>
        </p:nvPicPr>
        <p:blipFill>
          <a:blip r:embed="rId22" cstate="print"/>
          <a:srcRect/>
          <a:stretch>
            <a:fillRect/>
          </a:stretch>
        </p:blipFill>
        <p:spPr bwMode="auto">
          <a:xfrm>
            <a:off x="857250" y="914400"/>
            <a:ext cx="285750" cy="285750"/>
          </a:xfrm>
          <a:prstGeom prst="rect">
            <a:avLst/>
          </a:prstGeom>
          <a:noFill/>
          <a:ln w="9525">
            <a:noFill/>
            <a:miter lim="800000"/>
            <a:headEnd/>
            <a:tailEnd/>
          </a:ln>
        </p:spPr>
      </p:pic>
      <p:sp>
        <p:nvSpPr>
          <p:cNvPr id="117" name="Rectangle 116"/>
          <p:cNvSpPr/>
          <p:nvPr/>
        </p:nvSpPr>
        <p:spPr>
          <a:xfrm>
            <a:off x="3048000" y="838200"/>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18" name="Rectangle 117"/>
          <p:cNvSpPr/>
          <p:nvPr/>
        </p:nvSpPr>
        <p:spPr>
          <a:xfrm>
            <a:off x="3829050" y="685800"/>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pic>
        <p:nvPicPr>
          <p:cNvPr id="87056" name="Picture 16"/>
          <p:cNvPicPr>
            <a:picLocks noChangeAspect="1" noChangeArrowheads="1"/>
          </p:cNvPicPr>
          <p:nvPr/>
        </p:nvPicPr>
        <p:blipFill>
          <a:blip r:embed="rId23" cstate="print"/>
          <a:srcRect/>
          <a:stretch>
            <a:fillRect/>
          </a:stretch>
        </p:blipFill>
        <p:spPr bwMode="auto">
          <a:xfrm>
            <a:off x="771525" y="590550"/>
            <a:ext cx="285750" cy="285750"/>
          </a:xfrm>
          <a:prstGeom prst="rect">
            <a:avLst/>
          </a:prstGeom>
          <a:noFill/>
          <a:ln w="9525">
            <a:noFill/>
            <a:miter lim="800000"/>
            <a:headEnd/>
            <a:tailEnd/>
          </a:ln>
        </p:spPr>
      </p:pic>
      <p:sp>
        <p:nvSpPr>
          <p:cNvPr id="121" name="Rectangle 120"/>
          <p:cNvSpPr/>
          <p:nvPr/>
        </p:nvSpPr>
        <p:spPr>
          <a:xfrm>
            <a:off x="3829050" y="571500"/>
            <a:ext cx="152400" cy="109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2" name="Rectangle 121"/>
          <p:cNvSpPr/>
          <p:nvPr/>
        </p:nvSpPr>
        <p:spPr>
          <a:xfrm>
            <a:off x="7543800" y="1000125"/>
            <a:ext cx="152400" cy="152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pic>
        <p:nvPicPr>
          <p:cNvPr id="87057" name="Picture 17"/>
          <p:cNvPicPr>
            <a:picLocks noChangeAspect="1" noChangeArrowheads="1"/>
          </p:cNvPicPr>
          <p:nvPr/>
        </p:nvPicPr>
        <p:blipFill>
          <a:blip r:embed="rId24" cstate="print"/>
          <a:srcRect/>
          <a:stretch>
            <a:fillRect/>
          </a:stretch>
        </p:blipFill>
        <p:spPr bwMode="auto">
          <a:xfrm>
            <a:off x="990600" y="914400"/>
            <a:ext cx="285750" cy="285750"/>
          </a:xfrm>
          <a:prstGeom prst="rect">
            <a:avLst/>
          </a:prstGeom>
          <a:noFill/>
          <a:ln w="9525">
            <a:noFill/>
            <a:miter lim="800000"/>
            <a:headEnd/>
            <a:tailEnd/>
          </a:ln>
        </p:spPr>
      </p:pic>
      <p:sp>
        <p:nvSpPr>
          <p:cNvPr id="124" name="Rectangle 123"/>
          <p:cNvSpPr/>
          <p:nvPr/>
        </p:nvSpPr>
        <p:spPr>
          <a:xfrm>
            <a:off x="6019800" y="880872"/>
            <a:ext cx="152400" cy="109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5" name="Rectangle 124"/>
          <p:cNvSpPr/>
          <p:nvPr/>
        </p:nvSpPr>
        <p:spPr>
          <a:xfrm>
            <a:off x="4572000" y="876300"/>
            <a:ext cx="152400" cy="109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6" name="Rectangle 125"/>
          <p:cNvSpPr/>
          <p:nvPr/>
        </p:nvSpPr>
        <p:spPr>
          <a:xfrm>
            <a:off x="8305800" y="1052322"/>
            <a:ext cx="152400" cy="109728"/>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0" name="Rectangle 119"/>
          <p:cNvSpPr/>
          <p:nvPr/>
        </p:nvSpPr>
        <p:spPr>
          <a:xfrm>
            <a:off x="3505200" y="457200"/>
            <a:ext cx="762000" cy="1371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28" name="TextBox 127"/>
          <p:cNvSpPr txBox="1"/>
          <p:nvPr/>
        </p:nvSpPr>
        <p:spPr>
          <a:xfrm>
            <a:off x="3581400" y="152400"/>
            <a:ext cx="610103" cy="369332"/>
          </a:xfrm>
          <a:prstGeom prst="rect">
            <a:avLst/>
          </a:prstGeom>
          <a:noFill/>
        </p:spPr>
        <p:txBody>
          <a:bodyPr wrap="none" rtlCol="0">
            <a:spAutoFit/>
          </a:bodyPr>
          <a:lstStyle/>
          <a:p>
            <a:pPr eaLnBrk="1" fontAlgn="auto" hangingPunct="1">
              <a:spcBef>
                <a:spcPts val="0"/>
              </a:spcBef>
              <a:spcAft>
                <a:spcPts val="0"/>
              </a:spcAft>
            </a:pPr>
            <a:r>
              <a:rPr lang="en-US" sz="1800" b="0" dirty="0" smtClean="0">
                <a:solidFill>
                  <a:srgbClr val="FFFFFF"/>
                </a:solidFill>
                <a:latin typeface="Garamond"/>
                <a:cs typeface="+mn-cs"/>
              </a:rPr>
              <a:t>Ross</a:t>
            </a:r>
            <a:endParaRPr lang="en-US" sz="1800" b="0" dirty="0">
              <a:solidFill>
                <a:srgbClr val="FFFFFF"/>
              </a:solidFill>
              <a:latin typeface="Garamond"/>
              <a:cs typeface="+mn-cs"/>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linds(horizontal)">
                                      <p:cBhvr>
                                        <p:cTn id="7" dur="500"/>
                                        <p:tgtEl>
                                          <p:spTgt spid="7"/>
                                        </p:tgtEl>
                                      </p:cBhvr>
                                    </p:animEffect>
                                  </p:childTnLst>
                                </p:cTn>
                              </p:par>
                              <p:par>
                                <p:cTn id="8" presetID="3" presetClass="entr" presetSubtype="10" fill="hold"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blinds(horizontal)">
                                      <p:cBhvr>
                                        <p:cTn id="10" dur="500"/>
                                        <p:tgtEl>
                                          <p:spTgt spid="8"/>
                                        </p:tgtEl>
                                      </p:cBhvr>
                                    </p:animEffect>
                                  </p:childTnLst>
                                </p:cTn>
                              </p:par>
                              <p:par>
                                <p:cTn id="11" presetID="3" presetClass="entr" presetSubtype="10" fill="hold" nodeType="with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linds(horizontal)">
                                      <p:cBhvr>
                                        <p:cTn id="13" dur="500"/>
                                        <p:tgtEl>
                                          <p:spTgt spid="10"/>
                                        </p:tgtEl>
                                      </p:cBhvr>
                                    </p:animEffect>
                                  </p:childTnLst>
                                </p:cTn>
                              </p:par>
                              <p:par>
                                <p:cTn id="14" presetID="3" presetClass="entr" presetSubtype="10" fill="hold"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blinds(horizontal)">
                                      <p:cBhvr>
                                        <p:cTn id="16" dur="500"/>
                                        <p:tgtEl>
                                          <p:spTgt spid="13"/>
                                        </p:tgtEl>
                                      </p:cBhvr>
                                    </p:animEffect>
                                  </p:childTnLst>
                                </p:cTn>
                              </p:par>
                              <p:par>
                                <p:cTn id="17" presetID="3" presetClass="entr" presetSubtype="10" fill="hold" nodeType="withEffect">
                                  <p:stCondLst>
                                    <p:cond delay="0"/>
                                  </p:stCondLst>
                                  <p:childTnLst>
                                    <p:set>
                                      <p:cBhvr>
                                        <p:cTn id="18" dur="1" fill="hold">
                                          <p:stCondLst>
                                            <p:cond delay="0"/>
                                          </p:stCondLst>
                                        </p:cTn>
                                        <p:tgtEl>
                                          <p:spTgt spid="17"/>
                                        </p:tgtEl>
                                        <p:attrNameLst>
                                          <p:attrName>style.visibility</p:attrName>
                                        </p:attrNameLst>
                                      </p:cBhvr>
                                      <p:to>
                                        <p:strVal val="visible"/>
                                      </p:to>
                                    </p:set>
                                    <p:animEffect transition="in" filter="blinds(horizontal)">
                                      <p:cBhvr>
                                        <p:cTn id="19" dur="500"/>
                                        <p:tgtEl>
                                          <p:spTgt spid="17"/>
                                        </p:tgtEl>
                                      </p:cBhvr>
                                    </p:animEffect>
                                  </p:childTnLst>
                                </p:cTn>
                              </p:par>
                              <p:par>
                                <p:cTn id="20" presetID="3" presetClass="entr" presetSubtype="10" fill="hold" nodeType="with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blinds(horizontal)">
                                      <p:cBhvr>
                                        <p:cTn id="22" dur="500"/>
                                        <p:tgtEl>
                                          <p:spTgt spid="18"/>
                                        </p:tgtEl>
                                      </p:cBhvr>
                                    </p:animEffect>
                                  </p:childTnLst>
                                </p:cTn>
                              </p:par>
                              <p:par>
                                <p:cTn id="23" presetID="3" presetClass="entr" presetSubtype="1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blinds(horizontal)">
                                      <p:cBhvr>
                                        <p:cTn id="25" dur="500"/>
                                        <p:tgtEl>
                                          <p:spTgt spid="20"/>
                                        </p:tgtEl>
                                      </p:cBhvr>
                                    </p:animEffect>
                                  </p:childTnLst>
                                </p:cTn>
                              </p:par>
                              <p:par>
                                <p:cTn id="26" presetID="3" presetClass="entr" presetSubtype="1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blinds(horizontal)">
                                      <p:cBhvr>
                                        <p:cTn id="28" dur="500"/>
                                        <p:tgtEl>
                                          <p:spTgt spid="22"/>
                                        </p:tgtEl>
                                      </p:cBhvr>
                                    </p:animEffect>
                                  </p:childTnLst>
                                </p:cTn>
                              </p:par>
                              <p:par>
                                <p:cTn id="29" presetID="3" presetClass="entr" presetSubtype="10" fill="hold" grpId="0" nodeType="withEffect">
                                  <p:stCondLst>
                                    <p:cond delay="0"/>
                                  </p:stCondLst>
                                  <p:childTnLst>
                                    <p:set>
                                      <p:cBhvr>
                                        <p:cTn id="30" dur="1" fill="hold">
                                          <p:stCondLst>
                                            <p:cond delay="0"/>
                                          </p:stCondLst>
                                        </p:cTn>
                                        <p:tgtEl>
                                          <p:spTgt spid="31"/>
                                        </p:tgtEl>
                                        <p:attrNameLst>
                                          <p:attrName>style.visibility</p:attrName>
                                        </p:attrNameLst>
                                      </p:cBhvr>
                                      <p:to>
                                        <p:strVal val="visible"/>
                                      </p:to>
                                    </p:set>
                                    <p:animEffect transition="in" filter="blinds(horizontal)">
                                      <p:cBhvr>
                                        <p:cTn id="31" dur="500"/>
                                        <p:tgtEl>
                                          <p:spTgt spid="31"/>
                                        </p:tgtEl>
                                      </p:cBhvr>
                                    </p:animEffect>
                                  </p:childTnLst>
                                </p:cTn>
                              </p:par>
                              <p:par>
                                <p:cTn id="32" presetID="3" presetClass="entr" presetSubtype="10" fill="hold" grpId="0" nodeType="withEffect">
                                  <p:stCondLst>
                                    <p:cond delay="0"/>
                                  </p:stCondLst>
                                  <p:childTnLst>
                                    <p:set>
                                      <p:cBhvr>
                                        <p:cTn id="33" dur="1" fill="hold">
                                          <p:stCondLst>
                                            <p:cond delay="0"/>
                                          </p:stCondLst>
                                        </p:cTn>
                                        <p:tgtEl>
                                          <p:spTgt spid="32"/>
                                        </p:tgtEl>
                                        <p:attrNameLst>
                                          <p:attrName>style.visibility</p:attrName>
                                        </p:attrNameLst>
                                      </p:cBhvr>
                                      <p:to>
                                        <p:strVal val="visible"/>
                                      </p:to>
                                    </p:set>
                                    <p:animEffect transition="in" filter="blinds(horizontal)">
                                      <p:cBhvr>
                                        <p:cTn id="34" dur="500"/>
                                        <p:tgtEl>
                                          <p:spTgt spid="32"/>
                                        </p:tgtEl>
                                      </p:cBhvr>
                                    </p:animEffect>
                                  </p:childTnLst>
                                </p:cTn>
                              </p:par>
                              <p:par>
                                <p:cTn id="35" presetID="3" presetClass="entr" presetSubtype="10" fill="hold" grpId="0" nodeType="with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blinds(horizontal)">
                                      <p:cBhvr>
                                        <p:cTn id="37" dur="500"/>
                                        <p:tgtEl>
                                          <p:spTgt spid="33"/>
                                        </p:tgtEl>
                                      </p:cBhvr>
                                    </p:animEffect>
                                  </p:childTnLst>
                                </p:cTn>
                              </p:par>
                              <p:par>
                                <p:cTn id="38" presetID="3" presetClass="entr" presetSubtype="10" fill="hold" grpId="0" nodeType="withEffect">
                                  <p:stCondLst>
                                    <p:cond delay="0"/>
                                  </p:stCondLst>
                                  <p:childTnLst>
                                    <p:set>
                                      <p:cBhvr>
                                        <p:cTn id="39" dur="1" fill="hold">
                                          <p:stCondLst>
                                            <p:cond delay="0"/>
                                          </p:stCondLst>
                                        </p:cTn>
                                        <p:tgtEl>
                                          <p:spTgt spid="34"/>
                                        </p:tgtEl>
                                        <p:attrNameLst>
                                          <p:attrName>style.visibility</p:attrName>
                                        </p:attrNameLst>
                                      </p:cBhvr>
                                      <p:to>
                                        <p:strVal val="visible"/>
                                      </p:to>
                                    </p:set>
                                    <p:animEffect transition="in" filter="blinds(horizontal)">
                                      <p:cBhvr>
                                        <p:cTn id="40" dur="500"/>
                                        <p:tgtEl>
                                          <p:spTgt spid="34"/>
                                        </p:tgtEl>
                                      </p:cBhvr>
                                    </p:animEffect>
                                  </p:childTnLst>
                                </p:cTn>
                              </p:par>
                              <p:par>
                                <p:cTn id="41" presetID="3" presetClass="entr" presetSubtype="10" fill="hold" nodeType="with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blinds(horizontal)">
                                      <p:cBhvr>
                                        <p:cTn id="43" dur="500"/>
                                        <p:tgtEl>
                                          <p:spTgt spid="35"/>
                                        </p:tgtEl>
                                      </p:cBhvr>
                                    </p:animEffect>
                                  </p:childTnLst>
                                </p:cTn>
                              </p:par>
                              <p:par>
                                <p:cTn id="44" presetID="3" presetClass="entr" presetSubtype="10" fill="hold" grpId="0" nodeType="withEffect">
                                  <p:stCondLst>
                                    <p:cond delay="0"/>
                                  </p:stCondLst>
                                  <p:childTnLst>
                                    <p:set>
                                      <p:cBhvr>
                                        <p:cTn id="45" dur="1" fill="hold">
                                          <p:stCondLst>
                                            <p:cond delay="0"/>
                                          </p:stCondLst>
                                        </p:cTn>
                                        <p:tgtEl>
                                          <p:spTgt spid="38"/>
                                        </p:tgtEl>
                                        <p:attrNameLst>
                                          <p:attrName>style.visibility</p:attrName>
                                        </p:attrNameLst>
                                      </p:cBhvr>
                                      <p:to>
                                        <p:strVal val="visible"/>
                                      </p:to>
                                    </p:set>
                                    <p:animEffect transition="in" filter="blinds(horizontal)">
                                      <p:cBhvr>
                                        <p:cTn id="46" dur="500"/>
                                        <p:tgtEl>
                                          <p:spTgt spid="38"/>
                                        </p:tgtEl>
                                      </p:cBhvr>
                                    </p:animEffect>
                                  </p:childTnLst>
                                </p:cTn>
                              </p:par>
                              <p:par>
                                <p:cTn id="47" presetID="3" presetClass="entr" presetSubtype="10" fill="hold" grpId="0" nodeType="withEffect">
                                  <p:stCondLst>
                                    <p:cond delay="0"/>
                                  </p:stCondLst>
                                  <p:childTnLst>
                                    <p:set>
                                      <p:cBhvr>
                                        <p:cTn id="48" dur="1" fill="hold">
                                          <p:stCondLst>
                                            <p:cond delay="0"/>
                                          </p:stCondLst>
                                        </p:cTn>
                                        <p:tgtEl>
                                          <p:spTgt spid="39"/>
                                        </p:tgtEl>
                                        <p:attrNameLst>
                                          <p:attrName>style.visibility</p:attrName>
                                        </p:attrNameLst>
                                      </p:cBhvr>
                                      <p:to>
                                        <p:strVal val="visible"/>
                                      </p:to>
                                    </p:set>
                                    <p:animEffect transition="in" filter="blinds(horizontal)">
                                      <p:cBhvr>
                                        <p:cTn id="49" dur="500"/>
                                        <p:tgtEl>
                                          <p:spTgt spid="39"/>
                                        </p:tgtEl>
                                      </p:cBhvr>
                                    </p:animEffect>
                                  </p:childTnLst>
                                </p:cTn>
                              </p:par>
                              <p:par>
                                <p:cTn id="50" presetID="3" presetClass="entr" presetSubtype="10" fill="hold" nodeType="withEffect">
                                  <p:stCondLst>
                                    <p:cond delay="0"/>
                                  </p:stCondLst>
                                  <p:childTnLst>
                                    <p:set>
                                      <p:cBhvr>
                                        <p:cTn id="51" dur="1" fill="hold">
                                          <p:stCondLst>
                                            <p:cond delay="0"/>
                                          </p:stCondLst>
                                        </p:cTn>
                                        <p:tgtEl>
                                          <p:spTgt spid="72"/>
                                        </p:tgtEl>
                                        <p:attrNameLst>
                                          <p:attrName>style.visibility</p:attrName>
                                        </p:attrNameLst>
                                      </p:cBhvr>
                                      <p:to>
                                        <p:strVal val="visible"/>
                                      </p:to>
                                    </p:set>
                                    <p:animEffect transition="in" filter="blinds(horizontal)">
                                      <p:cBhvr>
                                        <p:cTn id="52" dur="500"/>
                                        <p:tgtEl>
                                          <p:spTgt spid="72"/>
                                        </p:tgtEl>
                                      </p:cBhvr>
                                    </p:animEffect>
                                  </p:childTnLst>
                                </p:cTn>
                              </p:par>
                              <p:par>
                                <p:cTn id="53" presetID="3" presetClass="entr" presetSubtype="10" fill="hold" nodeType="withEffect">
                                  <p:stCondLst>
                                    <p:cond delay="0"/>
                                  </p:stCondLst>
                                  <p:childTnLst>
                                    <p:set>
                                      <p:cBhvr>
                                        <p:cTn id="54" dur="1" fill="hold">
                                          <p:stCondLst>
                                            <p:cond delay="0"/>
                                          </p:stCondLst>
                                        </p:cTn>
                                        <p:tgtEl>
                                          <p:spTgt spid="82"/>
                                        </p:tgtEl>
                                        <p:attrNameLst>
                                          <p:attrName>style.visibility</p:attrName>
                                        </p:attrNameLst>
                                      </p:cBhvr>
                                      <p:to>
                                        <p:strVal val="visible"/>
                                      </p:to>
                                    </p:set>
                                    <p:animEffect transition="in" filter="blinds(horizontal)">
                                      <p:cBhvr>
                                        <p:cTn id="55" dur="500"/>
                                        <p:tgtEl>
                                          <p:spTgt spid="82"/>
                                        </p:tgtEl>
                                      </p:cBhvr>
                                    </p:animEffect>
                                  </p:childTnLst>
                                </p:cTn>
                              </p:par>
                              <p:par>
                                <p:cTn id="56" presetID="3" presetClass="entr" presetSubtype="10" fill="hold" nodeType="withEffect">
                                  <p:stCondLst>
                                    <p:cond delay="0"/>
                                  </p:stCondLst>
                                  <p:childTnLst>
                                    <p:set>
                                      <p:cBhvr>
                                        <p:cTn id="57" dur="1" fill="hold">
                                          <p:stCondLst>
                                            <p:cond delay="0"/>
                                          </p:stCondLst>
                                        </p:cTn>
                                        <p:tgtEl>
                                          <p:spTgt spid="83"/>
                                        </p:tgtEl>
                                        <p:attrNameLst>
                                          <p:attrName>style.visibility</p:attrName>
                                        </p:attrNameLst>
                                      </p:cBhvr>
                                      <p:to>
                                        <p:strVal val="visible"/>
                                      </p:to>
                                    </p:set>
                                    <p:animEffect transition="in" filter="blinds(horizontal)">
                                      <p:cBhvr>
                                        <p:cTn id="58" dur="500"/>
                                        <p:tgtEl>
                                          <p:spTgt spid="83"/>
                                        </p:tgtEl>
                                      </p:cBhvr>
                                    </p:animEffect>
                                  </p:childTnLst>
                                </p:cTn>
                              </p:par>
                              <p:par>
                                <p:cTn id="59" presetID="3" presetClass="entr" presetSubtype="10" fill="hold" nodeType="withEffect">
                                  <p:stCondLst>
                                    <p:cond delay="0"/>
                                  </p:stCondLst>
                                  <p:childTnLst>
                                    <p:set>
                                      <p:cBhvr>
                                        <p:cTn id="60" dur="1" fill="hold">
                                          <p:stCondLst>
                                            <p:cond delay="0"/>
                                          </p:stCondLst>
                                        </p:cTn>
                                        <p:tgtEl>
                                          <p:spTgt spid="84"/>
                                        </p:tgtEl>
                                        <p:attrNameLst>
                                          <p:attrName>style.visibility</p:attrName>
                                        </p:attrNameLst>
                                      </p:cBhvr>
                                      <p:to>
                                        <p:strVal val="visible"/>
                                      </p:to>
                                    </p:set>
                                    <p:animEffect transition="in" filter="blinds(horizontal)">
                                      <p:cBhvr>
                                        <p:cTn id="61" dur="500"/>
                                        <p:tgtEl>
                                          <p:spTgt spid="84"/>
                                        </p:tgtEl>
                                      </p:cBhvr>
                                    </p:animEffect>
                                  </p:childTnLst>
                                </p:cTn>
                              </p:par>
                              <p:par>
                                <p:cTn id="62" presetID="3" presetClass="entr" presetSubtype="10" fill="hold" nodeType="withEffect">
                                  <p:stCondLst>
                                    <p:cond delay="0"/>
                                  </p:stCondLst>
                                  <p:childTnLst>
                                    <p:set>
                                      <p:cBhvr>
                                        <p:cTn id="63" dur="1" fill="hold">
                                          <p:stCondLst>
                                            <p:cond delay="0"/>
                                          </p:stCondLst>
                                        </p:cTn>
                                        <p:tgtEl>
                                          <p:spTgt spid="85"/>
                                        </p:tgtEl>
                                        <p:attrNameLst>
                                          <p:attrName>style.visibility</p:attrName>
                                        </p:attrNameLst>
                                      </p:cBhvr>
                                      <p:to>
                                        <p:strVal val="visible"/>
                                      </p:to>
                                    </p:set>
                                    <p:animEffect transition="in" filter="blinds(horizontal)">
                                      <p:cBhvr>
                                        <p:cTn id="64" dur="500"/>
                                        <p:tgtEl>
                                          <p:spTgt spid="85"/>
                                        </p:tgtEl>
                                      </p:cBhvr>
                                    </p:animEffect>
                                  </p:childTnLst>
                                </p:cTn>
                              </p:par>
                              <p:par>
                                <p:cTn id="65" presetID="3" presetClass="entr" presetSubtype="10" fill="hold" nodeType="withEffect">
                                  <p:stCondLst>
                                    <p:cond delay="0"/>
                                  </p:stCondLst>
                                  <p:childTnLst>
                                    <p:set>
                                      <p:cBhvr>
                                        <p:cTn id="66" dur="1" fill="hold">
                                          <p:stCondLst>
                                            <p:cond delay="0"/>
                                          </p:stCondLst>
                                        </p:cTn>
                                        <p:tgtEl>
                                          <p:spTgt spid="86"/>
                                        </p:tgtEl>
                                        <p:attrNameLst>
                                          <p:attrName>style.visibility</p:attrName>
                                        </p:attrNameLst>
                                      </p:cBhvr>
                                      <p:to>
                                        <p:strVal val="visible"/>
                                      </p:to>
                                    </p:set>
                                    <p:animEffect transition="in" filter="blinds(horizontal)">
                                      <p:cBhvr>
                                        <p:cTn id="67" dur="500"/>
                                        <p:tgtEl>
                                          <p:spTgt spid="86"/>
                                        </p:tgtEl>
                                      </p:cBhvr>
                                    </p:animEffect>
                                  </p:childTnLst>
                                </p:cTn>
                              </p:par>
                              <p:par>
                                <p:cTn id="68" presetID="3" presetClass="entr" presetSubtype="10" fill="hold" nodeType="withEffect">
                                  <p:stCondLst>
                                    <p:cond delay="0"/>
                                  </p:stCondLst>
                                  <p:childTnLst>
                                    <p:set>
                                      <p:cBhvr>
                                        <p:cTn id="69" dur="1" fill="hold">
                                          <p:stCondLst>
                                            <p:cond delay="0"/>
                                          </p:stCondLst>
                                        </p:cTn>
                                        <p:tgtEl>
                                          <p:spTgt spid="87"/>
                                        </p:tgtEl>
                                        <p:attrNameLst>
                                          <p:attrName>style.visibility</p:attrName>
                                        </p:attrNameLst>
                                      </p:cBhvr>
                                      <p:to>
                                        <p:strVal val="visible"/>
                                      </p:to>
                                    </p:set>
                                    <p:animEffect transition="in" filter="blinds(horizontal)">
                                      <p:cBhvr>
                                        <p:cTn id="70" dur="500"/>
                                        <p:tgtEl>
                                          <p:spTgt spid="87"/>
                                        </p:tgtEl>
                                      </p:cBhvr>
                                    </p:animEffect>
                                  </p:childTnLst>
                                </p:cTn>
                              </p:par>
                              <p:par>
                                <p:cTn id="71" presetID="3" presetClass="entr" presetSubtype="10" fill="hold" nodeType="withEffect">
                                  <p:stCondLst>
                                    <p:cond delay="0"/>
                                  </p:stCondLst>
                                  <p:childTnLst>
                                    <p:set>
                                      <p:cBhvr>
                                        <p:cTn id="72" dur="1" fill="hold">
                                          <p:stCondLst>
                                            <p:cond delay="0"/>
                                          </p:stCondLst>
                                        </p:cTn>
                                        <p:tgtEl>
                                          <p:spTgt spid="88"/>
                                        </p:tgtEl>
                                        <p:attrNameLst>
                                          <p:attrName>style.visibility</p:attrName>
                                        </p:attrNameLst>
                                      </p:cBhvr>
                                      <p:to>
                                        <p:strVal val="visible"/>
                                      </p:to>
                                    </p:set>
                                    <p:animEffect transition="in" filter="blinds(horizontal)">
                                      <p:cBhvr>
                                        <p:cTn id="73" dur="500"/>
                                        <p:tgtEl>
                                          <p:spTgt spid="88"/>
                                        </p:tgtEl>
                                      </p:cBhvr>
                                    </p:animEffect>
                                  </p:childTnLst>
                                </p:cTn>
                              </p:par>
                              <p:par>
                                <p:cTn id="74" presetID="3" presetClass="entr" presetSubtype="10" fill="hold" grpId="0" nodeType="withEffect">
                                  <p:stCondLst>
                                    <p:cond delay="0"/>
                                  </p:stCondLst>
                                  <p:childTnLst>
                                    <p:set>
                                      <p:cBhvr>
                                        <p:cTn id="75" dur="1" fill="hold">
                                          <p:stCondLst>
                                            <p:cond delay="0"/>
                                          </p:stCondLst>
                                        </p:cTn>
                                        <p:tgtEl>
                                          <p:spTgt spid="47"/>
                                        </p:tgtEl>
                                        <p:attrNameLst>
                                          <p:attrName>style.visibility</p:attrName>
                                        </p:attrNameLst>
                                      </p:cBhvr>
                                      <p:to>
                                        <p:strVal val="visible"/>
                                      </p:to>
                                    </p:set>
                                    <p:animEffect transition="in" filter="blinds(horizontal)">
                                      <p:cBhvr>
                                        <p:cTn id="76" dur="500"/>
                                        <p:tgtEl>
                                          <p:spTgt spid="47"/>
                                        </p:tgtEl>
                                      </p:cBhvr>
                                    </p:animEffect>
                                  </p:childTnLst>
                                </p:cTn>
                              </p:par>
                            </p:childTnLst>
                          </p:cTn>
                        </p:par>
                      </p:childTnLst>
                    </p:cTn>
                  </p:par>
                  <p:par>
                    <p:cTn id="77" fill="hold">
                      <p:stCondLst>
                        <p:cond delay="indefinite"/>
                      </p:stCondLst>
                      <p:childTnLst>
                        <p:par>
                          <p:cTn id="78" fill="hold">
                            <p:stCondLst>
                              <p:cond delay="0"/>
                            </p:stCondLst>
                            <p:childTnLst>
                              <p:par>
                                <p:cTn id="79" presetID="3" presetClass="entr" presetSubtype="10" fill="hold" nodeType="clickEffect">
                                  <p:stCondLst>
                                    <p:cond delay="0"/>
                                  </p:stCondLst>
                                  <p:childTnLst>
                                    <p:set>
                                      <p:cBhvr>
                                        <p:cTn id="80" dur="1" fill="hold">
                                          <p:stCondLst>
                                            <p:cond delay="0"/>
                                          </p:stCondLst>
                                        </p:cTn>
                                        <p:tgtEl>
                                          <p:spTgt spid="87046"/>
                                        </p:tgtEl>
                                        <p:attrNameLst>
                                          <p:attrName>style.visibility</p:attrName>
                                        </p:attrNameLst>
                                      </p:cBhvr>
                                      <p:to>
                                        <p:strVal val="visible"/>
                                      </p:to>
                                    </p:set>
                                    <p:animEffect transition="in" filter="blinds(horizontal)">
                                      <p:cBhvr>
                                        <p:cTn id="81" dur="500"/>
                                        <p:tgtEl>
                                          <p:spTgt spid="87046"/>
                                        </p:tgtEl>
                                      </p:cBhvr>
                                    </p:animEffect>
                                  </p:childTnLst>
                                </p:cTn>
                              </p:par>
                              <p:par>
                                <p:cTn id="82" presetID="3" presetClass="entr" presetSubtype="10" fill="hold" nodeType="withEffect">
                                  <p:stCondLst>
                                    <p:cond delay="0"/>
                                  </p:stCondLst>
                                  <p:childTnLst>
                                    <p:set>
                                      <p:cBhvr>
                                        <p:cTn id="83" dur="1" fill="hold">
                                          <p:stCondLst>
                                            <p:cond delay="0"/>
                                          </p:stCondLst>
                                        </p:cTn>
                                        <p:tgtEl>
                                          <p:spTgt spid="56"/>
                                        </p:tgtEl>
                                        <p:attrNameLst>
                                          <p:attrName>style.visibility</p:attrName>
                                        </p:attrNameLst>
                                      </p:cBhvr>
                                      <p:to>
                                        <p:strVal val="visible"/>
                                      </p:to>
                                    </p:set>
                                    <p:animEffect transition="in" filter="blinds(horizontal)">
                                      <p:cBhvr>
                                        <p:cTn id="84" dur="500"/>
                                        <p:tgtEl>
                                          <p:spTgt spid="56"/>
                                        </p:tgtEl>
                                      </p:cBhvr>
                                    </p:animEffect>
                                  </p:childTnLst>
                                </p:cTn>
                              </p:par>
                              <p:par>
                                <p:cTn id="85" presetID="3" presetClass="entr" presetSubtype="10" fill="hold" grpId="0" nodeType="withEffect">
                                  <p:stCondLst>
                                    <p:cond delay="0"/>
                                  </p:stCondLst>
                                  <p:childTnLst>
                                    <p:set>
                                      <p:cBhvr>
                                        <p:cTn id="86" dur="1" fill="hold">
                                          <p:stCondLst>
                                            <p:cond delay="0"/>
                                          </p:stCondLst>
                                        </p:cTn>
                                        <p:tgtEl>
                                          <p:spTgt spid="65"/>
                                        </p:tgtEl>
                                        <p:attrNameLst>
                                          <p:attrName>style.visibility</p:attrName>
                                        </p:attrNameLst>
                                      </p:cBhvr>
                                      <p:to>
                                        <p:strVal val="visible"/>
                                      </p:to>
                                    </p:set>
                                    <p:animEffect transition="in" filter="blinds(horizontal)">
                                      <p:cBhvr>
                                        <p:cTn id="87" dur="500"/>
                                        <p:tgtEl>
                                          <p:spTgt spid="65"/>
                                        </p:tgtEl>
                                      </p:cBhvr>
                                    </p:animEffect>
                                  </p:childTnLst>
                                </p:cTn>
                              </p:par>
                              <p:par>
                                <p:cTn id="88" presetID="3" presetClass="entr" presetSubtype="10" fill="hold" grpId="0" nodeType="withEffect">
                                  <p:stCondLst>
                                    <p:cond delay="0"/>
                                  </p:stCondLst>
                                  <p:childTnLst>
                                    <p:set>
                                      <p:cBhvr>
                                        <p:cTn id="89" dur="1" fill="hold">
                                          <p:stCondLst>
                                            <p:cond delay="0"/>
                                          </p:stCondLst>
                                        </p:cTn>
                                        <p:tgtEl>
                                          <p:spTgt spid="66"/>
                                        </p:tgtEl>
                                        <p:attrNameLst>
                                          <p:attrName>style.visibility</p:attrName>
                                        </p:attrNameLst>
                                      </p:cBhvr>
                                      <p:to>
                                        <p:strVal val="visible"/>
                                      </p:to>
                                    </p:set>
                                    <p:animEffect transition="in" filter="blinds(horizontal)">
                                      <p:cBhvr>
                                        <p:cTn id="90" dur="500"/>
                                        <p:tgtEl>
                                          <p:spTgt spid="66"/>
                                        </p:tgtEl>
                                      </p:cBhvr>
                                    </p:animEffect>
                                  </p:childTnLst>
                                </p:cTn>
                              </p:par>
                            </p:childTnLst>
                          </p:cTn>
                        </p:par>
                        <p:par>
                          <p:cTn id="91" fill="hold">
                            <p:stCondLst>
                              <p:cond delay="500"/>
                            </p:stCondLst>
                            <p:childTnLst>
                              <p:par>
                                <p:cTn id="92" presetID="3" presetClass="entr" presetSubtype="10" fill="hold" nodeType="afterEffect">
                                  <p:stCondLst>
                                    <p:cond delay="0"/>
                                  </p:stCondLst>
                                  <p:childTnLst>
                                    <p:set>
                                      <p:cBhvr>
                                        <p:cTn id="93" dur="1" fill="hold">
                                          <p:stCondLst>
                                            <p:cond delay="0"/>
                                          </p:stCondLst>
                                        </p:cTn>
                                        <p:tgtEl>
                                          <p:spTgt spid="87047"/>
                                        </p:tgtEl>
                                        <p:attrNameLst>
                                          <p:attrName>style.visibility</p:attrName>
                                        </p:attrNameLst>
                                      </p:cBhvr>
                                      <p:to>
                                        <p:strVal val="visible"/>
                                      </p:to>
                                    </p:set>
                                    <p:animEffect transition="in" filter="blinds(horizontal)">
                                      <p:cBhvr>
                                        <p:cTn id="94" dur="500"/>
                                        <p:tgtEl>
                                          <p:spTgt spid="87047"/>
                                        </p:tgtEl>
                                      </p:cBhvr>
                                    </p:animEffect>
                                  </p:childTnLst>
                                </p:cTn>
                              </p:par>
                              <p:par>
                                <p:cTn id="95" presetID="3" presetClass="entr" presetSubtype="10" fill="hold" nodeType="withEffect">
                                  <p:stCondLst>
                                    <p:cond delay="0"/>
                                  </p:stCondLst>
                                  <p:childTnLst>
                                    <p:set>
                                      <p:cBhvr>
                                        <p:cTn id="96" dur="1" fill="hold">
                                          <p:stCondLst>
                                            <p:cond delay="0"/>
                                          </p:stCondLst>
                                        </p:cTn>
                                        <p:tgtEl>
                                          <p:spTgt spid="57"/>
                                        </p:tgtEl>
                                        <p:attrNameLst>
                                          <p:attrName>style.visibility</p:attrName>
                                        </p:attrNameLst>
                                      </p:cBhvr>
                                      <p:to>
                                        <p:strVal val="visible"/>
                                      </p:to>
                                    </p:set>
                                    <p:animEffect transition="in" filter="blinds(horizontal)">
                                      <p:cBhvr>
                                        <p:cTn id="97" dur="500"/>
                                        <p:tgtEl>
                                          <p:spTgt spid="57"/>
                                        </p:tgtEl>
                                      </p:cBhvr>
                                    </p:animEffect>
                                  </p:childTnLst>
                                </p:cTn>
                              </p:par>
                              <p:par>
                                <p:cTn id="98" presetID="3" presetClass="entr" presetSubtype="10" fill="hold" grpId="0" nodeType="withEffect">
                                  <p:stCondLst>
                                    <p:cond delay="0"/>
                                  </p:stCondLst>
                                  <p:childTnLst>
                                    <p:set>
                                      <p:cBhvr>
                                        <p:cTn id="99" dur="1" fill="hold">
                                          <p:stCondLst>
                                            <p:cond delay="0"/>
                                          </p:stCondLst>
                                        </p:cTn>
                                        <p:tgtEl>
                                          <p:spTgt spid="68"/>
                                        </p:tgtEl>
                                        <p:attrNameLst>
                                          <p:attrName>style.visibility</p:attrName>
                                        </p:attrNameLst>
                                      </p:cBhvr>
                                      <p:to>
                                        <p:strVal val="visible"/>
                                      </p:to>
                                    </p:set>
                                    <p:animEffect transition="in" filter="blinds(horizontal)">
                                      <p:cBhvr>
                                        <p:cTn id="100" dur="500"/>
                                        <p:tgtEl>
                                          <p:spTgt spid="68"/>
                                        </p:tgtEl>
                                      </p:cBhvr>
                                    </p:animEffect>
                                  </p:childTnLst>
                                </p:cTn>
                              </p:par>
                              <p:par>
                                <p:cTn id="101" presetID="3" presetClass="entr" presetSubtype="10" fill="hold" grpId="0" nodeType="withEffect">
                                  <p:stCondLst>
                                    <p:cond delay="0"/>
                                  </p:stCondLst>
                                  <p:childTnLst>
                                    <p:set>
                                      <p:cBhvr>
                                        <p:cTn id="102" dur="1" fill="hold">
                                          <p:stCondLst>
                                            <p:cond delay="0"/>
                                          </p:stCondLst>
                                        </p:cTn>
                                        <p:tgtEl>
                                          <p:spTgt spid="67"/>
                                        </p:tgtEl>
                                        <p:attrNameLst>
                                          <p:attrName>style.visibility</p:attrName>
                                        </p:attrNameLst>
                                      </p:cBhvr>
                                      <p:to>
                                        <p:strVal val="visible"/>
                                      </p:to>
                                    </p:set>
                                    <p:animEffect transition="in" filter="blinds(horizontal)">
                                      <p:cBhvr>
                                        <p:cTn id="103" dur="500"/>
                                        <p:tgtEl>
                                          <p:spTgt spid="67"/>
                                        </p:tgtEl>
                                      </p:cBhvr>
                                    </p:animEffect>
                                  </p:childTnLst>
                                </p:cTn>
                              </p:par>
                              <p:par>
                                <p:cTn id="104" presetID="3" presetClass="entr" presetSubtype="10" fill="hold" grpId="0" nodeType="withEffect">
                                  <p:stCondLst>
                                    <p:cond delay="0"/>
                                  </p:stCondLst>
                                  <p:childTnLst>
                                    <p:set>
                                      <p:cBhvr>
                                        <p:cTn id="105" dur="1" fill="hold">
                                          <p:stCondLst>
                                            <p:cond delay="0"/>
                                          </p:stCondLst>
                                        </p:cTn>
                                        <p:tgtEl>
                                          <p:spTgt spid="104"/>
                                        </p:tgtEl>
                                        <p:attrNameLst>
                                          <p:attrName>style.visibility</p:attrName>
                                        </p:attrNameLst>
                                      </p:cBhvr>
                                      <p:to>
                                        <p:strVal val="visible"/>
                                      </p:to>
                                    </p:set>
                                    <p:animEffect transition="in" filter="blinds(horizontal)">
                                      <p:cBhvr>
                                        <p:cTn id="106" dur="500"/>
                                        <p:tgtEl>
                                          <p:spTgt spid="104"/>
                                        </p:tgtEl>
                                      </p:cBhvr>
                                    </p:animEffect>
                                  </p:childTnLst>
                                </p:cTn>
                              </p:par>
                            </p:childTnLst>
                          </p:cTn>
                        </p:par>
                        <p:par>
                          <p:cTn id="107" fill="hold">
                            <p:stCondLst>
                              <p:cond delay="1000"/>
                            </p:stCondLst>
                            <p:childTnLst>
                              <p:par>
                                <p:cTn id="108" presetID="3" presetClass="entr" presetSubtype="10" fill="hold" nodeType="afterEffect">
                                  <p:stCondLst>
                                    <p:cond delay="0"/>
                                  </p:stCondLst>
                                  <p:childTnLst>
                                    <p:set>
                                      <p:cBhvr>
                                        <p:cTn id="109" dur="1" fill="hold">
                                          <p:stCondLst>
                                            <p:cond delay="0"/>
                                          </p:stCondLst>
                                        </p:cTn>
                                        <p:tgtEl>
                                          <p:spTgt spid="87048"/>
                                        </p:tgtEl>
                                        <p:attrNameLst>
                                          <p:attrName>style.visibility</p:attrName>
                                        </p:attrNameLst>
                                      </p:cBhvr>
                                      <p:to>
                                        <p:strVal val="visible"/>
                                      </p:to>
                                    </p:set>
                                    <p:animEffect transition="in" filter="blinds(horizontal)">
                                      <p:cBhvr>
                                        <p:cTn id="110" dur="500"/>
                                        <p:tgtEl>
                                          <p:spTgt spid="87048"/>
                                        </p:tgtEl>
                                      </p:cBhvr>
                                    </p:animEffect>
                                  </p:childTnLst>
                                </p:cTn>
                              </p:par>
                              <p:par>
                                <p:cTn id="111" presetID="3" presetClass="entr" presetSubtype="10" fill="hold" grpId="0" nodeType="withEffect">
                                  <p:stCondLst>
                                    <p:cond delay="0"/>
                                  </p:stCondLst>
                                  <p:childTnLst>
                                    <p:set>
                                      <p:cBhvr>
                                        <p:cTn id="112" dur="1" fill="hold">
                                          <p:stCondLst>
                                            <p:cond delay="0"/>
                                          </p:stCondLst>
                                        </p:cTn>
                                        <p:tgtEl>
                                          <p:spTgt spid="71"/>
                                        </p:tgtEl>
                                        <p:attrNameLst>
                                          <p:attrName>style.visibility</p:attrName>
                                        </p:attrNameLst>
                                      </p:cBhvr>
                                      <p:to>
                                        <p:strVal val="visible"/>
                                      </p:to>
                                    </p:set>
                                    <p:animEffect transition="in" filter="blinds(horizontal)">
                                      <p:cBhvr>
                                        <p:cTn id="113" dur="500"/>
                                        <p:tgtEl>
                                          <p:spTgt spid="71"/>
                                        </p:tgtEl>
                                      </p:cBhvr>
                                    </p:animEffect>
                                  </p:childTnLst>
                                </p:cTn>
                              </p:par>
                              <p:par>
                                <p:cTn id="114" presetID="3" presetClass="entr" presetSubtype="10" fill="hold" grpId="0" nodeType="withEffect">
                                  <p:stCondLst>
                                    <p:cond delay="0"/>
                                  </p:stCondLst>
                                  <p:childTnLst>
                                    <p:set>
                                      <p:cBhvr>
                                        <p:cTn id="115" dur="1" fill="hold">
                                          <p:stCondLst>
                                            <p:cond delay="0"/>
                                          </p:stCondLst>
                                        </p:cTn>
                                        <p:tgtEl>
                                          <p:spTgt spid="69"/>
                                        </p:tgtEl>
                                        <p:attrNameLst>
                                          <p:attrName>style.visibility</p:attrName>
                                        </p:attrNameLst>
                                      </p:cBhvr>
                                      <p:to>
                                        <p:strVal val="visible"/>
                                      </p:to>
                                    </p:set>
                                    <p:animEffect transition="in" filter="blinds(horizontal)">
                                      <p:cBhvr>
                                        <p:cTn id="116" dur="500"/>
                                        <p:tgtEl>
                                          <p:spTgt spid="69"/>
                                        </p:tgtEl>
                                      </p:cBhvr>
                                    </p:animEffect>
                                  </p:childTnLst>
                                </p:cTn>
                              </p:par>
                              <p:par>
                                <p:cTn id="117" presetID="3" presetClass="entr" presetSubtype="10" fill="hold" grpId="0" nodeType="withEffect">
                                  <p:stCondLst>
                                    <p:cond delay="0"/>
                                  </p:stCondLst>
                                  <p:childTnLst>
                                    <p:set>
                                      <p:cBhvr>
                                        <p:cTn id="118" dur="1" fill="hold">
                                          <p:stCondLst>
                                            <p:cond delay="0"/>
                                          </p:stCondLst>
                                        </p:cTn>
                                        <p:tgtEl>
                                          <p:spTgt spid="70"/>
                                        </p:tgtEl>
                                        <p:attrNameLst>
                                          <p:attrName>style.visibility</p:attrName>
                                        </p:attrNameLst>
                                      </p:cBhvr>
                                      <p:to>
                                        <p:strVal val="visible"/>
                                      </p:to>
                                    </p:set>
                                    <p:animEffect transition="in" filter="blinds(horizontal)">
                                      <p:cBhvr>
                                        <p:cTn id="119" dur="500"/>
                                        <p:tgtEl>
                                          <p:spTgt spid="70"/>
                                        </p:tgtEl>
                                      </p:cBhvr>
                                    </p:animEffect>
                                  </p:childTnLst>
                                </p:cTn>
                              </p:par>
                              <p:par>
                                <p:cTn id="120" presetID="3" presetClass="entr" presetSubtype="10" fill="hold" nodeType="withEffect">
                                  <p:stCondLst>
                                    <p:cond delay="0"/>
                                  </p:stCondLst>
                                  <p:childTnLst>
                                    <p:set>
                                      <p:cBhvr>
                                        <p:cTn id="121" dur="1" fill="hold">
                                          <p:stCondLst>
                                            <p:cond delay="0"/>
                                          </p:stCondLst>
                                        </p:cTn>
                                        <p:tgtEl>
                                          <p:spTgt spid="58"/>
                                        </p:tgtEl>
                                        <p:attrNameLst>
                                          <p:attrName>style.visibility</p:attrName>
                                        </p:attrNameLst>
                                      </p:cBhvr>
                                      <p:to>
                                        <p:strVal val="visible"/>
                                      </p:to>
                                    </p:set>
                                    <p:animEffect transition="in" filter="blinds(horizontal)">
                                      <p:cBhvr>
                                        <p:cTn id="122" dur="500"/>
                                        <p:tgtEl>
                                          <p:spTgt spid="58"/>
                                        </p:tgtEl>
                                      </p:cBhvr>
                                    </p:animEffect>
                                  </p:childTnLst>
                                </p:cTn>
                              </p:par>
                            </p:childTnLst>
                          </p:cTn>
                        </p:par>
                        <p:par>
                          <p:cTn id="123" fill="hold">
                            <p:stCondLst>
                              <p:cond delay="1500"/>
                            </p:stCondLst>
                            <p:childTnLst>
                              <p:par>
                                <p:cTn id="124" presetID="3" presetClass="entr" presetSubtype="10" fill="hold" nodeType="afterEffect">
                                  <p:stCondLst>
                                    <p:cond delay="0"/>
                                  </p:stCondLst>
                                  <p:childTnLst>
                                    <p:set>
                                      <p:cBhvr>
                                        <p:cTn id="125" dur="1" fill="hold">
                                          <p:stCondLst>
                                            <p:cond delay="0"/>
                                          </p:stCondLst>
                                        </p:cTn>
                                        <p:tgtEl>
                                          <p:spTgt spid="87049"/>
                                        </p:tgtEl>
                                        <p:attrNameLst>
                                          <p:attrName>style.visibility</p:attrName>
                                        </p:attrNameLst>
                                      </p:cBhvr>
                                      <p:to>
                                        <p:strVal val="visible"/>
                                      </p:to>
                                    </p:set>
                                    <p:animEffect transition="in" filter="blinds(horizontal)">
                                      <p:cBhvr>
                                        <p:cTn id="126" dur="500"/>
                                        <p:tgtEl>
                                          <p:spTgt spid="87049"/>
                                        </p:tgtEl>
                                      </p:cBhvr>
                                    </p:animEffect>
                                  </p:childTnLst>
                                </p:cTn>
                              </p:par>
                              <p:par>
                                <p:cTn id="127" presetID="3" presetClass="entr" presetSubtype="10" fill="hold" nodeType="withEffect">
                                  <p:stCondLst>
                                    <p:cond delay="0"/>
                                  </p:stCondLst>
                                  <p:childTnLst>
                                    <p:set>
                                      <p:cBhvr>
                                        <p:cTn id="128" dur="1" fill="hold">
                                          <p:stCondLst>
                                            <p:cond delay="0"/>
                                          </p:stCondLst>
                                        </p:cTn>
                                        <p:tgtEl>
                                          <p:spTgt spid="59"/>
                                        </p:tgtEl>
                                        <p:attrNameLst>
                                          <p:attrName>style.visibility</p:attrName>
                                        </p:attrNameLst>
                                      </p:cBhvr>
                                      <p:to>
                                        <p:strVal val="visible"/>
                                      </p:to>
                                    </p:set>
                                    <p:animEffect transition="in" filter="blinds(horizontal)">
                                      <p:cBhvr>
                                        <p:cTn id="129" dur="500"/>
                                        <p:tgtEl>
                                          <p:spTgt spid="59"/>
                                        </p:tgtEl>
                                      </p:cBhvr>
                                    </p:animEffect>
                                  </p:childTnLst>
                                </p:cTn>
                              </p:par>
                              <p:par>
                                <p:cTn id="130" presetID="3" presetClass="entr" presetSubtype="10" fill="hold" grpId="0" nodeType="withEffect">
                                  <p:stCondLst>
                                    <p:cond delay="0"/>
                                  </p:stCondLst>
                                  <p:childTnLst>
                                    <p:set>
                                      <p:cBhvr>
                                        <p:cTn id="131" dur="1" fill="hold">
                                          <p:stCondLst>
                                            <p:cond delay="0"/>
                                          </p:stCondLst>
                                        </p:cTn>
                                        <p:tgtEl>
                                          <p:spTgt spid="89"/>
                                        </p:tgtEl>
                                        <p:attrNameLst>
                                          <p:attrName>style.visibility</p:attrName>
                                        </p:attrNameLst>
                                      </p:cBhvr>
                                      <p:to>
                                        <p:strVal val="visible"/>
                                      </p:to>
                                    </p:set>
                                    <p:animEffect transition="in" filter="blinds(horizontal)">
                                      <p:cBhvr>
                                        <p:cTn id="132" dur="500"/>
                                        <p:tgtEl>
                                          <p:spTgt spid="89"/>
                                        </p:tgtEl>
                                      </p:cBhvr>
                                    </p:animEffect>
                                  </p:childTnLst>
                                </p:cTn>
                              </p:par>
                              <p:par>
                                <p:cTn id="133" presetID="3" presetClass="entr" presetSubtype="10" fill="hold" grpId="0" nodeType="withEffect">
                                  <p:stCondLst>
                                    <p:cond delay="0"/>
                                  </p:stCondLst>
                                  <p:childTnLst>
                                    <p:set>
                                      <p:cBhvr>
                                        <p:cTn id="134" dur="1" fill="hold">
                                          <p:stCondLst>
                                            <p:cond delay="0"/>
                                          </p:stCondLst>
                                        </p:cTn>
                                        <p:tgtEl>
                                          <p:spTgt spid="100"/>
                                        </p:tgtEl>
                                        <p:attrNameLst>
                                          <p:attrName>style.visibility</p:attrName>
                                        </p:attrNameLst>
                                      </p:cBhvr>
                                      <p:to>
                                        <p:strVal val="visible"/>
                                      </p:to>
                                    </p:set>
                                    <p:animEffect transition="in" filter="blinds(horizontal)">
                                      <p:cBhvr>
                                        <p:cTn id="135" dur="500"/>
                                        <p:tgtEl>
                                          <p:spTgt spid="100"/>
                                        </p:tgtEl>
                                      </p:cBhvr>
                                    </p:animEffect>
                                  </p:childTnLst>
                                </p:cTn>
                              </p:par>
                              <p:par>
                                <p:cTn id="136" presetID="3" presetClass="entr" presetSubtype="10" fill="hold" grpId="0" nodeType="withEffect">
                                  <p:stCondLst>
                                    <p:cond delay="0"/>
                                  </p:stCondLst>
                                  <p:childTnLst>
                                    <p:set>
                                      <p:cBhvr>
                                        <p:cTn id="137" dur="1" fill="hold">
                                          <p:stCondLst>
                                            <p:cond delay="0"/>
                                          </p:stCondLst>
                                        </p:cTn>
                                        <p:tgtEl>
                                          <p:spTgt spid="90"/>
                                        </p:tgtEl>
                                        <p:attrNameLst>
                                          <p:attrName>style.visibility</p:attrName>
                                        </p:attrNameLst>
                                      </p:cBhvr>
                                      <p:to>
                                        <p:strVal val="visible"/>
                                      </p:to>
                                    </p:set>
                                    <p:animEffect transition="in" filter="blinds(horizontal)">
                                      <p:cBhvr>
                                        <p:cTn id="138" dur="500"/>
                                        <p:tgtEl>
                                          <p:spTgt spid="90"/>
                                        </p:tgtEl>
                                      </p:cBhvr>
                                    </p:animEffect>
                                  </p:childTnLst>
                                </p:cTn>
                              </p:par>
                            </p:childTnLst>
                          </p:cTn>
                        </p:par>
                        <p:par>
                          <p:cTn id="139" fill="hold">
                            <p:stCondLst>
                              <p:cond delay="2000"/>
                            </p:stCondLst>
                            <p:childTnLst>
                              <p:par>
                                <p:cTn id="140" presetID="3" presetClass="entr" presetSubtype="10" fill="hold" grpId="0" nodeType="afterEffect">
                                  <p:stCondLst>
                                    <p:cond delay="0"/>
                                  </p:stCondLst>
                                  <p:childTnLst>
                                    <p:set>
                                      <p:cBhvr>
                                        <p:cTn id="141" dur="1" fill="hold">
                                          <p:stCondLst>
                                            <p:cond delay="0"/>
                                          </p:stCondLst>
                                        </p:cTn>
                                        <p:tgtEl>
                                          <p:spTgt spid="60"/>
                                        </p:tgtEl>
                                        <p:attrNameLst>
                                          <p:attrName>style.visibility</p:attrName>
                                        </p:attrNameLst>
                                      </p:cBhvr>
                                      <p:to>
                                        <p:strVal val="visible"/>
                                      </p:to>
                                    </p:set>
                                    <p:animEffect transition="in" filter="blinds(horizontal)">
                                      <p:cBhvr>
                                        <p:cTn id="142" dur="500"/>
                                        <p:tgtEl>
                                          <p:spTgt spid="60"/>
                                        </p:tgtEl>
                                      </p:cBhvr>
                                    </p:animEffect>
                                  </p:childTnLst>
                                </p:cTn>
                              </p:par>
                            </p:childTnLst>
                          </p:cTn>
                        </p:par>
                        <p:par>
                          <p:cTn id="143" fill="hold">
                            <p:stCondLst>
                              <p:cond delay="2500"/>
                            </p:stCondLst>
                            <p:childTnLst>
                              <p:par>
                                <p:cTn id="144" presetID="3" presetClass="entr" presetSubtype="10" fill="hold" nodeType="afterEffect">
                                  <p:stCondLst>
                                    <p:cond delay="0"/>
                                  </p:stCondLst>
                                  <p:childTnLst>
                                    <p:set>
                                      <p:cBhvr>
                                        <p:cTn id="145" dur="1" fill="hold">
                                          <p:stCondLst>
                                            <p:cond delay="0"/>
                                          </p:stCondLst>
                                        </p:cTn>
                                        <p:tgtEl>
                                          <p:spTgt spid="87050"/>
                                        </p:tgtEl>
                                        <p:attrNameLst>
                                          <p:attrName>style.visibility</p:attrName>
                                        </p:attrNameLst>
                                      </p:cBhvr>
                                      <p:to>
                                        <p:strVal val="visible"/>
                                      </p:to>
                                    </p:set>
                                    <p:animEffect transition="in" filter="blinds(horizontal)">
                                      <p:cBhvr>
                                        <p:cTn id="146" dur="500"/>
                                        <p:tgtEl>
                                          <p:spTgt spid="87050"/>
                                        </p:tgtEl>
                                      </p:cBhvr>
                                    </p:animEffect>
                                  </p:childTnLst>
                                </p:cTn>
                              </p:par>
                              <p:par>
                                <p:cTn id="147" presetID="3" presetClass="entr" presetSubtype="10" fill="hold" nodeType="withEffect">
                                  <p:stCondLst>
                                    <p:cond delay="0"/>
                                  </p:stCondLst>
                                  <p:childTnLst>
                                    <p:set>
                                      <p:cBhvr>
                                        <p:cTn id="148" dur="1" fill="hold">
                                          <p:stCondLst>
                                            <p:cond delay="0"/>
                                          </p:stCondLst>
                                        </p:cTn>
                                        <p:tgtEl>
                                          <p:spTgt spid="61"/>
                                        </p:tgtEl>
                                        <p:attrNameLst>
                                          <p:attrName>style.visibility</p:attrName>
                                        </p:attrNameLst>
                                      </p:cBhvr>
                                      <p:to>
                                        <p:strVal val="visible"/>
                                      </p:to>
                                    </p:set>
                                    <p:animEffect transition="in" filter="blinds(horizontal)">
                                      <p:cBhvr>
                                        <p:cTn id="149" dur="500"/>
                                        <p:tgtEl>
                                          <p:spTgt spid="61"/>
                                        </p:tgtEl>
                                      </p:cBhvr>
                                    </p:animEffect>
                                  </p:childTnLst>
                                </p:cTn>
                              </p:par>
                              <p:par>
                                <p:cTn id="150" presetID="3" presetClass="entr" presetSubtype="10" fill="hold" grpId="0" nodeType="withEffect">
                                  <p:stCondLst>
                                    <p:cond delay="0"/>
                                  </p:stCondLst>
                                  <p:childTnLst>
                                    <p:set>
                                      <p:cBhvr>
                                        <p:cTn id="151" dur="1" fill="hold">
                                          <p:stCondLst>
                                            <p:cond delay="0"/>
                                          </p:stCondLst>
                                        </p:cTn>
                                        <p:tgtEl>
                                          <p:spTgt spid="102"/>
                                        </p:tgtEl>
                                        <p:attrNameLst>
                                          <p:attrName>style.visibility</p:attrName>
                                        </p:attrNameLst>
                                      </p:cBhvr>
                                      <p:to>
                                        <p:strVal val="visible"/>
                                      </p:to>
                                    </p:set>
                                    <p:animEffect transition="in" filter="blinds(horizontal)">
                                      <p:cBhvr>
                                        <p:cTn id="152" dur="500"/>
                                        <p:tgtEl>
                                          <p:spTgt spid="102"/>
                                        </p:tgtEl>
                                      </p:cBhvr>
                                    </p:animEffect>
                                  </p:childTnLst>
                                </p:cTn>
                              </p:par>
                              <p:par>
                                <p:cTn id="153" presetID="3" presetClass="entr" presetSubtype="10" fill="hold" grpId="0" nodeType="withEffect">
                                  <p:stCondLst>
                                    <p:cond delay="0"/>
                                  </p:stCondLst>
                                  <p:childTnLst>
                                    <p:set>
                                      <p:cBhvr>
                                        <p:cTn id="154" dur="1" fill="hold">
                                          <p:stCondLst>
                                            <p:cond delay="0"/>
                                          </p:stCondLst>
                                        </p:cTn>
                                        <p:tgtEl>
                                          <p:spTgt spid="92"/>
                                        </p:tgtEl>
                                        <p:attrNameLst>
                                          <p:attrName>style.visibility</p:attrName>
                                        </p:attrNameLst>
                                      </p:cBhvr>
                                      <p:to>
                                        <p:strVal val="visible"/>
                                      </p:to>
                                    </p:set>
                                    <p:animEffect transition="in" filter="blinds(horizontal)">
                                      <p:cBhvr>
                                        <p:cTn id="155" dur="500"/>
                                        <p:tgtEl>
                                          <p:spTgt spid="92"/>
                                        </p:tgtEl>
                                      </p:cBhvr>
                                    </p:animEffect>
                                  </p:childTnLst>
                                </p:cTn>
                              </p:par>
                              <p:par>
                                <p:cTn id="156" presetID="3" presetClass="entr" presetSubtype="10" fill="hold" grpId="0" nodeType="withEffect">
                                  <p:stCondLst>
                                    <p:cond delay="0"/>
                                  </p:stCondLst>
                                  <p:childTnLst>
                                    <p:set>
                                      <p:cBhvr>
                                        <p:cTn id="157" dur="1" fill="hold">
                                          <p:stCondLst>
                                            <p:cond delay="0"/>
                                          </p:stCondLst>
                                        </p:cTn>
                                        <p:tgtEl>
                                          <p:spTgt spid="93"/>
                                        </p:tgtEl>
                                        <p:attrNameLst>
                                          <p:attrName>style.visibility</p:attrName>
                                        </p:attrNameLst>
                                      </p:cBhvr>
                                      <p:to>
                                        <p:strVal val="visible"/>
                                      </p:to>
                                    </p:set>
                                    <p:animEffect transition="in" filter="blinds(horizontal)">
                                      <p:cBhvr>
                                        <p:cTn id="158" dur="500"/>
                                        <p:tgtEl>
                                          <p:spTgt spid="93"/>
                                        </p:tgtEl>
                                      </p:cBhvr>
                                    </p:animEffect>
                                  </p:childTnLst>
                                </p:cTn>
                              </p:par>
                              <p:par>
                                <p:cTn id="159" presetID="3" presetClass="entr" presetSubtype="10" fill="hold" grpId="0" nodeType="withEffect">
                                  <p:stCondLst>
                                    <p:cond delay="0"/>
                                  </p:stCondLst>
                                  <p:childTnLst>
                                    <p:set>
                                      <p:cBhvr>
                                        <p:cTn id="160" dur="1" fill="hold">
                                          <p:stCondLst>
                                            <p:cond delay="0"/>
                                          </p:stCondLst>
                                        </p:cTn>
                                        <p:tgtEl>
                                          <p:spTgt spid="91"/>
                                        </p:tgtEl>
                                        <p:attrNameLst>
                                          <p:attrName>style.visibility</p:attrName>
                                        </p:attrNameLst>
                                      </p:cBhvr>
                                      <p:to>
                                        <p:strVal val="visible"/>
                                      </p:to>
                                    </p:set>
                                    <p:animEffect transition="in" filter="blinds(horizontal)">
                                      <p:cBhvr>
                                        <p:cTn id="161" dur="500"/>
                                        <p:tgtEl>
                                          <p:spTgt spid="91"/>
                                        </p:tgtEl>
                                      </p:cBhvr>
                                    </p:animEffect>
                                  </p:childTnLst>
                                </p:cTn>
                              </p:par>
                            </p:childTnLst>
                          </p:cTn>
                        </p:par>
                        <p:par>
                          <p:cTn id="162" fill="hold">
                            <p:stCondLst>
                              <p:cond delay="3000"/>
                            </p:stCondLst>
                            <p:childTnLst>
                              <p:par>
                                <p:cTn id="163" presetID="3" presetClass="entr" presetSubtype="10" fill="hold" nodeType="afterEffect">
                                  <p:stCondLst>
                                    <p:cond delay="0"/>
                                  </p:stCondLst>
                                  <p:childTnLst>
                                    <p:set>
                                      <p:cBhvr>
                                        <p:cTn id="164" dur="1" fill="hold">
                                          <p:stCondLst>
                                            <p:cond delay="0"/>
                                          </p:stCondLst>
                                        </p:cTn>
                                        <p:tgtEl>
                                          <p:spTgt spid="87051"/>
                                        </p:tgtEl>
                                        <p:attrNameLst>
                                          <p:attrName>style.visibility</p:attrName>
                                        </p:attrNameLst>
                                      </p:cBhvr>
                                      <p:to>
                                        <p:strVal val="visible"/>
                                      </p:to>
                                    </p:set>
                                    <p:animEffect transition="in" filter="blinds(horizontal)">
                                      <p:cBhvr>
                                        <p:cTn id="165" dur="500"/>
                                        <p:tgtEl>
                                          <p:spTgt spid="87051"/>
                                        </p:tgtEl>
                                      </p:cBhvr>
                                    </p:animEffect>
                                  </p:childTnLst>
                                </p:cTn>
                              </p:par>
                              <p:par>
                                <p:cTn id="166" presetID="3" presetClass="entr" presetSubtype="10" fill="hold" nodeType="withEffect">
                                  <p:stCondLst>
                                    <p:cond delay="0"/>
                                  </p:stCondLst>
                                  <p:childTnLst>
                                    <p:set>
                                      <p:cBhvr>
                                        <p:cTn id="167" dur="1" fill="hold">
                                          <p:stCondLst>
                                            <p:cond delay="0"/>
                                          </p:stCondLst>
                                        </p:cTn>
                                        <p:tgtEl>
                                          <p:spTgt spid="62"/>
                                        </p:tgtEl>
                                        <p:attrNameLst>
                                          <p:attrName>style.visibility</p:attrName>
                                        </p:attrNameLst>
                                      </p:cBhvr>
                                      <p:to>
                                        <p:strVal val="visible"/>
                                      </p:to>
                                    </p:set>
                                    <p:animEffect transition="in" filter="blinds(horizontal)">
                                      <p:cBhvr>
                                        <p:cTn id="168" dur="500"/>
                                        <p:tgtEl>
                                          <p:spTgt spid="62"/>
                                        </p:tgtEl>
                                      </p:cBhvr>
                                    </p:animEffect>
                                  </p:childTnLst>
                                </p:cTn>
                              </p:par>
                              <p:par>
                                <p:cTn id="169" presetID="3" presetClass="entr" presetSubtype="10" fill="hold" grpId="0" nodeType="withEffect">
                                  <p:stCondLst>
                                    <p:cond delay="0"/>
                                  </p:stCondLst>
                                  <p:childTnLst>
                                    <p:set>
                                      <p:cBhvr>
                                        <p:cTn id="170" dur="1" fill="hold">
                                          <p:stCondLst>
                                            <p:cond delay="0"/>
                                          </p:stCondLst>
                                        </p:cTn>
                                        <p:tgtEl>
                                          <p:spTgt spid="95"/>
                                        </p:tgtEl>
                                        <p:attrNameLst>
                                          <p:attrName>style.visibility</p:attrName>
                                        </p:attrNameLst>
                                      </p:cBhvr>
                                      <p:to>
                                        <p:strVal val="visible"/>
                                      </p:to>
                                    </p:set>
                                    <p:animEffect transition="in" filter="blinds(horizontal)">
                                      <p:cBhvr>
                                        <p:cTn id="171" dur="500"/>
                                        <p:tgtEl>
                                          <p:spTgt spid="95"/>
                                        </p:tgtEl>
                                      </p:cBhvr>
                                    </p:animEffect>
                                  </p:childTnLst>
                                </p:cTn>
                              </p:par>
                              <p:par>
                                <p:cTn id="172" presetID="3" presetClass="entr" presetSubtype="10" fill="hold" grpId="0" nodeType="withEffect">
                                  <p:stCondLst>
                                    <p:cond delay="0"/>
                                  </p:stCondLst>
                                  <p:childTnLst>
                                    <p:set>
                                      <p:cBhvr>
                                        <p:cTn id="173" dur="1" fill="hold">
                                          <p:stCondLst>
                                            <p:cond delay="0"/>
                                          </p:stCondLst>
                                        </p:cTn>
                                        <p:tgtEl>
                                          <p:spTgt spid="96"/>
                                        </p:tgtEl>
                                        <p:attrNameLst>
                                          <p:attrName>style.visibility</p:attrName>
                                        </p:attrNameLst>
                                      </p:cBhvr>
                                      <p:to>
                                        <p:strVal val="visible"/>
                                      </p:to>
                                    </p:set>
                                    <p:animEffect transition="in" filter="blinds(horizontal)">
                                      <p:cBhvr>
                                        <p:cTn id="174" dur="500"/>
                                        <p:tgtEl>
                                          <p:spTgt spid="96"/>
                                        </p:tgtEl>
                                      </p:cBhvr>
                                    </p:animEffect>
                                  </p:childTnLst>
                                </p:cTn>
                              </p:par>
                              <p:par>
                                <p:cTn id="175" presetID="3" presetClass="entr" presetSubtype="10" fill="hold" grpId="0" nodeType="withEffect">
                                  <p:stCondLst>
                                    <p:cond delay="0"/>
                                  </p:stCondLst>
                                  <p:childTnLst>
                                    <p:set>
                                      <p:cBhvr>
                                        <p:cTn id="176" dur="1" fill="hold">
                                          <p:stCondLst>
                                            <p:cond delay="0"/>
                                          </p:stCondLst>
                                        </p:cTn>
                                        <p:tgtEl>
                                          <p:spTgt spid="94"/>
                                        </p:tgtEl>
                                        <p:attrNameLst>
                                          <p:attrName>style.visibility</p:attrName>
                                        </p:attrNameLst>
                                      </p:cBhvr>
                                      <p:to>
                                        <p:strVal val="visible"/>
                                      </p:to>
                                    </p:set>
                                    <p:animEffect transition="in" filter="blinds(horizontal)">
                                      <p:cBhvr>
                                        <p:cTn id="177" dur="500"/>
                                        <p:tgtEl>
                                          <p:spTgt spid="94"/>
                                        </p:tgtEl>
                                      </p:cBhvr>
                                    </p:animEffect>
                                  </p:childTnLst>
                                </p:cTn>
                              </p:par>
                            </p:childTnLst>
                          </p:cTn>
                        </p:par>
                        <p:par>
                          <p:cTn id="178" fill="hold">
                            <p:stCondLst>
                              <p:cond delay="3500"/>
                            </p:stCondLst>
                            <p:childTnLst>
                              <p:par>
                                <p:cTn id="179" presetID="3" presetClass="entr" presetSubtype="10" fill="hold" nodeType="afterEffect">
                                  <p:stCondLst>
                                    <p:cond delay="0"/>
                                  </p:stCondLst>
                                  <p:childTnLst>
                                    <p:set>
                                      <p:cBhvr>
                                        <p:cTn id="180" dur="1" fill="hold">
                                          <p:stCondLst>
                                            <p:cond delay="0"/>
                                          </p:stCondLst>
                                        </p:cTn>
                                        <p:tgtEl>
                                          <p:spTgt spid="87052"/>
                                        </p:tgtEl>
                                        <p:attrNameLst>
                                          <p:attrName>style.visibility</p:attrName>
                                        </p:attrNameLst>
                                      </p:cBhvr>
                                      <p:to>
                                        <p:strVal val="visible"/>
                                      </p:to>
                                    </p:set>
                                    <p:animEffect transition="in" filter="blinds(horizontal)">
                                      <p:cBhvr>
                                        <p:cTn id="181" dur="500"/>
                                        <p:tgtEl>
                                          <p:spTgt spid="87052"/>
                                        </p:tgtEl>
                                      </p:cBhvr>
                                    </p:animEffect>
                                  </p:childTnLst>
                                </p:cTn>
                              </p:par>
                              <p:par>
                                <p:cTn id="182" presetID="3" presetClass="entr" presetSubtype="10" fill="hold" nodeType="withEffect">
                                  <p:stCondLst>
                                    <p:cond delay="0"/>
                                  </p:stCondLst>
                                  <p:childTnLst>
                                    <p:set>
                                      <p:cBhvr>
                                        <p:cTn id="183" dur="1" fill="hold">
                                          <p:stCondLst>
                                            <p:cond delay="0"/>
                                          </p:stCondLst>
                                        </p:cTn>
                                        <p:tgtEl>
                                          <p:spTgt spid="63"/>
                                        </p:tgtEl>
                                        <p:attrNameLst>
                                          <p:attrName>style.visibility</p:attrName>
                                        </p:attrNameLst>
                                      </p:cBhvr>
                                      <p:to>
                                        <p:strVal val="visible"/>
                                      </p:to>
                                    </p:set>
                                    <p:animEffect transition="in" filter="blinds(horizontal)">
                                      <p:cBhvr>
                                        <p:cTn id="184" dur="500"/>
                                        <p:tgtEl>
                                          <p:spTgt spid="63"/>
                                        </p:tgtEl>
                                      </p:cBhvr>
                                    </p:animEffect>
                                  </p:childTnLst>
                                </p:cTn>
                              </p:par>
                              <p:par>
                                <p:cTn id="185" presetID="3" presetClass="entr" presetSubtype="10" fill="hold" grpId="0" nodeType="withEffect">
                                  <p:stCondLst>
                                    <p:cond delay="0"/>
                                  </p:stCondLst>
                                  <p:childTnLst>
                                    <p:set>
                                      <p:cBhvr>
                                        <p:cTn id="186" dur="1" fill="hold">
                                          <p:stCondLst>
                                            <p:cond delay="0"/>
                                          </p:stCondLst>
                                        </p:cTn>
                                        <p:tgtEl>
                                          <p:spTgt spid="97"/>
                                        </p:tgtEl>
                                        <p:attrNameLst>
                                          <p:attrName>style.visibility</p:attrName>
                                        </p:attrNameLst>
                                      </p:cBhvr>
                                      <p:to>
                                        <p:strVal val="visible"/>
                                      </p:to>
                                    </p:set>
                                    <p:animEffect transition="in" filter="blinds(horizontal)">
                                      <p:cBhvr>
                                        <p:cTn id="187" dur="500"/>
                                        <p:tgtEl>
                                          <p:spTgt spid="97"/>
                                        </p:tgtEl>
                                      </p:cBhvr>
                                    </p:animEffect>
                                  </p:childTnLst>
                                </p:cTn>
                              </p:par>
                              <p:par>
                                <p:cTn id="188" presetID="3" presetClass="entr" presetSubtype="10" fill="hold" grpId="0" nodeType="withEffect">
                                  <p:stCondLst>
                                    <p:cond delay="0"/>
                                  </p:stCondLst>
                                  <p:childTnLst>
                                    <p:set>
                                      <p:cBhvr>
                                        <p:cTn id="189" dur="1" fill="hold">
                                          <p:stCondLst>
                                            <p:cond delay="0"/>
                                          </p:stCondLst>
                                        </p:cTn>
                                        <p:tgtEl>
                                          <p:spTgt spid="98"/>
                                        </p:tgtEl>
                                        <p:attrNameLst>
                                          <p:attrName>style.visibility</p:attrName>
                                        </p:attrNameLst>
                                      </p:cBhvr>
                                      <p:to>
                                        <p:strVal val="visible"/>
                                      </p:to>
                                    </p:set>
                                    <p:animEffect transition="in" filter="blinds(horizontal)">
                                      <p:cBhvr>
                                        <p:cTn id="190" dur="500"/>
                                        <p:tgtEl>
                                          <p:spTgt spid="98"/>
                                        </p:tgtEl>
                                      </p:cBhvr>
                                    </p:animEffect>
                                  </p:childTnLst>
                                </p:cTn>
                              </p:par>
                              <p:par>
                                <p:cTn id="191" presetID="3" presetClass="entr" presetSubtype="10" fill="hold" grpId="0" nodeType="withEffect">
                                  <p:stCondLst>
                                    <p:cond delay="0"/>
                                  </p:stCondLst>
                                  <p:childTnLst>
                                    <p:set>
                                      <p:cBhvr>
                                        <p:cTn id="192" dur="1" fill="hold">
                                          <p:stCondLst>
                                            <p:cond delay="0"/>
                                          </p:stCondLst>
                                        </p:cTn>
                                        <p:tgtEl>
                                          <p:spTgt spid="99"/>
                                        </p:tgtEl>
                                        <p:attrNameLst>
                                          <p:attrName>style.visibility</p:attrName>
                                        </p:attrNameLst>
                                      </p:cBhvr>
                                      <p:to>
                                        <p:strVal val="visible"/>
                                      </p:to>
                                    </p:set>
                                    <p:animEffect transition="in" filter="blinds(horizontal)">
                                      <p:cBhvr>
                                        <p:cTn id="193" dur="500"/>
                                        <p:tgtEl>
                                          <p:spTgt spid="99"/>
                                        </p:tgtEl>
                                      </p:cBhvr>
                                    </p:animEffect>
                                  </p:childTnLst>
                                </p:cTn>
                              </p:par>
                            </p:childTnLst>
                          </p:cTn>
                        </p:par>
                        <p:par>
                          <p:cTn id="194" fill="hold">
                            <p:stCondLst>
                              <p:cond delay="4000"/>
                            </p:stCondLst>
                            <p:childTnLst>
                              <p:par>
                                <p:cTn id="195" presetID="3" presetClass="entr" presetSubtype="10" fill="hold" nodeType="afterEffect">
                                  <p:stCondLst>
                                    <p:cond delay="0"/>
                                  </p:stCondLst>
                                  <p:childTnLst>
                                    <p:set>
                                      <p:cBhvr>
                                        <p:cTn id="196" dur="1" fill="hold">
                                          <p:stCondLst>
                                            <p:cond delay="0"/>
                                          </p:stCondLst>
                                        </p:cTn>
                                        <p:tgtEl>
                                          <p:spTgt spid="87053"/>
                                        </p:tgtEl>
                                        <p:attrNameLst>
                                          <p:attrName>style.visibility</p:attrName>
                                        </p:attrNameLst>
                                      </p:cBhvr>
                                      <p:to>
                                        <p:strVal val="visible"/>
                                      </p:to>
                                    </p:set>
                                    <p:animEffect transition="in" filter="blinds(horizontal)">
                                      <p:cBhvr>
                                        <p:cTn id="197" dur="500"/>
                                        <p:tgtEl>
                                          <p:spTgt spid="87053"/>
                                        </p:tgtEl>
                                      </p:cBhvr>
                                    </p:animEffect>
                                  </p:childTnLst>
                                </p:cTn>
                              </p:par>
                              <p:par>
                                <p:cTn id="198" presetID="3" presetClass="entr" presetSubtype="10" fill="hold" grpId="0" nodeType="withEffect">
                                  <p:stCondLst>
                                    <p:cond delay="0"/>
                                  </p:stCondLst>
                                  <p:childTnLst>
                                    <p:set>
                                      <p:cBhvr>
                                        <p:cTn id="199" dur="1" fill="hold">
                                          <p:stCondLst>
                                            <p:cond delay="0"/>
                                          </p:stCondLst>
                                        </p:cTn>
                                        <p:tgtEl>
                                          <p:spTgt spid="101"/>
                                        </p:tgtEl>
                                        <p:attrNameLst>
                                          <p:attrName>style.visibility</p:attrName>
                                        </p:attrNameLst>
                                      </p:cBhvr>
                                      <p:to>
                                        <p:strVal val="visible"/>
                                      </p:to>
                                    </p:set>
                                    <p:animEffect transition="in" filter="blinds(horizontal)">
                                      <p:cBhvr>
                                        <p:cTn id="200" dur="500"/>
                                        <p:tgtEl>
                                          <p:spTgt spid="101"/>
                                        </p:tgtEl>
                                      </p:cBhvr>
                                    </p:animEffect>
                                  </p:childTnLst>
                                </p:cTn>
                              </p:par>
                              <p:par>
                                <p:cTn id="201" presetID="3" presetClass="entr" presetSubtype="10" fill="hold" nodeType="withEffect">
                                  <p:stCondLst>
                                    <p:cond delay="0"/>
                                  </p:stCondLst>
                                  <p:childTnLst>
                                    <p:set>
                                      <p:cBhvr>
                                        <p:cTn id="202" dur="1" fill="hold">
                                          <p:stCondLst>
                                            <p:cond delay="0"/>
                                          </p:stCondLst>
                                        </p:cTn>
                                        <p:tgtEl>
                                          <p:spTgt spid="64"/>
                                        </p:tgtEl>
                                        <p:attrNameLst>
                                          <p:attrName>style.visibility</p:attrName>
                                        </p:attrNameLst>
                                      </p:cBhvr>
                                      <p:to>
                                        <p:strVal val="visible"/>
                                      </p:to>
                                    </p:set>
                                    <p:animEffect transition="in" filter="blinds(horizontal)">
                                      <p:cBhvr>
                                        <p:cTn id="203" dur="500"/>
                                        <p:tgtEl>
                                          <p:spTgt spid="64"/>
                                        </p:tgtEl>
                                      </p:cBhvr>
                                    </p:animEffect>
                                  </p:childTnLst>
                                </p:cTn>
                              </p:par>
                            </p:childTnLst>
                          </p:cTn>
                        </p:par>
                      </p:childTnLst>
                    </p:cTn>
                  </p:par>
                  <p:par>
                    <p:cTn id="204" fill="hold">
                      <p:stCondLst>
                        <p:cond delay="indefinite"/>
                      </p:stCondLst>
                      <p:childTnLst>
                        <p:par>
                          <p:cTn id="205" fill="hold">
                            <p:stCondLst>
                              <p:cond delay="0"/>
                            </p:stCondLst>
                            <p:childTnLst>
                              <p:par>
                                <p:cTn id="206" presetID="2" presetClass="entr" presetSubtype="4" fill="hold" nodeType="clickEffect">
                                  <p:stCondLst>
                                    <p:cond delay="0"/>
                                  </p:stCondLst>
                                  <p:childTnLst>
                                    <p:set>
                                      <p:cBhvr>
                                        <p:cTn id="207" dur="1" fill="hold">
                                          <p:stCondLst>
                                            <p:cond delay="0"/>
                                          </p:stCondLst>
                                        </p:cTn>
                                        <p:tgtEl>
                                          <p:spTgt spid="107"/>
                                        </p:tgtEl>
                                        <p:attrNameLst>
                                          <p:attrName>style.visibility</p:attrName>
                                        </p:attrNameLst>
                                      </p:cBhvr>
                                      <p:to>
                                        <p:strVal val="visible"/>
                                      </p:to>
                                    </p:set>
                                    <p:anim calcmode="lin" valueType="num">
                                      <p:cBhvr additive="base">
                                        <p:cTn id="208" dur="500" fill="hold"/>
                                        <p:tgtEl>
                                          <p:spTgt spid="107"/>
                                        </p:tgtEl>
                                        <p:attrNameLst>
                                          <p:attrName>ppt_x</p:attrName>
                                        </p:attrNameLst>
                                      </p:cBhvr>
                                      <p:tavLst>
                                        <p:tav tm="0">
                                          <p:val>
                                            <p:strVal val="#ppt_x"/>
                                          </p:val>
                                        </p:tav>
                                        <p:tav tm="100000">
                                          <p:val>
                                            <p:strVal val="#ppt_x"/>
                                          </p:val>
                                        </p:tav>
                                      </p:tavLst>
                                    </p:anim>
                                    <p:anim calcmode="lin" valueType="num">
                                      <p:cBhvr additive="base">
                                        <p:cTn id="209" dur="500" fill="hold"/>
                                        <p:tgtEl>
                                          <p:spTgt spid="107"/>
                                        </p:tgtEl>
                                        <p:attrNameLst>
                                          <p:attrName>ppt_y</p:attrName>
                                        </p:attrNameLst>
                                      </p:cBhvr>
                                      <p:tavLst>
                                        <p:tav tm="0">
                                          <p:val>
                                            <p:strVal val="1+#ppt_h/2"/>
                                          </p:val>
                                        </p:tav>
                                        <p:tav tm="100000">
                                          <p:val>
                                            <p:strVal val="#ppt_y"/>
                                          </p:val>
                                        </p:tav>
                                      </p:tavLst>
                                    </p:anim>
                                  </p:childTnLst>
                                </p:cTn>
                              </p:par>
                            </p:childTnLst>
                          </p:cTn>
                        </p:par>
                      </p:childTnLst>
                    </p:cTn>
                  </p:par>
                  <p:par>
                    <p:cTn id="210" fill="hold">
                      <p:stCondLst>
                        <p:cond delay="indefinite"/>
                      </p:stCondLst>
                      <p:childTnLst>
                        <p:par>
                          <p:cTn id="211" fill="hold">
                            <p:stCondLst>
                              <p:cond delay="0"/>
                            </p:stCondLst>
                            <p:childTnLst>
                              <p:par>
                                <p:cTn id="212" presetID="4" presetClass="entr" presetSubtype="16" fill="hold" nodeType="clickEffect">
                                  <p:stCondLst>
                                    <p:cond delay="0"/>
                                  </p:stCondLst>
                                  <p:childTnLst>
                                    <p:set>
                                      <p:cBhvr>
                                        <p:cTn id="213" dur="1" fill="hold">
                                          <p:stCondLst>
                                            <p:cond delay="0"/>
                                          </p:stCondLst>
                                        </p:cTn>
                                        <p:tgtEl>
                                          <p:spTgt spid="87054"/>
                                        </p:tgtEl>
                                        <p:attrNameLst>
                                          <p:attrName>style.visibility</p:attrName>
                                        </p:attrNameLst>
                                      </p:cBhvr>
                                      <p:to>
                                        <p:strVal val="visible"/>
                                      </p:to>
                                    </p:set>
                                    <p:animEffect transition="in" filter="box(in)">
                                      <p:cBhvr>
                                        <p:cTn id="214" dur="500"/>
                                        <p:tgtEl>
                                          <p:spTgt spid="87054"/>
                                        </p:tgtEl>
                                      </p:cBhvr>
                                    </p:animEffect>
                                  </p:childTnLst>
                                </p:cTn>
                              </p:par>
                              <p:par>
                                <p:cTn id="215" presetID="0" presetClass="path" presetSubtype="0" accel="50000" decel="50000" fill="hold" nodeType="withEffect">
                                  <p:stCondLst>
                                    <p:cond delay="0"/>
                                  </p:stCondLst>
                                  <p:childTnLst>
                                    <p:animMotion origin="layout" path="M -0.00104 0.00277 L 3.33333E-6 0.31527 " pathEditMode="relative" rAng="0" ptsTypes="AA">
                                      <p:cBhvr>
                                        <p:cTn id="216" dur="1000" fill="hold"/>
                                        <p:tgtEl>
                                          <p:spTgt spid="87054"/>
                                        </p:tgtEl>
                                        <p:attrNameLst>
                                          <p:attrName>ppt_x</p:attrName>
                                          <p:attrName>ppt_y</p:attrName>
                                        </p:attrNameLst>
                                      </p:cBhvr>
                                      <p:rCtr x="100" y="15600"/>
                                    </p:animMotion>
                                  </p:childTnLst>
                                </p:cTn>
                              </p:par>
                            </p:childTnLst>
                          </p:cTn>
                        </p:par>
                        <p:par>
                          <p:cTn id="217" fill="hold">
                            <p:stCondLst>
                              <p:cond delay="1000"/>
                            </p:stCondLst>
                            <p:childTnLst>
                              <p:par>
                                <p:cTn id="218" presetID="0" presetClass="path" presetSubtype="0" accel="50000" decel="50000" fill="hold" nodeType="afterEffect">
                                  <p:stCondLst>
                                    <p:cond delay="0"/>
                                  </p:stCondLst>
                                  <p:childTnLst>
                                    <p:animMotion origin="layout" path="M 5E-6 0.31528 L 0.22605 0.31667 " pathEditMode="relative" rAng="0" ptsTypes="AA">
                                      <p:cBhvr>
                                        <p:cTn id="219" dur="1000" fill="hold"/>
                                        <p:tgtEl>
                                          <p:spTgt spid="87054"/>
                                        </p:tgtEl>
                                        <p:attrNameLst>
                                          <p:attrName>ppt_x</p:attrName>
                                          <p:attrName>ppt_y</p:attrName>
                                        </p:attrNameLst>
                                      </p:cBhvr>
                                      <p:rCtr x="11300" y="100"/>
                                    </p:animMotion>
                                  </p:childTnLst>
                                </p:cTn>
                              </p:par>
                            </p:childTnLst>
                          </p:cTn>
                        </p:par>
                        <p:par>
                          <p:cTn id="220" fill="hold">
                            <p:stCondLst>
                              <p:cond delay="2000"/>
                            </p:stCondLst>
                            <p:childTnLst>
                              <p:par>
                                <p:cTn id="221" presetID="9" presetClass="entr" presetSubtype="0" fill="hold" grpId="0" nodeType="afterEffect">
                                  <p:stCondLst>
                                    <p:cond delay="0"/>
                                  </p:stCondLst>
                                  <p:childTnLst>
                                    <p:set>
                                      <p:cBhvr>
                                        <p:cTn id="222" dur="1" fill="hold">
                                          <p:stCondLst>
                                            <p:cond delay="0"/>
                                          </p:stCondLst>
                                        </p:cTn>
                                        <p:tgtEl>
                                          <p:spTgt spid="110"/>
                                        </p:tgtEl>
                                        <p:attrNameLst>
                                          <p:attrName>style.visibility</p:attrName>
                                        </p:attrNameLst>
                                      </p:cBhvr>
                                      <p:to>
                                        <p:strVal val="visible"/>
                                      </p:to>
                                    </p:set>
                                    <p:animEffect transition="in" filter="dissolve">
                                      <p:cBhvr>
                                        <p:cTn id="223" dur="500"/>
                                        <p:tgtEl>
                                          <p:spTgt spid="110"/>
                                        </p:tgtEl>
                                      </p:cBhvr>
                                    </p:animEffect>
                                  </p:childTnLst>
                                </p:cTn>
                              </p:par>
                            </p:childTnLst>
                          </p:cTn>
                        </p:par>
                        <p:par>
                          <p:cTn id="224" fill="hold">
                            <p:stCondLst>
                              <p:cond delay="2500"/>
                            </p:stCondLst>
                            <p:childTnLst>
                              <p:par>
                                <p:cTn id="225" presetID="0" presetClass="path" presetSubtype="0" accel="50000" decel="50000" fill="hold" nodeType="afterEffect">
                                  <p:stCondLst>
                                    <p:cond delay="0"/>
                                  </p:stCondLst>
                                  <p:childTnLst>
                                    <p:animMotion origin="layout" path="M 0.22605 0.31667 L 0.30938 0.31667 " pathEditMode="relative" ptsTypes="AA">
                                      <p:cBhvr>
                                        <p:cTn id="226" dur="1000" fill="hold"/>
                                        <p:tgtEl>
                                          <p:spTgt spid="87054"/>
                                        </p:tgtEl>
                                        <p:attrNameLst>
                                          <p:attrName>ppt_x</p:attrName>
                                          <p:attrName>ppt_y</p:attrName>
                                        </p:attrNameLst>
                                      </p:cBhvr>
                                    </p:animMotion>
                                  </p:childTnLst>
                                </p:cTn>
                              </p:par>
                            </p:childTnLst>
                          </p:cTn>
                        </p:par>
                        <p:par>
                          <p:cTn id="227" fill="hold">
                            <p:stCondLst>
                              <p:cond delay="3500"/>
                            </p:stCondLst>
                            <p:childTnLst>
                              <p:par>
                                <p:cTn id="228" presetID="9" presetClass="entr" presetSubtype="0" fill="hold" grpId="0" nodeType="afterEffect">
                                  <p:stCondLst>
                                    <p:cond delay="0"/>
                                  </p:stCondLst>
                                  <p:childTnLst>
                                    <p:set>
                                      <p:cBhvr>
                                        <p:cTn id="229" dur="1" fill="hold">
                                          <p:stCondLst>
                                            <p:cond delay="0"/>
                                          </p:stCondLst>
                                        </p:cTn>
                                        <p:tgtEl>
                                          <p:spTgt spid="111"/>
                                        </p:tgtEl>
                                        <p:attrNameLst>
                                          <p:attrName>style.visibility</p:attrName>
                                        </p:attrNameLst>
                                      </p:cBhvr>
                                      <p:to>
                                        <p:strVal val="visible"/>
                                      </p:to>
                                    </p:set>
                                    <p:animEffect transition="in" filter="dissolve">
                                      <p:cBhvr>
                                        <p:cTn id="230" dur="500"/>
                                        <p:tgtEl>
                                          <p:spTgt spid="111"/>
                                        </p:tgtEl>
                                      </p:cBhvr>
                                    </p:animEffect>
                                  </p:childTnLst>
                                </p:cTn>
                              </p:par>
                            </p:childTnLst>
                          </p:cTn>
                        </p:par>
                        <p:par>
                          <p:cTn id="231" fill="hold">
                            <p:stCondLst>
                              <p:cond delay="4000"/>
                            </p:stCondLst>
                            <p:childTnLst>
                              <p:par>
                                <p:cTn id="232" presetID="0" presetClass="path" presetSubtype="0" accel="50000" decel="50000" fill="hold" nodeType="afterEffect">
                                  <p:stCondLst>
                                    <p:cond delay="0"/>
                                  </p:stCondLst>
                                  <p:childTnLst>
                                    <p:animMotion origin="layout" path="M 0.30938 0.31667 L 0.39271 0.31667 " pathEditMode="relative" ptsTypes="AA">
                                      <p:cBhvr>
                                        <p:cTn id="233" dur="1000" fill="hold"/>
                                        <p:tgtEl>
                                          <p:spTgt spid="87054"/>
                                        </p:tgtEl>
                                        <p:attrNameLst>
                                          <p:attrName>ppt_x</p:attrName>
                                          <p:attrName>ppt_y</p:attrName>
                                        </p:attrNameLst>
                                      </p:cBhvr>
                                    </p:animMotion>
                                  </p:childTnLst>
                                </p:cTn>
                              </p:par>
                            </p:childTnLst>
                          </p:cTn>
                        </p:par>
                        <p:par>
                          <p:cTn id="234" fill="hold">
                            <p:stCondLst>
                              <p:cond delay="5000"/>
                            </p:stCondLst>
                            <p:childTnLst>
                              <p:par>
                                <p:cTn id="235" presetID="9" presetClass="entr" presetSubtype="0" fill="hold" grpId="0" nodeType="afterEffect">
                                  <p:stCondLst>
                                    <p:cond delay="0"/>
                                  </p:stCondLst>
                                  <p:childTnLst>
                                    <p:set>
                                      <p:cBhvr>
                                        <p:cTn id="236" dur="1" fill="hold">
                                          <p:stCondLst>
                                            <p:cond delay="0"/>
                                          </p:stCondLst>
                                        </p:cTn>
                                        <p:tgtEl>
                                          <p:spTgt spid="112"/>
                                        </p:tgtEl>
                                        <p:attrNameLst>
                                          <p:attrName>style.visibility</p:attrName>
                                        </p:attrNameLst>
                                      </p:cBhvr>
                                      <p:to>
                                        <p:strVal val="visible"/>
                                      </p:to>
                                    </p:set>
                                    <p:animEffect transition="in" filter="dissolve">
                                      <p:cBhvr>
                                        <p:cTn id="237" dur="500"/>
                                        <p:tgtEl>
                                          <p:spTgt spid="112"/>
                                        </p:tgtEl>
                                      </p:cBhvr>
                                    </p:animEffect>
                                  </p:childTnLst>
                                </p:cTn>
                              </p:par>
                            </p:childTnLst>
                          </p:cTn>
                        </p:par>
                        <p:par>
                          <p:cTn id="238" fill="hold">
                            <p:stCondLst>
                              <p:cond delay="5500"/>
                            </p:stCondLst>
                            <p:childTnLst>
                              <p:par>
                                <p:cTn id="239" presetID="0" presetClass="path" presetSubtype="0" accel="50000" decel="50000" fill="hold" nodeType="afterEffect">
                                  <p:stCondLst>
                                    <p:cond delay="0"/>
                                  </p:stCondLst>
                                  <p:childTnLst>
                                    <p:animMotion origin="layout" path="M 0.39271 0.31667 L 0.86771 0.31667 " pathEditMode="relative" ptsTypes="AA">
                                      <p:cBhvr>
                                        <p:cTn id="240" dur="1000" fill="hold"/>
                                        <p:tgtEl>
                                          <p:spTgt spid="87054"/>
                                        </p:tgtEl>
                                        <p:attrNameLst>
                                          <p:attrName>ppt_x</p:attrName>
                                          <p:attrName>ppt_y</p:attrName>
                                        </p:attrNameLst>
                                      </p:cBhvr>
                                    </p:animMotion>
                                  </p:childTnLst>
                                </p:cTn>
                              </p:par>
                            </p:childTnLst>
                          </p:cTn>
                        </p:par>
                        <p:par>
                          <p:cTn id="241" fill="hold">
                            <p:stCondLst>
                              <p:cond delay="6500"/>
                            </p:stCondLst>
                            <p:childTnLst>
                              <p:par>
                                <p:cTn id="242" presetID="3" presetClass="exit" presetSubtype="10" fill="hold" nodeType="afterEffect">
                                  <p:stCondLst>
                                    <p:cond delay="0"/>
                                  </p:stCondLst>
                                  <p:childTnLst>
                                    <p:animEffect transition="out" filter="blinds(horizontal)">
                                      <p:cBhvr>
                                        <p:cTn id="243" dur="500"/>
                                        <p:tgtEl>
                                          <p:spTgt spid="87054"/>
                                        </p:tgtEl>
                                      </p:cBhvr>
                                    </p:animEffect>
                                    <p:set>
                                      <p:cBhvr>
                                        <p:cTn id="244" dur="1" fill="hold">
                                          <p:stCondLst>
                                            <p:cond delay="499"/>
                                          </p:stCondLst>
                                        </p:cTn>
                                        <p:tgtEl>
                                          <p:spTgt spid="87054"/>
                                        </p:tgtEl>
                                        <p:attrNameLst>
                                          <p:attrName>style.visibility</p:attrName>
                                        </p:attrNameLst>
                                      </p:cBhvr>
                                      <p:to>
                                        <p:strVal val="hidden"/>
                                      </p:to>
                                    </p:set>
                                  </p:childTnLst>
                                </p:cTn>
                              </p:par>
                            </p:childTnLst>
                          </p:cTn>
                        </p:par>
                        <p:par>
                          <p:cTn id="245" fill="hold">
                            <p:stCondLst>
                              <p:cond delay="7000"/>
                            </p:stCondLst>
                            <p:childTnLst>
                              <p:par>
                                <p:cTn id="246" presetID="3" presetClass="entr" presetSubtype="10" fill="hold" nodeType="afterEffect">
                                  <p:stCondLst>
                                    <p:cond delay="0"/>
                                  </p:stCondLst>
                                  <p:childTnLst>
                                    <p:set>
                                      <p:cBhvr>
                                        <p:cTn id="247" dur="1" fill="hold">
                                          <p:stCondLst>
                                            <p:cond delay="0"/>
                                          </p:stCondLst>
                                        </p:cTn>
                                        <p:tgtEl>
                                          <p:spTgt spid="87055"/>
                                        </p:tgtEl>
                                        <p:attrNameLst>
                                          <p:attrName>style.visibility</p:attrName>
                                        </p:attrNameLst>
                                      </p:cBhvr>
                                      <p:to>
                                        <p:strVal val="visible"/>
                                      </p:to>
                                    </p:set>
                                    <p:animEffect transition="in" filter="blinds(horizontal)">
                                      <p:cBhvr>
                                        <p:cTn id="248" dur="500"/>
                                        <p:tgtEl>
                                          <p:spTgt spid="87055"/>
                                        </p:tgtEl>
                                      </p:cBhvr>
                                    </p:animEffect>
                                  </p:childTnLst>
                                </p:cTn>
                              </p:par>
                            </p:childTnLst>
                          </p:cTn>
                        </p:par>
                        <p:par>
                          <p:cTn id="249" fill="hold">
                            <p:stCondLst>
                              <p:cond delay="7500"/>
                            </p:stCondLst>
                            <p:childTnLst>
                              <p:par>
                                <p:cTn id="250" presetID="0" presetClass="path" presetSubtype="0" accel="50000" decel="50000" fill="hold" nodeType="afterEffect">
                                  <p:stCondLst>
                                    <p:cond delay="0"/>
                                  </p:stCondLst>
                                  <p:childTnLst>
                                    <p:animMotion origin="layout" path="M 1.66667E-6 1.11111E-6 L 1.66667E-6 0.35555 " pathEditMode="relative" ptsTypes="AA">
                                      <p:cBhvr>
                                        <p:cTn id="251" dur="1000" fill="hold"/>
                                        <p:tgtEl>
                                          <p:spTgt spid="87055"/>
                                        </p:tgtEl>
                                        <p:attrNameLst>
                                          <p:attrName>ppt_x</p:attrName>
                                          <p:attrName>ppt_y</p:attrName>
                                        </p:attrNameLst>
                                      </p:cBhvr>
                                    </p:animMotion>
                                  </p:childTnLst>
                                </p:cTn>
                              </p:par>
                            </p:childTnLst>
                          </p:cTn>
                        </p:par>
                        <p:par>
                          <p:cTn id="252" fill="hold">
                            <p:stCondLst>
                              <p:cond delay="8500"/>
                            </p:stCondLst>
                            <p:childTnLst>
                              <p:par>
                                <p:cTn id="253" presetID="0" presetClass="path" presetSubtype="0" accel="50000" decel="50000" fill="hold" nodeType="afterEffect">
                                  <p:stCondLst>
                                    <p:cond delay="0"/>
                                  </p:stCondLst>
                                  <p:childTnLst>
                                    <p:animMotion origin="layout" path="M 1.66667E-6 0.35555 L 0.31667 0.35555 " pathEditMode="relative" ptsTypes="AA">
                                      <p:cBhvr>
                                        <p:cTn id="254" dur="1000" fill="hold"/>
                                        <p:tgtEl>
                                          <p:spTgt spid="87055"/>
                                        </p:tgtEl>
                                        <p:attrNameLst>
                                          <p:attrName>ppt_x</p:attrName>
                                          <p:attrName>ppt_y</p:attrName>
                                        </p:attrNameLst>
                                      </p:cBhvr>
                                    </p:animMotion>
                                  </p:childTnLst>
                                </p:cTn>
                              </p:par>
                            </p:childTnLst>
                          </p:cTn>
                        </p:par>
                        <p:par>
                          <p:cTn id="255" fill="hold">
                            <p:stCondLst>
                              <p:cond delay="9500"/>
                            </p:stCondLst>
                            <p:childTnLst>
                              <p:par>
                                <p:cTn id="256" presetID="9" presetClass="entr" presetSubtype="0" fill="hold" grpId="0" nodeType="afterEffect">
                                  <p:stCondLst>
                                    <p:cond delay="0"/>
                                  </p:stCondLst>
                                  <p:childTnLst>
                                    <p:set>
                                      <p:cBhvr>
                                        <p:cTn id="257" dur="1" fill="hold">
                                          <p:stCondLst>
                                            <p:cond delay="0"/>
                                          </p:stCondLst>
                                        </p:cTn>
                                        <p:tgtEl>
                                          <p:spTgt spid="113"/>
                                        </p:tgtEl>
                                        <p:attrNameLst>
                                          <p:attrName>style.visibility</p:attrName>
                                        </p:attrNameLst>
                                      </p:cBhvr>
                                      <p:to>
                                        <p:strVal val="visible"/>
                                      </p:to>
                                    </p:set>
                                    <p:animEffect transition="in" filter="dissolve">
                                      <p:cBhvr>
                                        <p:cTn id="258" dur="500"/>
                                        <p:tgtEl>
                                          <p:spTgt spid="113"/>
                                        </p:tgtEl>
                                      </p:cBhvr>
                                    </p:animEffect>
                                  </p:childTnLst>
                                </p:cTn>
                              </p:par>
                            </p:childTnLst>
                          </p:cTn>
                        </p:par>
                        <p:par>
                          <p:cTn id="259" fill="hold">
                            <p:stCondLst>
                              <p:cond delay="10000"/>
                            </p:stCondLst>
                            <p:childTnLst>
                              <p:par>
                                <p:cTn id="260" presetID="0" presetClass="path" presetSubtype="0" accel="50000" decel="50000" fill="hold" nodeType="afterEffect">
                                  <p:stCondLst>
                                    <p:cond delay="0"/>
                                  </p:stCondLst>
                                  <p:childTnLst>
                                    <p:animMotion origin="layout" path="M 0.31667 0.35555 L 0.48334 0.35555 " pathEditMode="relative" ptsTypes="AA">
                                      <p:cBhvr>
                                        <p:cTn id="261" dur="1000" fill="hold"/>
                                        <p:tgtEl>
                                          <p:spTgt spid="87055"/>
                                        </p:tgtEl>
                                        <p:attrNameLst>
                                          <p:attrName>ppt_x</p:attrName>
                                          <p:attrName>ppt_y</p:attrName>
                                        </p:attrNameLst>
                                      </p:cBhvr>
                                    </p:animMotion>
                                  </p:childTnLst>
                                </p:cTn>
                              </p:par>
                            </p:childTnLst>
                          </p:cTn>
                        </p:par>
                        <p:par>
                          <p:cTn id="262" fill="hold">
                            <p:stCondLst>
                              <p:cond delay="11000"/>
                            </p:stCondLst>
                            <p:childTnLst>
                              <p:par>
                                <p:cTn id="263" presetID="9" presetClass="entr" presetSubtype="0" fill="hold" grpId="0" nodeType="afterEffect">
                                  <p:stCondLst>
                                    <p:cond delay="0"/>
                                  </p:stCondLst>
                                  <p:childTnLst>
                                    <p:set>
                                      <p:cBhvr>
                                        <p:cTn id="264" dur="1" fill="hold">
                                          <p:stCondLst>
                                            <p:cond delay="0"/>
                                          </p:stCondLst>
                                        </p:cTn>
                                        <p:tgtEl>
                                          <p:spTgt spid="114"/>
                                        </p:tgtEl>
                                        <p:attrNameLst>
                                          <p:attrName>style.visibility</p:attrName>
                                        </p:attrNameLst>
                                      </p:cBhvr>
                                      <p:to>
                                        <p:strVal val="visible"/>
                                      </p:to>
                                    </p:set>
                                    <p:animEffect transition="in" filter="dissolve">
                                      <p:cBhvr>
                                        <p:cTn id="265" dur="500"/>
                                        <p:tgtEl>
                                          <p:spTgt spid="114"/>
                                        </p:tgtEl>
                                      </p:cBhvr>
                                    </p:animEffect>
                                  </p:childTnLst>
                                </p:cTn>
                              </p:par>
                            </p:childTnLst>
                          </p:cTn>
                        </p:par>
                        <p:par>
                          <p:cTn id="266" fill="hold">
                            <p:stCondLst>
                              <p:cond delay="11500"/>
                            </p:stCondLst>
                            <p:childTnLst>
                              <p:par>
                                <p:cTn id="267" presetID="0" presetClass="path" presetSubtype="0" accel="50000" decel="50000" fill="hold" nodeType="afterEffect">
                                  <p:stCondLst>
                                    <p:cond delay="0"/>
                                  </p:stCondLst>
                                  <p:childTnLst>
                                    <p:animMotion origin="layout" path="M 0.48334 0.35555 L 0.55834 0.35555 " pathEditMode="relative" ptsTypes="AA">
                                      <p:cBhvr>
                                        <p:cTn id="268" dur="1000" fill="hold"/>
                                        <p:tgtEl>
                                          <p:spTgt spid="87055"/>
                                        </p:tgtEl>
                                        <p:attrNameLst>
                                          <p:attrName>ppt_x</p:attrName>
                                          <p:attrName>ppt_y</p:attrName>
                                        </p:attrNameLst>
                                      </p:cBhvr>
                                    </p:animMotion>
                                  </p:childTnLst>
                                </p:cTn>
                              </p:par>
                            </p:childTnLst>
                          </p:cTn>
                        </p:par>
                        <p:par>
                          <p:cTn id="269" fill="hold">
                            <p:stCondLst>
                              <p:cond delay="12500"/>
                            </p:stCondLst>
                            <p:childTnLst>
                              <p:par>
                                <p:cTn id="270" presetID="9" presetClass="entr" presetSubtype="0" fill="hold" grpId="0" nodeType="afterEffect">
                                  <p:stCondLst>
                                    <p:cond delay="0"/>
                                  </p:stCondLst>
                                  <p:childTnLst>
                                    <p:set>
                                      <p:cBhvr>
                                        <p:cTn id="271" dur="1" fill="hold">
                                          <p:stCondLst>
                                            <p:cond delay="0"/>
                                          </p:stCondLst>
                                        </p:cTn>
                                        <p:tgtEl>
                                          <p:spTgt spid="115"/>
                                        </p:tgtEl>
                                        <p:attrNameLst>
                                          <p:attrName>style.visibility</p:attrName>
                                        </p:attrNameLst>
                                      </p:cBhvr>
                                      <p:to>
                                        <p:strVal val="visible"/>
                                      </p:to>
                                    </p:set>
                                    <p:animEffect transition="in" filter="dissolve">
                                      <p:cBhvr>
                                        <p:cTn id="272" dur="500"/>
                                        <p:tgtEl>
                                          <p:spTgt spid="115"/>
                                        </p:tgtEl>
                                      </p:cBhvr>
                                    </p:animEffect>
                                  </p:childTnLst>
                                </p:cTn>
                              </p:par>
                            </p:childTnLst>
                          </p:cTn>
                        </p:par>
                        <p:par>
                          <p:cTn id="273" fill="hold">
                            <p:stCondLst>
                              <p:cond delay="13000"/>
                            </p:stCondLst>
                            <p:childTnLst>
                              <p:par>
                                <p:cTn id="274" presetID="0" presetClass="path" presetSubtype="0" accel="50000" decel="50000" fill="hold" nodeType="afterEffect">
                                  <p:stCondLst>
                                    <p:cond delay="0"/>
                                  </p:stCondLst>
                                  <p:childTnLst>
                                    <p:animMotion origin="layout" path="M 0.55834 0.35555 L 0.86667 0.35555 " pathEditMode="relative" ptsTypes="AA">
                                      <p:cBhvr>
                                        <p:cTn id="275" dur="1000" fill="hold"/>
                                        <p:tgtEl>
                                          <p:spTgt spid="87055"/>
                                        </p:tgtEl>
                                        <p:attrNameLst>
                                          <p:attrName>ppt_x</p:attrName>
                                          <p:attrName>ppt_y</p:attrName>
                                        </p:attrNameLst>
                                      </p:cBhvr>
                                    </p:animMotion>
                                  </p:childTnLst>
                                </p:cTn>
                              </p:par>
                            </p:childTnLst>
                          </p:cTn>
                        </p:par>
                        <p:par>
                          <p:cTn id="276" fill="hold">
                            <p:stCondLst>
                              <p:cond delay="14000"/>
                            </p:stCondLst>
                            <p:childTnLst>
                              <p:par>
                                <p:cTn id="277" presetID="3" presetClass="exit" presetSubtype="10" fill="hold" nodeType="afterEffect">
                                  <p:stCondLst>
                                    <p:cond delay="0"/>
                                  </p:stCondLst>
                                  <p:childTnLst>
                                    <p:animEffect transition="out" filter="blinds(horizontal)">
                                      <p:cBhvr>
                                        <p:cTn id="278" dur="500"/>
                                        <p:tgtEl>
                                          <p:spTgt spid="87055"/>
                                        </p:tgtEl>
                                      </p:cBhvr>
                                    </p:animEffect>
                                    <p:set>
                                      <p:cBhvr>
                                        <p:cTn id="279" dur="1" fill="hold">
                                          <p:stCondLst>
                                            <p:cond delay="499"/>
                                          </p:stCondLst>
                                        </p:cTn>
                                        <p:tgtEl>
                                          <p:spTgt spid="87055"/>
                                        </p:tgtEl>
                                        <p:attrNameLst>
                                          <p:attrName>style.visibility</p:attrName>
                                        </p:attrNameLst>
                                      </p:cBhvr>
                                      <p:to>
                                        <p:strVal val="hidden"/>
                                      </p:to>
                                    </p:set>
                                  </p:childTnLst>
                                </p:cTn>
                              </p:par>
                            </p:childTnLst>
                          </p:cTn>
                        </p:par>
                        <p:par>
                          <p:cTn id="280" fill="hold">
                            <p:stCondLst>
                              <p:cond delay="14500"/>
                            </p:stCondLst>
                            <p:childTnLst>
                              <p:par>
                                <p:cTn id="281" presetID="3" presetClass="entr" presetSubtype="10" fill="hold" nodeType="afterEffect">
                                  <p:stCondLst>
                                    <p:cond delay="0"/>
                                  </p:stCondLst>
                                  <p:childTnLst>
                                    <p:set>
                                      <p:cBhvr>
                                        <p:cTn id="282" dur="1" fill="hold">
                                          <p:stCondLst>
                                            <p:cond delay="0"/>
                                          </p:stCondLst>
                                        </p:cTn>
                                        <p:tgtEl>
                                          <p:spTgt spid="87056"/>
                                        </p:tgtEl>
                                        <p:attrNameLst>
                                          <p:attrName>style.visibility</p:attrName>
                                        </p:attrNameLst>
                                      </p:cBhvr>
                                      <p:to>
                                        <p:strVal val="visible"/>
                                      </p:to>
                                    </p:set>
                                    <p:animEffect transition="in" filter="blinds(horizontal)">
                                      <p:cBhvr>
                                        <p:cTn id="283" dur="500"/>
                                        <p:tgtEl>
                                          <p:spTgt spid="87056"/>
                                        </p:tgtEl>
                                      </p:cBhvr>
                                    </p:animEffect>
                                  </p:childTnLst>
                                </p:cTn>
                              </p:par>
                            </p:childTnLst>
                          </p:cTn>
                        </p:par>
                        <p:par>
                          <p:cTn id="284" fill="hold">
                            <p:stCondLst>
                              <p:cond delay="15000"/>
                            </p:stCondLst>
                            <p:childTnLst>
                              <p:par>
                                <p:cTn id="285" presetID="0" presetClass="path" presetSubtype="0" accel="50000" decel="50000" fill="hold" nodeType="afterEffect">
                                  <p:stCondLst>
                                    <p:cond delay="0"/>
                                  </p:stCondLst>
                                  <p:childTnLst>
                                    <p:animMotion origin="layout" path="M 0 4.44444E-6 L 0 0.62222 " pathEditMode="relative" ptsTypes="AA">
                                      <p:cBhvr>
                                        <p:cTn id="286" dur="1000" fill="hold"/>
                                        <p:tgtEl>
                                          <p:spTgt spid="87056"/>
                                        </p:tgtEl>
                                        <p:attrNameLst>
                                          <p:attrName>ppt_x</p:attrName>
                                          <p:attrName>ppt_y</p:attrName>
                                        </p:attrNameLst>
                                      </p:cBhvr>
                                    </p:animMotion>
                                  </p:childTnLst>
                                </p:cTn>
                              </p:par>
                            </p:childTnLst>
                          </p:cTn>
                        </p:par>
                        <p:par>
                          <p:cTn id="287" fill="hold">
                            <p:stCondLst>
                              <p:cond delay="16000"/>
                            </p:stCondLst>
                            <p:childTnLst>
                              <p:par>
                                <p:cTn id="288" presetID="0" presetClass="path" presetSubtype="0" accel="50000" decel="50000" fill="hold" nodeType="afterEffect">
                                  <p:stCondLst>
                                    <p:cond delay="0"/>
                                  </p:stCondLst>
                                  <p:childTnLst>
                                    <p:animMotion origin="layout" path="M 0 0.62222 L 0.24167 0.62222 " pathEditMode="relative" ptsTypes="AA">
                                      <p:cBhvr>
                                        <p:cTn id="289" dur="1000" fill="hold"/>
                                        <p:tgtEl>
                                          <p:spTgt spid="87056"/>
                                        </p:tgtEl>
                                        <p:attrNameLst>
                                          <p:attrName>ppt_x</p:attrName>
                                          <p:attrName>ppt_y</p:attrName>
                                        </p:attrNameLst>
                                      </p:cBhvr>
                                    </p:animMotion>
                                  </p:childTnLst>
                                </p:cTn>
                              </p:par>
                            </p:childTnLst>
                          </p:cTn>
                        </p:par>
                        <p:par>
                          <p:cTn id="290" fill="hold">
                            <p:stCondLst>
                              <p:cond delay="17000"/>
                            </p:stCondLst>
                            <p:childTnLst>
                              <p:par>
                                <p:cTn id="291" presetID="9" presetClass="entr" presetSubtype="0" fill="hold" grpId="0" nodeType="afterEffect">
                                  <p:stCondLst>
                                    <p:cond delay="0"/>
                                  </p:stCondLst>
                                  <p:childTnLst>
                                    <p:set>
                                      <p:cBhvr>
                                        <p:cTn id="292" dur="1" fill="hold">
                                          <p:stCondLst>
                                            <p:cond delay="0"/>
                                          </p:stCondLst>
                                        </p:cTn>
                                        <p:tgtEl>
                                          <p:spTgt spid="117"/>
                                        </p:tgtEl>
                                        <p:attrNameLst>
                                          <p:attrName>style.visibility</p:attrName>
                                        </p:attrNameLst>
                                      </p:cBhvr>
                                      <p:to>
                                        <p:strVal val="visible"/>
                                      </p:to>
                                    </p:set>
                                    <p:animEffect transition="in" filter="dissolve">
                                      <p:cBhvr>
                                        <p:cTn id="293" dur="500"/>
                                        <p:tgtEl>
                                          <p:spTgt spid="117"/>
                                        </p:tgtEl>
                                      </p:cBhvr>
                                    </p:animEffect>
                                  </p:childTnLst>
                                </p:cTn>
                              </p:par>
                            </p:childTnLst>
                          </p:cTn>
                        </p:par>
                        <p:par>
                          <p:cTn id="294" fill="hold">
                            <p:stCondLst>
                              <p:cond delay="17500"/>
                            </p:stCondLst>
                            <p:childTnLst>
                              <p:par>
                                <p:cTn id="295" presetID="0" presetClass="path" presetSubtype="0" accel="50000" decel="50000" fill="hold" nodeType="afterEffect">
                                  <p:stCondLst>
                                    <p:cond delay="0"/>
                                  </p:stCondLst>
                                  <p:childTnLst>
                                    <p:animMotion origin="layout" path="M 0.24167 0.62222 L 0.325 0.62222 " pathEditMode="relative" ptsTypes="AA">
                                      <p:cBhvr>
                                        <p:cTn id="296" dur="1000" fill="hold"/>
                                        <p:tgtEl>
                                          <p:spTgt spid="87056"/>
                                        </p:tgtEl>
                                        <p:attrNameLst>
                                          <p:attrName>ppt_x</p:attrName>
                                          <p:attrName>ppt_y</p:attrName>
                                        </p:attrNameLst>
                                      </p:cBhvr>
                                    </p:animMotion>
                                  </p:childTnLst>
                                </p:cTn>
                              </p:par>
                            </p:childTnLst>
                          </p:cTn>
                        </p:par>
                        <p:par>
                          <p:cTn id="297" fill="hold">
                            <p:stCondLst>
                              <p:cond delay="18500"/>
                            </p:stCondLst>
                            <p:childTnLst>
                              <p:par>
                                <p:cTn id="298" presetID="9" presetClass="entr" presetSubtype="0" fill="hold" grpId="0" nodeType="afterEffect">
                                  <p:stCondLst>
                                    <p:cond delay="0"/>
                                  </p:stCondLst>
                                  <p:childTnLst>
                                    <p:set>
                                      <p:cBhvr>
                                        <p:cTn id="299" dur="1" fill="hold">
                                          <p:stCondLst>
                                            <p:cond delay="0"/>
                                          </p:stCondLst>
                                        </p:cTn>
                                        <p:tgtEl>
                                          <p:spTgt spid="118"/>
                                        </p:tgtEl>
                                        <p:attrNameLst>
                                          <p:attrName>style.visibility</p:attrName>
                                        </p:attrNameLst>
                                      </p:cBhvr>
                                      <p:to>
                                        <p:strVal val="visible"/>
                                      </p:to>
                                    </p:set>
                                    <p:animEffect transition="in" filter="dissolve">
                                      <p:cBhvr>
                                        <p:cTn id="300" dur="500"/>
                                        <p:tgtEl>
                                          <p:spTgt spid="118"/>
                                        </p:tgtEl>
                                      </p:cBhvr>
                                    </p:animEffect>
                                  </p:childTnLst>
                                </p:cTn>
                              </p:par>
                            </p:childTnLst>
                          </p:cTn>
                        </p:par>
                        <p:par>
                          <p:cTn id="301" fill="hold">
                            <p:stCondLst>
                              <p:cond delay="19000"/>
                            </p:stCondLst>
                            <p:childTnLst>
                              <p:par>
                                <p:cTn id="302" presetID="0" presetClass="path" presetSubtype="0" accel="50000" decel="50000" fill="hold" nodeType="afterEffect">
                                  <p:stCondLst>
                                    <p:cond delay="0"/>
                                  </p:stCondLst>
                                  <p:childTnLst>
                                    <p:animMotion origin="layout" path="M 0.325 0.62222 L 0.73333 0.62222 " pathEditMode="relative" ptsTypes="AA">
                                      <p:cBhvr>
                                        <p:cTn id="303" dur="1000" fill="hold"/>
                                        <p:tgtEl>
                                          <p:spTgt spid="87056"/>
                                        </p:tgtEl>
                                        <p:attrNameLst>
                                          <p:attrName>ppt_x</p:attrName>
                                          <p:attrName>ppt_y</p:attrName>
                                        </p:attrNameLst>
                                      </p:cBhvr>
                                    </p:animMotion>
                                  </p:childTnLst>
                                </p:cTn>
                              </p:par>
                            </p:childTnLst>
                          </p:cTn>
                        </p:par>
                        <p:par>
                          <p:cTn id="304" fill="hold">
                            <p:stCondLst>
                              <p:cond delay="20000"/>
                            </p:stCondLst>
                            <p:childTnLst>
                              <p:par>
                                <p:cTn id="305" presetID="9" presetClass="entr" presetSubtype="0" fill="hold" grpId="0" nodeType="afterEffect">
                                  <p:stCondLst>
                                    <p:cond delay="0"/>
                                  </p:stCondLst>
                                  <p:childTnLst>
                                    <p:set>
                                      <p:cBhvr>
                                        <p:cTn id="306" dur="1" fill="hold">
                                          <p:stCondLst>
                                            <p:cond delay="0"/>
                                          </p:stCondLst>
                                        </p:cTn>
                                        <p:tgtEl>
                                          <p:spTgt spid="122"/>
                                        </p:tgtEl>
                                        <p:attrNameLst>
                                          <p:attrName>style.visibility</p:attrName>
                                        </p:attrNameLst>
                                      </p:cBhvr>
                                      <p:to>
                                        <p:strVal val="visible"/>
                                      </p:to>
                                    </p:set>
                                    <p:animEffect transition="in" filter="dissolve">
                                      <p:cBhvr>
                                        <p:cTn id="307" dur="500"/>
                                        <p:tgtEl>
                                          <p:spTgt spid="122"/>
                                        </p:tgtEl>
                                      </p:cBhvr>
                                    </p:animEffect>
                                  </p:childTnLst>
                                </p:cTn>
                              </p:par>
                            </p:childTnLst>
                          </p:cTn>
                        </p:par>
                        <p:par>
                          <p:cTn id="308" fill="hold">
                            <p:stCondLst>
                              <p:cond delay="20500"/>
                            </p:stCondLst>
                            <p:childTnLst>
                              <p:par>
                                <p:cTn id="309" presetID="0" presetClass="path" presetSubtype="0" accel="50000" decel="50000" fill="hold" nodeType="afterEffect">
                                  <p:stCondLst>
                                    <p:cond delay="0"/>
                                  </p:stCondLst>
                                  <p:childTnLst>
                                    <p:animMotion origin="layout" path="M 0.73333 0.62222 L 0.88333 0.62222 " pathEditMode="relative" ptsTypes="AA">
                                      <p:cBhvr>
                                        <p:cTn id="310" dur="1000" fill="hold"/>
                                        <p:tgtEl>
                                          <p:spTgt spid="87056"/>
                                        </p:tgtEl>
                                        <p:attrNameLst>
                                          <p:attrName>ppt_x</p:attrName>
                                          <p:attrName>ppt_y</p:attrName>
                                        </p:attrNameLst>
                                      </p:cBhvr>
                                    </p:animMotion>
                                  </p:childTnLst>
                                </p:cTn>
                              </p:par>
                            </p:childTnLst>
                          </p:cTn>
                        </p:par>
                        <p:par>
                          <p:cTn id="311" fill="hold">
                            <p:stCondLst>
                              <p:cond delay="21500"/>
                            </p:stCondLst>
                            <p:childTnLst>
                              <p:par>
                                <p:cTn id="312" presetID="3" presetClass="exit" presetSubtype="10" fill="hold" nodeType="afterEffect">
                                  <p:stCondLst>
                                    <p:cond delay="0"/>
                                  </p:stCondLst>
                                  <p:childTnLst>
                                    <p:animEffect transition="out" filter="blinds(horizontal)">
                                      <p:cBhvr>
                                        <p:cTn id="313" dur="500"/>
                                        <p:tgtEl>
                                          <p:spTgt spid="87056"/>
                                        </p:tgtEl>
                                      </p:cBhvr>
                                    </p:animEffect>
                                    <p:set>
                                      <p:cBhvr>
                                        <p:cTn id="314" dur="1" fill="hold">
                                          <p:stCondLst>
                                            <p:cond delay="499"/>
                                          </p:stCondLst>
                                        </p:cTn>
                                        <p:tgtEl>
                                          <p:spTgt spid="87056"/>
                                        </p:tgtEl>
                                        <p:attrNameLst>
                                          <p:attrName>style.visibility</p:attrName>
                                        </p:attrNameLst>
                                      </p:cBhvr>
                                      <p:to>
                                        <p:strVal val="hidden"/>
                                      </p:to>
                                    </p:set>
                                  </p:childTnLst>
                                </p:cTn>
                              </p:par>
                            </p:childTnLst>
                          </p:cTn>
                        </p:par>
                        <p:par>
                          <p:cTn id="315" fill="hold">
                            <p:stCondLst>
                              <p:cond delay="22000"/>
                            </p:stCondLst>
                            <p:childTnLst>
                              <p:par>
                                <p:cTn id="316" presetID="3" presetClass="entr" presetSubtype="10" fill="hold" nodeType="afterEffect">
                                  <p:stCondLst>
                                    <p:cond delay="0"/>
                                  </p:stCondLst>
                                  <p:childTnLst>
                                    <p:set>
                                      <p:cBhvr>
                                        <p:cTn id="317" dur="1" fill="hold">
                                          <p:stCondLst>
                                            <p:cond delay="0"/>
                                          </p:stCondLst>
                                        </p:cTn>
                                        <p:tgtEl>
                                          <p:spTgt spid="87057"/>
                                        </p:tgtEl>
                                        <p:attrNameLst>
                                          <p:attrName>style.visibility</p:attrName>
                                        </p:attrNameLst>
                                      </p:cBhvr>
                                      <p:to>
                                        <p:strVal val="visible"/>
                                      </p:to>
                                    </p:set>
                                    <p:animEffect transition="in" filter="blinds(horizontal)">
                                      <p:cBhvr>
                                        <p:cTn id="318" dur="500"/>
                                        <p:tgtEl>
                                          <p:spTgt spid="87057"/>
                                        </p:tgtEl>
                                      </p:cBhvr>
                                    </p:animEffect>
                                  </p:childTnLst>
                                </p:cTn>
                              </p:par>
                            </p:childTnLst>
                          </p:cTn>
                        </p:par>
                        <p:par>
                          <p:cTn id="319" fill="hold">
                            <p:stCondLst>
                              <p:cond delay="22500"/>
                            </p:stCondLst>
                            <p:childTnLst>
                              <p:par>
                                <p:cTn id="320" presetID="0" presetClass="path" presetSubtype="0" accel="50000" decel="50000" fill="hold" nodeType="afterEffect">
                                  <p:stCondLst>
                                    <p:cond delay="0"/>
                                  </p:stCondLst>
                                  <p:childTnLst>
                                    <p:animMotion origin="layout" path="M -1.66667E-6 1.11111E-6 L -1.66667E-6 0.5 " pathEditMode="relative" ptsTypes="AA">
                                      <p:cBhvr>
                                        <p:cTn id="321" dur="1000" fill="hold"/>
                                        <p:tgtEl>
                                          <p:spTgt spid="87057"/>
                                        </p:tgtEl>
                                        <p:attrNameLst>
                                          <p:attrName>ppt_x</p:attrName>
                                          <p:attrName>ppt_y</p:attrName>
                                        </p:attrNameLst>
                                      </p:cBhvr>
                                    </p:animMotion>
                                  </p:childTnLst>
                                </p:cTn>
                              </p:par>
                            </p:childTnLst>
                          </p:cTn>
                        </p:par>
                        <p:par>
                          <p:cTn id="322" fill="hold">
                            <p:stCondLst>
                              <p:cond delay="23500"/>
                            </p:stCondLst>
                            <p:childTnLst>
                              <p:par>
                                <p:cTn id="323" presetID="0" presetClass="path" presetSubtype="0" accel="50000" decel="50000" fill="hold" nodeType="afterEffect">
                                  <p:stCondLst>
                                    <p:cond delay="0"/>
                                  </p:stCondLst>
                                  <p:childTnLst>
                                    <p:animMotion origin="layout" path="M -1.66667E-6 0.5 L 0.3 0.5 " pathEditMode="relative" ptsTypes="AA">
                                      <p:cBhvr>
                                        <p:cTn id="324" dur="1000" fill="hold"/>
                                        <p:tgtEl>
                                          <p:spTgt spid="87057"/>
                                        </p:tgtEl>
                                        <p:attrNameLst>
                                          <p:attrName>ppt_x</p:attrName>
                                          <p:attrName>ppt_y</p:attrName>
                                        </p:attrNameLst>
                                      </p:cBhvr>
                                    </p:animMotion>
                                  </p:childTnLst>
                                </p:cTn>
                              </p:par>
                            </p:childTnLst>
                          </p:cTn>
                        </p:par>
                        <p:par>
                          <p:cTn id="325" fill="hold">
                            <p:stCondLst>
                              <p:cond delay="24500"/>
                            </p:stCondLst>
                            <p:childTnLst>
                              <p:par>
                                <p:cTn id="326" presetID="9" presetClass="entr" presetSubtype="0" fill="hold" grpId="0" nodeType="afterEffect">
                                  <p:stCondLst>
                                    <p:cond delay="0"/>
                                  </p:stCondLst>
                                  <p:childTnLst>
                                    <p:set>
                                      <p:cBhvr>
                                        <p:cTn id="327" dur="1" fill="hold">
                                          <p:stCondLst>
                                            <p:cond delay="0"/>
                                          </p:stCondLst>
                                        </p:cTn>
                                        <p:tgtEl>
                                          <p:spTgt spid="121"/>
                                        </p:tgtEl>
                                        <p:attrNameLst>
                                          <p:attrName>style.visibility</p:attrName>
                                        </p:attrNameLst>
                                      </p:cBhvr>
                                      <p:to>
                                        <p:strVal val="visible"/>
                                      </p:to>
                                    </p:set>
                                    <p:animEffect transition="in" filter="dissolve">
                                      <p:cBhvr>
                                        <p:cTn id="328" dur="500"/>
                                        <p:tgtEl>
                                          <p:spTgt spid="121"/>
                                        </p:tgtEl>
                                      </p:cBhvr>
                                    </p:animEffect>
                                  </p:childTnLst>
                                </p:cTn>
                              </p:par>
                            </p:childTnLst>
                          </p:cTn>
                        </p:par>
                        <p:par>
                          <p:cTn id="329" fill="hold">
                            <p:stCondLst>
                              <p:cond delay="25000"/>
                            </p:stCondLst>
                            <p:childTnLst>
                              <p:par>
                                <p:cTn id="330" presetID="0" presetClass="path" presetSubtype="0" accel="50000" decel="50000" fill="hold" nodeType="afterEffect">
                                  <p:stCondLst>
                                    <p:cond delay="0"/>
                                  </p:stCondLst>
                                  <p:childTnLst>
                                    <p:animMotion origin="layout" path="M 0.3 0.5 L 0.38333 0.5 " pathEditMode="relative" ptsTypes="AA">
                                      <p:cBhvr>
                                        <p:cTn id="331" dur="1000" fill="hold"/>
                                        <p:tgtEl>
                                          <p:spTgt spid="87057"/>
                                        </p:tgtEl>
                                        <p:attrNameLst>
                                          <p:attrName>ppt_x</p:attrName>
                                          <p:attrName>ppt_y</p:attrName>
                                        </p:attrNameLst>
                                      </p:cBhvr>
                                    </p:animMotion>
                                  </p:childTnLst>
                                </p:cTn>
                              </p:par>
                            </p:childTnLst>
                          </p:cTn>
                        </p:par>
                        <p:par>
                          <p:cTn id="332" fill="hold">
                            <p:stCondLst>
                              <p:cond delay="26000"/>
                            </p:stCondLst>
                            <p:childTnLst>
                              <p:par>
                                <p:cTn id="333" presetID="9" presetClass="entr" presetSubtype="0" fill="hold" grpId="0" nodeType="afterEffect">
                                  <p:stCondLst>
                                    <p:cond delay="0"/>
                                  </p:stCondLst>
                                  <p:childTnLst>
                                    <p:set>
                                      <p:cBhvr>
                                        <p:cTn id="334" dur="1" fill="hold">
                                          <p:stCondLst>
                                            <p:cond delay="0"/>
                                          </p:stCondLst>
                                        </p:cTn>
                                        <p:tgtEl>
                                          <p:spTgt spid="125"/>
                                        </p:tgtEl>
                                        <p:attrNameLst>
                                          <p:attrName>style.visibility</p:attrName>
                                        </p:attrNameLst>
                                      </p:cBhvr>
                                      <p:to>
                                        <p:strVal val="visible"/>
                                      </p:to>
                                    </p:set>
                                    <p:animEffect transition="in" filter="dissolve">
                                      <p:cBhvr>
                                        <p:cTn id="335" dur="500"/>
                                        <p:tgtEl>
                                          <p:spTgt spid="125"/>
                                        </p:tgtEl>
                                      </p:cBhvr>
                                    </p:animEffect>
                                  </p:childTnLst>
                                </p:cTn>
                              </p:par>
                            </p:childTnLst>
                          </p:cTn>
                        </p:par>
                        <p:par>
                          <p:cTn id="336" fill="hold">
                            <p:stCondLst>
                              <p:cond delay="26500"/>
                            </p:stCondLst>
                            <p:childTnLst>
                              <p:par>
                                <p:cTn id="337" presetID="0" presetClass="path" presetSubtype="0" accel="50000" decel="50000" fill="hold" nodeType="afterEffect">
                                  <p:stCondLst>
                                    <p:cond delay="0"/>
                                  </p:stCondLst>
                                  <p:childTnLst>
                                    <p:animMotion origin="layout" path="M 0.38333 0.5 L 0.54167 0.5 " pathEditMode="relative" ptsTypes="AA">
                                      <p:cBhvr>
                                        <p:cTn id="338" dur="1000" fill="hold"/>
                                        <p:tgtEl>
                                          <p:spTgt spid="87057"/>
                                        </p:tgtEl>
                                        <p:attrNameLst>
                                          <p:attrName>ppt_x</p:attrName>
                                          <p:attrName>ppt_y</p:attrName>
                                        </p:attrNameLst>
                                      </p:cBhvr>
                                    </p:animMotion>
                                  </p:childTnLst>
                                </p:cTn>
                              </p:par>
                            </p:childTnLst>
                          </p:cTn>
                        </p:par>
                        <p:par>
                          <p:cTn id="339" fill="hold">
                            <p:stCondLst>
                              <p:cond delay="27500"/>
                            </p:stCondLst>
                            <p:childTnLst>
                              <p:par>
                                <p:cTn id="340" presetID="9" presetClass="entr" presetSubtype="0" fill="hold" grpId="0" nodeType="afterEffect">
                                  <p:stCondLst>
                                    <p:cond delay="0"/>
                                  </p:stCondLst>
                                  <p:childTnLst>
                                    <p:set>
                                      <p:cBhvr>
                                        <p:cTn id="341" dur="1" fill="hold">
                                          <p:stCondLst>
                                            <p:cond delay="0"/>
                                          </p:stCondLst>
                                        </p:cTn>
                                        <p:tgtEl>
                                          <p:spTgt spid="124"/>
                                        </p:tgtEl>
                                        <p:attrNameLst>
                                          <p:attrName>style.visibility</p:attrName>
                                        </p:attrNameLst>
                                      </p:cBhvr>
                                      <p:to>
                                        <p:strVal val="visible"/>
                                      </p:to>
                                    </p:set>
                                    <p:animEffect transition="in" filter="dissolve">
                                      <p:cBhvr>
                                        <p:cTn id="342" dur="500"/>
                                        <p:tgtEl>
                                          <p:spTgt spid="124"/>
                                        </p:tgtEl>
                                      </p:cBhvr>
                                    </p:animEffect>
                                  </p:childTnLst>
                                </p:cTn>
                              </p:par>
                            </p:childTnLst>
                          </p:cTn>
                        </p:par>
                        <p:par>
                          <p:cTn id="343" fill="hold">
                            <p:stCondLst>
                              <p:cond delay="28000"/>
                            </p:stCondLst>
                            <p:childTnLst>
                              <p:par>
                                <p:cTn id="344" presetID="0" presetClass="path" presetSubtype="0" accel="50000" decel="50000" fill="hold" nodeType="afterEffect">
                                  <p:stCondLst>
                                    <p:cond delay="0"/>
                                  </p:stCondLst>
                                  <p:childTnLst>
                                    <p:animMotion origin="layout" path="M 0.54167 0.5 L 0.79167 0.5 " pathEditMode="relative" ptsTypes="AA">
                                      <p:cBhvr>
                                        <p:cTn id="345" dur="1000" fill="hold"/>
                                        <p:tgtEl>
                                          <p:spTgt spid="87057"/>
                                        </p:tgtEl>
                                        <p:attrNameLst>
                                          <p:attrName>ppt_x</p:attrName>
                                          <p:attrName>ppt_y</p:attrName>
                                        </p:attrNameLst>
                                      </p:cBhvr>
                                    </p:animMotion>
                                  </p:childTnLst>
                                </p:cTn>
                              </p:par>
                            </p:childTnLst>
                          </p:cTn>
                        </p:par>
                        <p:par>
                          <p:cTn id="346" fill="hold">
                            <p:stCondLst>
                              <p:cond delay="29000"/>
                            </p:stCondLst>
                            <p:childTnLst>
                              <p:par>
                                <p:cTn id="347" presetID="9" presetClass="entr" presetSubtype="0" fill="hold" grpId="0" nodeType="afterEffect">
                                  <p:stCondLst>
                                    <p:cond delay="0"/>
                                  </p:stCondLst>
                                  <p:childTnLst>
                                    <p:set>
                                      <p:cBhvr>
                                        <p:cTn id="348" dur="1" fill="hold">
                                          <p:stCondLst>
                                            <p:cond delay="0"/>
                                          </p:stCondLst>
                                        </p:cTn>
                                        <p:tgtEl>
                                          <p:spTgt spid="126"/>
                                        </p:tgtEl>
                                        <p:attrNameLst>
                                          <p:attrName>style.visibility</p:attrName>
                                        </p:attrNameLst>
                                      </p:cBhvr>
                                      <p:to>
                                        <p:strVal val="visible"/>
                                      </p:to>
                                    </p:set>
                                    <p:animEffect transition="in" filter="dissolve">
                                      <p:cBhvr>
                                        <p:cTn id="349" dur="500"/>
                                        <p:tgtEl>
                                          <p:spTgt spid="126"/>
                                        </p:tgtEl>
                                      </p:cBhvr>
                                    </p:animEffect>
                                  </p:childTnLst>
                                </p:cTn>
                              </p:par>
                            </p:childTnLst>
                          </p:cTn>
                        </p:par>
                        <p:par>
                          <p:cTn id="350" fill="hold">
                            <p:stCondLst>
                              <p:cond delay="29500"/>
                            </p:stCondLst>
                            <p:childTnLst>
                              <p:par>
                                <p:cTn id="351" presetID="0" presetClass="path" presetSubtype="0" accel="50000" decel="50000" fill="hold" nodeType="afterEffect">
                                  <p:stCondLst>
                                    <p:cond delay="0"/>
                                  </p:stCondLst>
                                  <p:childTnLst>
                                    <p:animMotion origin="layout" path="M 0.79167 0.5 L 0.85833 0.5 " pathEditMode="relative" ptsTypes="AA">
                                      <p:cBhvr>
                                        <p:cTn id="352" dur="1000" fill="hold"/>
                                        <p:tgtEl>
                                          <p:spTgt spid="87057"/>
                                        </p:tgtEl>
                                        <p:attrNameLst>
                                          <p:attrName>ppt_x</p:attrName>
                                          <p:attrName>ppt_y</p:attrName>
                                        </p:attrNameLst>
                                      </p:cBhvr>
                                    </p:animMotion>
                                  </p:childTnLst>
                                </p:cTn>
                              </p:par>
                            </p:childTnLst>
                          </p:cTn>
                        </p:par>
                        <p:par>
                          <p:cTn id="353" fill="hold">
                            <p:stCondLst>
                              <p:cond delay="30500"/>
                            </p:stCondLst>
                            <p:childTnLst>
                              <p:par>
                                <p:cTn id="354" presetID="3" presetClass="exit" presetSubtype="10" fill="hold" nodeType="afterEffect">
                                  <p:stCondLst>
                                    <p:cond delay="0"/>
                                  </p:stCondLst>
                                  <p:childTnLst>
                                    <p:animEffect transition="out" filter="blinds(horizontal)">
                                      <p:cBhvr>
                                        <p:cTn id="355" dur="500"/>
                                        <p:tgtEl>
                                          <p:spTgt spid="87057"/>
                                        </p:tgtEl>
                                      </p:cBhvr>
                                    </p:animEffect>
                                    <p:set>
                                      <p:cBhvr>
                                        <p:cTn id="356" dur="1" fill="hold">
                                          <p:stCondLst>
                                            <p:cond delay="499"/>
                                          </p:stCondLst>
                                        </p:cTn>
                                        <p:tgtEl>
                                          <p:spTgt spid="87057"/>
                                        </p:tgtEl>
                                        <p:attrNameLst>
                                          <p:attrName>style.visibility</p:attrName>
                                        </p:attrNameLst>
                                      </p:cBhvr>
                                      <p:to>
                                        <p:strVal val="hidden"/>
                                      </p:to>
                                    </p:set>
                                  </p:childTnLst>
                                </p:cTn>
                              </p:par>
                            </p:childTnLst>
                          </p:cTn>
                        </p:par>
                        <p:par>
                          <p:cTn id="357" fill="hold">
                            <p:stCondLst>
                              <p:cond delay="31000"/>
                            </p:stCondLst>
                            <p:childTnLst>
                              <p:par>
                                <p:cTn id="358" presetID="3" presetClass="entr" presetSubtype="10" fill="hold" grpId="0" nodeType="afterEffect">
                                  <p:stCondLst>
                                    <p:cond delay="0"/>
                                  </p:stCondLst>
                                  <p:childTnLst>
                                    <p:set>
                                      <p:cBhvr>
                                        <p:cTn id="359" dur="1" fill="hold">
                                          <p:stCondLst>
                                            <p:cond delay="0"/>
                                          </p:stCondLst>
                                        </p:cTn>
                                        <p:tgtEl>
                                          <p:spTgt spid="128"/>
                                        </p:tgtEl>
                                        <p:attrNameLst>
                                          <p:attrName>style.visibility</p:attrName>
                                        </p:attrNameLst>
                                      </p:cBhvr>
                                      <p:to>
                                        <p:strVal val="visible"/>
                                      </p:to>
                                    </p:set>
                                    <p:animEffect transition="in" filter="blinds(horizontal)">
                                      <p:cBhvr>
                                        <p:cTn id="360" dur="500"/>
                                        <p:tgtEl>
                                          <p:spTgt spid="128"/>
                                        </p:tgtEl>
                                      </p:cBhvr>
                                    </p:animEffect>
                                  </p:childTnLst>
                                </p:cTn>
                              </p:par>
                              <p:par>
                                <p:cTn id="361" presetID="3" presetClass="entr" presetSubtype="10" fill="hold" grpId="0" nodeType="withEffect">
                                  <p:stCondLst>
                                    <p:cond delay="0"/>
                                  </p:stCondLst>
                                  <p:childTnLst>
                                    <p:set>
                                      <p:cBhvr>
                                        <p:cTn id="362" dur="1" fill="hold">
                                          <p:stCondLst>
                                            <p:cond delay="0"/>
                                          </p:stCondLst>
                                        </p:cTn>
                                        <p:tgtEl>
                                          <p:spTgt spid="120"/>
                                        </p:tgtEl>
                                        <p:attrNameLst>
                                          <p:attrName>style.visibility</p:attrName>
                                        </p:attrNameLst>
                                      </p:cBhvr>
                                      <p:to>
                                        <p:strVal val="visible"/>
                                      </p:to>
                                    </p:set>
                                    <p:animEffect transition="in" filter="blinds(horizontal)">
                                      <p:cBhvr>
                                        <p:cTn id="363" dur="500"/>
                                        <p:tgtEl>
                                          <p:spTgt spid="120"/>
                                        </p:tgtEl>
                                      </p:cBhvr>
                                    </p:animEffect>
                                  </p:childTnLst>
                                </p:cTn>
                              </p:par>
                            </p:childTnLst>
                          </p:cTn>
                        </p:par>
                        <p:par>
                          <p:cTn id="364" fill="hold">
                            <p:stCondLst>
                              <p:cond delay="31500"/>
                            </p:stCondLst>
                            <p:childTnLst>
                              <p:par>
                                <p:cTn id="365" presetID="0" presetClass="path" presetSubtype="0" accel="50000" decel="50000" fill="hold" grpId="1" nodeType="afterEffect">
                                  <p:stCondLst>
                                    <p:cond delay="0"/>
                                  </p:stCondLst>
                                  <p:childTnLst>
                                    <p:animMotion origin="layout" path="M 0 0 C -0.03993 -0.01065 -0.07986 -0.02106 -0.11042 -0.01111 C -0.14097 -0.00116 -0.16476 0.04005 -0.18333 0.05972 C -0.20191 0.0794 -0.20087 0.10741 -0.22187 0.10695 C -0.24288 0.10648 -0.2934 0.075 -0.30937 0.05695 C -0.32535 0.03889 -0.31615 0.00834 -0.31771 -0.00139 " pathEditMode="relative" ptsTypes="aaaaaA">
                                      <p:cBhvr>
                                        <p:cTn id="366" dur="2000" fill="hold"/>
                                        <p:tgtEl>
                                          <p:spTgt spid="128"/>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1" grpId="0"/>
      <p:bldP spid="32" grpId="0"/>
      <p:bldP spid="33" grpId="0"/>
      <p:bldP spid="34" grpId="0"/>
      <p:bldP spid="38" grpId="0"/>
      <p:bldP spid="39" grpId="0"/>
      <p:bldP spid="47" grpId="0"/>
      <p:bldP spid="60" grpId="0"/>
      <p:bldP spid="65" grpId="0" animBg="1"/>
      <p:bldP spid="66" grpId="0" animBg="1"/>
      <p:bldP spid="67" grpId="0" animBg="1"/>
      <p:bldP spid="68" grpId="0" animBg="1"/>
      <p:bldP spid="69" grpId="0" animBg="1"/>
      <p:bldP spid="70" grpId="0" animBg="1"/>
      <p:bldP spid="71"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animBg="1"/>
      <p:bldP spid="101" grpId="0" animBg="1"/>
      <p:bldP spid="102" grpId="0" animBg="1"/>
      <p:bldP spid="104" grpId="0" animBg="1"/>
      <p:bldP spid="110" grpId="0" animBg="1"/>
      <p:bldP spid="111" grpId="0" animBg="1"/>
      <p:bldP spid="112" grpId="0" animBg="1"/>
      <p:bldP spid="113" grpId="0" animBg="1"/>
      <p:bldP spid="114" grpId="0" animBg="1"/>
      <p:bldP spid="115" grpId="0" animBg="1"/>
      <p:bldP spid="117" grpId="0" animBg="1"/>
      <p:bldP spid="118" grpId="0" animBg="1"/>
      <p:bldP spid="121" grpId="0" animBg="1"/>
      <p:bldP spid="122" grpId="0" animBg="1"/>
      <p:bldP spid="124" grpId="0" animBg="1"/>
      <p:bldP spid="125" grpId="0" animBg="1"/>
      <p:bldP spid="126" grpId="0" animBg="1"/>
      <p:bldP spid="120" grpId="0" animBg="1"/>
      <p:bldP spid="128" grpId="0"/>
      <p:bldP spid="128" grpId="1"/>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47800"/>
            <a:ext cx="8458200" cy="4572000"/>
          </a:xfrm>
        </p:spPr>
        <p:txBody>
          <a:bodyPr/>
          <a:lstStyle/>
          <a:p>
            <a:r>
              <a:rPr lang="en-US" sz="2800" dirty="0" smtClean="0"/>
              <a:t>A subset of PIE for exploration (11554 faces / 68 users)</a:t>
            </a:r>
          </a:p>
          <a:p>
            <a:pPr lvl="1"/>
            <a:r>
              <a:rPr lang="en-US" sz="2400" dirty="0" smtClean="0"/>
              <a:t>30 faces per person are used for inducing the trees</a:t>
            </a:r>
          </a:p>
          <a:p>
            <a:r>
              <a:rPr lang="en-US" sz="2800" dirty="0" smtClean="0"/>
              <a:t>Three settings to explore</a:t>
            </a:r>
          </a:p>
          <a:p>
            <a:pPr lvl="1"/>
            <a:r>
              <a:rPr lang="en-US" sz="2400" dirty="0" smtClean="0"/>
              <a:t>Histogram distance metric</a:t>
            </a:r>
          </a:p>
          <a:p>
            <a:pPr lvl="1"/>
            <a:r>
              <a:rPr lang="en-US" sz="2400" dirty="0" smtClean="0"/>
              <a:t>Tree depth</a:t>
            </a:r>
          </a:p>
          <a:p>
            <a:pPr lvl="1"/>
            <a:r>
              <a:rPr lang="en-US" sz="2400" dirty="0" smtClean="0"/>
              <a:t>Number of trees</a:t>
            </a:r>
            <a:endParaRPr lang="en-US" dirty="0"/>
          </a:p>
        </p:txBody>
      </p:sp>
      <p:sp>
        <p:nvSpPr>
          <p:cNvPr id="3" name="Title 2"/>
          <p:cNvSpPr>
            <a:spLocks noGrp="1"/>
          </p:cNvSpPr>
          <p:nvPr>
            <p:ph type="title"/>
          </p:nvPr>
        </p:nvSpPr>
        <p:spPr/>
        <p:txBody>
          <a:bodyPr/>
          <a:lstStyle/>
          <a:p>
            <a:r>
              <a:rPr lang="en-US" dirty="0" smtClean="0"/>
              <a:t>Exploring the optimal settings</a:t>
            </a:r>
            <a:endParaRPr lang="en-US" dirty="0"/>
          </a:p>
        </p:txBody>
      </p:sp>
      <p:pic>
        <p:nvPicPr>
          <p:cNvPr id="1027" name="Picture 3"/>
          <p:cNvPicPr>
            <a:picLocks noChangeAspect="1" noChangeArrowheads="1"/>
          </p:cNvPicPr>
          <p:nvPr/>
        </p:nvPicPr>
        <p:blipFill>
          <a:blip r:embed="rId3" cstate="print"/>
          <a:stretch>
            <a:fillRect/>
          </a:stretch>
        </p:blipFill>
        <p:spPr bwMode="auto">
          <a:xfrm>
            <a:off x="5471023" y="2743200"/>
            <a:ext cx="2834777" cy="2207135"/>
          </a:xfrm>
          <a:prstGeom prst="rect">
            <a:avLst/>
          </a:prstGeom>
          <a:noFill/>
          <a:ln>
            <a:noFill/>
          </a:ln>
        </p:spPr>
      </p:pic>
      <p:graphicFrame>
        <p:nvGraphicFramePr>
          <p:cNvPr id="6" name="Table 5"/>
          <p:cNvGraphicFramePr>
            <a:graphicFrameLocks noGrp="1"/>
          </p:cNvGraphicFramePr>
          <p:nvPr/>
        </p:nvGraphicFramePr>
        <p:xfrm>
          <a:off x="381000" y="4343400"/>
          <a:ext cx="3352800" cy="1828800"/>
        </p:xfrm>
        <a:graphic>
          <a:graphicData uri="http://schemas.openxmlformats.org/drawingml/2006/table">
            <a:tbl>
              <a:tblPr firstRow="1" bandRow="1">
                <a:tableStyleId>{5C22544A-7EE6-4342-B048-85BDC9FD1C3A}</a:tableStyleId>
              </a:tblPr>
              <a:tblGrid>
                <a:gridCol w="1995714"/>
                <a:gridCol w="1357086"/>
              </a:tblGrid>
              <a:tr h="365760">
                <a:tc>
                  <a:txBody>
                    <a:bodyPr/>
                    <a:lstStyle/>
                    <a:p>
                      <a:r>
                        <a:rPr lang="en-US" dirty="0" smtClean="0"/>
                        <a:t>Distance</a:t>
                      </a:r>
                      <a:r>
                        <a:rPr lang="en-US" baseline="0" dirty="0" smtClean="0"/>
                        <a:t> metric</a:t>
                      </a:r>
                      <a:endParaRPr lang="en-US" dirty="0"/>
                    </a:p>
                  </a:txBody>
                  <a:tcPr>
                    <a:noFill/>
                  </a:tcPr>
                </a:tc>
                <a:tc>
                  <a:txBody>
                    <a:bodyPr/>
                    <a:lstStyle/>
                    <a:p>
                      <a:r>
                        <a:rPr lang="en-US" dirty="0" err="1" smtClean="0"/>
                        <a:t>Reco</a:t>
                      </a:r>
                      <a:r>
                        <a:rPr lang="en-US" dirty="0" smtClean="0"/>
                        <a:t>. Rate</a:t>
                      </a:r>
                      <a:endParaRPr lang="en-US" dirty="0"/>
                    </a:p>
                  </a:txBody>
                  <a:tcPr>
                    <a:noFill/>
                  </a:tcPr>
                </a:tc>
              </a:tr>
              <a:tr h="365760">
                <a:tc>
                  <a:txBody>
                    <a:bodyPr/>
                    <a:lstStyle/>
                    <a:p>
                      <a:r>
                        <a:rPr lang="en-US" dirty="0" smtClean="0"/>
                        <a:t>L2 un-weighted</a:t>
                      </a:r>
                      <a:endParaRPr lang="en-US" dirty="0"/>
                    </a:p>
                  </a:txBody>
                  <a:tcPr>
                    <a:noFill/>
                  </a:tcPr>
                </a:tc>
                <a:tc>
                  <a:txBody>
                    <a:bodyPr/>
                    <a:lstStyle/>
                    <a:p>
                      <a:r>
                        <a:rPr lang="en-US" dirty="0" smtClean="0"/>
                        <a:t>86.3%</a:t>
                      </a:r>
                      <a:endParaRPr lang="en-US" dirty="0"/>
                    </a:p>
                  </a:txBody>
                  <a:tcPr>
                    <a:noFill/>
                  </a:tcPr>
                </a:tc>
              </a:tr>
              <a:tr h="365760">
                <a:tc>
                  <a:txBody>
                    <a:bodyPr/>
                    <a:lstStyle/>
                    <a:p>
                      <a:r>
                        <a:rPr lang="en-US" dirty="0" smtClean="0"/>
                        <a:t>L2 IDF-weighted</a:t>
                      </a:r>
                      <a:endParaRPr lang="en-US" dirty="0"/>
                    </a:p>
                  </a:txBody>
                  <a:tcPr>
                    <a:noFill/>
                  </a:tcPr>
                </a:tc>
                <a:tc>
                  <a:txBody>
                    <a:bodyPr/>
                    <a:lstStyle/>
                    <a:p>
                      <a:r>
                        <a:rPr lang="en-US" dirty="0" smtClean="0"/>
                        <a:t>86.7%</a:t>
                      </a:r>
                      <a:endParaRPr lang="en-US" dirty="0"/>
                    </a:p>
                  </a:txBody>
                  <a:tcPr>
                    <a:noFill/>
                  </a:tcPr>
                </a:tc>
              </a:tr>
              <a:tr h="365760">
                <a:tc>
                  <a:txBody>
                    <a:bodyPr/>
                    <a:lstStyle/>
                    <a:p>
                      <a:r>
                        <a:rPr lang="en-US" dirty="0" smtClean="0"/>
                        <a:t>L1 un-weighted</a:t>
                      </a:r>
                      <a:endParaRPr lang="en-US" dirty="0"/>
                    </a:p>
                  </a:txBody>
                  <a:tcPr>
                    <a:noFill/>
                  </a:tcPr>
                </a:tc>
                <a:tc>
                  <a:txBody>
                    <a:bodyPr/>
                    <a:lstStyle/>
                    <a:p>
                      <a:r>
                        <a:rPr lang="en-US" dirty="0" smtClean="0"/>
                        <a:t>89.3%</a:t>
                      </a:r>
                      <a:endParaRPr lang="en-US" dirty="0"/>
                    </a:p>
                  </a:txBody>
                  <a:tcPr>
                    <a:noFill/>
                  </a:tcPr>
                </a:tc>
              </a:tr>
              <a:tr h="365760">
                <a:tc>
                  <a:txBody>
                    <a:bodyPr/>
                    <a:lstStyle/>
                    <a:p>
                      <a:r>
                        <a:rPr lang="en-US" dirty="0" smtClean="0"/>
                        <a:t>L1 IDF-weighted</a:t>
                      </a:r>
                      <a:endParaRPr lang="en-US" dirty="0"/>
                    </a:p>
                  </a:txBody>
                  <a:tcPr>
                    <a:noFill/>
                  </a:tcPr>
                </a:tc>
                <a:tc>
                  <a:txBody>
                    <a:bodyPr/>
                    <a:lstStyle/>
                    <a:p>
                      <a:r>
                        <a:rPr lang="en-US" dirty="0" smtClean="0"/>
                        <a:t>89.4%</a:t>
                      </a:r>
                      <a:endParaRPr lang="en-US" dirty="0"/>
                    </a:p>
                  </a:txBody>
                  <a:tcPr>
                    <a:noFill/>
                  </a:tcPr>
                </a:tc>
              </a:tr>
            </a:tbl>
          </a:graphicData>
        </a:graphic>
      </p:graphicFrame>
      <p:graphicFrame>
        <p:nvGraphicFramePr>
          <p:cNvPr id="7" name="Table 6"/>
          <p:cNvGraphicFramePr>
            <a:graphicFrameLocks noGrp="1"/>
          </p:cNvGraphicFramePr>
          <p:nvPr/>
        </p:nvGraphicFramePr>
        <p:xfrm>
          <a:off x="4038600" y="5410200"/>
          <a:ext cx="4800600" cy="741680"/>
        </p:xfrm>
        <a:graphic>
          <a:graphicData uri="http://schemas.openxmlformats.org/drawingml/2006/table">
            <a:tbl>
              <a:tblPr firstRow="1" bandRow="1">
                <a:tableStyleId>{5C22544A-7EE6-4342-B048-85BDC9FD1C3A}</a:tableStyleId>
              </a:tblPr>
              <a:tblGrid>
                <a:gridCol w="1371599"/>
                <a:gridCol w="825285"/>
                <a:gridCol w="895027"/>
                <a:gridCol w="813661"/>
                <a:gridCol w="895028"/>
              </a:tblGrid>
              <a:tr h="370840">
                <a:tc>
                  <a:txBody>
                    <a:bodyPr/>
                    <a:lstStyle/>
                    <a:p>
                      <a:r>
                        <a:rPr lang="en-US" dirty="0" smtClean="0"/>
                        <a:t>Forest size</a:t>
                      </a:r>
                      <a:endParaRPr lang="en-US" dirty="0"/>
                    </a:p>
                  </a:txBody>
                  <a:tcPr>
                    <a:noFill/>
                  </a:tcPr>
                </a:tc>
                <a:tc>
                  <a:txBody>
                    <a:bodyPr/>
                    <a:lstStyle/>
                    <a:p>
                      <a:r>
                        <a:rPr lang="en-US" dirty="0" smtClean="0"/>
                        <a:t>1</a:t>
                      </a:r>
                      <a:endParaRPr lang="en-US" dirty="0"/>
                    </a:p>
                  </a:txBody>
                  <a:tcPr>
                    <a:noFill/>
                  </a:tcPr>
                </a:tc>
                <a:tc>
                  <a:txBody>
                    <a:bodyPr/>
                    <a:lstStyle/>
                    <a:p>
                      <a:r>
                        <a:rPr lang="en-US" dirty="0" smtClean="0"/>
                        <a:t>5</a:t>
                      </a:r>
                      <a:endParaRPr lang="en-US" dirty="0"/>
                    </a:p>
                  </a:txBody>
                  <a:tcPr>
                    <a:noFill/>
                  </a:tcPr>
                </a:tc>
                <a:tc>
                  <a:txBody>
                    <a:bodyPr/>
                    <a:lstStyle/>
                    <a:p>
                      <a:r>
                        <a:rPr lang="en-US" dirty="0" smtClean="0"/>
                        <a:t>10</a:t>
                      </a:r>
                      <a:endParaRPr lang="en-US" dirty="0"/>
                    </a:p>
                  </a:txBody>
                  <a:tcPr>
                    <a:noFill/>
                  </a:tcPr>
                </a:tc>
                <a:tc>
                  <a:txBody>
                    <a:bodyPr/>
                    <a:lstStyle/>
                    <a:p>
                      <a:r>
                        <a:rPr lang="en-US" dirty="0" smtClean="0"/>
                        <a:t>15</a:t>
                      </a:r>
                      <a:endParaRPr lang="en-US" dirty="0"/>
                    </a:p>
                  </a:txBody>
                  <a:tcPr>
                    <a:noFill/>
                  </a:tcPr>
                </a:tc>
              </a:tr>
              <a:tr h="370840">
                <a:tc>
                  <a:txBody>
                    <a:bodyPr/>
                    <a:lstStyle/>
                    <a:p>
                      <a:r>
                        <a:rPr lang="en-US" dirty="0" err="1" smtClean="0"/>
                        <a:t>Reco</a:t>
                      </a:r>
                      <a:r>
                        <a:rPr lang="en-US" dirty="0" smtClean="0"/>
                        <a:t>.</a:t>
                      </a:r>
                      <a:r>
                        <a:rPr lang="en-US" baseline="0" dirty="0" smtClean="0"/>
                        <a:t> Rate</a:t>
                      </a:r>
                      <a:endParaRPr lang="en-US" dirty="0"/>
                    </a:p>
                  </a:txBody>
                  <a:tcPr>
                    <a:noFill/>
                  </a:tcPr>
                </a:tc>
                <a:tc>
                  <a:txBody>
                    <a:bodyPr/>
                    <a:lstStyle/>
                    <a:p>
                      <a:r>
                        <a:rPr lang="en-US" dirty="0" smtClean="0"/>
                        <a:t>89.4%</a:t>
                      </a:r>
                      <a:endParaRPr lang="en-US" dirty="0"/>
                    </a:p>
                  </a:txBody>
                  <a:tcPr>
                    <a:noFill/>
                  </a:tcPr>
                </a:tc>
                <a:tc>
                  <a:txBody>
                    <a:bodyPr/>
                    <a:lstStyle/>
                    <a:p>
                      <a:r>
                        <a:rPr lang="en-US" dirty="0" smtClean="0"/>
                        <a:t>92.4%</a:t>
                      </a:r>
                      <a:endParaRPr lang="en-US" dirty="0"/>
                    </a:p>
                  </a:txBody>
                  <a:tcPr>
                    <a:noFill/>
                  </a:tcPr>
                </a:tc>
                <a:tc>
                  <a:txBody>
                    <a:bodyPr/>
                    <a:lstStyle/>
                    <a:p>
                      <a:r>
                        <a:rPr lang="en-US" dirty="0" smtClean="0"/>
                        <a:t>93.1%</a:t>
                      </a:r>
                      <a:endParaRPr lang="en-US" dirty="0"/>
                    </a:p>
                  </a:txBody>
                  <a:tcPr>
                    <a:noFill/>
                  </a:tcPr>
                </a:tc>
                <a:tc>
                  <a:txBody>
                    <a:bodyPr/>
                    <a:lstStyle/>
                    <a:p>
                      <a:r>
                        <a:rPr lang="en-US" dirty="0" smtClean="0"/>
                        <a:t>93.6%</a:t>
                      </a:r>
                      <a:endParaRPr lang="en-US" dirty="0"/>
                    </a:p>
                  </a:txBody>
                  <a:tcPr>
                    <a:noFill/>
                  </a:tcPr>
                </a:tc>
              </a:tr>
            </a:tbl>
          </a:graphicData>
        </a:graphic>
      </p:graphicFrame>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305800" cy="1219200"/>
          </a:xfrm>
        </p:spPr>
        <p:txBody>
          <a:bodyPr/>
          <a:lstStyle/>
          <a:p>
            <a:r>
              <a:rPr lang="en-US" dirty="0" smtClean="0"/>
              <a:t>Recognition accuracy (1)</a:t>
            </a:r>
            <a:endParaRPr lang="en-US" dirty="0"/>
          </a:p>
        </p:txBody>
      </p:sp>
      <p:graphicFrame>
        <p:nvGraphicFramePr>
          <p:cNvPr id="4" name="Content Placeholder 3"/>
          <p:cNvGraphicFramePr>
            <a:graphicFrameLocks noGrp="1"/>
          </p:cNvGraphicFramePr>
          <p:nvPr>
            <p:ph idx="1"/>
          </p:nvPr>
        </p:nvGraphicFramePr>
        <p:xfrm>
          <a:off x="457200" y="1524000"/>
          <a:ext cx="8305799" cy="3068320"/>
        </p:xfrm>
        <a:graphic>
          <a:graphicData uri="http://schemas.openxmlformats.org/drawingml/2006/table">
            <a:tbl>
              <a:tblPr firstRow="1" bandRow="1">
                <a:tableStyleId>{5C22544A-7EE6-4342-B048-85BDC9FD1C3A}</a:tableStyleId>
              </a:tblPr>
              <a:tblGrid>
                <a:gridCol w="2055891"/>
                <a:gridCol w="1562477"/>
                <a:gridCol w="1562477"/>
                <a:gridCol w="1562477"/>
                <a:gridCol w="1562477"/>
              </a:tblGrid>
              <a:tr h="370840">
                <a:tc>
                  <a:txBody>
                    <a:bodyPr/>
                    <a:lstStyle/>
                    <a:p>
                      <a:endParaRPr lang="en-US" dirty="0"/>
                    </a:p>
                  </a:txBody>
                  <a:tcPr>
                    <a:noFill/>
                  </a:tcPr>
                </a:tc>
                <a:tc>
                  <a:txBody>
                    <a:bodyPr/>
                    <a:lstStyle/>
                    <a:p>
                      <a:r>
                        <a:rPr lang="en-US" dirty="0" smtClean="0"/>
                        <a:t> ORL</a:t>
                      </a:r>
                    </a:p>
                    <a:p>
                      <a:endParaRPr lang="en-US" dirty="0" smtClean="0"/>
                    </a:p>
                    <a:p>
                      <a:endParaRPr lang="en-US" dirty="0" smtClean="0"/>
                    </a:p>
                    <a:p>
                      <a:endParaRPr lang="en-US" sz="800" dirty="0" smtClean="0"/>
                    </a:p>
                    <a:p>
                      <a:r>
                        <a:rPr lang="en-US" sz="1200" dirty="0" smtClean="0"/>
                        <a:t>40 subjects</a:t>
                      </a:r>
                    </a:p>
                    <a:p>
                      <a:r>
                        <a:rPr lang="en-US" sz="1200" dirty="0" smtClean="0"/>
                        <a:t>Unconstrained</a:t>
                      </a:r>
                      <a:endParaRPr lang="en-US" sz="1200" dirty="0"/>
                    </a:p>
                  </a:txBody>
                  <a:tcPr>
                    <a:noFill/>
                  </a:tcPr>
                </a:tc>
                <a:tc>
                  <a:txBody>
                    <a:bodyPr/>
                    <a:lstStyle/>
                    <a:p>
                      <a:r>
                        <a:rPr lang="en-US" dirty="0" smtClean="0"/>
                        <a:t>Ext. Yale B</a:t>
                      </a:r>
                    </a:p>
                    <a:p>
                      <a:endParaRPr lang="en-US" dirty="0" smtClean="0"/>
                    </a:p>
                    <a:p>
                      <a:endParaRPr lang="en-US" dirty="0" smtClean="0"/>
                    </a:p>
                    <a:p>
                      <a:endParaRPr lang="en-US" sz="800" dirty="0" smtClean="0"/>
                    </a:p>
                    <a:p>
                      <a:r>
                        <a:rPr lang="en-US" sz="1200" dirty="0" smtClean="0"/>
                        <a:t>38 subjects , Extreme illumination</a:t>
                      </a:r>
                      <a:endParaRPr lang="en-US" sz="1200" dirty="0"/>
                    </a:p>
                  </a:txBody>
                  <a:tcPr>
                    <a:noFill/>
                  </a:tcPr>
                </a:tc>
                <a:tc>
                  <a:txBody>
                    <a:bodyPr/>
                    <a:lstStyle/>
                    <a:p>
                      <a:r>
                        <a:rPr lang="en-US" dirty="0" smtClean="0"/>
                        <a:t>PIE</a:t>
                      </a:r>
                      <a:r>
                        <a:rPr lang="en-US" baseline="0" dirty="0" smtClean="0"/>
                        <a:t> </a:t>
                      </a:r>
                    </a:p>
                    <a:p>
                      <a:endParaRPr lang="en-US" dirty="0" smtClean="0"/>
                    </a:p>
                    <a:p>
                      <a:endParaRPr lang="en-US" dirty="0" smtClean="0"/>
                    </a:p>
                    <a:p>
                      <a:endParaRPr lang="en-US" sz="800" dirty="0" smtClean="0"/>
                    </a:p>
                    <a:p>
                      <a:r>
                        <a:rPr lang="en-US" sz="1200" dirty="0" smtClean="0"/>
                        <a:t>68 subjects </a:t>
                      </a:r>
                    </a:p>
                    <a:p>
                      <a:r>
                        <a:rPr lang="en-US" sz="1200" dirty="0" smtClean="0"/>
                        <a:t>Pose, illumination</a:t>
                      </a:r>
                      <a:endParaRPr lang="en-US" sz="1200" dirty="0"/>
                    </a:p>
                  </a:txBody>
                  <a:tcPr>
                    <a:noFill/>
                  </a:tcPr>
                </a:tc>
                <a:tc>
                  <a:txBody>
                    <a:bodyPr/>
                    <a:lstStyle/>
                    <a:p>
                      <a:r>
                        <a:rPr lang="en-US" dirty="0" smtClean="0"/>
                        <a:t>Multi-PIE</a:t>
                      </a:r>
                    </a:p>
                    <a:p>
                      <a:endParaRPr lang="en-US" dirty="0" smtClean="0"/>
                    </a:p>
                    <a:p>
                      <a:endParaRPr lang="en-US" dirty="0" smtClean="0"/>
                    </a:p>
                    <a:p>
                      <a:endParaRPr lang="en-US" sz="800" dirty="0" smtClean="0"/>
                    </a:p>
                    <a:p>
                      <a:r>
                        <a:rPr lang="en-US" sz="1200" dirty="0" smtClean="0"/>
                        <a:t>250 subjects</a:t>
                      </a:r>
                    </a:p>
                    <a:p>
                      <a:r>
                        <a:rPr lang="en-US" sz="1200" dirty="0" smtClean="0"/>
                        <a:t>Pose, illumination,</a:t>
                      </a:r>
                      <a:r>
                        <a:rPr lang="en-US" sz="1200" baseline="0" dirty="0" smtClean="0"/>
                        <a:t> expression, time</a:t>
                      </a:r>
                      <a:endParaRPr lang="en-US" sz="1200" dirty="0"/>
                    </a:p>
                  </a:txBody>
                  <a:tcPr>
                    <a:noFill/>
                  </a:tcPr>
                </a:tc>
              </a:tr>
              <a:tr h="370840">
                <a:tc>
                  <a:txBody>
                    <a:bodyPr/>
                    <a:lstStyle/>
                    <a:p>
                      <a:r>
                        <a:rPr lang="en-US" dirty="0" smtClean="0"/>
                        <a:t>Baseline (PCA)</a:t>
                      </a:r>
                      <a:endParaRPr lang="en-US" dirty="0"/>
                    </a:p>
                  </a:txBody>
                  <a:tcPr>
                    <a:noFill/>
                  </a:tcPr>
                </a:tc>
                <a:tc>
                  <a:txBody>
                    <a:bodyPr/>
                    <a:lstStyle/>
                    <a:p>
                      <a:pPr algn="ctr"/>
                      <a:r>
                        <a:rPr lang="en-US" dirty="0" smtClean="0"/>
                        <a:t>88.1%</a:t>
                      </a:r>
                      <a:endParaRPr lang="en-US" dirty="0"/>
                    </a:p>
                  </a:txBody>
                  <a:tcPr>
                    <a:noFill/>
                  </a:tcPr>
                </a:tc>
                <a:tc>
                  <a:txBody>
                    <a:bodyPr/>
                    <a:lstStyle/>
                    <a:p>
                      <a:pPr algn="ctr"/>
                      <a:r>
                        <a:rPr lang="en-US" dirty="0" smtClean="0"/>
                        <a:t>65.4%</a:t>
                      </a:r>
                      <a:endParaRPr lang="en-US" dirty="0"/>
                    </a:p>
                  </a:txBody>
                  <a:tcPr>
                    <a:noFill/>
                  </a:tcPr>
                </a:tc>
                <a:tc>
                  <a:txBody>
                    <a:bodyPr/>
                    <a:lstStyle/>
                    <a:p>
                      <a:pPr algn="ctr"/>
                      <a:r>
                        <a:rPr lang="en-US" dirty="0" smtClean="0"/>
                        <a:t>62.1%</a:t>
                      </a:r>
                      <a:endParaRPr lang="en-US" dirty="0"/>
                    </a:p>
                  </a:txBody>
                  <a:tcPr>
                    <a:noFill/>
                  </a:tcPr>
                </a:tc>
                <a:tc>
                  <a:txBody>
                    <a:bodyPr/>
                    <a:lstStyle/>
                    <a:p>
                      <a:pPr algn="ctr"/>
                      <a:r>
                        <a:rPr lang="en-US" dirty="0" smtClean="0"/>
                        <a:t>32.1%</a:t>
                      </a:r>
                      <a:endParaRPr lang="en-US" dirty="0"/>
                    </a:p>
                  </a:txBody>
                  <a:tcPr>
                    <a:noFill/>
                  </a:tcPr>
                </a:tc>
              </a:tr>
              <a:tr h="370840">
                <a:tc>
                  <a:txBody>
                    <a:bodyPr/>
                    <a:lstStyle/>
                    <a:p>
                      <a:r>
                        <a:rPr lang="en-US" dirty="0" smtClean="0"/>
                        <a:t>LDA</a:t>
                      </a:r>
                      <a:endParaRPr lang="en-US" dirty="0"/>
                    </a:p>
                  </a:txBody>
                  <a:tcPr>
                    <a:noFill/>
                  </a:tcPr>
                </a:tc>
                <a:tc>
                  <a:txBody>
                    <a:bodyPr/>
                    <a:lstStyle/>
                    <a:p>
                      <a:pPr algn="ctr"/>
                      <a:r>
                        <a:rPr lang="en-US" dirty="0" smtClean="0"/>
                        <a:t>93.9%</a:t>
                      </a:r>
                      <a:endParaRPr lang="en-US" dirty="0"/>
                    </a:p>
                  </a:txBody>
                  <a:tcPr>
                    <a:noFill/>
                  </a:tcPr>
                </a:tc>
                <a:tc>
                  <a:txBody>
                    <a:bodyPr/>
                    <a:lstStyle/>
                    <a:p>
                      <a:pPr algn="ctr"/>
                      <a:r>
                        <a:rPr lang="en-US" dirty="0" smtClean="0"/>
                        <a:t>81.3%</a:t>
                      </a:r>
                      <a:endParaRPr lang="en-US" dirty="0"/>
                    </a:p>
                  </a:txBody>
                  <a:tcPr>
                    <a:noFill/>
                  </a:tcPr>
                </a:tc>
                <a:tc>
                  <a:txBody>
                    <a:bodyPr/>
                    <a:lstStyle/>
                    <a:p>
                      <a:pPr algn="ctr"/>
                      <a:r>
                        <a:rPr lang="en-US" dirty="0" smtClean="0"/>
                        <a:t>89.1%</a:t>
                      </a:r>
                      <a:endParaRPr lang="en-US" dirty="0"/>
                    </a:p>
                  </a:txBody>
                  <a:tcPr>
                    <a:noFill/>
                  </a:tcPr>
                </a:tc>
                <a:tc>
                  <a:txBody>
                    <a:bodyPr/>
                    <a:lstStyle/>
                    <a:p>
                      <a:pPr algn="ctr"/>
                      <a:r>
                        <a:rPr lang="en-US" dirty="0" smtClean="0"/>
                        <a:t>37.0%</a:t>
                      </a:r>
                      <a:endParaRPr lang="en-US" dirty="0"/>
                    </a:p>
                  </a:txBody>
                  <a:tcPr>
                    <a:noFill/>
                  </a:tcPr>
                </a:tc>
              </a:tr>
              <a:tr h="370840">
                <a:tc>
                  <a:txBody>
                    <a:bodyPr/>
                    <a:lstStyle/>
                    <a:p>
                      <a:r>
                        <a:rPr lang="en-US" dirty="0" smtClean="0"/>
                        <a:t>LPP</a:t>
                      </a:r>
                    </a:p>
                  </a:txBody>
                  <a:tcPr>
                    <a:noFill/>
                  </a:tcPr>
                </a:tc>
                <a:tc>
                  <a:txBody>
                    <a:bodyPr/>
                    <a:lstStyle/>
                    <a:p>
                      <a:pPr algn="ctr"/>
                      <a:r>
                        <a:rPr lang="en-US" dirty="0" smtClean="0"/>
                        <a:t>93.7%</a:t>
                      </a:r>
                      <a:endParaRPr lang="en-US" dirty="0"/>
                    </a:p>
                  </a:txBody>
                  <a:tcPr>
                    <a:noFill/>
                  </a:tcPr>
                </a:tc>
                <a:tc>
                  <a:txBody>
                    <a:bodyPr/>
                    <a:lstStyle/>
                    <a:p>
                      <a:pPr algn="ctr"/>
                      <a:r>
                        <a:rPr lang="en-US" dirty="0" smtClean="0"/>
                        <a:t>86.4%</a:t>
                      </a:r>
                      <a:endParaRPr lang="en-US" dirty="0"/>
                    </a:p>
                  </a:txBody>
                  <a:tcPr>
                    <a:noFill/>
                  </a:tcPr>
                </a:tc>
                <a:tc>
                  <a:txBody>
                    <a:bodyPr/>
                    <a:lstStyle/>
                    <a:p>
                      <a:pPr algn="ctr"/>
                      <a:r>
                        <a:rPr lang="en-US" dirty="0" smtClean="0"/>
                        <a:t>89.2%</a:t>
                      </a:r>
                      <a:endParaRPr lang="en-US" dirty="0"/>
                    </a:p>
                  </a:txBody>
                  <a:tcPr>
                    <a:noFill/>
                  </a:tcPr>
                </a:tc>
                <a:tc>
                  <a:txBody>
                    <a:bodyPr/>
                    <a:lstStyle/>
                    <a:p>
                      <a:pPr algn="ctr"/>
                      <a:r>
                        <a:rPr kumimoji="0" lang="en-US" kern="1200" dirty="0" smtClean="0">
                          <a:solidFill>
                            <a:schemeClr val="dk1"/>
                          </a:solidFill>
                          <a:latin typeface="+mn-lt"/>
                          <a:ea typeface="+mn-ea"/>
                          <a:cs typeface="+mn-cs"/>
                        </a:rPr>
                        <a:t>21.9%</a:t>
                      </a:r>
                      <a:endParaRPr kumimoji="0" lang="en-US" kern="1200" dirty="0">
                        <a:solidFill>
                          <a:schemeClr val="dk1"/>
                        </a:solidFill>
                        <a:latin typeface="+mn-lt"/>
                        <a:ea typeface="+mn-ea"/>
                        <a:cs typeface="+mn-cs"/>
                      </a:endParaRPr>
                    </a:p>
                  </a:txBody>
                  <a:tcPr>
                    <a:noFill/>
                  </a:tcPr>
                </a:tc>
              </a:tr>
              <a:tr h="370840">
                <a:tc>
                  <a:txBody>
                    <a:bodyPr/>
                    <a:lstStyle/>
                    <a:p>
                      <a:r>
                        <a:rPr lang="en-US" b="1" i="1" dirty="0" smtClean="0"/>
                        <a:t>This</a:t>
                      </a:r>
                      <a:r>
                        <a:rPr lang="en-US" b="1" i="1" baseline="0" dirty="0" smtClean="0"/>
                        <a:t> work</a:t>
                      </a:r>
                      <a:endParaRPr lang="en-US" b="1" i="1" dirty="0"/>
                    </a:p>
                  </a:txBody>
                  <a:tcPr>
                    <a:noFill/>
                  </a:tcPr>
                </a:tc>
                <a:tc>
                  <a:txBody>
                    <a:bodyPr/>
                    <a:lstStyle/>
                    <a:p>
                      <a:pPr algn="ctr"/>
                      <a:r>
                        <a:rPr lang="en-US" dirty="0" smtClean="0"/>
                        <a:t>96.5%</a:t>
                      </a:r>
                      <a:endParaRPr lang="en-US" dirty="0"/>
                    </a:p>
                  </a:txBody>
                  <a:tcPr>
                    <a:noFill/>
                  </a:tcPr>
                </a:tc>
                <a:tc>
                  <a:txBody>
                    <a:bodyPr/>
                    <a:lstStyle/>
                    <a:p>
                      <a:pPr algn="ctr"/>
                      <a:r>
                        <a:rPr lang="en-US" b="0" dirty="0" smtClean="0"/>
                        <a:t>91.4%</a:t>
                      </a:r>
                      <a:endParaRPr lang="en-US" b="0" dirty="0"/>
                    </a:p>
                  </a:txBody>
                  <a:tcPr>
                    <a:noFill/>
                  </a:tcPr>
                </a:tc>
                <a:tc>
                  <a:txBody>
                    <a:bodyPr/>
                    <a:lstStyle/>
                    <a:p>
                      <a:pPr algn="ctr"/>
                      <a:r>
                        <a:rPr lang="en-US" b="1" dirty="0" smtClean="0"/>
                        <a:t>94.3%</a:t>
                      </a:r>
                      <a:endParaRPr lang="en-US" b="1" dirty="0"/>
                    </a:p>
                  </a:txBody>
                  <a:tcPr>
                    <a:noFill/>
                  </a:tcPr>
                </a:tc>
                <a:tc>
                  <a:txBody>
                    <a:bodyPr/>
                    <a:lstStyle/>
                    <a:p>
                      <a:pPr algn="ctr"/>
                      <a:r>
                        <a:rPr lang="en-US" b="1" dirty="0" smtClean="0"/>
                        <a:t>67.6%</a:t>
                      </a:r>
                      <a:endParaRPr lang="en-US" b="1" dirty="0"/>
                    </a:p>
                  </a:txBody>
                  <a:tcPr>
                    <a:noFill/>
                  </a:tcPr>
                </a:tc>
              </a:tr>
            </a:tbl>
          </a:graphicData>
        </a:graphic>
      </p:graphicFrame>
      <p:pic>
        <p:nvPicPr>
          <p:cNvPr id="2050" name="Picture 2" descr="C:\ll\private\research\private\user\ganghua\JohnWright\ORLImages\Images\Img10.bmp"/>
          <p:cNvPicPr preferRelativeResize="0">
            <a:picLocks noChangeAspect="1" noChangeArrowheads="1"/>
          </p:cNvPicPr>
          <p:nvPr/>
        </p:nvPicPr>
        <p:blipFill>
          <a:blip r:embed="rId4" cstate="print"/>
          <a:srcRect/>
          <a:stretch>
            <a:fillRect/>
          </a:stretch>
        </p:blipFill>
        <p:spPr bwMode="auto">
          <a:xfrm>
            <a:off x="2590800" y="1874520"/>
            <a:ext cx="640080" cy="640080"/>
          </a:xfrm>
          <a:prstGeom prst="rect">
            <a:avLst/>
          </a:prstGeom>
          <a:noFill/>
        </p:spPr>
      </p:pic>
      <p:pic>
        <p:nvPicPr>
          <p:cNvPr id="2051" name="Picture 3" descr="C:\ll\private\research\private\user\ganghua\JohnWright\ORLImages\Images\Img19.bmp"/>
          <p:cNvPicPr>
            <a:picLocks noChangeAspect="1" noChangeArrowheads="1"/>
          </p:cNvPicPr>
          <p:nvPr/>
        </p:nvPicPr>
        <p:blipFill>
          <a:blip r:embed="rId5" cstate="print"/>
          <a:srcRect/>
          <a:stretch>
            <a:fillRect/>
          </a:stretch>
        </p:blipFill>
        <p:spPr bwMode="auto">
          <a:xfrm>
            <a:off x="3352800" y="1874520"/>
            <a:ext cx="640080" cy="640080"/>
          </a:xfrm>
          <a:prstGeom prst="rect">
            <a:avLst/>
          </a:prstGeom>
          <a:noFill/>
        </p:spPr>
      </p:pic>
      <p:pic>
        <p:nvPicPr>
          <p:cNvPr id="2052" name="Picture 4" descr="C:\ll\private\research\private\user\ganghua\JohnWright\YaleB_highres\Images\Img18.bmp"/>
          <p:cNvPicPr>
            <a:picLocks noChangeArrowheads="1"/>
          </p:cNvPicPr>
          <p:nvPr/>
        </p:nvPicPr>
        <p:blipFill>
          <a:blip r:embed="rId6" cstate="print"/>
          <a:srcRect/>
          <a:stretch>
            <a:fillRect/>
          </a:stretch>
        </p:blipFill>
        <p:spPr bwMode="auto">
          <a:xfrm>
            <a:off x="4191000" y="1874520"/>
            <a:ext cx="640080" cy="640080"/>
          </a:xfrm>
          <a:prstGeom prst="rect">
            <a:avLst/>
          </a:prstGeom>
          <a:noFill/>
        </p:spPr>
      </p:pic>
      <p:pic>
        <p:nvPicPr>
          <p:cNvPr id="2053" name="Picture 5" descr="C:\ll\private\research\private\user\ganghua\JohnWright\YaleB_highres\Images\Img22.bmp"/>
          <p:cNvPicPr>
            <a:picLocks noChangeArrowheads="1"/>
          </p:cNvPicPr>
          <p:nvPr/>
        </p:nvPicPr>
        <p:blipFill>
          <a:blip r:embed="rId7" cstate="print"/>
          <a:srcRect/>
          <a:stretch>
            <a:fillRect/>
          </a:stretch>
        </p:blipFill>
        <p:spPr bwMode="auto">
          <a:xfrm>
            <a:off x="4922520" y="1874520"/>
            <a:ext cx="640080" cy="640080"/>
          </a:xfrm>
          <a:prstGeom prst="rect">
            <a:avLst/>
          </a:prstGeom>
          <a:noFill/>
        </p:spPr>
      </p:pic>
      <p:pic>
        <p:nvPicPr>
          <p:cNvPr id="2054" name="Picture 6" descr="C:\ll\private\research\private\user\ganghua\JohnWright\PIE64\Images\Img7.bmp"/>
          <p:cNvPicPr>
            <a:picLocks noChangeAspect="1" noChangeArrowheads="1"/>
          </p:cNvPicPr>
          <p:nvPr/>
        </p:nvPicPr>
        <p:blipFill>
          <a:blip r:embed="rId8" cstate="print"/>
          <a:srcRect/>
          <a:stretch>
            <a:fillRect/>
          </a:stretch>
        </p:blipFill>
        <p:spPr bwMode="auto">
          <a:xfrm>
            <a:off x="5715000" y="1874520"/>
            <a:ext cx="640080" cy="640080"/>
          </a:xfrm>
          <a:prstGeom prst="rect">
            <a:avLst/>
          </a:prstGeom>
          <a:noFill/>
        </p:spPr>
      </p:pic>
      <p:pic>
        <p:nvPicPr>
          <p:cNvPr id="2055" name="Picture 7" descr="C:\ll\private\research\private\user\ganghua\JohnWright\PIE64\Images\Img10788.bmp"/>
          <p:cNvPicPr>
            <a:picLocks noChangeAspect="1" noChangeArrowheads="1"/>
          </p:cNvPicPr>
          <p:nvPr/>
        </p:nvPicPr>
        <p:blipFill>
          <a:blip r:embed="rId9" cstate="print"/>
          <a:srcRect/>
          <a:stretch>
            <a:fillRect/>
          </a:stretch>
        </p:blipFill>
        <p:spPr bwMode="auto">
          <a:xfrm>
            <a:off x="6446520" y="1874520"/>
            <a:ext cx="640080" cy="640080"/>
          </a:xfrm>
          <a:prstGeom prst="rect">
            <a:avLst/>
          </a:prstGeom>
          <a:noFill/>
        </p:spPr>
      </p:pic>
      <p:pic>
        <p:nvPicPr>
          <p:cNvPr id="2056" name="Picture 8" descr="C:\ll\private\research\private\user\ganghua\JohnWright\MultiPIE64\Images\16964.bmp"/>
          <p:cNvPicPr>
            <a:picLocks noChangeAspect="1" noChangeArrowheads="1"/>
          </p:cNvPicPr>
          <p:nvPr/>
        </p:nvPicPr>
        <p:blipFill>
          <a:blip r:embed="rId10" cstate="print"/>
          <a:srcRect/>
          <a:stretch>
            <a:fillRect/>
          </a:stretch>
        </p:blipFill>
        <p:spPr bwMode="auto">
          <a:xfrm>
            <a:off x="7284720" y="1874520"/>
            <a:ext cx="640080" cy="640080"/>
          </a:xfrm>
          <a:prstGeom prst="rect">
            <a:avLst/>
          </a:prstGeom>
          <a:noFill/>
        </p:spPr>
      </p:pic>
      <p:pic>
        <p:nvPicPr>
          <p:cNvPr id="2057" name="Picture 9" descr="C:\ll\private\research\private\user\ganghua\JohnWright\MultiPIE64\Images\21272.bmp"/>
          <p:cNvPicPr>
            <a:picLocks noChangeAspect="1" noChangeArrowheads="1"/>
          </p:cNvPicPr>
          <p:nvPr/>
        </p:nvPicPr>
        <p:blipFill>
          <a:blip r:embed="rId11" cstate="print"/>
          <a:srcRect/>
          <a:stretch>
            <a:fillRect/>
          </a:stretch>
        </p:blipFill>
        <p:spPr bwMode="auto">
          <a:xfrm>
            <a:off x="8046720" y="1874520"/>
            <a:ext cx="640080" cy="640080"/>
          </a:xfrm>
          <a:prstGeom prst="rect">
            <a:avLst/>
          </a:prstGeom>
          <a:noFill/>
        </p:spPr>
      </p:pic>
      <p:sp>
        <p:nvSpPr>
          <p:cNvPr id="19" name="Content Placeholder 1"/>
          <p:cNvSpPr txBox="1">
            <a:spLocks/>
          </p:cNvSpPr>
          <p:nvPr/>
        </p:nvSpPr>
        <p:spPr>
          <a:xfrm>
            <a:off x="533400" y="4953000"/>
            <a:ext cx="8305800" cy="1447800"/>
          </a:xfrm>
          <a:prstGeom prst="rect">
            <a:avLst/>
          </a:prstGeom>
        </p:spPr>
        <p:txBody>
          <a:bodyPr vert="horz">
            <a:normAutofit/>
          </a:bodyPr>
          <a:lstStyle/>
          <a:p>
            <a:pPr marL="274320" indent="-274320" eaLnBrk="1" fontAlgn="auto" hangingPunct="1">
              <a:spcBef>
                <a:spcPts val="600"/>
              </a:spcBef>
              <a:spcAft>
                <a:spcPts val="0"/>
              </a:spcAft>
              <a:buClr>
                <a:srgbClr val="C0504D"/>
              </a:buClr>
              <a:buSzPct val="85000"/>
              <a:buFont typeface="Wingdings 2"/>
              <a:buChar char=""/>
              <a:defRPr/>
            </a:pPr>
            <a:r>
              <a:rPr lang="en-US" sz="2600" b="0" dirty="0" smtClean="0">
                <a:solidFill>
                  <a:srgbClr val="FFFFFF"/>
                </a:solidFill>
                <a:latin typeface="Garamond"/>
                <a:cs typeface="+mn-cs"/>
              </a:rPr>
              <a:t>Gallery faces:</a:t>
            </a:r>
          </a:p>
          <a:p>
            <a:pPr marL="731520" lvl="1" indent="-274320" eaLnBrk="1" fontAlgn="auto" hangingPunct="1">
              <a:spcBef>
                <a:spcPts val="600"/>
              </a:spcBef>
              <a:spcAft>
                <a:spcPts val="0"/>
              </a:spcAft>
              <a:buClr>
                <a:srgbClr val="C0504D"/>
              </a:buClr>
              <a:buSzPct val="85000"/>
            </a:pPr>
            <a:r>
              <a:rPr lang="en-US" b="0" dirty="0" smtClean="0">
                <a:solidFill>
                  <a:srgbClr val="FFFFFF"/>
                </a:solidFill>
                <a:latin typeface="Garamond"/>
                <a:cs typeface="+mn-cs"/>
              </a:rPr>
              <a:t>ORL: 5 faces/subject       </a:t>
            </a:r>
            <a:r>
              <a:rPr lang="en-US" b="0" dirty="0" err="1" smtClean="0">
                <a:solidFill>
                  <a:srgbClr val="FFFFFF"/>
                </a:solidFill>
                <a:latin typeface="Garamond"/>
                <a:cs typeface="+mn-cs"/>
              </a:rPr>
              <a:t>YaleB</a:t>
            </a:r>
            <a:r>
              <a:rPr lang="en-US" b="0" dirty="0" smtClean="0">
                <a:solidFill>
                  <a:srgbClr val="FFFFFF"/>
                </a:solidFill>
                <a:latin typeface="Garamond"/>
                <a:cs typeface="+mn-cs"/>
              </a:rPr>
              <a:t>: 20 faces/subject</a:t>
            </a:r>
          </a:p>
          <a:p>
            <a:pPr marL="731520" lvl="1" indent="-274320" eaLnBrk="1" fontAlgn="auto" hangingPunct="1">
              <a:spcBef>
                <a:spcPts val="600"/>
              </a:spcBef>
              <a:spcAft>
                <a:spcPts val="0"/>
              </a:spcAft>
              <a:buClr>
                <a:srgbClr val="C0504D"/>
              </a:buClr>
              <a:buSzPct val="85000"/>
            </a:pPr>
            <a:r>
              <a:rPr lang="en-US" b="0" dirty="0" smtClean="0">
                <a:solidFill>
                  <a:srgbClr val="FFFFFF"/>
                </a:solidFill>
                <a:latin typeface="Garamond"/>
                <a:cs typeface="+mn-cs"/>
              </a:rPr>
              <a:t>PIE: 30 faces/subject       Multi-PIE: faces in the 1</a:t>
            </a:r>
            <a:r>
              <a:rPr lang="en-US" b="0" baseline="30000" dirty="0" smtClean="0">
                <a:solidFill>
                  <a:srgbClr val="FFFFFF"/>
                </a:solidFill>
                <a:latin typeface="Garamond"/>
                <a:cs typeface="+mn-cs"/>
              </a:rPr>
              <a:t>st</a:t>
            </a:r>
            <a:r>
              <a:rPr lang="en-US" b="0" dirty="0" smtClean="0">
                <a:solidFill>
                  <a:srgbClr val="FFFFFF"/>
                </a:solidFill>
                <a:latin typeface="Garamond"/>
                <a:cs typeface="+mn-cs"/>
              </a:rPr>
              <a:t> session</a:t>
            </a:r>
            <a:endParaRPr lang="en-US" b="0" dirty="0">
              <a:solidFill>
                <a:srgbClr val="FFFFFF"/>
              </a:solidFill>
              <a:latin typeface="Garamond"/>
              <a:cs typeface="+mn-cs"/>
            </a:endParaRPr>
          </a:p>
        </p:txBody>
      </p:sp>
      <p:sp>
        <p:nvSpPr>
          <p:cNvPr id="13" name="Rectangle 12"/>
          <p:cNvSpPr/>
          <p:nvPr/>
        </p:nvSpPr>
        <p:spPr>
          <a:xfrm>
            <a:off x="7162800" y="1495719"/>
            <a:ext cx="1600200" cy="31242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diamond(in)">
                                      <p:cBhvr>
                                        <p:cTn id="7" dur="2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Recognition accuracy (2)</a:t>
            </a:r>
            <a:endParaRPr lang="en-US" dirty="0"/>
          </a:p>
        </p:txBody>
      </p:sp>
      <p:graphicFrame>
        <p:nvGraphicFramePr>
          <p:cNvPr id="4" name="Content Placeholder 3"/>
          <p:cNvGraphicFramePr>
            <a:graphicFrameLocks noGrp="1"/>
          </p:cNvGraphicFramePr>
          <p:nvPr>
            <p:ph idx="1"/>
          </p:nvPr>
        </p:nvGraphicFramePr>
        <p:xfrm>
          <a:off x="533399" y="1752600"/>
          <a:ext cx="8229601" cy="3322320"/>
        </p:xfrm>
        <a:graphic>
          <a:graphicData uri="http://schemas.openxmlformats.org/drawingml/2006/table">
            <a:tbl>
              <a:tblPr firstRow="1" bandRow="1">
                <a:tableStyleId>{5C22544A-7EE6-4342-B048-85BDC9FD1C3A}</a:tableStyleId>
              </a:tblPr>
              <a:tblGrid>
                <a:gridCol w="1752601"/>
                <a:gridCol w="2057399"/>
                <a:gridCol w="1752600"/>
                <a:gridCol w="2667001"/>
              </a:tblGrid>
              <a:tr h="457200">
                <a:tc>
                  <a:txBody>
                    <a:bodyPr/>
                    <a:lstStyle/>
                    <a:p>
                      <a:endParaRPr lang="en-US" dirty="0"/>
                    </a:p>
                  </a:txBody>
                  <a:tcPr>
                    <a:noFill/>
                  </a:tcPr>
                </a:tc>
                <a:tc>
                  <a:txBody>
                    <a:bodyPr/>
                    <a:lstStyle/>
                    <a:p>
                      <a:pPr algn="ctr"/>
                      <a:r>
                        <a:rPr lang="en-US" dirty="0" smtClean="0"/>
                        <a:t> PIE-&gt;ORL </a:t>
                      </a:r>
                    </a:p>
                    <a:p>
                      <a:pPr algn="ctr"/>
                      <a:r>
                        <a:rPr lang="en-US" dirty="0" smtClean="0"/>
                        <a:t>(ORL-&gt;ORL)</a:t>
                      </a:r>
                      <a:endParaRPr lang="en-US" sz="1200" dirty="0"/>
                    </a:p>
                  </a:txBody>
                  <a:tcPr>
                    <a:noFill/>
                  </a:tcPr>
                </a:tc>
                <a:tc>
                  <a:txBody>
                    <a:bodyPr/>
                    <a:lstStyle/>
                    <a:p>
                      <a:pPr algn="ctr"/>
                      <a:r>
                        <a:rPr lang="en-US" dirty="0" smtClean="0"/>
                        <a:t>ORL-&gt;PIE</a:t>
                      </a:r>
                    </a:p>
                    <a:p>
                      <a:pPr algn="ctr"/>
                      <a:r>
                        <a:rPr lang="en-US" dirty="0" smtClean="0"/>
                        <a:t>(PIE-&gt;PIE)</a:t>
                      </a:r>
                    </a:p>
                  </a:txBody>
                  <a:tcPr>
                    <a:noFill/>
                  </a:tcPr>
                </a:tc>
                <a:tc>
                  <a:txBody>
                    <a:bodyPr/>
                    <a:lstStyle/>
                    <a:p>
                      <a:pPr algn="ctr"/>
                      <a:r>
                        <a:rPr lang="en-US" dirty="0" smtClean="0"/>
                        <a:t>PIE</a:t>
                      </a:r>
                      <a:r>
                        <a:rPr lang="en-US" baseline="0" dirty="0" smtClean="0"/>
                        <a:t> -&gt; Multi-PIE</a:t>
                      </a:r>
                    </a:p>
                    <a:p>
                      <a:pPr algn="ctr"/>
                      <a:r>
                        <a:rPr lang="en-US" baseline="0" dirty="0" smtClean="0"/>
                        <a:t>(Multi-PIE-&gt;Multi-PIE)</a:t>
                      </a:r>
                    </a:p>
                    <a:p>
                      <a:pPr algn="ctr"/>
                      <a:endParaRPr lang="en-US" sz="800" dirty="0" smtClean="0"/>
                    </a:p>
                  </a:txBody>
                  <a:tcPr>
                    <a:noFill/>
                  </a:tcPr>
                </a:tc>
              </a:tr>
              <a:tr h="370840">
                <a:tc>
                  <a:txBody>
                    <a:bodyPr/>
                    <a:lstStyle/>
                    <a:p>
                      <a:r>
                        <a:rPr lang="en-US" dirty="0" smtClean="0"/>
                        <a:t>Baseline (PCA)</a:t>
                      </a:r>
                      <a:endParaRPr lang="en-US" dirty="0"/>
                    </a:p>
                  </a:txBody>
                  <a:tcPr>
                    <a:noFill/>
                  </a:tcPr>
                </a:tc>
                <a:tc>
                  <a:txBody>
                    <a:bodyPr/>
                    <a:lstStyle/>
                    <a:p>
                      <a:pPr algn="ctr"/>
                      <a:r>
                        <a:rPr lang="en-US" dirty="0" smtClean="0"/>
                        <a:t>85.0%   </a:t>
                      </a:r>
                    </a:p>
                    <a:p>
                      <a:pPr algn="ctr"/>
                      <a:r>
                        <a:rPr lang="en-US" dirty="0" smtClean="0"/>
                        <a:t>(88.1%)</a:t>
                      </a:r>
                      <a:endParaRPr lang="en-US" dirty="0"/>
                    </a:p>
                  </a:txBody>
                  <a:tcPr>
                    <a:noFill/>
                  </a:tcPr>
                </a:tc>
                <a:tc>
                  <a:txBody>
                    <a:bodyPr/>
                    <a:lstStyle/>
                    <a:p>
                      <a:pPr algn="ctr"/>
                      <a:r>
                        <a:rPr lang="en-US" dirty="0" smtClean="0"/>
                        <a:t>55.7%</a:t>
                      </a:r>
                    </a:p>
                    <a:p>
                      <a:pPr algn="ctr"/>
                      <a:r>
                        <a:rPr lang="en-US" dirty="0" smtClean="0"/>
                        <a:t>(62.1%)</a:t>
                      </a:r>
                      <a:endParaRPr lang="en-US" dirty="0"/>
                    </a:p>
                  </a:txBody>
                  <a:tcPr>
                    <a:noFill/>
                  </a:tcPr>
                </a:tc>
                <a:tc>
                  <a:txBody>
                    <a:bodyPr/>
                    <a:lstStyle/>
                    <a:p>
                      <a:pPr algn="ctr"/>
                      <a:r>
                        <a:rPr lang="en-US" dirty="0" smtClean="0"/>
                        <a:t>26.5%</a:t>
                      </a:r>
                    </a:p>
                    <a:p>
                      <a:pPr algn="ctr"/>
                      <a:r>
                        <a:rPr lang="en-US" dirty="0" smtClean="0"/>
                        <a:t>(32.6%)</a:t>
                      </a:r>
                      <a:endParaRPr lang="en-US" dirty="0"/>
                    </a:p>
                  </a:txBody>
                  <a:tcPr>
                    <a:noFill/>
                  </a:tcPr>
                </a:tc>
              </a:tr>
              <a:tr h="370840">
                <a:tc>
                  <a:txBody>
                    <a:bodyPr/>
                    <a:lstStyle/>
                    <a:p>
                      <a:r>
                        <a:rPr lang="en-US" dirty="0" smtClean="0"/>
                        <a:t>LDA</a:t>
                      </a:r>
                      <a:endParaRPr lang="en-US" dirty="0"/>
                    </a:p>
                  </a:txBody>
                  <a:tcPr>
                    <a:noFill/>
                  </a:tcPr>
                </a:tc>
                <a:tc>
                  <a:txBody>
                    <a:bodyPr/>
                    <a:lstStyle/>
                    <a:p>
                      <a:pPr algn="ctr"/>
                      <a:r>
                        <a:rPr lang="en-US" dirty="0" smtClean="0"/>
                        <a:t>58.5%</a:t>
                      </a:r>
                      <a:r>
                        <a:rPr lang="en-US" baseline="0" dirty="0" smtClean="0"/>
                        <a:t>    </a:t>
                      </a:r>
                    </a:p>
                    <a:p>
                      <a:pPr algn="ctr"/>
                      <a:r>
                        <a:rPr lang="en-US" baseline="0" dirty="0" smtClean="0"/>
                        <a:t>(93.9%)</a:t>
                      </a:r>
                      <a:endParaRPr lang="en-US" dirty="0"/>
                    </a:p>
                  </a:txBody>
                  <a:tcPr>
                    <a:noFill/>
                  </a:tcPr>
                </a:tc>
                <a:tc>
                  <a:txBody>
                    <a:bodyPr/>
                    <a:lstStyle/>
                    <a:p>
                      <a:pPr algn="ctr"/>
                      <a:r>
                        <a:rPr lang="en-US" dirty="0" smtClean="0"/>
                        <a:t>72.8%</a:t>
                      </a:r>
                    </a:p>
                    <a:p>
                      <a:pPr algn="ctr"/>
                      <a:r>
                        <a:rPr lang="en-US" dirty="0" smtClean="0"/>
                        <a:t>(89.1%)</a:t>
                      </a:r>
                      <a:endParaRPr lang="en-US" dirty="0"/>
                    </a:p>
                  </a:txBody>
                  <a:tcPr>
                    <a:noFill/>
                  </a:tcPr>
                </a:tc>
                <a:tc>
                  <a:txBody>
                    <a:bodyPr/>
                    <a:lstStyle/>
                    <a:p>
                      <a:pPr algn="ctr"/>
                      <a:r>
                        <a:rPr lang="en-US" dirty="0" smtClean="0"/>
                        <a:t>8.5%</a:t>
                      </a:r>
                    </a:p>
                    <a:p>
                      <a:pPr algn="ctr"/>
                      <a:r>
                        <a:rPr lang="en-US" dirty="0" smtClean="0"/>
                        <a:t>(37.0%)</a:t>
                      </a:r>
                      <a:endParaRPr lang="en-US" dirty="0"/>
                    </a:p>
                  </a:txBody>
                  <a:tcPr>
                    <a:noFill/>
                  </a:tcPr>
                </a:tc>
              </a:tr>
              <a:tr h="370840">
                <a:tc>
                  <a:txBody>
                    <a:bodyPr/>
                    <a:lstStyle/>
                    <a:p>
                      <a:r>
                        <a:rPr lang="en-US" dirty="0" smtClean="0"/>
                        <a:t>LPP</a:t>
                      </a:r>
                    </a:p>
                  </a:txBody>
                  <a:tcPr>
                    <a:noFill/>
                  </a:tcPr>
                </a:tc>
                <a:tc>
                  <a:txBody>
                    <a:bodyPr/>
                    <a:lstStyle/>
                    <a:p>
                      <a:pPr algn="ctr"/>
                      <a:r>
                        <a:rPr lang="en-US" dirty="0" smtClean="0"/>
                        <a:t>17.0%    </a:t>
                      </a:r>
                    </a:p>
                    <a:p>
                      <a:pPr algn="ctr"/>
                      <a:r>
                        <a:rPr lang="en-US" dirty="0" smtClean="0"/>
                        <a:t> (93.7%)</a:t>
                      </a:r>
                      <a:endParaRPr lang="en-US" dirty="0"/>
                    </a:p>
                  </a:txBody>
                  <a:tcPr>
                    <a:noFill/>
                  </a:tcPr>
                </a:tc>
                <a:tc>
                  <a:txBody>
                    <a:bodyPr/>
                    <a:lstStyle/>
                    <a:p>
                      <a:pPr algn="ctr"/>
                      <a:r>
                        <a:rPr lang="en-US" dirty="0" smtClean="0"/>
                        <a:t>69.1%</a:t>
                      </a:r>
                    </a:p>
                    <a:p>
                      <a:pPr algn="ctr"/>
                      <a:r>
                        <a:rPr lang="en-US" dirty="0" smtClean="0"/>
                        <a:t>(89.2%)</a:t>
                      </a:r>
                      <a:endParaRPr lang="en-US" dirty="0"/>
                    </a:p>
                  </a:txBody>
                  <a:tcPr>
                    <a:noFill/>
                  </a:tcPr>
                </a:tc>
                <a:tc>
                  <a:txBody>
                    <a:bodyPr/>
                    <a:lstStyle/>
                    <a:p>
                      <a:pPr algn="ctr"/>
                      <a:r>
                        <a:rPr lang="en-US" dirty="0" smtClean="0"/>
                        <a:t>17.1%</a:t>
                      </a:r>
                    </a:p>
                    <a:p>
                      <a:pPr algn="ctr"/>
                      <a:r>
                        <a:rPr lang="en-US" dirty="0" smtClean="0"/>
                        <a:t>(21.9%)</a:t>
                      </a:r>
                      <a:endParaRPr lang="en-US" dirty="0"/>
                    </a:p>
                  </a:txBody>
                  <a:tcPr>
                    <a:noFill/>
                  </a:tcPr>
                </a:tc>
              </a:tr>
              <a:tr h="370840">
                <a:tc>
                  <a:txBody>
                    <a:bodyPr/>
                    <a:lstStyle/>
                    <a:p>
                      <a:r>
                        <a:rPr lang="en-US" b="1" i="1" dirty="0" smtClean="0"/>
                        <a:t>This</a:t>
                      </a:r>
                      <a:r>
                        <a:rPr lang="en-US" b="1" i="1" baseline="0" dirty="0" smtClean="0"/>
                        <a:t> work</a:t>
                      </a:r>
                      <a:endParaRPr lang="en-US" b="1" i="1" dirty="0"/>
                    </a:p>
                  </a:txBody>
                  <a:tcPr>
                    <a:noFill/>
                  </a:tcPr>
                </a:tc>
                <a:tc>
                  <a:txBody>
                    <a:bodyPr/>
                    <a:lstStyle/>
                    <a:p>
                      <a:pPr algn="ctr"/>
                      <a:r>
                        <a:rPr lang="en-US" dirty="0" smtClean="0"/>
                        <a:t>92.5%     </a:t>
                      </a:r>
                    </a:p>
                    <a:p>
                      <a:pPr algn="ctr"/>
                      <a:r>
                        <a:rPr lang="en-US" dirty="0" smtClean="0"/>
                        <a:t>(96.5%)</a:t>
                      </a:r>
                      <a:endParaRPr lang="en-US" dirty="0"/>
                    </a:p>
                  </a:txBody>
                  <a:tcPr>
                    <a:noFill/>
                  </a:tcPr>
                </a:tc>
                <a:tc>
                  <a:txBody>
                    <a:bodyPr/>
                    <a:lstStyle/>
                    <a:p>
                      <a:pPr algn="ctr"/>
                      <a:r>
                        <a:rPr lang="en-US" b="0" dirty="0" smtClean="0"/>
                        <a:t>89.7%</a:t>
                      </a:r>
                    </a:p>
                    <a:p>
                      <a:pPr algn="ctr"/>
                      <a:r>
                        <a:rPr lang="en-US" b="0" dirty="0" smtClean="0"/>
                        <a:t>(94.3%)</a:t>
                      </a:r>
                      <a:endParaRPr lang="en-US" b="0" dirty="0"/>
                    </a:p>
                  </a:txBody>
                  <a:tcPr>
                    <a:noFill/>
                  </a:tcPr>
                </a:tc>
                <a:tc>
                  <a:txBody>
                    <a:bodyPr/>
                    <a:lstStyle/>
                    <a:p>
                      <a:pPr algn="ctr"/>
                      <a:r>
                        <a:rPr lang="en-US" b="1" dirty="0" smtClean="0"/>
                        <a:t>67.2%</a:t>
                      </a:r>
                    </a:p>
                    <a:p>
                      <a:pPr algn="ctr"/>
                      <a:r>
                        <a:rPr lang="en-US" b="0" dirty="0" smtClean="0"/>
                        <a:t>(67.6%)</a:t>
                      </a:r>
                      <a:endParaRPr lang="en-US" b="0" dirty="0"/>
                    </a:p>
                  </a:txBody>
                  <a:tcPr>
                    <a:noFill/>
                  </a:tcPr>
                </a:tc>
              </a:tr>
            </a:tbl>
          </a:graphicData>
        </a:graphic>
      </p:graphicFrame>
      <p:sp>
        <p:nvSpPr>
          <p:cNvPr id="5" name="Content Placeholder 1"/>
          <p:cNvSpPr txBox="1">
            <a:spLocks/>
          </p:cNvSpPr>
          <p:nvPr/>
        </p:nvSpPr>
        <p:spPr>
          <a:xfrm>
            <a:off x="381000" y="5334000"/>
            <a:ext cx="8305800" cy="1066800"/>
          </a:xfrm>
          <a:prstGeom prst="rect">
            <a:avLst/>
          </a:prstGeom>
        </p:spPr>
        <p:txBody>
          <a:bodyPr vert="horz">
            <a:normAutofit/>
          </a:bodyPr>
          <a:lstStyle/>
          <a:p>
            <a:pPr marL="274320" indent="-274320" eaLnBrk="1" fontAlgn="auto" hangingPunct="1">
              <a:spcBef>
                <a:spcPts val="600"/>
              </a:spcBef>
              <a:spcAft>
                <a:spcPts val="0"/>
              </a:spcAft>
              <a:buClr>
                <a:srgbClr val="C0504D"/>
              </a:buClr>
              <a:buSzPct val="85000"/>
              <a:buFont typeface="Wingdings 2"/>
              <a:buChar char=""/>
              <a:defRPr/>
            </a:pPr>
            <a:r>
              <a:rPr lang="en-US" sz="2600" b="0" dirty="0" smtClean="0">
                <a:solidFill>
                  <a:srgbClr val="FFFFFF"/>
                </a:solidFill>
                <a:latin typeface="Garamond"/>
                <a:cs typeface="+mn-cs"/>
              </a:rPr>
              <a:t>The first dataset is used for inducing the forest</a:t>
            </a:r>
          </a:p>
          <a:p>
            <a:pPr marL="274320" indent="-274320" eaLnBrk="1" fontAlgn="auto" hangingPunct="1">
              <a:spcBef>
                <a:spcPts val="600"/>
              </a:spcBef>
              <a:spcAft>
                <a:spcPts val="0"/>
              </a:spcAft>
              <a:buClr>
                <a:srgbClr val="C0504D"/>
              </a:buClr>
              <a:buSzPct val="85000"/>
              <a:buFont typeface="Wingdings 2"/>
              <a:buChar char=""/>
              <a:defRPr/>
            </a:pPr>
            <a:r>
              <a:rPr lang="en-US" sz="2600" b="0" dirty="0" smtClean="0">
                <a:solidFill>
                  <a:srgbClr val="FFFFFF"/>
                </a:solidFill>
                <a:latin typeface="Garamond"/>
                <a:cs typeface="+mn-cs"/>
              </a:rPr>
              <a:t>The forest is then applied to test on the second dataset</a:t>
            </a:r>
          </a:p>
        </p:txBody>
      </p:sp>
      <p:sp>
        <p:nvSpPr>
          <p:cNvPr id="6" name="Rectangle 5"/>
          <p:cNvSpPr/>
          <p:nvPr/>
        </p:nvSpPr>
        <p:spPr>
          <a:xfrm>
            <a:off x="6057508" y="1695254"/>
            <a:ext cx="2743200" cy="34290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amond(in)">
                                      <p:cBhvr>
                                        <p:cTn id="7" dur="2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Social network scope and priors</a:t>
            </a:r>
            <a:endParaRPr lang="en-US" dirty="0"/>
          </a:p>
        </p:txBody>
      </p:sp>
      <p:sp>
        <p:nvSpPr>
          <p:cNvPr id="2" name="Content Placeholder 1"/>
          <p:cNvSpPr>
            <a:spLocks noGrp="1"/>
          </p:cNvSpPr>
          <p:nvPr>
            <p:ph idx="1"/>
          </p:nvPr>
        </p:nvSpPr>
        <p:spPr>
          <a:xfrm>
            <a:off x="762000" y="5638800"/>
            <a:ext cx="7848600" cy="914400"/>
          </a:xfrm>
        </p:spPr>
        <p:txBody>
          <a:bodyPr>
            <a:normAutofit fontScale="70000" lnSpcReduction="20000"/>
          </a:bodyPr>
          <a:lstStyle/>
          <a:p>
            <a:r>
              <a:rPr lang="en-US" dirty="0" smtClean="0"/>
              <a:t>Scope the recognition by social network</a:t>
            </a:r>
          </a:p>
          <a:p>
            <a:r>
              <a:rPr lang="en-US" dirty="0" smtClean="0"/>
              <a:t>Build the prior probability of whom Rachel would like to tag</a:t>
            </a:r>
            <a:endParaRPr lang="en-US" dirty="0"/>
          </a:p>
        </p:txBody>
      </p:sp>
      <p:pic>
        <p:nvPicPr>
          <p:cNvPr id="4" name="Picture 2" descr="\\ganghua5\c$\GangHua\DataBackupLLNetApp\_face\data\friends_full_LLFormat\patches\0000012624_0000000000000000311_00.bmp"/>
          <p:cNvPicPr>
            <a:picLocks noChangeAspect="1" noChangeArrowheads="1"/>
          </p:cNvPicPr>
          <p:nvPr/>
        </p:nvPicPr>
        <p:blipFill>
          <a:blip r:embed="rId4" cstate="print"/>
          <a:srcRect/>
          <a:stretch>
            <a:fillRect/>
          </a:stretch>
        </p:blipFill>
        <p:spPr bwMode="auto">
          <a:xfrm>
            <a:off x="1409700" y="2171700"/>
            <a:ext cx="533400" cy="533400"/>
          </a:xfrm>
          <a:prstGeom prst="rect">
            <a:avLst/>
          </a:prstGeom>
          <a:noFill/>
        </p:spPr>
      </p:pic>
      <p:pic>
        <p:nvPicPr>
          <p:cNvPr id="5" name="Picture 3" descr="\\ganghua5\c$\GangHua\DataBackupLLNetApp\_face\data\friends_full_LLFormat\patches\0000012893_0000000000000000314_00.bmp"/>
          <p:cNvPicPr>
            <a:picLocks noChangeAspect="1" noChangeArrowheads="1"/>
          </p:cNvPicPr>
          <p:nvPr/>
        </p:nvPicPr>
        <p:blipFill>
          <a:blip r:embed="rId5" cstate="print"/>
          <a:srcRect/>
          <a:stretch>
            <a:fillRect/>
          </a:stretch>
        </p:blipFill>
        <p:spPr bwMode="auto">
          <a:xfrm>
            <a:off x="5905500" y="2624949"/>
            <a:ext cx="533400" cy="511776"/>
          </a:xfrm>
          <a:prstGeom prst="rect">
            <a:avLst/>
          </a:prstGeom>
          <a:noFill/>
        </p:spPr>
      </p:pic>
      <p:pic>
        <p:nvPicPr>
          <p:cNvPr id="6" name="Picture 4" descr="\\ganghua5\c$\GangHua\DataBackupLLNetApp\_face\data\friends_full_LLFormat\patches\0000011938_0000000000000000004_00.bmp"/>
          <p:cNvPicPr>
            <a:picLocks noChangeAspect="1" noChangeArrowheads="1"/>
          </p:cNvPicPr>
          <p:nvPr/>
        </p:nvPicPr>
        <p:blipFill>
          <a:blip r:embed="rId6" cstate="print"/>
          <a:srcRect/>
          <a:stretch>
            <a:fillRect/>
          </a:stretch>
        </p:blipFill>
        <p:spPr bwMode="auto">
          <a:xfrm>
            <a:off x="5295900" y="2624949"/>
            <a:ext cx="533400" cy="537351"/>
          </a:xfrm>
          <a:prstGeom prst="rect">
            <a:avLst/>
          </a:prstGeom>
          <a:noFill/>
        </p:spPr>
      </p:pic>
      <p:pic>
        <p:nvPicPr>
          <p:cNvPr id="7" name="Picture 5" descr="\\ganghua5\c$\GangHua\DataBackupLLNetApp\_face\data\friends_full_LLFormat\patches\0000001299_0000000000000000308_00.bmp"/>
          <p:cNvPicPr>
            <a:picLocks noChangeAspect="1" noChangeArrowheads="1"/>
          </p:cNvPicPr>
          <p:nvPr/>
        </p:nvPicPr>
        <p:blipFill>
          <a:blip r:embed="rId7" cstate="print"/>
          <a:srcRect/>
          <a:stretch>
            <a:fillRect/>
          </a:stretch>
        </p:blipFill>
        <p:spPr bwMode="auto">
          <a:xfrm>
            <a:off x="5600700" y="2015349"/>
            <a:ext cx="533400" cy="533400"/>
          </a:xfrm>
          <a:prstGeom prst="rect">
            <a:avLst/>
          </a:prstGeom>
          <a:noFill/>
        </p:spPr>
      </p:pic>
      <p:pic>
        <p:nvPicPr>
          <p:cNvPr id="8" name="Picture 6" descr="\\ganghua5\c$\GangHua\DataBackupLLNetApp\_face\data\friends_full_LLFormat\patches\0000011667_0000000000000000003_00.bmp"/>
          <p:cNvPicPr>
            <a:picLocks noChangeAspect="1" noChangeArrowheads="1"/>
          </p:cNvPicPr>
          <p:nvPr/>
        </p:nvPicPr>
        <p:blipFill>
          <a:blip r:embed="rId8" cstate="print"/>
          <a:srcRect/>
          <a:stretch>
            <a:fillRect/>
          </a:stretch>
        </p:blipFill>
        <p:spPr bwMode="auto">
          <a:xfrm>
            <a:off x="7124700" y="3009900"/>
            <a:ext cx="529914" cy="533400"/>
          </a:xfrm>
          <a:prstGeom prst="rect">
            <a:avLst/>
          </a:prstGeom>
          <a:noFill/>
        </p:spPr>
      </p:pic>
      <p:pic>
        <p:nvPicPr>
          <p:cNvPr id="9" name="Picture 7" descr="\\ganghua5\c$\GangHua\DataBackupLLNetApp\_face\data\friends_full_LLFormat\patches\0000013763_0000000000000000586_00.bmp"/>
          <p:cNvPicPr>
            <a:picLocks noChangeAspect="1" noChangeArrowheads="1"/>
          </p:cNvPicPr>
          <p:nvPr/>
        </p:nvPicPr>
        <p:blipFill>
          <a:blip r:embed="rId9" cstate="print"/>
          <a:srcRect/>
          <a:stretch>
            <a:fillRect/>
          </a:stretch>
        </p:blipFill>
        <p:spPr bwMode="auto">
          <a:xfrm>
            <a:off x="7689250" y="3009899"/>
            <a:ext cx="511775" cy="533400"/>
          </a:xfrm>
          <a:prstGeom prst="rect">
            <a:avLst/>
          </a:prstGeom>
          <a:noFill/>
        </p:spPr>
      </p:pic>
      <p:pic>
        <p:nvPicPr>
          <p:cNvPr id="10" name="Picture 8" descr="\\ganghua5\c$\GangHua\DataBackupLLNetApp\_face\data\friends_full_LLFormat\patches\0000014749_0000000000000000984_00.bmp"/>
          <p:cNvPicPr>
            <a:picLocks noChangeAspect="1" noChangeArrowheads="1"/>
          </p:cNvPicPr>
          <p:nvPr/>
        </p:nvPicPr>
        <p:blipFill>
          <a:blip r:embed="rId10" cstate="print"/>
          <a:srcRect/>
          <a:stretch>
            <a:fillRect/>
          </a:stretch>
        </p:blipFill>
        <p:spPr bwMode="auto">
          <a:xfrm>
            <a:off x="1314450" y="4152900"/>
            <a:ext cx="533400" cy="533400"/>
          </a:xfrm>
          <a:prstGeom prst="rect">
            <a:avLst/>
          </a:prstGeom>
          <a:noFill/>
        </p:spPr>
      </p:pic>
      <p:pic>
        <p:nvPicPr>
          <p:cNvPr id="11" name="Picture 9" descr="\\ganghua5\c$\GangHua\DataBackupLLNetApp\_face\data\friends_full_LLFormat\patches\0000014311_0000000000000000982_00.bmp"/>
          <p:cNvPicPr>
            <a:picLocks noChangeAspect="1" noChangeArrowheads="1"/>
          </p:cNvPicPr>
          <p:nvPr/>
        </p:nvPicPr>
        <p:blipFill>
          <a:blip r:embed="rId11" cstate="print"/>
          <a:srcRect/>
          <a:stretch>
            <a:fillRect/>
          </a:stretch>
        </p:blipFill>
        <p:spPr bwMode="auto">
          <a:xfrm>
            <a:off x="1885950" y="4143375"/>
            <a:ext cx="533400" cy="533400"/>
          </a:xfrm>
          <a:prstGeom prst="rect">
            <a:avLst/>
          </a:prstGeom>
          <a:noFill/>
        </p:spPr>
      </p:pic>
      <p:pic>
        <p:nvPicPr>
          <p:cNvPr id="12" name="Picture 10" descr="\\ganghua5\c$\GangHua\DataBackupLLNetApp\_face\data\friends_full_LLFormat\patches\0000014595_0000000000000000983_00.bmp"/>
          <p:cNvPicPr>
            <a:picLocks noChangeAspect="1" noChangeArrowheads="1"/>
          </p:cNvPicPr>
          <p:nvPr/>
        </p:nvPicPr>
        <p:blipFill>
          <a:blip r:embed="rId12" cstate="print"/>
          <a:srcRect/>
          <a:stretch>
            <a:fillRect/>
          </a:stretch>
        </p:blipFill>
        <p:spPr bwMode="auto">
          <a:xfrm>
            <a:off x="4686300" y="2624949"/>
            <a:ext cx="533400" cy="533400"/>
          </a:xfrm>
          <a:prstGeom prst="rect">
            <a:avLst/>
          </a:prstGeom>
          <a:noFill/>
        </p:spPr>
      </p:pic>
      <p:pic>
        <p:nvPicPr>
          <p:cNvPr id="13" name="Picture 11" descr="\\ganghua5\c$\GangHua\DataBackupLLNetApp\_face\data\friends_full_LLFormat\patches\0000131124_0000000000000000589_00.bmp"/>
          <p:cNvPicPr>
            <a:picLocks noChangeAspect="1" noChangeArrowheads="1"/>
          </p:cNvPicPr>
          <p:nvPr/>
        </p:nvPicPr>
        <p:blipFill>
          <a:blip r:embed="rId13" cstate="print"/>
          <a:srcRect/>
          <a:stretch>
            <a:fillRect/>
          </a:stretch>
        </p:blipFill>
        <p:spPr bwMode="auto">
          <a:xfrm>
            <a:off x="7134225" y="3550681"/>
            <a:ext cx="533400" cy="533400"/>
          </a:xfrm>
          <a:prstGeom prst="rect">
            <a:avLst/>
          </a:prstGeom>
          <a:noFill/>
        </p:spPr>
      </p:pic>
      <p:pic>
        <p:nvPicPr>
          <p:cNvPr id="14" name="Picture 12" descr="\\ganghua5\c$\GangHua\DataBackupLLNetApp\_face\data\friends_full_LLFormat\patches\0001115210_0000000000000000010_00.bmp"/>
          <p:cNvPicPr>
            <a:picLocks noChangeAspect="1" noChangeArrowheads="1"/>
          </p:cNvPicPr>
          <p:nvPr/>
        </p:nvPicPr>
        <p:blipFill>
          <a:blip r:embed="rId14" cstate="print"/>
          <a:srcRect/>
          <a:stretch>
            <a:fillRect/>
          </a:stretch>
        </p:blipFill>
        <p:spPr bwMode="auto">
          <a:xfrm>
            <a:off x="1314450" y="4695825"/>
            <a:ext cx="533400" cy="533400"/>
          </a:xfrm>
          <a:prstGeom prst="rect">
            <a:avLst/>
          </a:prstGeom>
          <a:noFill/>
        </p:spPr>
      </p:pic>
      <p:pic>
        <p:nvPicPr>
          <p:cNvPr id="15" name="Picture 13" descr="\\ganghua5\c$\GangHua\DataBackupLLNetApp\_face\data\friends_full_LLFormat\patches\0001217184_0000000000000000322_00.bmp"/>
          <p:cNvPicPr>
            <a:picLocks noChangeAspect="1" noChangeArrowheads="1"/>
          </p:cNvPicPr>
          <p:nvPr/>
        </p:nvPicPr>
        <p:blipFill>
          <a:blip r:embed="rId15" cstate="print"/>
          <a:srcRect/>
          <a:stretch>
            <a:fillRect/>
          </a:stretch>
        </p:blipFill>
        <p:spPr bwMode="auto">
          <a:xfrm>
            <a:off x="1981200" y="2170486"/>
            <a:ext cx="533400" cy="544139"/>
          </a:xfrm>
          <a:prstGeom prst="rect">
            <a:avLst/>
          </a:prstGeom>
          <a:noFill/>
        </p:spPr>
      </p:pic>
      <p:pic>
        <p:nvPicPr>
          <p:cNvPr id="16" name="Picture 14" descr="\\ganghua5\c$\GangHua\DataBackupLLNetApp\_face\data\friends_full_LLFormat\patches\0001319152_0000000000000000596_00.bmp"/>
          <p:cNvPicPr>
            <a:picLocks noChangeAspect="1" noChangeArrowheads="1"/>
          </p:cNvPicPr>
          <p:nvPr/>
        </p:nvPicPr>
        <p:blipFill>
          <a:blip r:embed="rId16" cstate="print"/>
          <a:srcRect/>
          <a:stretch>
            <a:fillRect/>
          </a:stretch>
        </p:blipFill>
        <p:spPr bwMode="auto">
          <a:xfrm>
            <a:off x="1866900" y="4686300"/>
            <a:ext cx="550244" cy="533400"/>
          </a:xfrm>
          <a:prstGeom prst="rect">
            <a:avLst/>
          </a:prstGeom>
          <a:noFill/>
        </p:spPr>
      </p:pic>
      <p:pic>
        <p:nvPicPr>
          <p:cNvPr id="17" name="Picture 15" descr="\\ganghua5\c$\GangHua\DataBackupLLNetApp\_face\data\friends_full_LLFormat\patches\0011382833_0000000000000000021_00.bmp"/>
          <p:cNvPicPr>
            <a:picLocks noChangeAspect="1" noChangeArrowheads="1"/>
          </p:cNvPicPr>
          <p:nvPr/>
        </p:nvPicPr>
        <p:blipFill>
          <a:blip r:embed="rId17" cstate="print"/>
          <a:srcRect/>
          <a:stretch>
            <a:fillRect/>
          </a:stretch>
        </p:blipFill>
        <p:spPr bwMode="auto">
          <a:xfrm>
            <a:off x="2247900" y="1562100"/>
            <a:ext cx="533399" cy="533399"/>
          </a:xfrm>
          <a:prstGeom prst="rect">
            <a:avLst/>
          </a:prstGeom>
          <a:noFill/>
        </p:spPr>
      </p:pic>
      <p:pic>
        <p:nvPicPr>
          <p:cNvPr id="18" name="Picture 16" descr="\\ganghua5\c$\GangHua\DataBackupLLNetApp\_face\data\friends_full_LLFormat\patches\0011623786_0000000000000000034_00.bmp"/>
          <p:cNvPicPr>
            <a:picLocks noChangeAspect="1" noChangeArrowheads="1"/>
          </p:cNvPicPr>
          <p:nvPr/>
        </p:nvPicPr>
        <p:blipFill>
          <a:blip r:embed="rId18" cstate="print"/>
          <a:srcRect/>
          <a:stretch>
            <a:fillRect/>
          </a:stretch>
        </p:blipFill>
        <p:spPr bwMode="auto">
          <a:xfrm>
            <a:off x="1638300" y="1562100"/>
            <a:ext cx="533400" cy="533400"/>
          </a:xfrm>
          <a:prstGeom prst="rect">
            <a:avLst/>
          </a:prstGeom>
          <a:noFill/>
        </p:spPr>
      </p:pic>
      <p:pic>
        <p:nvPicPr>
          <p:cNvPr id="19" name="Picture 17" descr="\\ganghua5\c$\GangHua\DataBackupLLNetApp\_face\data\friends_full_LLFormat\patches\0011864869_0000000000000000049_00.bmp"/>
          <p:cNvPicPr>
            <a:picLocks noChangeAspect="1" noChangeArrowheads="1"/>
          </p:cNvPicPr>
          <p:nvPr/>
        </p:nvPicPr>
        <p:blipFill>
          <a:blip r:embed="rId19" cstate="print"/>
          <a:srcRect/>
          <a:stretch>
            <a:fillRect/>
          </a:stretch>
        </p:blipFill>
        <p:spPr bwMode="auto">
          <a:xfrm>
            <a:off x="2552700" y="2171700"/>
            <a:ext cx="533400" cy="533400"/>
          </a:xfrm>
          <a:prstGeom prst="rect">
            <a:avLst/>
          </a:prstGeom>
          <a:noFill/>
        </p:spPr>
      </p:pic>
      <p:pic>
        <p:nvPicPr>
          <p:cNvPr id="20" name="Picture 18" descr="\\ganghua5\c$\GangHua\DataBackupLLNetApp\_face\data\friends_full_LLFormat\patches\0011874869_0000000000000000050_00.bmp"/>
          <p:cNvPicPr>
            <a:picLocks noChangeAspect="1" noChangeArrowheads="1"/>
          </p:cNvPicPr>
          <p:nvPr/>
        </p:nvPicPr>
        <p:blipFill>
          <a:blip r:embed="rId20" cstate="print"/>
          <a:srcRect/>
          <a:stretch>
            <a:fillRect/>
          </a:stretch>
        </p:blipFill>
        <p:spPr bwMode="auto">
          <a:xfrm>
            <a:off x="4914900" y="2015349"/>
            <a:ext cx="533401" cy="533401"/>
          </a:xfrm>
          <a:prstGeom prst="rect">
            <a:avLst/>
          </a:prstGeom>
          <a:noFill/>
        </p:spPr>
      </p:pic>
      <p:pic>
        <p:nvPicPr>
          <p:cNvPr id="24" name="Picture 20" descr="\\ganghua5\c$\GangHua\DataBackupLLNetApp\_face\data\friends_full_LLFormat\patches\0013966875_0000000000000000653_00.bmp"/>
          <p:cNvPicPr>
            <a:picLocks noChangeAspect="1" noChangeArrowheads="1"/>
          </p:cNvPicPr>
          <p:nvPr/>
        </p:nvPicPr>
        <p:blipFill>
          <a:blip r:embed="rId21" cstate="print"/>
          <a:srcRect/>
          <a:stretch>
            <a:fillRect/>
          </a:stretch>
        </p:blipFill>
        <p:spPr bwMode="auto">
          <a:xfrm>
            <a:off x="7699781" y="3579256"/>
            <a:ext cx="529819" cy="533399"/>
          </a:xfrm>
          <a:prstGeom prst="rect">
            <a:avLst/>
          </a:prstGeom>
          <a:noFill/>
        </p:spPr>
      </p:pic>
      <p:pic>
        <p:nvPicPr>
          <p:cNvPr id="25" name="Picture 19" descr="\\ganghua5\c$\GangHua\DataBackupLLNetApp\_face\data\friends_full_LLFormat\patches\0013664442_0000000000000000635_00.bmp"/>
          <p:cNvPicPr>
            <a:picLocks noChangeAspect="1" noChangeArrowheads="1"/>
          </p:cNvPicPr>
          <p:nvPr/>
        </p:nvPicPr>
        <p:blipFill>
          <a:blip r:embed="rId22" cstate="print"/>
          <a:srcRect/>
          <a:stretch>
            <a:fillRect/>
          </a:stretch>
        </p:blipFill>
        <p:spPr bwMode="auto">
          <a:xfrm>
            <a:off x="4762500" y="4381500"/>
            <a:ext cx="533400" cy="548355"/>
          </a:xfrm>
          <a:prstGeom prst="rect">
            <a:avLst/>
          </a:prstGeom>
          <a:noFill/>
        </p:spPr>
      </p:pic>
      <p:pic>
        <p:nvPicPr>
          <p:cNvPr id="74754" name="Picture 2" descr="\\ganghua5\c$\GangHua\DataBackupLLNetApp\_face\data\friends_full_LLFormat\patches\0013402494_0000000000000000612_00.bmp"/>
          <p:cNvPicPr>
            <a:picLocks noChangeAspect="1" noChangeArrowheads="1"/>
          </p:cNvPicPr>
          <p:nvPr/>
        </p:nvPicPr>
        <p:blipFill>
          <a:blip r:embed="rId23" cstate="print"/>
          <a:srcRect/>
          <a:stretch>
            <a:fillRect/>
          </a:stretch>
        </p:blipFill>
        <p:spPr bwMode="auto">
          <a:xfrm>
            <a:off x="5314950" y="4391025"/>
            <a:ext cx="533400" cy="533400"/>
          </a:xfrm>
          <a:prstGeom prst="rect">
            <a:avLst/>
          </a:prstGeom>
          <a:noFill/>
        </p:spPr>
      </p:pic>
      <p:pic>
        <p:nvPicPr>
          <p:cNvPr id="74755" name="Picture 3" descr="\\ganghua5\c$\GangHua\DataBackupLLNetApp\_face\data\friends_full_LLFormat\patches\0013836047_0000000000000000644_00.bmp"/>
          <p:cNvPicPr>
            <a:picLocks noChangeAspect="1" noChangeArrowheads="1"/>
          </p:cNvPicPr>
          <p:nvPr/>
        </p:nvPicPr>
        <p:blipFill>
          <a:blip r:embed="rId24" cstate="print"/>
          <a:srcRect/>
          <a:stretch>
            <a:fillRect/>
          </a:stretch>
        </p:blipFill>
        <p:spPr bwMode="auto">
          <a:xfrm>
            <a:off x="4762500" y="4943475"/>
            <a:ext cx="533400" cy="533400"/>
          </a:xfrm>
          <a:prstGeom prst="rect">
            <a:avLst/>
          </a:prstGeom>
          <a:noFill/>
        </p:spPr>
      </p:pic>
      <p:pic>
        <p:nvPicPr>
          <p:cNvPr id="74756" name="Picture 4" descr="\\ganghua5\c$\GangHua\DataBackupLLNetApp\_face\data\friends_full_LLFormat\patches\0013856330_0000000000000000646_00.bmp"/>
          <p:cNvPicPr>
            <a:picLocks noChangeAspect="1" noChangeArrowheads="1"/>
          </p:cNvPicPr>
          <p:nvPr/>
        </p:nvPicPr>
        <p:blipFill>
          <a:blip r:embed="rId25" cstate="print"/>
          <a:srcRect/>
          <a:stretch>
            <a:fillRect/>
          </a:stretch>
        </p:blipFill>
        <p:spPr bwMode="auto">
          <a:xfrm>
            <a:off x="5314950" y="4933950"/>
            <a:ext cx="533400" cy="533400"/>
          </a:xfrm>
          <a:prstGeom prst="rect">
            <a:avLst/>
          </a:prstGeom>
          <a:noFill/>
        </p:spPr>
      </p:pic>
      <p:pic>
        <p:nvPicPr>
          <p:cNvPr id="74757" name="Picture 5" descr="\\ganghua5\c$\GangHua\DataBackupLLNetApp\_face\data\friends_full_LLFormat\patches\0013956775_0000000000000000652_00.bmp"/>
          <p:cNvPicPr>
            <a:picLocks noChangeAspect="1" noChangeArrowheads="1"/>
          </p:cNvPicPr>
          <p:nvPr/>
        </p:nvPicPr>
        <p:blipFill>
          <a:blip r:embed="rId26" cstate="print"/>
          <a:srcRect/>
          <a:stretch>
            <a:fillRect/>
          </a:stretch>
        </p:blipFill>
        <p:spPr bwMode="auto">
          <a:xfrm>
            <a:off x="5857875" y="4381500"/>
            <a:ext cx="530066" cy="533400"/>
          </a:xfrm>
          <a:prstGeom prst="rect">
            <a:avLst/>
          </a:prstGeom>
          <a:noFill/>
        </p:spPr>
      </p:pic>
      <p:pic>
        <p:nvPicPr>
          <p:cNvPr id="74758" name="Picture 6" descr="\\ganghua5\c$\GangHua\DataBackupLLNetApp\_face\data\friends_full_LLFormat\patches\0013977023_0000000000000000654_00.bmp"/>
          <p:cNvPicPr>
            <a:picLocks noChangeAspect="1" noChangeArrowheads="1"/>
          </p:cNvPicPr>
          <p:nvPr/>
        </p:nvPicPr>
        <p:blipFill>
          <a:blip r:embed="rId27" cstate="print"/>
          <a:srcRect/>
          <a:stretch>
            <a:fillRect/>
          </a:stretch>
        </p:blipFill>
        <p:spPr bwMode="auto">
          <a:xfrm>
            <a:off x="5867400" y="4933950"/>
            <a:ext cx="533400" cy="533400"/>
          </a:xfrm>
          <a:prstGeom prst="rect">
            <a:avLst/>
          </a:prstGeom>
          <a:noFill/>
        </p:spPr>
      </p:pic>
      <p:pic>
        <p:nvPicPr>
          <p:cNvPr id="74759" name="Picture 7" descr="\\ganghua5\c$\GangHua\DataBackupLLNetApp\_face\data\friends_full_LLFormat\patches\0014694561_0000000000000001027_00.bmp"/>
          <p:cNvPicPr>
            <a:picLocks noChangeAspect="1" noChangeArrowheads="1"/>
          </p:cNvPicPr>
          <p:nvPr/>
        </p:nvPicPr>
        <p:blipFill>
          <a:blip r:embed="rId28" cstate="print"/>
          <a:srcRect/>
          <a:stretch>
            <a:fillRect/>
          </a:stretch>
        </p:blipFill>
        <p:spPr bwMode="auto">
          <a:xfrm>
            <a:off x="3009900" y="3467100"/>
            <a:ext cx="614082" cy="609600"/>
          </a:xfrm>
          <a:prstGeom prst="rect">
            <a:avLst/>
          </a:prstGeom>
          <a:noFill/>
        </p:spPr>
      </p:pic>
      <p:pic>
        <p:nvPicPr>
          <p:cNvPr id="74760" name="Picture 8" descr="\\ganghua5\c$\GangHua\DataBackupLLNetApp\_face\data\friends_full_LLFormat\patches\0014775045_0000000000000001035_00.bmp"/>
          <p:cNvPicPr>
            <a:picLocks noChangeAspect="1" noChangeArrowheads="1"/>
          </p:cNvPicPr>
          <p:nvPr/>
        </p:nvPicPr>
        <p:blipFill>
          <a:blip r:embed="rId29" cstate="print"/>
          <a:srcRect/>
          <a:stretch>
            <a:fillRect/>
          </a:stretch>
        </p:blipFill>
        <p:spPr bwMode="auto">
          <a:xfrm>
            <a:off x="3648075" y="3457575"/>
            <a:ext cx="609600" cy="609600"/>
          </a:xfrm>
          <a:prstGeom prst="rect">
            <a:avLst/>
          </a:prstGeom>
          <a:noFill/>
        </p:spPr>
      </p:pic>
      <p:sp>
        <p:nvSpPr>
          <p:cNvPr id="33" name="Left-Right Arrow 32"/>
          <p:cNvSpPr/>
          <p:nvPr/>
        </p:nvSpPr>
        <p:spPr>
          <a:xfrm rot="19486417">
            <a:off x="3912366" y="2982881"/>
            <a:ext cx="822908" cy="35565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34" name="Left-Right Arrow 33"/>
          <p:cNvSpPr/>
          <p:nvPr/>
        </p:nvSpPr>
        <p:spPr>
          <a:xfrm rot="13875305">
            <a:off x="2313850" y="2871014"/>
            <a:ext cx="790051" cy="352711"/>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35" name="Left-Right Arrow 34"/>
          <p:cNvSpPr/>
          <p:nvPr/>
        </p:nvSpPr>
        <p:spPr>
          <a:xfrm rot="9225623">
            <a:off x="2433120" y="4158015"/>
            <a:ext cx="790051" cy="332609"/>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36" name="Left-Right Arrow 35"/>
          <p:cNvSpPr/>
          <p:nvPr/>
        </p:nvSpPr>
        <p:spPr>
          <a:xfrm rot="11440362">
            <a:off x="3059839" y="2016770"/>
            <a:ext cx="1671301" cy="329522"/>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37" name="Left-Right Arrow 36"/>
          <p:cNvSpPr/>
          <p:nvPr/>
        </p:nvSpPr>
        <p:spPr>
          <a:xfrm rot="11440362">
            <a:off x="2576868" y="4751569"/>
            <a:ext cx="2092371" cy="31364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38" name="Left-Right Arrow 37"/>
          <p:cNvSpPr/>
          <p:nvPr/>
        </p:nvSpPr>
        <p:spPr>
          <a:xfrm rot="1543703">
            <a:off x="6467481" y="2601495"/>
            <a:ext cx="822908" cy="319604"/>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39" name="Left-Right Arrow 38"/>
          <p:cNvSpPr/>
          <p:nvPr/>
        </p:nvSpPr>
        <p:spPr>
          <a:xfrm rot="19486417">
            <a:off x="6392948" y="4204308"/>
            <a:ext cx="822908" cy="366128"/>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0" name="Rounded Rectangle 39"/>
          <p:cNvSpPr/>
          <p:nvPr/>
        </p:nvSpPr>
        <p:spPr>
          <a:xfrm>
            <a:off x="2628900" y="3238500"/>
            <a:ext cx="1981200" cy="1066800"/>
          </a:xfrm>
          <a:prstGeom prst="round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1" name="Freeform 40"/>
          <p:cNvSpPr/>
          <p:nvPr/>
        </p:nvSpPr>
        <p:spPr>
          <a:xfrm>
            <a:off x="1465263" y="2114550"/>
            <a:ext cx="4141787" cy="3297237"/>
          </a:xfrm>
          <a:custGeom>
            <a:avLst/>
            <a:gdLst>
              <a:gd name="connsiteX0" fmla="*/ 1173162 w 4141787"/>
              <a:gd name="connsiteY0" fmla="*/ 3057525 h 3297237"/>
              <a:gd name="connsiteX1" fmla="*/ 77787 w 4141787"/>
              <a:gd name="connsiteY1" fmla="*/ 1962150 h 3297237"/>
              <a:gd name="connsiteX2" fmla="*/ 706437 w 4141787"/>
              <a:gd name="connsiteY2" fmla="*/ 295275 h 3297237"/>
              <a:gd name="connsiteX3" fmla="*/ 3735387 w 4141787"/>
              <a:gd name="connsiteY3" fmla="*/ 333375 h 3297237"/>
              <a:gd name="connsiteX4" fmla="*/ 3144837 w 4141787"/>
              <a:gd name="connsiteY4" fmla="*/ 2295525 h 3297237"/>
              <a:gd name="connsiteX5" fmla="*/ 2173287 w 4141787"/>
              <a:gd name="connsiteY5" fmla="*/ 3171825 h 3297237"/>
              <a:gd name="connsiteX6" fmla="*/ 1173162 w 4141787"/>
              <a:gd name="connsiteY6" fmla="*/ 3057525 h 3297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41787" h="3297237">
                <a:moveTo>
                  <a:pt x="1173162" y="3057525"/>
                </a:moveTo>
                <a:cubicBezTo>
                  <a:pt x="823912" y="2855913"/>
                  <a:pt x="155574" y="2422525"/>
                  <a:pt x="77787" y="1962150"/>
                </a:cubicBezTo>
                <a:cubicBezTo>
                  <a:pt x="0" y="1501775"/>
                  <a:pt x="96837" y="566737"/>
                  <a:pt x="706437" y="295275"/>
                </a:cubicBezTo>
                <a:cubicBezTo>
                  <a:pt x="1316037" y="23813"/>
                  <a:pt x="3328987" y="0"/>
                  <a:pt x="3735387" y="333375"/>
                </a:cubicBezTo>
                <a:cubicBezTo>
                  <a:pt x="4141787" y="666750"/>
                  <a:pt x="3405187" y="1822450"/>
                  <a:pt x="3144837" y="2295525"/>
                </a:cubicBezTo>
                <a:cubicBezTo>
                  <a:pt x="2884487" y="2768600"/>
                  <a:pt x="2503487" y="3046413"/>
                  <a:pt x="2173287" y="3171825"/>
                </a:cubicBezTo>
                <a:cubicBezTo>
                  <a:pt x="1843087" y="3297237"/>
                  <a:pt x="1522412" y="3259138"/>
                  <a:pt x="1173162" y="3057525"/>
                </a:cubicBezTo>
                <a:close/>
              </a:path>
            </a:pathLst>
          </a:cu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2" name="Rectangle 41"/>
          <p:cNvSpPr/>
          <p:nvPr/>
        </p:nvSpPr>
        <p:spPr>
          <a:xfrm>
            <a:off x="1590675" y="1524000"/>
            <a:ext cx="609600" cy="609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3" name="Rectangle 42"/>
          <p:cNvSpPr/>
          <p:nvPr/>
        </p:nvSpPr>
        <p:spPr>
          <a:xfrm>
            <a:off x="2219325" y="1524000"/>
            <a:ext cx="609600" cy="609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4" name="Rectangle 43"/>
          <p:cNvSpPr/>
          <p:nvPr/>
        </p:nvSpPr>
        <p:spPr>
          <a:xfrm>
            <a:off x="1352550" y="2114550"/>
            <a:ext cx="609600" cy="609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5" name="Rectangle 44"/>
          <p:cNvSpPr/>
          <p:nvPr/>
        </p:nvSpPr>
        <p:spPr>
          <a:xfrm>
            <a:off x="1914525" y="2105025"/>
            <a:ext cx="609600" cy="609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6" name="Rectangle 45"/>
          <p:cNvSpPr/>
          <p:nvPr/>
        </p:nvSpPr>
        <p:spPr>
          <a:xfrm>
            <a:off x="2533650" y="2105025"/>
            <a:ext cx="609600" cy="609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7" name="Rectangle 46"/>
          <p:cNvSpPr/>
          <p:nvPr/>
        </p:nvSpPr>
        <p:spPr>
          <a:xfrm>
            <a:off x="1866900" y="4648200"/>
            <a:ext cx="609600" cy="609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8" name="Rectangle 47"/>
          <p:cNvSpPr/>
          <p:nvPr/>
        </p:nvSpPr>
        <p:spPr>
          <a:xfrm>
            <a:off x="4657725" y="2581275"/>
            <a:ext cx="609600" cy="609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49" name="Rectangle 48"/>
          <p:cNvSpPr/>
          <p:nvPr/>
        </p:nvSpPr>
        <p:spPr>
          <a:xfrm>
            <a:off x="5562600" y="1971675"/>
            <a:ext cx="609600" cy="609600"/>
          </a:xfrm>
          <a:prstGeom prst="rect">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50" name="Rectangle 49"/>
          <p:cNvSpPr/>
          <p:nvPr/>
        </p:nvSpPr>
        <p:spPr>
          <a:xfrm>
            <a:off x="4876800" y="1981200"/>
            <a:ext cx="6096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51" name="Rectangle 50"/>
          <p:cNvSpPr/>
          <p:nvPr/>
        </p:nvSpPr>
        <p:spPr>
          <a:xfrm>
            <a:off x="5257800" y="2590800"/>
            <a:ext cx="6096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52" name="Rectangle 51"/>
          <p:cNvSpPr/>
          <p:nvPr/>
        </p:nvSpPr>
        <p:spPr>
          <a:xfrm>
            <a:off x="5867400" y="2590800"/>
            <a:ext cx="609600" cy="60960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spTree>
    <p:custDataLst>
      <p:tags r:id="rId1"/>
    </p:custData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linds(horizontal)">
                                      <p:cBhvr>
                                        <p:cTn id="7" dur="500"/>
                                        <p:tgtEl>
                                          <p:spTgt spid="40"/>
                                        </p:tgtEl>
                                      </p:cBhvr>
                                    </p:animEffect>
                                  </p:childTnLst>
                                </p:cTn>
                              </p:par>
                            </p:childTnLst>
                          </p:cTn>
                        </p:par>
                      </p:childTnLst>
                    </p:cTn>
                  </p:par>
                  <p:par>
                    <p:cTn id="8" fill="hold">
                      <p:stCondLst>
                        <p:cond delay="indefinite"/>
                      </p:stCondLst>
                      <p:childTnLst>
                        <p:par>
                          <p:cTn id="9" fill="hold">
                            <p:stCondLst>
                              <p:cond delay="0"/>
                            </p:stCondLst>
                            <p:childTnLst>
                              <p:par>
                                <p:cTn id="10" presetID="8" presetClass="entr" presetSubtype="16" fill="hold" grpId="0" nodeType="clickEffect">
                                  <p:stCondLst>
                                    <p:cond delay="0"/>
                                  </p:stCondLst>
                                  <p:childTnLst>
                                    <p:set>
                                      <p:cBhvr>
                                        <p:cTn id="11" dur="1" fill="hold">
                                          <p:stCondLst>
                                            <p:cond delay="0"/>
                                          </p:stCondLst>
                                        </p:cTn>
                                        <p:tgtEl>
                                          <p:spTgt spid="41"/>
                                        </p:tgtEl>
                                        <p:attrNameLst>
                                          <p:attrName>style.visibility</p:attrName>
                                        </p:attrNameLst>
                                      </p:cBhvr>
                                      <p:to>
                                        <p:strVal val="visible"/>
                                      </p:to>
                                    </p:set>
                                    <p:animEffect transition="in" filter="diamond(in)">
                                      <p:cBhvr>
                                        <p:cTn id="12" dur="2000"/>
                                        <p:tgtEl>
                                          <p:spTgt spid="41"/>
                                        </p:tgtEl>
                                      </p:cBhvr>
                                    </p:animEffect>
                                  </p:childTnLst>
                                </p:cTn>
                              </p:par>
                            </p:childTnLst>
                          </p:cTn>
                        </p:par>
                      </p:childTnLst>
                    </p:cTn>
                  </p:par>
                  <p:par>
                    <p:cTn id="13" fill="hold">
                      <p:stCondLst>
                        <p:cond delay="indefinite"/>
                      </p:stCondLst>
                      <p:childTnLst>
                        <p:par>
                          <p:cTn id="14" fill="hold">
                            <p:stCondLst>
                              <p:cond delay="0"/>
                            </p:stCondLst>
                            <p:childTnLst>
                              <p:par>
                                <p:cTn id="15" presetID="5" presetClass="entr" presetSubtype="10" fill="hold" grpId="0" nodeType="clickEffect">
                                  <p:stCondLst>
                                    <p:cond delay="0"/>
                                  </p:stCondLst>
                                  <p:childTnLst>
                                    <p:set>
                                      <p:cBhvr>
                                        <p:cTn id="16" dur="1" fill="hold">
                                          <p:stCondLst>
                                            <p:cond delay="0"/>
                                          </p:stCondLst>
                                        </p:cTn>
                                        <p:tgtEl>
                                          <p:spTgt spid="42"/>
                                        </p:tgtEl>
                                        <p:attrNameLst>
                                          <p:attrName>style.visibility</p:attrName>
                                        </p:attrNameLst>
                                      </p:cBhvr>
                                      <p:to>
                                        <p:strVal val="visible"/>
                                      </p:to>
                                    </p:set>
                                    <p:animEffect transition="in" filter="checkerboard(across)">
                                      <p:cBhvr>
                                        <p:cTn id="17" dur="500"/>
                                        <p:tgtEl>
                                          <p:spTgt spid="42"/>
                                        </p:tgtEl>
                                      </p:cBhvr>
                                    </p:animEffect>
                                  </p:childTnLst>
                                </p:cTn>
                              </p:par>
                              <p:par>
                                <p:cTn id="18" presetID="5" presetClass="entr" presetSubtype="10" fill="hold" grpId="0" nodeType="withEffect">
                                  <p:stCondLst>
                                    <p:cond delay="0"/>
                                  </p:stCondLst>
                                  <p:childTnLst>
                                    <p:set>
                                      <p:cBhvr>
                                        <p:cTn id="19" dur="1" fill="hold">
                                          <p:stCondLst>
                                            <p:cond delay="0"/>
                                          </p:stCondLst>
                                        </p:cTn>
                                        <p:tgtEl>
                                          <p:spTgt spid="43"/>
                                        </p:tgtEl>
                                        <p:attrNameLst>
                                          <p:attrName>style.visibility</p:attrName>
                                        </p:attrNameLst>
                                      </p:cBhvr>
                                      <p:to>
                                        <p:strVal val="visible"/>
                                      </p:to>
                                    </p:set>
                                    <p:animEffect transition="in" filter="checkerboard(across)">
                                      <p:cBhvr>
                                        <p:cTn id="20" dur="500"/>
                                        <p:tgtEl>
                                          <p:spTgt spid="43"/>
                                        </p:tgtEl>
                                      </p:cBhvr>
                                    </p:animEffect>
                                  </p:childTnLst>
                                </p:cTn>
                              </p:par>
                              <p:par>
                                <p:cTn id="21" presetID="5" presetClass="entr" presetSubtype="10" fill="hold" grpId="0" nodeType="with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checkerboard(across)">
                                      <p:cBhvr>
                                        <p:cTn id="23" dur="500"/>
                                        <p:tgtEl>
                                          <p:spTgt spid="44"/>
                                        </p:tgtEl>
                                      </p:cBhvr>
                                    </p:animEffect>
                                  </p:childTnLst>
                                </p:cTn>
                              </p:par>
                              <p:par>
                                <p:cTn id="24" presetID="5" presetClass="entr" presetSubtype="10" fill="hold" grpId="0" nodeType="withEffect">
                                  <p:stCondLst>
                                    <p:cond delay="0"/>
                                  </p:stCondLst>
                                  <p:childTnLst>
                                    <p:set>
                                      <p:cBhvr>
                                        <p:cTn id="25" dur="1" fill="hold">
                                          <p:stCondLst>
                                            <p:cond delay="0"/>
                                          </p:stCondLst>
                                        </p:cTn>
                                        <p:tgtEl>
                                          <p:spTgt spid="45"/>
                                        </p:tgtEl>
                                        <p:attrNameLst>
                                          <p:attrName>style.visibility</p:attrName>
                                        </p:attrNameLst>
                                      </p:cBhvr>
                                      <p:to>
                                        <p:strVal val="visible"/>
                                      </p:to>
                                    </p:set>
                                    <p:animEffect transition="in" filter="checkerboard(across)">
                                      <p:cBhvr>
                                        <p:cTn id="26" dur="500"/>
                                        <p:tgtEl>
                                          <p:spTgt spid="45"/>
                                        </p:tgtEl>
                                      </p:cBhvr>
                                    </p:animEffect>
                                  </p:childTnLst>
                                </p:cTn>
                              </p:par>
                              <p:par>
                                <p:cTn id="27" presetID="5" presetClass="entr" presetSubtype="10" fill="hold" grpId="0" nodeType="withEffect">
                                  <p:stCondLst>
                                    <p:cond delay="0"/>
                                  </p:stCondLst>
                                  <p:childTnLst>
                                    <p:set>
                                      <p:cBhvr>
                                        <p:cTn id="28" dur="1" fill="hold">
                                          <p:stCondLst>
                                            <p:cond delay="0"/>
                                          </p:stCondLst>
                                        </p:cTn>
                                        <p:tgtEl>
                                          <p:spTgt spid="46"/>
                                        </p:tgtEl>
                                        <p:attrNameLst>
                                          <p:attrName>style.visibility</p:attrName>
                                        </p:attrNameLst>
                                      </p:cBhvr>
                                      <p:to>
                                        <p:strVal val="visible"/>
                                      </p:to>
                                    </p:set>
                                    <p:animEffect transition="in" filter="checkerboard(across)">
                                      <p:cBhvr>
                                        <p:cTn id="29" dur="500"/>
                                        <p:tgtEl>
                                          <p:spTgt spid="46"/>
                                        </p:tgtEl>
                                      </p:cBhvr>
                                    </p:animEffect>
                                  </p:childTnLst>
                                </p:cTn>
                              </p:par>
                              <p:par>
                                <p:cTn id="30" presetID="5" presetClass="entr" presetSubtype="10" fill="hold" grpId="0" nodeType="with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checkerboard(across)">
                                      <p:cBhvr>
                                        <p:cTn id="32" dur="500"/>
                                        <p:tgtEl>
                                          <p:spTgt spid="48"/>
                                        </p:tgtEl>
                                      </p:cBhvr>
                                    </p:animEffect>
                                  </p:childTnLst>
                                </p:cTn>
                              </p:par>
                              <p:par>
                                <p:cTn id="33" presetID="5" presetClass="entr" presetSubtype="10" fill="hold" grpId="0" nodeType="withEffect">
                                  <p:stCondLst>
                                    <p:cond delay="0"/>
                                  </p:stCondLst>
                                  <p:childTnLst>
                                    <p:set>
                                      <p:cBhvr>
                                        <p:cTn id="34" dur="1" fill="hold">
                                          <p:stCondLst>
                                            <p:cond delay="0"/>
                                          </p:stCondLst>
                                        </p:cTn>
                                        <p:tgtEl>
                                          <p:spTgt spid="49"/>
                                        </p:tgtEl>
                                        <p:attrNameLst>
                                          <p:attrName>style.visibility</p:attrName>
                                        </p:attrNameLst>
                                      </p:cBhvr>
                                      <p:to>
                                        <p:strVal val="visible"/>
                                      </p:to>
                                    </p:set>
                                    <p:animEffect transition="in" filter="checkerboard(across)">
                                      <p:cBhvr>
                                        <p:cTn id="35" dur="500"/>
                                        <p:tgtEl>
                                          <p:spTgt spid="49"/>
                                        </p:tgtEl>
                                      </p:cBhvr>
                                    </p:animEffect>
                                  </p:childTnLst>
                                </p:cTn>
                              </p:par>
                              <p:par>
                                <p:cTn id="36" presetID="5" presetClass="entr" presetSubtype="10" fill="hold" grpId="0" nodeType="withEffect">
                                  <p:stCondLst>
                                    <p:cond delay="0"/>
                                  </p:stCondLst>
                                  <p:childTnLst>
                                    <p:set>
                                      <p:cBhvr>
                                        <p:cTn id="37" dur="1" fill="hold">
                                          <p:stCondLst>
                                            <p:cond delay="0"/>
                                          </p:stCondLst>
                                        </p:cTn>
                                        <p:tgtEl>
                                          <p:spTgt spid="47"/>
                                        </p:tgtEl>
                                        <p:attrNameLst>
                                          <p:attrName>style.visibility</p:attrName>
                                        </p:attrNameLst>
                                      </p:cBhvr>
                                      <p:to>
                                        <p:strVal val="visible"/>
                                      </p:to>
                                    </p:set>
                                    <p:animEffect transition="in" filter="checkerboard(across)">
                                      <p:cBhvr>
                                        <p:cTn id="38" dur="500"/>
                                        <p:tgtEl>
                                          <p:spTgt spid="47"/>
                                        </p:tgtEl>
                                      </p:cBhvr>
                                    </p:animEffect>
                                  </p:childTnLst>
                                </p:cTn>
                              </p:par>
                            </p:childTnLst>
                          </p:cTn>
                        </p:par>
                      </p:childTnLst>
                    </p:cTn>
                  </p:par>
                  <p:par>
                    <p:cTn id="39" fill="hold">
                      <p:stCondLst>
                        <p:cond delay="indefinite"/>
                      </p:stCondLst>
                      <p:childTnLst>
                        <p:par>
                          <p:cTn id="40" fill="hold">
                            <p:stCondLst>
                              <p:cond delay="0"/>
                            </p:stCondLst>
                            <p:childTnLst>
                              <p:par>
                                <p:cTn id="41" presetID="5" presetClass="entr" presetSubtype="10" fill="hold" grpId="0" nodeType="click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checkerboard(across)">
                                      <p:cBhvr>
                                        <p:cTn id="43" dur="500"/>
                                        <p:tgtEl>
                                          <p:spTgt spid="50"/>
                                        </p:tgtEl>
                                      </p:cBhvr>
                                    </p:animEffect>
                                  </p:childTnLst>
                                </p:cTn>
                              </p:par>
                              <p:par>
                                <p:cTn id="44" presetID="5" presetClass="entr" presetSubtype="10" fill="hold" grpId="0" nodeType="withEffect">
                                  <p:stCondLst>
                                    <p:cond delay="0"/>
                                  </p:stCondLst>
                                  <p:childTnLst>
                                    <p:set>
                                      <p:cBhvr>
                                        <p:cTn id="45" dur="1" fill="hold">
                                          <p:stCondLst>
                                            <p:cond delay="0"/>
                                          </p:stCondLst>
                                        </p:cTn>
                                        <p:tgtEl>
                                          <p:spTgt spid="51"/>
                                        </p:tgtEl>
                                        <p:attrNameLst>
                                          <p:attrName>style.visibility</p:attrName>
                                        </p:attrNameLst>
                                      </p:cBhvr>
                                      <p:to>
                                        <p:strVal val="visible"/>
                                      </p:to>
                                    </p:set>
                                    <p:animEffect transition="in" filter="checkerboard(across)">
                                      <p:cBhvr>
                                        <p:cTn id="46" dur="500"/>
                                        <p:tgtEl>
                                          <p:spTgt spid="51"/>
                                        </p:tgtEl>
                                      </p:cBhvr>
                                    </p:animEffect>
                                  </p:childTnLst>
                                </p:cTn>
                              </p:par>
                              <p:par>
                                <p:cTn id="47" presetID="5" presetClass="entr" presetSubtype="10" fill="hold" grpId="0" nodeType="withEffect">
                                  <p:stCondLst>
                                    <p:cond delay="0"/>
                                  </p:stCondLst>
                                  <p:childTnLst>
                                    <p:set>
                                      <p:cBhvr>
                                        <p:cTn id="48" dur="1" fill="hold">
                                          <p:stCondLst>
                                            <p:cond delay="0"/>
                                          </p:stCondLst>
                                        </p:cTn>
                                        <p:tgtEl>
                                          <p:spTgt spid="52"/>
                                        </p:tgtEl>
                                        <p:attrNameLst>
                                          <p:attrName>style.visibility</p:attrName>
                                        </p:attrNameLst>
                                      </p:cBhvr>
                                      <p:to>
                                        <p:strVal val="visible"/>
                                      </p:to>
                                    </p:set>
                                    <p:animEffect transition="in" filter="checkerboard(across)">
                                      <p:cBhvr>
                                        <p:cTn id="49"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43" grpId="0" animBg="1"/>
      <p:bldP spid="44" grpId="0" animBg="1"/>
      <p:bldP spid="45" grpId="0" animBg="1"/>
      <p:bldP spid="46" grpId="0" animBg="1"/>
      <p:bldP spid="47" grpId="0" animBg="1"/>
      <p:bldP spid="48" grpId="0" animBg="1"/>
      <p:bldP spid="49" grpId="0" animBg="1"/>
      <p:bldP spid="50" grpId="0" animBg="1"/>
      <p:bldP spid="51" grpId="0" animBg="1"/>
      <p:bldP spid="52" grpId="0" animBg="1"/>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5778" name="Picture 2"/>
          <p:cNvPicPr>
            <a:picLocks noChangeAspect="1" noChangeArrowheads="1"/>
          </p:cNvPicPr>
          <p:nvPr/>
        </p:nvPicPr>
        <p:blipFill>
          <a:blip r:embed="rId3" cstate="print"/>
          <a:srcRect/>
          <a:stretch>
            <a:fillRect/>
          </a:stretch>
        </p:blipFill>
        <p:spPr bwMode="auto">
          <a:xfrm>
            <a:off x="457200" y="1524000"/>
            <a:ext cx="6019800" cy="4953229"/>
          </a:xfrm>
          <a:prstGeom prst="rect">
            <a:avLst/>
          </a:prstGeom>
          <a:noFill/>
          <a:ln w="9525">
            <a:noFill/>
            <a:miter lim="800000"/>
            <a:headEnd/>
            <a:tailEnd/>
          </a:ln>
        </p:spPr>
      </p:pic>
      <p:sp>
        <p:nvSpPr>
          <p:cNvPr id="2" name="Title 1"/>
          <p:cNvSpPr>
            <a:spLocks noGrp="1"/>
          </p:cNvSpPr>
          <p:nvPr>
            <p:ph type="title"/>
          </p:nvPr>
        </p:nvSpPr>
        <p:spPr/>
        <p:txBody>
          <a:bodyPr/>
          <a:lstStyle/>
          <a:p>
            <a:r>
              <a:rPr lang="en-US" dirty="0" smtClean="0"/>
              <a:t>Effects of social priors</a:t>
            </a:r>
            <a:endParaRPr lang="en-US" dirty="0"/>
          </a:p>
        </p:txBody>
      </p:sp>
      <p:sp>
        <p:nvSpPr>
          <p:cNvPr id="18" name="Freeform 17"/>
          <p:cNvSpPr/>
          <p:nvPr/>
        </p:nvSpPr>
        <p:spPr>
          <a:xfrm>
            <a:off x="1809750" y="2247900"/>
            <a:ext cx="5353050" cy="1181100"/>
          </a:xfrm>
          <a:custGeom>
            <a:avLst/>
            <a:gdLst>
              <a:gd name="connsiteX0" fmla="*/ 0 w 5353050"/>
              <a:gd name="connsiteY0" fmla="*/ 0 h 1181100"/>
              <a:gd name="connsiteX1" fmla="*/ 1857375 w 5353050"/>
              <a:gd name="connsiteY1" fmla="*/ 142875 h 1181100"/>
              <a:gd name="connsiteX2" fmla="*/ 2495550 w 5353050"/>
              <a:gd name="connsiteY2" fmla="*/ 809625 h 1181100"/>
              <a:gd name="connsiteX3" fmla="*/ 4514850 w 5353050"/>
              <a:gd name="connsiteY3" fmla="*/ 1114425 h 1181100"/>
              <a:gd name="connsiteX4" fmla="*/ 5353050 w 5353050"/>
              <a:gd name="connsiteY4" fmla="*/ 1181100 h 11811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3050" h="1181100">
                <a:moveTo>
                  <a:pt x="0" y="0"/>
                </a:moveTo>
                <a:cubicBezTo>
                  <a:pt x="720725" y="3969"/>
                  <a:pt x="1441450" y="7938"/>
                  <a:pt x="1857375" y="142875"/>
                </a:cubicBezTo>
                <a:cubicBezTo>
                  <a:pt x="2273300" y="277813"/>
                  <a:pt x="2052638" y="647700"/>
                  <a:pt x="2495550" y="809625"/>
                </a:cubicBezTo>
                <a:cubicBezTo>
                  <a:pt x="2938462" y="971550"/>
                  <a:pt x="4038600" y="1052513"/>
                  <a:pt x="4514850" y="1114425"/>
                </a:cubicBezTo>
                <a:cubicBezTo>
                  <a:pt x="4991100" y="1176337"/>
                  <a:pt x="5172075" y="1178718"/>
                  <a:pt x="5353050" y="1181100"/>
                </a:cubicBezTo>
              </a:path>
            </a:pathLst>
          </a:custGeom>
          <a:ln w="19050">
            <a:solidFill>
              <a:srgbClr val="00206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19" name="Freeform 18"/>
          <p:cNvSpPr/>
          <p:nvPr/>
        </p:nvSpPr>
        <p:spPr>
          <a:xfrm>
            <a:off x="2543175" y="3086100"/>
            <a:ext cx="4695825" cy="1104900"/>
          </a:xfrm>
          <a:custGeom>
            <a:avLst/>
            <a:gdLst>
              <a:gd name="connsiteX0" fmla="*/ 0 w 4752975"/>
              <a:gd name="connsiteY0" fmla="*/ 0 h 933450"/>
              <a:gd name="connsiteX1" fmla="*/ 1857375 w 4752975"/>
              <a:gd name="connsiteY1" fmla="*/ 295275 h 933450"/>
              <a:gd name="connsiteX2" fmla="*/ 2533650 w 4752975"/>
              <a:gd name="connsiteY2" fmla="*/ 647700 h 933450"/>
              <a:gd name="connsiteX3" fmla="*/ 4572000 w 4752975"/>
              <a:gd name="connsiteY3" fmla="*/ 914400 h 933450"/>
              <a:gd name="connsiteX4" fmla="*/ 4572000 w 4752975"/>
              <a:gd name="connsiteY4" fmla="*/ 914400 h 933450"/>
              <a:gd name="connsiteX5" fmla="*/ 4752975 w 4752975"/>
              <a:gd name="connsiteY5" fmla="*/ 933450 h 933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752975" h="933450">
                <a:moveTo>
                  <a:pt x="0" y="0"/>
                </a:moveTo>
                <a:cubicBezTo>
                  <a:pt x="717550" y="93662"/>
                  <a:pt x="1435100" y="187325"/>
                  <a:pt x="1857375" y="295275"/>
                </a:cubicBezTo>
                <a:cubicBezTo>
                  <a:pt x="2279650" y="403225"/>
                  <a:pt x="2081212" y="544512"/>
                  <a:pt x="2533650" y="647700"/>
                </a:cubicBezTo>
                <a:cubicBezTo>
                  <a:pt x="2986088" y="750888"/>
                  <a:pt x="4572000" y="914400"/>
                  <a:pt x="4572000" y="914400"/>
                </a:cubicBezTo>
                <a:lnTo>
                  <a:pt x="4572000" y="914400"/>
                </a:lnTo>
                <a:lnTo>
                  <a:pt x="4752975" y="933450"/>
                </a:lnTo>
              </a:path>
            </a:pathLst>
          </a:custGeom>
          <a:ln w="19050">
            <a:solidFill>
              <a:srgbClr val="92D05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20" name="Freeform 19"/>
          <p:cNvSpPr/>
          <p:nvPr/>
        </p:nvSpPr>
        <p:spPr>
          <a:xfrm>
            <a:off x="2524125" y="3629025"/>
            <a:ext cx="4648200" cy="1581150"/>
          </a:xfrm>
          <a:custGeom>
            <a:avLst/>
            <a:gdLst>
              <a:gd name="connsiteX0" fmla="*/ 0 w 4648200"/>
              <a:gd name="connsiteY0" fmla="*/ 0 h 1581150"/>
              <a:gd name="connsiteX1" fmla="*/ 2200275 w 4648200"/>
              <a:gd name="connsiteY1" fmla="*/ 409575 h 1581150"/>
              <a:gd name="connsiteX2" fmla="*/ 3257550 w 4648200"/>
              <a:gd name="connsiteY2" fmla="*/ 1085850 h 1581150"/>
              <a:gd name="connsiteX3" fmla="*/ 4648200 w 4648200"/>
              <a:gd name="connsiteY3" fmla="*/ 1581150 h 1581150"/>
            </a:gdLst>
            <a:ahLst/>
            <a:cxnLst>
              <a:cxn ang="0">
                <a:pos x="connsiteX0" y="connsiteY0"/>
              </a:cxn>
              <a:cxn ang="0">
                <a:pos x="connsiteX1" y="connsiteY1"/>
              </a:cxn>
              <a:cxn ang="0">
                <a:pos x="connsiteX2" y="connsiteY2"/>
              </a:cxn>
              <a:cxn ang="0">
                <a:pos x="connsiteX3" y="connsiteY3"/>
              </a:cxn>
            </a:cxnLst>
            <a:rect l="l" t="t" r="r" b="b"/>
            <a:pathLst>
              <a:path w="4648200" h="1581150">
                <a:moveTo>
                  <a:pt x="0" y="0"/>
                </a:moveTo>
                <a:cubicBezTo>
                  <a:pt x="828675" y="114300"/>
                  <a:pt x="1657350" y="228600"/>
                  <a:pt x="2200275" y="409575"/>
                </a:cubicBezTo>
                <a:cubicBezTo>
                  <a:pt x="2743200" y="590550"/>
                  <a:pt x="2849563" y="890588"/>
                  <a:pt x="3257550" y="1085850"/>
                </a:cubicBezTo>
                <a:cubicBezTo>
                  <a:pt x="3665537" y="1281112"/>
                  <a:pt x="4156868" y="1431131"/>
                  <a:pt x="4648200" y="1581150"/>
                </a:cubicBezTo>
              </a:path>
            </a:pathLst>
          </a:custGeom>
          <a:ln w="19050">
            <a:solidFill>
              <a:srgbClr val="FF000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eaLnBrk="1" fontAlgn="auto" hangingPunct="1">
              <a:spcBef>
                <a:spcPts val="0"/>
              </a:spcBef>
              <a:spcAft>
                <a:spcPts val="0"/>
              </a:spcAft>
            </a:pPr>
            <a:endParaRPr lang="en-US" sz="1800" b="0">
              <a:solidFill>
                <a:srgbClr val="FFFFFF"/>
              </a:solidFill>
            </a:endParaRPr>
          </a:p>
        </p:txBody>
      </p:sp>
      <p:sp>
        <p:nvSpPr>
          <p:cNvPr id="21" name="TextBox 20"/>
          <p:cNvSpPr txBox="1"/>
          <p:nvPr/>
        </p:nvSpPr>
        <p:spPr>
          <a:xfrm>
            <a:off x="6535673" y="3429000"/>
            <a:ext cx="1884747" cy="369332"/>
          </a:xfrm>
          <a:prstGeom prst="rect">
            <a:avLst/>
          </a:prstGeom>
          <a:noFill/>
        </p:spPr>
        <p:txBody>
          <a:bodyPr wrap="none" rtlCol="0">
            <a:spAutoFit/>
          </a:bodyPr>
          <a:lstStyle/>
          <a:p>
            <a:pPr eaLnBrk="1" fontAlgn="auto" hangingPunct="1">
              <a:spcBef>
                <a:spcPts val="0"/>
              </a:spcBef>
              <a:spcAft>
                <a:spcPts val="0"/>
              </a:spcAft>
            </a:pPr>
            <a:r>
              <a:rPr lang="en-US" sz="1800" b="0" dirty="0" smtClean="0">
                <a:solidFill>
                  <a:srgbClr val="92D050"/>
                </a:solidFill>
                <a:latin typeface="Garamond"/>
                <a:cs typeface="+mn-cs"/>
              </a:rPr>
              <a:t>Perfect recognition</a:t>
            </a:r>
            <a:endParaRPr lang="en-US" sz="1800" b="0" dirty="0">
              <a:solidFill>
                <a:srgbClr val="92D050"/>
              </a:solidFill>
              <a:latin typeface="Garamond"/>
              <a:cs typeface="+mn-cs"/>
            </a:endParaRPr>
          </a:p>
        </p:txBody>
      </p:sp>
      <p:sp>
        <p:nvSpPr>
          <p:cNvPr id="22" name="TextBox 21"/>
          <p:cNvSpPr txBox="1"/>
          <p:nvPr/>
        </p:nvSpPr>
        <p:spPr>
          <a:xfrm>
            <a:off x="6553200" y="4191000"/>
            <a:ext cx="2182649" cy="369332"/>
          </a:xfrm>
          <a:prstGeom prst="rect">
            <a:avLst/>
          </a:prstGeom>
          <a:noFill/>
        </p:spPr>
        <p:txBody>
          <a:bodyPr wrap="none" rtlCol="0">
            <a:spAutoFit/>
          </a:bodyPr>
          <a:lstStyle/>
          <a:p>
            <a:pPr eaLnBrk="1" fontAlgn="auto" hangingPunct="1">
              <a:spcBef>
                <a:spcPts val="0"/>
              </a:spcBef>
              <a:spcAft>
                <a:spcPts val="0"/>
              </a:spcAft>
            </a:pPr>
            <a:r>
              <a:rPr lang="en-US" sz="1800" b="0" dirty="0" smtClean="0">
                <a:solidFill>
                  <a:srgbClr val="FFFF00"/>
                </a:solidFill>
                <a:latin typeface="Garamond"/>
                <a:cs typeface="+mn-cs"/>
              </a:rPr>
              <a:t>Recognition w/ Priors</a:t>
            </a:r>
            <a:endParaRPr lang="en-US" sz="1800" b="0" dirty="0">
              <a:solidFill>
                <a:srgbClr val="FFFF00"/>
              </a:solidFill>
              <a:latin typeface="Garamond"/>
              <a:cs typeface="+mn-cs"/>
            </a:endParaRPr>
          </a:p>
        </p:txBody>
      </p:sp>
      <p:sp>
        <p:nvSpPr>
          <p:cNvPr id="24" name="TextBox 23"/>
          <p:cNvSpPr txBox="1"/>
          <p:nvPr/>
        </p:nvSpPr>
        <p:spPr>
          <a:xfrm>
            <a:off x="6553200" y="5193268"/>
            <a:ext cx="2470420" cy="369332"/>
          </a:xfrm>
          <a:prstGeom prst="rect">
            <a:avLst/>
          </a:prstGeom>
          <a:noFill/>
        </p:spPr>
        <p:txBody>
          <a:bodyPr wrap="none" rtlCol="0">
            <a:spAutoFit/>
          </a:bodyPr>
          <a:lstStyle/>
          <a:p>
            <a:pPr eaLnBrk="1" fontAlgn="auto" hangingPunct="1">
              <a:spcBef>
                <a:spcPts val="0"/>
              </a:spcBef>
              <a:spcAft>
                <a:spcPts val="0"/>
              </a:spcAft>
            </a:pPr>
            <a:r>
              <a:rPr lang="en-US" sz="1800" b="0" dirty="0" smtClean="0">
                <a:solidFill>
                  <a:srgbClr val="FF0000"/>
                </a:solidFill>
                <a:latin typeface="Garamond"/>
                <a:cs typeface="+mn-cs"/>
              </a:rPr>
              <a:t>Recognition w/o Priors</a:t>
            </a:r>
            <a:endParaRPr lang="en-US" sz="1800" b="0" dirty="0">
              <a:solidFill>
                <a:srgbClr val="FF0000"/>
              </a:solidFill>
              <a:latin typeface="Garamond"/>
              <a:cs typeface="+mn-cs"/>
            </a:endParaRPr>
          </a:p>
        </p:txBody>
      </p:sp>
      <p:grpSp>
        <p:nvGrpSpPr>
          <p:cNvPr id="29" name="Group 28"/>
          <p:cNvGrpSpPr/>
          <p:nvPr/>
        </p:nvGrpSpPr>
        <p:grpSpPr>
          <a:xfrm>
            <a:off x="5181600" y="1524000"/>
            <a:ext cx="3657600" cy="1752600"/>
            <a:chOff x="1771650" y="4210050"/>
            <a:chExt cx="3657600" cy="1752600"/>
          </a:xfrm>
        </p:grpSpPr>
        <p:sp>
          <p:nvSpPr>
            <p:cNvPr id="28" name="Rounded Rectangle 27"/>
            <p:cNvSpPr/>
            <p:nvPr/>
          </p:nvSpPr>
          <p:spPr>
            <a:xfrm>
              <a:off x="1771650" y="4210050"/>
              <a:ext cx="3657600" cy="1752600"/>
            </a:xfrm>
            <a:prstGeom prst="roundRect">
              <a:avLst/>
            </a:prstGeo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eaLnBrk="1" fontAlgn="auto" hangingPunct="1">
                <a:spcBef>
                  <a:spcPts val="0"/>
                </a:spcBef>
                <a:spcAft>
                  <a:spcPts val="0"/>
                </a:spcAft>
              </a:pPr>
              <a:endParaRPr lang="en-US" sz="1800" b="0">
                <a:solidFill>
                  <a:srgbClr val="FFFFFF"/>
                </a:solidFill>
              </a:endParaRPr>
            </a:p>
          </p:txBody>
        </p:sp>
        <p:grpSp>
          <p:nvGrpSpPr>
            <p:cNvPr id="12" name="Group 14"/>
            <p:cNvGrpSpPr/>
            <p:nvPr/>
          </p:nvGrpSpPr>
          <p:grpSpPr>
            <a:xfrm>
              <a:off x="1981200" y="4267200"/>
              <a:ext cx="3254478" cy="1646308"/>
              <a:chOff x="5791200" y="2620892"/>
              <a:chExt cx="3254478" cy="1646308"/>
            </a:xfrm>
          </p:grpSpPr>
          <p:pic>
            <p:nvPicPr>
              <p:cNvPr id="14" name="Picture 4"/>
              <p:cNvPicPr>
                <a:picLocks noChangeAspect="1" noChangeArrowheads="1"/>
              </p:cNvPicPr>
              <p:nvPr/>
            </p:nvPicPr>
            <p:blipFill>
              <a:blip r:embed="rId4" cstate="print"/>
              <a:srcRect/>
              <a:stretch>
                <a:fillRect/>
              </a:stretch>
            </p:blipFill>
            <p:spPr bwMode="auto">
              <a:xfrm>
                <a:off x="6629400" y="2620892"/>
                <a:ext cx="808108" cy="808108"/>
              </a:xfrm>
              <a:prstGeom prst="rect">
                <a:avLst/>
              </a:prstGeom>
              <a:noFill/>
              <a:ln w="9525">
                <a:solidFill>
                  <a:srgbClr val="FF0000"/>
                </a:solidFill>
                <a:miter lim="800000"/>
                <a:headEnd/>
                <a:tailEnd/>
              </a:ln>
              <a:effectLst/>
            </p:spPr>
          </p:pic>
          <p:pic>
            <p:nvPicPr>
              <p:cNvPr id="15" name="Picture 5"/>
              <p:cNvPicPr>
                <a:picLocks noChangeAspect="1" noChangeArrowheads="1"/>
              </p:cNvPicPr>
              <p:nvPr/>
            </p:nvPicPr>
            <p:blipFill>
              <a:blip r:embed="rId5" cstate="print"/>
              <a:srcRect/>
              <a:stretch>
                <a:fillRect/>
              </a:stretch>
            </p:blipFill>
            <p:spPr bwMode="auto">
              <a:xfrm>
                <a:off x="6629400" y="3459092"/>
                <a:ext cx="808108" cy="808108"/>
              </a:xfrm>
              <a:prstGeom prst="rect">
                <a:avLst/>
              </a:prstGeom>
              <a:noFill/>
              <a:ln w="9525">
                <a:solidFill>
                  <a:srgbClr val="FF0000"/>
                </a:solidFill>
                <a:miter lim="800000"/>
                <a:headEnd/>
                <a:tailEnd/>
              </a:ln>
              <a:effectLst/>
            </p:spPr>
          </p:pic>
          <p:pic>
            <p:nvPicPr>
              <p:cNvPr id="16" name="Picture 13"/>
              <p:cNvPicPr>
                <a:picLocks noChangeAspect="1" noChangeArrowheads="1"/>
              </p:cNvPicPr>
              <p:nvPr/>
            </p:nvPicPr>
            <p:blipFill>
              <a:blip r:embed="rId6" cstate="print"/>
              <a:srcRect/>
              <a:stretch>
                <a:fillRect/>
              </a:stretch>
            </p:blipFill>
            <p:spPr bwMode="auto">
              <a:xfrm>
                <a:off x="5791200" y="2620892"/>
                <a:ext cx="808108" cy="797188"/>
              </a:xfrm>
              <a:prstGeom prst="rect">
                <a:avLst/>
              </a:prstGeom>
              <a:noFill/>
              <a:ln w="9525">
                <a:solidFill>
                  <a:srgbClr val="FF0000"/>
                </a:solidFill>
                <a:miter lim="800000"/>
                <a:headEnd/>
                <a:tailEnd/>
              </a:ln>
              <a:effectLst/>
            </p:spPr>
          </p:pic>
          <p:pic>
            <p:nvPicPr>
              <p:cNvPr id="17" name="Picture 14"/>
              <p:cNvPicPr>
                <a:picLocks noChangeAspect="1" noChangeArrowheads="1"/>
              </p:cNvPicPr>
              <p:nvPr/>
            </p:nvPicPr>
            <p:blipFill>
              <a:blip r:embed="rId7" cstate="print"/>
              <a:srcRect/>
              <a:stretch>
                <a:fillRect/>
              </a:stretch>
            </p:blipFill>
            <p:spPr bwMode="auto">
              <a:xfrm>
                <a:off x="5791200" y="3459092"/>
                <a:ext cx="808108" cy="797188"/>
              </a:xfrm>
              <a:prstGeom prst="rect">
                <a:avLst/>
              </a:prstGeom>
              <a:noFill/>
              <a:ln w="9525">
                <a:solidFill>
                  <a:srgbClr val="FF0000"/>
                </a:solidFill>
                <a:miter lim="800000"/>
                <a:headEnd/>
                <a:tailEnd/>
              </a:ln>
              <a:effectLst/>
            </p:spPr>
          </p:pic>
          <p:pic>
            <p:nvPicPr>
              <p:cNvPr id="23" name="Picture 4"/>
              <p:cNvPicPr>
                <a:picLocks noChangeAspect="1" noChangeArrowheads="1"/>
              </p:cNvPicPr>
              <p:nvPr/>
            </p:nvPicPr>
            <p:blipFill>
              <a:blip r:embed="rId8" cstate="print"/>
              <a:srcRect/>
              <a:stretch>
                <a:fillRect/>
              </a:stretch>
            </p:blipFill>
            <p:spPr bwMode="auto">
              <a:xfrm>
                <a:off x="7474974" y="2650388"/>
                <a:ext cx="762000" cy="772437"/>
              </a:xfrm>
              <a:prstGeom prst="rect">
                <a:avLst/>
              </a:prstGeom>
              <a:solidFill>
                <a:schemeClr val="tx2">
                  <a:lumMod val="60000"/>
                  <a:lumOff val="40000"/>
                </a:schemeClr>
              </a:solidFill>
              <a:ln w="9525">
                <a:solidFill>
                  <a:srgbClr val="FF0000"/>
                </a:solidFill>
                <a:miter lim="800000"/>
                <a:headEnd/>
                <a:tailEnd/>
              </a:ln>
              <a:effectLst/>
            </p:spPr>
          </p:pic>
          <p:pic>
            <p:nvPicPr>
              <p:cNvPr id="25" name="Picture 5"/>
              <p:cNvPicPr>
                <a:picLocks noChangeAspect="1" noChangeArrowheads="1"/>
              </p:cNvPicPr>
              <p:nvPr/>
            </p:nvPicPr>
            <p:blipFill>
              <a:blip r:embed="rId9" cstate="print"/>
              <a:srcRect/>
              <a:stretch>
                <a:fillRect/>
              </a:stretch>
            </p:blipFill>
            <p:spPr bwMode="auto">
              <a:xfrm>
                <a:off x="7474974" y="3473840"/>
                <a:ext cx="762000" cy="762000"/>
              </a:xfrm>
              <a:prstGeom prst="rect">
                <a:avLst/>
              </a:prstGeom>
              <a:noFill/>
              <a:ln w="9525">
                <a:solidFill>
                  <a:srgbClr val="FF0000"/>
                </a:solidFill>
                <a:miter lim="800000"/>
                <a:headEnd/>
                <a:tailEnd/>
              </a:ln>
              <a:effectLst/>
            </p:spPr>
          </p:pic>
          <p:pic>
            <p:nvPicPr>
              <p:cNvPr id="26" name="Picture 8"/>
              <p:cNvPicPr>
                <a:picLocks noChangeAspect="1" noChangeArrowheads="1"/>
              </p:cNvPicPr>
              <p:nvPr/>
            </p:nvPicPr>
            <p:blipFill>
              <a:blip r:embed="rId10" cstate="print"/>
              <a:srcRect/>
              <a:stretch>
                <a:fillRect/>
              </a:stretch>
            </p:blipFill>
            <p:spPr bwMode="auto">
              <a:xfrm>
                <a:off x="8283678" y="3466466"/>
                <a:ext cx="751703" cy="762000"/>
              </a:xfrm>
              <a:prstGeom prst="rect">
                <a:avLst/>
              </a:prstGeom>
              <a:noFill/>
              <a:ln w="9525">
                <a:solidFill>
                  <a:srgbClr val="FF0000"/>
                </a:solidFill>
                <a:miter lim="800000"/>
                <a:headEnd/>
                <a:tailEnd/>
              </a:ln>
              <a:effectLst/>
            </p:spPr>
          </p:pic>
          <p:pic>
            <p:nvPicPr>
              <p:cNvPr id="27" name="Picture 9"/>
              <p:cNvPicPr>
                <a:picLocks noChangeAspect="1" noChangeArrowheads="1"/>
              </p:cNvPicPr>
              <p:nvPr/>
            </p:nvPicPr>
            <p:blipFill>
              <a:blip r:embed="rId11" cstate="print"/>
              <a:srcRect/>
              <a:stretch>
                <a:fillRect/>
              </a:stretch>
            </p:blipFill>
            <p:spPr bwMode="auto">
              <a:xfrm>
                <a:off x="8283678" y="2643014"/>
                <a:ext cx="762000" cy="762000"/>
              </a:xfrm>
              <a:prstGeom prst="rect">
                <a:avLst/>
              </a:prstGeom>
              <a:noFill/>
              <a:ln w="9525">
                <a:solidFill>
                  <a:srgbClr val="FF0000"/>
                </a:solidFill>
                <a:miter lim="800000"/>
                <a:headEnd/>
                <a:tailEnd/>
              </a:ln>
              <a:effectLst/>
            </p:spPr>
          </p:pic>
        </p:gr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ntr" presetSubtype="16"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diamond(in)">
                                      <p:cBhvr>
                                        <p:cTn id="7" dur="2000"/>
                                        <p:tgtEl>
                                          <p:spTgt spid="18"/>
                                        </p:tgtEl>
                                      </p:cBhvr>
                                    </p:animEffect>
                                  </p:childTnLst>
                                </p:cTn>
                              </p:par>
                              <p:par>
                                <p:cTn id="8" presetID="8" presetClass="entr" presetSubtype="16"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diamond(in)">
                                      <p:cBhvr>
                                        <p:cTn id="10" dur="2000"/>
                                        <p:tgtEl>
                                          <p:spTgt spid="21"/>
                                        </p:tgtEl>
                                      </p:cBhvr>
                                    </p:animEffect>
                                  </p:childTnLst>
                                </p:cTn>
                              </p:par>
                            </p:childTnLst>
                          </p:cTn>
                        </p:par>
                      </p:childTnLst>
                    </p:cTn>
                  </p:par>
                  <p:par>
                    <p:cTn id="11" fill="hold">
                      <p:stCondLst>
                        <p:cond delay="indefinite"/>
                      </p:stCondLst>
                      <p:childTnLst>
                        <p:par>
                          <p:cTn id="12" fill="hold">
                            <p:stCondLst>
                              <p:cond delay="0"/>
                            </p:stCondLst>
                            <p:childTnLst>
                              <p:par>
                                <p:cTn id="13" presetID="8" presetClass="entr" presetSubtype="16" fill="hold" grpId="0" nodeType="click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diamond(in)">
                                      <p:cBhvr>
                                        <p:cTn id="15" dur="2000"/>
                                        <p:tgtEl>
                                          <p:spTgt spid="20"/>
                                        </p:tgtEl>
                                      </p:cBhvr>
                                    </p:animEffect>
                                  </p:childTnLst>
                                </p:cTn>
                              </p:par>
                              <p:par>
                                <p:cTn id="16" presetID="8" presetClass="entr" presetSubtype="16" fill="hold" grpId="0" nodeType="withEffect">
                                  <p:stCondLst>
                                    <p:cond delay="0"/>
                                  </p:stCondLst>
                                  <p:childTnLst>
                                    <p:set>
                                      <p:cBhvr>
                                        <p:cTn id="17" dur="1" fill="hold">
                                          <p:stCondLst>
                                            <p:cond delay="0"/>
                                          </p:stCondLst>
                                        </p:cTn>
                                        <p:tgtEl>
                                          <p:spTgt spid="24"/>
                                        </p:tgtEl>
                                        <p:attrNameLst>
                                          <p:attrName>style.visibility</p:attrName>
                                        </p:attrNameLst>
                                      </p:cBhvr>
                                      <p:to>
                                        <p:strVal val="visible"/>
                                      </p:to>
                                    </p:set>
                                    <p:animEffect transition="in" filter="diamond(in)">
                                      <p:cBhvr>
                                        <p:cTn id="18" dur="2000"/>
                                        <p:tgtEl>
                                          <p:spTgt spid="24"/>
                                        </p:tgtEl>
                                      </p:cBhvr>
                                    </p:animEffect>
                                  </p:childTnLst>
                                </p:cTn>
                              </p:par>
                            </p:childTnLst>
                          </p:cTn>
                        </p:par>
                      </p:childTnLst>
                    </p:cTn>
                  </p:par>
                  <p:par>
                    <p:cTn id="19" fill="hold">
                      <p:stCondLst>
                        <p:cond delay="indefinite"/>
                      </p:stCondLst>
                      <p:childTnLst>
                        <p:par>
                          <p:cTn id="20" fill="hold">
                            <p:stCondLst>
                              <p:cond delay="0"/>
                            </p:stCondLst>
                            <p:childTnLst>
                              <p:par>
                                <p:cTn id="21" presetID="8" presetClass="entr" presetSubtype="16" fill="hold" grpId="0" nodeType="clickEffect">
                                  <p:stCondLst>
                                    <p:cond delay="0"/>
                                  </p:stCondLst>
                                  <p:childTnLst>
                                    <p:set>
                                      <p:cBhvr>
                                        <p:cTn id="22" dur="1" fill="hold">
                                          <p:stCondLst>
                                            <p:cond delay="0"/>
                                          </p:stCondLst>
                                        </p:cTn>
                                        <p:tgtEl>
                                          <p:spTgt spid="22"/>
                                        </p:tgtEl>
                                        <p:attrNameLst>
                                          <p:attrName>style.visibility</p:attrName>
                                        </p:attrNameLst>
                                      </p:cBhvr>
                                      <p:to>
                                        <p:strVal val="visible"/>
                                      </p:to>
                                    </p:set>
                                    <p:animEffect transition="in" filter="diamond(in)">
                                      <p:cBhvr>
                                        <p:cTn id="23" dur="2000"/>
                                        <p:tgtEl>
                                          <p:spTgt spid="22"/>
                                        </p:tgtEl>
                                      </p:cBhvr>
                                    </p:animEffect>
                                  </p:childTnLst>
                                </p:cTn>
                              </p:par>
                              <p:par>
                                <p:cTn id="24" presetID="8" presetClass="entr" presetSubtype="16"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diamond(in)">
                                      <p:cBhvr>
                                        <p:cTn id="26" dur="20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nodeType="click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blinds(horizontal)">
                                      <p:cBhvr>
                                        <p:cTn id="31"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1" grpId="0"/>
      <p:bldP spid="22" grpId="0"/>
      <p:bldP spid="24"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a:xfrm>
            <a:off x="381000" y="152400"/>
            <a:ext cx="7467600" cy="579438"/>
          </a:xfrm>
        </p:spPr>
        <p:txBody>
          <a:bodyPr/>
          <a:lstStyle/>
          <a:p>
            <a:r>
              <a:rPr lang="en-US" dirty="0" smtClean="0"/>
              <a:t>Face Recognition</a:t>
            </a:r>
          </a:p>
        </p:txBody>
      </p:sp>
      <p:sp>
        <p:nvSpPr>
          <p:cNvPr id="38915" name="Content Placeholder 2"/>
          <p:cNvSpPr>
            <a:spLocks noGrp="1"/>
          </p:cNvSpPr>
          <p:nvPr>
            <p:ph sz="quarter" idx="1"/>
          </p:nvPr>
        </p:nvSpPr>
        <p:spPr>
          <a:xfrm>
            <a:off x="685800" y="5562600"/>
            <a:ext cx="7772400" cy="914400"/>
          </a:xfrm>
        </p:spPr>
        <p:txBody>
          <a:bodyPr>
            <a:normAutofit fontScale="70000" lnSpcReduction="20000"/>
          </a:bodyPr>
          <a:lstStyle/>
          <a:p>
            <a:r>
              <a:rPr lang="en-US" sz="2400" smtClean="0"/>
              <a:t>N. Kumar, A. C. Berg, P. N. Belhumeur, and S. K. Nayar, </a:t>
            </a:r>
            <a:r>
              <a:rPr lang="en-US" sz="2400" b="1" smtClean="0">
                <a:hlinkClick r:id="rId3"/>
              </a:rPr>
              <a:t>"Attribute and Simile Classifiers for Face Verification,"</a:t>
            </a:r>
            <a:r>
              <a:rPr lang="en-US" sz="2400" b="1" smtClean="0"/>
              <a:t> </a:t>
            </a:r>
            <a:r>
              <a:rPr lang="en-US" sz="2400" smtClean="0"/>
              <a:t>ICCV 2009.</a:t>
            </a:r>
            <a:br>
              <a:rPr lang="en-US" sz="2400" smtClean="0"/>
            </a:br>
            <a:endParaRPr lang="en-US" sz="2400" smtClean="0"/>
          </a:p>
        </p:txBody>
      </p:sp>
      <p:pic>
        <p:nvPicPr>
          <p:cNvPr id="38916" name="Picture 2"/>
          <p:cNvPicPr>
            <a:picLocks noChangeAspect="1" noChangeArrowheads="1"/>
          </p:cNvPicPr>
          <p:nvPr/>
        </p:nvPicPr>
        <p:blipFill>
          <a:blip r:embed="rId4" cstate="print"/>
          <a:srcRect/>
          <a:stretch>
            <a:fillRect/>
          </a:stretch>
        </p:blipFill>
        <p:spPr bwMode="auto">
          <a:xfrm>
            <a:off x="312738" y="1143000"/>
            <a:ext cx="8602662" cy="3810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509588" y="304800"/>
            <a:ext cx="7467600" cy="655638"/>
          </a:xfrm>
        </p:spPr>
        <p:txBody>
          <a:bodyPr/>
          <a:lstStyle/>
          <a:p>
            <a:r>
              <a:rPr lang="en-US" dirty="0" smtClean="0"/>
              <a:t>Face Recognition</a:t>
            </a:r>
          </a:p>
        </p:txBody>
      </p:sp>
      <p:sp>
        <p:nvSpPr>
          <p:cNvPr id="39939" name="Content Placeholder 2"/>
          <p:cNvSpPr>
            <a:spLocks noGrp="1"/>
          </p:cNvSpPr>
          <p:nvPr>
            <p:ph sz="quarter" idx="1"/>
          </p:nvPr>
        </p:nvSpPr>
        <p:spPr>
          <a:xfrm>
            <a:off x="685800" y="5562600"/>
            <a:ext cx="7772400" cy="914400"/>
          </a:xfrm>
        </p:spPr>
        <p:txBody>
          <a:bodyPr>
            <a:normAutofit fontScale="70000" lnSpcReduction="20000"/>
          </a:bodyPr>
          <a:lstStyle/>
          <a:p>
            <a:r>
              <a:rPr lang="en-US" sz="2400" smtClean="0"/>
              <a:t>N. Kumar, A. C. Berg, P. N. Belhumeur, and S. K. Nayar, </a:t>
            </a:r>
            <a:r>
              <a:rPr lang="en-US" sz="2400" b="1" smtClean="0">
                <a:hlinkClick r:id="rId3"/>
              </a:rPr>
              <a:t>"Attribute and Simile Classifiers for Face Verification,"</a:t>
            </a:r>
            <a:r>
              <a:rPr lang="en-US" sz="2400" b="1" smtClean="0"/>
              <a:t> </a:t>
            </a:r>
            <a:r>
              <a:rPr lang="en-US" sz="2400" smtClean="0"/>
              <a:t>ICCV 2009.</a:t>
            </a:r>
            <a:br>
              <a:rPr lang="en-US" sz="2400" smtClean="0"/>
            </a:br>
            <a:endParaRPr lang="en-US" sz="2400" smtClean="0"/>
          </a:p>
        </p:txBody>
      </p:sp>
      <p:pic>
        <p:nvPicPr>
          <p:cNvPr id="39940" name="Picture 2"/>
          <p:cNvPicPr>
            <a:picLocks noChangeAspect="1" noChangeArrowheads="1"/>
          </p:cNvPicPr>
          <p:nvPr/>
        </p:nvPicPr>
        <p:blipFill>
          <a:blip r:embed="rId4" cstate="print"/>
          <a:srcRect/>
          <a:stretch>
            <a:fillRect/>
          </a:stretch>
        </p:blipFill>
        <p:spPr bwMode="auto">
          <a:xfrm>
            <a:off x="65088" y="1981200"/>
            <a:ext cx="4178300" cy="2955925"/>
          </a:xfrm>
          <a:prstGeom prst="rect">
            <a:avLst/>
          </a:prstGeom>
          <a:noFill/>
          <a:ln w="9525">
            <a:noFill/>
            <a:miter lim="800000"/>
            <a:headEnd/>
            <a:tailEnd/>
          </a:ln>
        </p:spPr>
      </p:pic>
      <p:pic>
        <p:nvPicPr>
          <p:cNvPr id="39941" name="Picture 3"/>
          <p:cNvPicPr>
            <a:picLocks noChangeAspect="1" noChangeArrowheads="1"/>
          </p:cNvPicPr>
          <p:nvPr/>
        </p:nvPicPr>
        <p:blipFill>
          <a:blip r:embed="rId5" cstate="print"/>
          <a:srcRect/>
          <a:stretch>
            <a:fillRect/>
          </a:stretch>
        </p:blipFill>
        <p:spPr bwMode="auto">
          <a:xfrm>
            <a:off x="4518025" y="1981200"/>
            <a:ext cx="4549775" cy="3048000"/>
          </a:xfrm>
          <a:prstGeom prst="rect">
            <a:avLst/>
          </a:prstGeom>
          <a:noFill/>
          <a:ln w="9525">
            <a:noFill/>
            <a:miter lim="800000"/>
            <a:headEnd/>
            <a:tailEnd/>
          </a:ln>
        </p:spPr>
      </p:pic>
      <p:sp>
        <p:nvSpPr>
          <p:cNvPr id="39942" name="TextBox 6"/>
          <p:cNvSpPr txBox="1">
            <a:spLocks noChangeArrowheads="1"/>
          </p:cNvSpPr>
          <p:nvPr/>
        </p:nvSpPr>
        <p:spPr bwMode="auto">
          <a:xfrm>
            <a:off x="762000" y="1295400"/>
            <a:ext cx="3346450" cy="461963"/>
          </a:xfrm>
          <a:prstGeom prst="rect">
            <a:avLst/>
          </a:prstGeom>
          <a:noFill/>
          <a:ln w="9525">
            <a:noFill/>
            <a:miter lim="800000"/>
            <a:headEnd/>
            <a:tailEnd/>
          </a:ln>
        </p:spPr>
        <p:txBody>
          <a:bodyPr wrap="none">
            <a:spAutoFit/>
          </a:bodyPr>
          <a:lstStyle/>
          <a:p>
            <a:r>
              <a:rPr lang="en-US"/>
              <a:t>Attributes for training</a:t>
            </a:r>
          </a:p>
        </p:txBody>
      </p:sp>
      <p:sp>
        <p:nvSpPr>
          <p:cNvPr id="39943" name="TextBox 7"/>
          <p:cNvSpPr txBox="1">
            <a:spLocks noChangeArrowheads="1"/>
          </p:cNvSpPr>
          <p:nvPr/>
        </p:nvSpPr>
        <p:spPr bwMode="auto">
          <a:xfrm>
            <a:off x="5565775" y="1295400"/>
            <a:ext cx="2968625" cy="461963"/>
          </a:xfrm>
          <a:prstGeom prst="rect">
            <a:avLst/>
          </a:prstGeom>
          <a:noFill/>
          <a:ln w="9525">
            <a:noFill/>
            <a:miter lim="800000"/>
            <a:headEnd/>
            <a:tailEnd/>
          </a:ln>
        </p:spPr>
        <p:txBody>
          <a:bodyPr wrap="none">
            <a:spAutoFit/>
          </a:bodyPr>
          <a:lstStyle/>
          <a:p>
            <a:r>
              <a:rPr lang="en-US"/>
              <a:t>Similes for training</a:t>
            </a:r>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a:xfrm>
            <a:off x="471488" y="152400"/>
            <a:ext cx="7467600" cy="579438"/>
          </a:xfrm>
        </p:spPr>
        <p:txBody>
          <a:bodyPr/>
          <a:lstStyle/>
          <a:p>
            <a:r>
              <a:rPr lang="en-US" dirty="0" smtClean="0"/>
              <a:t>Face Recognition</a:t>
            </a:r>
          </a:p>
        </p:txBody>
      </p:sp>
      <p:sp>
        <p:nvSpPr>
          <p:cNvPr id="40963" name="Content Placeholder 2"/>
          <p:cNvSpPr>
            <a:spLocks noGrp="1"/>
          </p:cNvSpPr>
          <p:nvPr>
            <p:ph sz="quarter" idx="1"/>
          </p:nvPr>
        </p:nvSpPr>
        <p:spPr>
          <a:xfrm>
            <a:off x="685800" y="5562600"/>
            <a:ext cx="7772400" cy="914400"/>
          </a:xfrm>
        </p:spPr>
        <p:txBody>
          <a:bodyPr>
            <a:normAutofit fontScale="70000" lnSpcReduction="20000"/>
          </a:bodyPr>
          <a:lstStyle/>
          <a:p>
            <a:r>
              <a:rPr lang="en-US" sz="2400" smtClean="0"/>
              <a:t>N. Kumar, A. C. Berg, P. N. Belhumeur, and S. K. Nayar, </a:t>
            </a:r>
            <a:r>
              <a:rPr lang="en-US" sz="2400" b="1" smtClean="0">
                <a:hlinkClick r:id="rId3"/>
              </a:rPr>
              <a:t>"Attribute and Simile Classifiers for Face Verification,"</a:t>
            </a:r>
            <a:r>
              <a:rPr lang="en-US" sz="2400" b="1" smtClean="0"/>
              <a:t> </a:t>
            </a:r>
            <a:r>
              <a:rPr lang="en-US" sz="2400" smtClean="0"/>
              <a:t>ICCV 2009.</a:t>
            </a:r>
            <a:br>
              <a:rPr lang="en-US" sz="2400" smtClean="0"/>
            </a:br>
            <a:endParaRPr lang="en-US" sz="2400" smtClean="0"/>
          </a:p>
        </p:txBody>
      </p:sp>
      <p:sp>
        <p:nvSpPr>
          <p:cNvPr id="40964" name="TextBox 6"/>
          <p:cNvSpPr txBox="1">
            <a:spLocks noChangeArrowheads="1"/>
          </p:cNvSpPr>
          <p:nvPr/>
        </p:nvSpPr>
        <p:spPr bwMode="auto">
          <a:xfrm>
            <a:off x="1143000" y="838200"/>
            <a:ext cx="6796088" cy="461963"/>
          </a:xfrm>
          <a:prstGeom prst="rect">
            <a:avLst/>
          </a:prstGeom>
          <a:noFill/>
          <a:ln w="9525">
            <a:noFill/>
            <a:miter lim="800000"/>
            <a:headEnd/>
            <a:tailEnd/>
          </a:ln>
        </p:spPr>
        <p:txBody>
          <a:bodyPr wrap="none">
            <a:spAutoFit/>
          </a:bodyPr>
          <a:lstStyle/>
          <a:p>
            <a:r>
              <a:rPr lang="en-US" dirty="0"/>
              <a:t>Results on </a:t>
            </a:r>
            <a:r>
              <a:rPr lang="en-US" dirty="0">
                <a:hlinkClick r:id="rId4"/>
              </a:rPr>
              <a:t>Labeled Faces in the Wild</a:t>
            </a:r>
            <a:r>
              <a:rPr lang="en-US" dirty="0"/>
              <a:t> Dataset</a:t>
            </a:r>
          </a:p>
        </p:txBody>
      </p:sp>
      <p:pic>
        <p:nvPicPr>
          <p:cNvPr id="40965" name="Picture 2"/>
          <p:cNvPicPr>
            <a:picLocks noChangeAspect="1" noChangeArrowheads="1"/>
          </p:cNvPicPr>
          <p:nvPr/>
        </p:nvPicPr>
        <p:blipFill>
          <a:blip r:embed="rId5" cstate="print"/>
          <a:srcRect/>
          <a:stretch>
            <a:fillRect/>
          </a:stretch>
        </p:blipFill>
        <p:spPr bwMode="auto">
          <a:xfrm>
            <a:off x="2286000" y="1371600"/>
            <a:ext cx="4267200" cy="42672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IMING" val="|0.2|0.2|0.2"/>
</p:tagLst>
</file>

<file path=ppt/tags/tag2.xml><?xml version="1.0" encoding="utf-8"?>
<p:tagLst xmlns:a="http://schemas.openxmlformats.org/drawingml/2006/main" xmlns:r="http://schemas.openxmlformats.org/officeDocument/2006/relationships" xmlns:p="http://schemas.openxmlformats.org/presentationml/2006/main">
  <p:tag name="TIMING" val="|0.4|0.2|0.2|0.2"/>
</p:tagLst>
</file>

<file path=ppt/tags/tag3.xml><?xml version="1.0" encoding="utf-8"?>
<p:tagLst xmlns:a="http://schemas.openxmlformats.org/drawingml/2006/main" xmlns:r="http://schemas.openxmlformats.org/officeDocument/2006/relationships" xmlns:p="http://schemas.openxmlformats.org/presentationml/2006/main">
  <p:tag name="TIMING" val="|0.2|0.3|0.1|0.2|0.3"/>
</p:tagLst>
</file>

<file path=ppt/tags/tag4.xml><?xml version="1.0" encoding="utf-8"?>
<p:tagLst xmlns:a="http://schemas.openxmlformats.org/drawingml/2006/main" xmlns:r="http://schemas.openxmlformats.org/officeDocument/2006/relationships" xmlns:p="http://schemas.openxmlformats.org/presentationml/2006/main">
  <p:tag name="TIMING" val="|0.2|0.3|0.1|0.2|0.3"/>
</p:tagLst>
</file>

<file path=ppt/tags/tag5.xml><?xml version="1.0" encoding="utf-8"?>
<p:tagLst xmlns:a="http://schemas.openxmlformats.org/drawingml/2006/main" xmlns:r="http://schemas.openxmlformats.org/officeDocument/2006/relationships" xmlns:p="http://schemas.openxmlformats.org/presentationml/2006/main">
  <p:tag name="TIMING" val="|13.8"/>
</p:tagLst>
</file>

<file path=ppt/tags/tag6.xml><?xml version="1.0" encoding="utf-8"?>
<p:tagLst xmlns:a="http://schemas.openxmlformats.org/drawingml/2006/main" xmlns:r="http://schemas.openxmlformats.org/officeDocument/2006/relationships" xmlns:p="http://schemas.openxmlformats.org/presentationml/2006/main">
  <p:tag name="TIMING" val="|0.5|1.2|4.5|1"/>
</p:tagLst>
</file>

<file path=ppt/tags/tag7.xml><?xml version="1.0" encoding="utf-8"?>
<p:tagLst xmlns:a="http://schemas.openxmlformats.org/drawingml/2006/main" xmlns:r="http://schemas.openxmlformats.org/officeDocument/2006/relationships" xmlns:p="http://schemas.openxmlformats.org/presentationml/2006/main">
  <p:tag name="TIMING" val="|3.7|0.9"/>
</p:tagLst>
</file>

<file path=ppt/tags/tag8.xml><?xml version="1.0" encoding="utf-8"?>
<p:tagLst xmlns:a="http://schemas.openxmlformats.org/drawingml/2006/main" xmlns:r="http://schemas.openxmlformats.org/officeDocument/2006/relationships" xmlns:p="http://schemas.openxmlformats.org/presentationml/2006/main">
  <p:tag name="TIMING" val="|1|0.9|3.1|2.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2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3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4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5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6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9.xml><?xml version="1.0" encoding="utf-8"?>
<a:theme xmlns:a="http://schemas.openxmlformats.org/drawingml/2006/main" name="7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0.xml><?xml version="1.0" encoding="utf-8"?>
<a:theme xmlns:a="http://schemas.openxmlformats.org/drawingml/2006/main" name="8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1.xml><?xml version="1.0" encoding="utf-8"?>
<a:theme xmlns:a="http://schemas.openxmlformats.org/drawingml/2006/main" name="9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2.xml><?xml version="1.0" encoding="utf-8"?>
<a:theme xmlns:a="http://schemas.openxmlformats.org/drawingml/2006/main" name="10_GangTheme">
  <a:themeElements>
    <a:clrScheme name="GangThemeColor1">
      <a:dk1>
        <a:srgbClr val="FFFFFF"/>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BFBFBF"/>
      </a:hlink>
      <a:folHlink>
        <a:srgbClr val="C0504D"/>
      </a:folHlink>
    </a:clrScheme>
    <a:fontScheme name="GangFontTheme">
      <a:majorFont>
        <a:latin typeface="Garamond"/>
        <a:ea typeface=""/>
        <a:cs typeface=""/>
      </a:majorFont>
      <a:minorFont>
        <a:latin typeface="Garamond"/>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1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43366</TotalTime>
  <Words>4366</Words>
  <Application>Microsoft Office PowerPoint</Application>
  <PresentationFormat>On-screen Show (4:3)</PresentationFormat>
  <Paragraphs>735</Paragraphs>
  <Slides>72</Slides>
  <Notes>48</Notes>
  <HiddenSlides>0</HiddenSlides>
  <MMClips>0</MMClips>
  <ScaleCrop>false</ScaleCrop>
  <HeadingPairs>
    <vt:vector size="6" baseType="variant">
      <vt:variant>
        <vt:lpstr>Theme</vt:lpstr>
      </vt:variant>
      <vt:variant>
        <vt:i4>12</vt:i4>
      </vt:variant>
      <vt:variant>
        <vt:lpstr>Embedded OLE Servers</vt:lpstr>
      </vt:variant>
      <vt:variant>
        <vt:i4>3</vt:i4>
      </vt:variant>
      <vt:variant>
        <vt:lpstr>Slide Titles</vt:lpstr>
      </vt:variant>
      <vt:variant>
        <vt:i4>72</vt:i4>
      </vt:variant>
    </vt:vector>
  </HeadingPairs>
  <TitlesOfParts>
    <vt:vector size="87" baseType="lpstr">
      <vt:lpstr>Oriel</vt:lpstr>
      <vt:lpstr>GangTheme</vt:lpstr>
      <vt:lpstr>1_GangTheme</vt:lpstr>
      <vt:lpstr>2_GangTheme</vt:lpstr>
      <vt:lpstr>3_GangTheme</vt:lpstr>
      <vt:lpstr>4_GangTheme</vt:lpstr>
      <vt:lpstr>5_GangTheme</vt:lpstr>
      <vt:lpstr>6_GangTheme</vt:lpstr>
      <vt:lpstr>7_GangTheme</vt:lpstr>
      <vt:lpstr>8_GangTheme</vt:lpstr>
      <vt:lpstr>9_GangTheme</vt:lpstr>
      <vt:lpstr>10_GangTheme</vt:lpstr>
      <vt:lpstr>Image</vt:lpstr>
      <vt:lpstr>Equation</vt:lpstr>
      <vt:lpstr>Bitmap Image</vt:lpstr>
      <vt:lpstr>CS558 Computer Vision</vt:lpstr>
      <vt:lpstr>Face detection and recognition</vt:lpstr>
      <vt:lpstr>Outline</vt:lpstr>
      <vt:lpstr>Outline</vt:lpstr>
      <vt:lpstr>Consumer application: Apple iPhoto</vt:lpstr>
      <vt:lpstr>Consumer application: Apple iPhoto</vt:lpstr>
      <vt:lpstr>Consumer application: Apple iPhoto</vt:lpstr>
      <vt:lpstr>Funny Nikon ads</vt:lpstr>
      <vt:lpstr>Funny Nikon ads</vt:lpstr>
      <vt:lpstr>Challenges of face detection</vt:lpstr>
      <vt:lpstr>The Viola/Jones Face Detector</vt:lpstr>
      <vt:lpstr>Image Features</vt:lpstr>
      <vt:lpstr>Example</vt:lpstr>
      <vt:lpstr>Fast computation with integral images</vt:lpstr>
      <vt:lpstr>Computing the integral image</vt:lpstr>
      <vt:lpstr>Computing the integral image</vt:lpstr>
      <vt:lpstr>Computing sum within a rectangle</vt:lpstr>
      <vt:lpstr>Example</vt:lpstr>
      <vt:lpstr>Feature selection</vt:lpstr>
      <vt:lpstr>Feature selection</vt:lpstr>
      <vt:lpstr>Boosting</vt:lpstr>
      <vt:lpstr>Boosting for face detection</vt:lpstr>
      <vt:lpstr>Boosting for face detection</vt:lpstr>
      <vt:lpstr>Boosting vs. SVM</vt:lpstr>
      <vt:lpstr>Boosting for face detection</vt:lpstr>
      <vt:lpstr>Attentional cascade</vt:lpstr>
      <vt:lpstr>Attentional cascade</vt:lpstr>
      <vt:lpstr>Attentional cascade</vt:lpstr>
      <vt:lpstr>Training the cascade</vt:lpstr>
      <vt:lpstr>The implemented system</vt:lpstr>
      <vt:lpstr>System performance</vt:lpstr>
      <vt:lpstr>Output of Face Detector on Test Images</vt:lpstr>
      <vt:lpstr>Other detection tasks </vt:lpstr>
      <vt:lpstr>Profile Detection</vt:lpstr>
      <vt:lpstr>Profile Features </vt:lpstr>
      <vt:lpstr>Summary: Viola/Jones detector</vt:lpstr>
      <vt:lpstr>Outline</vt:lpstr>
      <vt:lpstr>Photos-&gt;People-&gt;Tags-&gt;Social</vt:lpstr>
      <vt:lpstr>What compose a face recognition system?</vt:lpstr>
      <vt:lpstr>Outline</vt:lpstr>
      <vt:lpstr>Principal Component Analysis</vt:lpstr>
      <vt:lpstr>Image Representation</vt:lpstr>
      <vt:lpstr>Average Image and Difference Images</vt:lpstr>
      <vt:lpstr>Covariance Matrix</vt:lpstr>
      <vt:lpstr>Eigenvalues and Eigenvectors - Definition</vt:lpstr>
      <vt:lpstr>Eigenvectors of Covariance Matrix</vt:lpstr>
      <vt:lpstr>Face Space</vt:lpstr>
      <vt:lpstr>Projection into Face Space</vt:lpstr>
      <vt:lpstr>Recognition</vt:lpstr>
      <vt:lpstr>Recognition</vt:lpstr>
      <vt:lpstr>Limitations of Eigenfaces Approach</vt:lpstr>
      <vt:lpstr>Linear Discriminant Analysis</vt:lpstr>
      <vt:lpstr>Mean Images</vt:lpstr>
      <vt:lpstr>Scatter Matrices</vt:lpstr>
      <vt:lpstr>Multiple Discriminant Analysis</vt:lpstr>
      <vt:lpstr>Fisherface Projection</vt:lpstr>
      <vt:lpstr>Slide 57</vt:lpstr>
      <vt:lpstr>Eigen vs. Fisher faces</vt:lpstr>
      <vt:lpstr>Outline</vt:lpstr>
      <vt:lpstr>Preprocessing</vt:lpstr>
      <vt:lpstr>Feature extraction</vt:lpstr>
      <vt:lpstr>Face representation &amp; matching</vt:lpstr>
      <vt:lpstr>Randomized projection trees</vt:lpstr>
      <vt:lpstr>Slide 64</vt:lpstr>
      <vt:lpstr>Exploring the optimal settings</vt:lpstr>
      <vt:lpstr>Recognition accuracy (1)</vt:lpstr>
      <vt:lpstr>Recognition accuracy (2)</vt:lpstr>
      <vt:lpstr>Social network scope and priors</vt:lpstr>
      <vt:lpstr>Effects of social priors</vt:lpstr>
      <vt:lpstr>Face Recognition</vt:lpstr>
      <vt:lpstr>Face Recognition</vt:lpstr>
      <vt:lpstr>Face Recognition</vt:lpstr>
    </vt:vector>
  </TitlesOfParts>
  <Company>Carnegie Mellon University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efros</dc:creator>
  <cp:lastModifiedBy>ganghua</cp:lastModifiedBy>
  <cp:revision>1236</cp:revision>
  <dcterms:created xsi:type="dcterms:W3CDTF">2004-08-29T23:15:23Z</dcterms:created>
  <dcterms:modified xsi:type="dcterms:W3CDTF">2012-04-16T16:02:51Z</dcterms:modified>
</cp:coreProperties>
</file>