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  <p:sldMasterId id="2147483675" r:id="rId2"/>
    <p:sldMasterId id="2147483677" r:id="rId3"/>
    <p:sldMasterId id="2147483679" r:id="rId4"/>
    <p:sldMasterId id="2147483681" r:id="rId5"/>
  </p:sldMasterIdLst>
  <p:notesMasterIdLst>
    <p:notesMasterId r:id="rId89"/>
  </p:notesMasterIdLst>
  <p:handoutMasterIdLst>
    <p:handoutMasterId r:id="rId90"/>
  </p:handoutMasterIdLst>
  <p:sldIdLst>
    <p:sldId id="482" r:id="rId6"/>
    <p:sldId id="483" r:id="rId7"/>
    <p:sldId id="481" r:id="rId8"/>
    <p:sldId id="422" r:id="rId9"/>
    <p:sldId id="434" r:id="rId10"/>
    <p:sldId id="424" r:id="rId11"/>
    <p:sldId id="469" r:id="rId12"/>
    <p:sldId id="315" r:id="rId13"/>
    <p:sldId id="391" r:id="rId14"/>
    <p:sldId id="438" r:id="rId15"/>
    <p:sldId id="439" r:id="rId16"/>
    <p:sldId id="393" r:id="rId17"/>
    <p:sldId id="328" r:id="rId18"/>
    <p:sldId id="330" r:id="rId19"/>
    <p:sldId id="331" r:id="rId20"/>
    <p:sldId id="392" r:id="rId21"/>
    <p:sldId id="399" r:id="rId22"/>
    <p:sldId id="425" r:id="rId23"/>
    <p:sldId id="426" r:id="rId24"/>
    <p:sldId id="441" r:id="rId25"/>
    <p:sldId id="396" r:id="rId26"/>
    <p:sldId id="316" r:id="rId27"/>
    <p:sldId id="326" r:id="rId28"/>
    <p:sldId id="344" r:id="rId29"/>
    <p:sldId id="430" r:id="rId30"/>
    <p:sldId id="401" r:id="rId31"/>
    <p:sldId id="427" r:id="rId32"/>
    <p:sldId id="429" r:id="rId33"/>
    <p:sldId id="428" r:id="rId34"/>
    <p:sldId id="466" r:id="rId35"/>
    <p:sldId id="431" r:id="rId36"/>
    <p:sldId id="436" r:id="rId37"/>
    <p:sldId id="465" r:id="rId38"/>
    <p:sldId id="464" r:id="rId39"/>
    <p:sldId id="471" r:id="rId40"/>
    <p:sldId id="339" r:id="rId41"/>
    <p:sldId id="340" r:id="rId42"/>
    <p:sldId id="475" r:id="rId43"/>
    <p:sldId id="476" r:id="rId44"/>
    <p:sldId id="341" r:id="rId45"/>
    <p:sldId id="363" r:id="rId46"/>
    <p:sldId id="360" r:id="rId47"/>
    <p:sldId id="364" r:id="rId48"/>
    <p:sldId id="474" r:id="rId49"/>
    <p:sldId id="365" r:id="rId50"/>
    <p:sldId id="472" r:id="rId51"/>
    <p:sldId id="473" r:id="rId52"/>
    <p:sldId id="484" r:id="rId53"/>
    <p:sldId id="485" r:id="rId54"/>
    <p:sldId id="486" r:id="rId55"/>
    <p:sldId id="487" r:id="rId56"/>
    <p:sldId id="488" r:id="rId57"/>
    <p:sldId id="489" r:id="rId58"/>
    <p:sldId id="490" r:id="rId59"/>
    <p:sldId id="491" r:id="rId60"/>
    <p:sldId id="492" r:id="rId61"/>
    <p:sldId id="493" r:id="rId62"/>
    <p:sldId id="494" r:id="rId63"/>
    <p:sldId id="495" r:id="rId64"/>
    <p:sldId id="496" r:id="rId65"/>
    <p:sldId id="497" r:id="rId66"/>
    <p:sldId id="521" r:id="rId67"/>
    <p:sldId id="522" r:id="rId68"/>
    <p:sldId id="500" r:id="rId69"/>
    <p:sldId id="501" r:id="rId70"/>
    <p:sldId id="523" r:id="rId71"/>
    <p:sldId id="524" r:id="rId72"/>
    <p:sldId id="504" r:id="rId73"/>
    <p:sldId id="505" r:id="rId74"/>
    <p:sldId id="506" r:id="rId75"/>
    <p:sldId id="507" r:id="rId76"/>
    <p:sldId id="508" r:id="rId77"/>
    <p:sldId id="509" r:id="rId78"/>
    <p:sldId id="510" r:id="rId79"/>
    <p:sldId id="511" r:id="rId80"/>
    <p:sldId id="512" r:id="rId81"/>
    <p:sldId id="513" r:id="rId82"/>
    <p:sldId id="514" r:id="rId83"/>
    <p:sldId id="515" r:id="rId84"/>
    <p:sldId id="516" r:id="rId85"/>
    <p:sldId id="517" r:id="rId86"/>
    <p:sldId id="518" r:id="rId87"/>
    <p:sldId id="519" r:id="rId88"/>
  </p:sldIdLst>
  <p:sldSz cx="9144000" cy="6858000" type="screen4x3"/>
  <p:notesSz cx="7315200" cy="9601200"/>
  <p:custDataLst>
    <p:tags r:id="rId9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DDDDDD"/>
    <a:srgbClr val="009900"/>
    <a:srgbClr val="FF0000"/>
    <a:srgbClr val="FFFF00"/>
    <a:srgbClr val="33CC33"/>
    <a:srgbClr val="FF9900"/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0909" autoAdjust="0"/>
  </p:normalViewPr>
  <p:slideViewPr>
    <p:cSldViewPr>
      <p:cViewPr varScale="1">
        <p:scale>
          <a:sx n="102" d="100"/>
          <a:sy n="102" d="100"/>
        </p:scale>
        <p:origin x="-11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17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handoutMaster" Target="handoutMasters/handoutMaster1.xml"/><Relationship Id="rId95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3" Type="http://schemas.openxmlformats.org/officeDocument/2006/relationships/slide" Target="slides/slide14.xml"/><Relationship Id="rId7" Type="http://schemas.openxmlformats.org/officeDocument/2006/relationships/slide" Target="slides/slide31.xml"/><Relationship Id="rId2" Type="http://schemas.openxmlformats.org/officeDocument/2006/relationships/slide" Target="slides/slide13.xml"/><Relationship Id="rId1" Type="http://schemas.openxmlformats.org/officeDocument/2006/relationships/slide" Target="slides/slide8.xml"/><Relationship Id="rId6" Type="http://schemas.openxmlformats.org/officeDocument/2006/relationships/slide" Target="slides/slide22.xml"/><Relationship Id="rId5" Type="http://schemas.openxmlformats.org/officeDocument/2006/relationships/slide" Target="slides/slide20.xml"/><Relationship Id="rId4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6.wmf"/><Relationship Id="rId1" Type="http://schemas.openxmlformats.org/officeDocument/2006/relationships/image" Target="../media/image37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image" Target="../media/image86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E748D72-B966-4E2E-A0F6-51592179C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31264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2538" y="717550"/>
            <a:ext cx="4779962" cy="3584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540250"/>
            <a:ext cx="5384800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A1DD5EC-AFED-4940-A9D2-2FCF318DC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1462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DB73A-72D2-4AAF-BDF8-2E828A6ADC9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DB73A-72D2-4AAF-BDF8-2E828A6ADC9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A37C39-4E1F-4267-9A65-2CE09B11E3CD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36325C-9616-4A3D-8BC0-6BA7D87E900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9A959-4585-4CDC-86B4-80B1F482459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324DCC-BA0C-4797-A56E-6712B3117F0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587CD-ABB0-4122-A7D8-0DA60922E58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FAC4D7-EA78-4517-BAB6-AA648901F13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9056C5-25CF-4344-BA69-3AE64AC763B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6086BA-EA7D-4859-953D-4121F2DEB0D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10A88-B270-4B95-95CD-9001DCAF8D4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756295-34BF-4AFD-879F-33B6E4CAA04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 w="12700" cap="flat">
            <a:solidFill>
              <a:schemeClr val="tx1"/>
            </a:solidFill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108242" tIns="54121" rIns="108242" bIns="5412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0D281-6219-44EA-BF3D-2FDFA796B06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 w="12700" cap="flat">
            <a:solidFill>
              <a:schemeClr val="tx1"/>
            </a:solidFill>
          </a:ln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108242" tIns="54121" rIns="108242" bIns="5412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065A7-DD1E-4D29-93F6-41557040461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25EEB1-E60F-4EF6-923A-02850D2BBA33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22A8C9-3F0A-4CB1-9518-022E4CCD0C9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9939C-68C0-401A-8C8B-FDBE73542C33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C201B7-0B86-4AD3-B2F2-6521A846EC5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CC163A-32B3-4499-BF81-D4925C1C94C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4BC48A-BF89-445B-AF44-FD2D86C68FC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smaller window:  more detail, more noise</a:t>
            </a:r>
          </a:p>
          <a:p>
            <a:r>
              <a:rPr lang="en-US" smtClean="0"/>
              <a:t>bigger window:  less noise, more detail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5D8245-9939-4CBC-9D80-66256A3C3A4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10DA14-C79B-4873-9A0A-9FCD2BCFC8A4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68A3F9-2BBB-4F5D-937C-9CDB1B7974B8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F48E1B-6F4B-4360-ABC5-45942EB8F59C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3E8D53-7E93-415C-B133-AC616A0E575A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12DE4B-EF71-49A9-8EF3-C340789EC51A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C692C2-74CA-49EE-A8C9-3F8D41548162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4910F2-E273-4817-9D11-AADDB219A9F4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056D5E-5804-42CC-98E8-8F6BACD01806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1907DB-3105-4D62-BED0-F3990BF5DFF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103178-A68A-4C8C-A5A8-46C6255CE7C6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ED081-5C0D-4550-B4D5-D747EAE1F759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E31E61-DE9B-4C44-A08A-A75B8781EEE7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72129-4AC0-40C3-B434-403FF1B13D6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AE6DF-2998-414A-949F-373E8D53C1A2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AE6DF-2998-414A-949F-373E8D53C1A2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1DD5EC-AFED-4940-A9D2-2FCF318DC79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214B3C-3B82-44A3-9DE5-D03F05B26C8A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EE2DA-E112-4909-8F4F-08AAC7C479A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A984D-3E1B-468A-AABE-006D2097217A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8BC792-AEBE-4FEB-AB2D-DE366A62198B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90E79C-D086-4FC2-9E64-EAEA5AF4CB3F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972BB-CAD0-4E00-9FF2-1116145FBF4C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74417A-7705-4469-99E5-0C688E1CD4A1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666F7-0402-4891-ACE8-1010F01F1336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7D3E6D-AB0C-431D-A1C1-8D6B83D5E66D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9AD3-72B2-459F-A055-57371C6C710A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737B6-1D05-4996-ADE0-C072AA1DADAD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585B7-F1C2-4200-845A-CFCE628E06F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BDCFD6-B6DA-4788-A956-18F31608401E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600C8-F381-4A61-81F5-1FA9EE5E6332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FEB7AE-D176-454D-882A-18F0A6BB9B2B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B9568-F711-48C3-AB4E-9801A519BB01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003D1A-2914-445C-AE08-E76C39CD5181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03835-0A46-42E6-85A6-C8155E4D445D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8E16CC-B722-4536-89D1-21E02B9A9B6C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1870BE-D960-4248-B02A-BBF88305C1D5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74353-C2BD-4067-A260-A74B9792FE27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ED07A9-8A9F-44B6-ABEB-2378EA3A0736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EE493-F194-47CE-BFEA-76433316F3CC}" type="slidenum">
              <a:rPr lang="en-US" smtClean="0">
                <a:solidFill>
                  <a:srgbClr val="000000"/>
                </a:solidFill>
              </a:rPr>
              <a:pPr/>
              <a:t>62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263111-8461-45D7-9FF1-A72CF268071C}" type="slidenum">
              <a:rPr lang="en-US" smtClean="0">
                <a:solidFill>
                  <a:srgbClr val="000000"/>
                </a:solidFill>
              </a:rPr>
              <a:pPr/>
              <a:t>63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28FB3-5AFD-4850-A9C2-D515CF4756BA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CCD0B-304E-4D71-B73C-EE265D8BB34F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EA6BC2-35DA-47B6-B292-6D2A0F09AB64}" type="slidenum">
              <a:rPr lang="en-US" smtClean="0">
                <a:solidFill>
                  <a:srgbClr val="000000"/>
                </a:solidFill>
              </a:rPr>
              <a:pPr/>
              <a:t>66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66E640-A3A3-42BB-88D8-986CC438D9F3}" type="slidenum">
              <a:rPr lang="en-US" smtClean="0">
                <a:solidFill>
                  <a:srgbClr val="000000"/>
                </a:solidFill>
              </a:rPr>
              <a:pPr/>
              <a:t>67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4C280-177D-440A-AFE5-C3FACBB592E3}" type="slidenum">
              <a:rPr lang="en-US"/>
              <a:pPr/>
              <a:t>68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EB1C93-3A35-42F6-BB4B-53565F3F2696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2FDF82-B602-45D6-A92B-4429837C9471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FF47D8-63BD-4131-8D66-4738D9F674CD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F1ACA-73BD-40B7-8455-5D178C76ADA4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659C07-7153-4F66-8081-5A95A92B56FB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A76B1-598A-41BF-8F9E-622A117D70EC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59493F-FB6F-4131-9A23-A18C8AD6E0B5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0D8D4-9C3E-48BD-9A7B-0110AAF4E35E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93102-20EC-4A95-BB91-48CA692116BD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E76132-F12C-452F-A086-9E7179D08AF2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586CB6-BCE0-4BF3-81E0-5BAB7ED4B523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stereo is same as for video just NCC instead of SAD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08B9-EED7-584F-B7C6-EBCE707CF321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08B9-EED7-584F-B7C6-EBCE707CF321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08B9-EED7-584F-B7C6-EBCE707CF321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08B9-EED7-584F-B7C6-EBCE707CF321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3583BE5A-84CC-4700-967E-1F5D750656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24CA87A-627A-4B8C-B86E-1403CE4764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6FA59F3-AADB-42E9-9C11-7198D5AA44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FF929-ED78-42AC-82EE-152D6B6E93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9F58A-2E33-43AE-BD68-237B61BE7D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755A935-351D-4774-B837-CB22A7CB2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1E5886-D290-4529-925C-AEF392DBEE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DD1DA1B-B1EB-472E-8915-56DF11B53B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3BEF65B0-7B65-4E75-9AEF-2F64A0560B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8806C6-077D-43A2-BC53-B9A8992FEF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93B02-2D02-4C4A-93CD-F5FEDBB50E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BD588-CDB5-4590-ABB4-12B0D7D54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528B6-1EF9-4723-8024-127F86C6505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E129A-E41D-479C-9971-1A57C1F71E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E129A-E41D-479C-9971-1A57C1F71E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E129A-E41D-479C-9971-1A57C1F71E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82B1707-AA00-4D6D-BB5C-7E65ED67F7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5981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5981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E0755782-99A4-4C75-A93F-3FFC3A3A3C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59814" name="Line 6"/>
          <p:cNvSpPr>
            <a:spLocks noChangeShapeType="1"/>
          </p:cNvSpPr>
          <p:nvPr/>
        </p:nvSpPr>
        <p:spPr bwMode="auto">
          <a:xfrm>
            <a:off x="457200" y="990600"/>
            <a:ext cx="8229600" cy="0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6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5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&gt;"/>
        <a:defRPr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5332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3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981CBE74-0004-4816-9D43-2882981358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5" name="Line 1031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5332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3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981CBE74-0004-4816-9D43-2882981358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5" name="Line 1031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5332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3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4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981CBE74-0004-4816-9D43-2882981358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5335" name="Line 1031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~zhang/Papers/TR99-21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2.jpeg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hyperlink" Target="http://www.csd.uwo.ca/~yuri/Papers/pami01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hyperlink" Target="http://www.middlebury.edu/stereo/" TargetMode="Externa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hyperlink" Target="http://www.csd.uwo.ca/~yuri/Papers/pami01.pdf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6.png"/><Relationship Id="rId5" Type="http://schemas.openxmlformats.org/officeDocument/2006/relationships/image" Target="../media/image28.png"/><Relationship Id="rId4" Type="http://schemas.openxmlformats.org/officeDocument/2006/relationships/oleObject" Target="../embeddings/oleObject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ornell.edu/rdz/Papers/KZ-ICCV01-tr.pdf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hyperlink" Target="http://grail.cs.washington.edu/projects/moscan/" TargetMode="External"/><Relationship Id="rId5" Type="http://schemas.openxmlformats.org/officeDocument/2006/relationships/image" Target="../media/image51.png"/><Relationship Id="rId4" Type="http://schemas.openxmlformats.org/officeDocument/2006/relationships/oleObject" Target="../embeddings/oleObject2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3.wmf"/><Relationship Id="rId5" Type="http://schemas.openxmlformats.org/officeDocument/2006/relationships/hyperlink" Target="http://grail.cs.washington.edu/projects/moscan/" TargetMode="External"/><Relationship Id="rId4" Type="http://schemas.openxmlformats.org/officeDocument/2006/relationships/oleObject" Target="../embeddings/oleObject2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3.wmf"/><Relationship Id="rId5" Type="http://schemas.openxmlformats.org/officeDocument/2006/relationships/hyperlink" Target="http://en.wikipedia.org/wiki/Structured-light_3D_scanner" TargetMode="External"/><Relationship Id="rId4" Type="http://schemas.openxmlformats.org/officeDocument/2006/relationships/oleObject" Target="../embeddings/oleObject2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bbzippo.wordpress.com/2010/11/28/kinect-in-infrared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raphics.stanford.edu/projects/mich/" TargetMode="External"/><Relationship Id="rId4" Type="http://schemas.openxmlformats.org/officeDocument/2006/relationships/image" Target="../media/image5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phics.stanford.edu/papers/volrange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.cmu.edu/pub_files/pub2/okutomi_m_1993_1/okutomi_m_1993_1.pdf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hyperlink" Target="http://www.ri.cmu.edu/pub_files/pub2/okutomi_m_1993_1/okutomi_m_1993_1.pdf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.cmu.edu/pub_files/pub1/collins_robert_1996_1/collins_robert_1996_1.pdf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55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notesSlide" Target="../notesSlides/notesSlide56.xml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10" Type="http://schemas.openxmlformats.org/officeDocument/2006/relationships/hyperlink" Target="http://www.cs.unc.edu/~marc/pubs/YangCVPR03.pdf" TargetMode="External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2.bin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homes/seitz/papers/kutu-ijcv00.pdf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aumgart.org/winged-edge/winged-edge.html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vr.ai.uiuc.edu/~yfurukaw/papers/eccv06b.pdf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hyperlink" Target="http://www-cvr.ai.uiuc.edu/~yfurukaw/papers/eccv06b.pdf" TargetMode="External"/><Relationship Id="rId4" Type="http://schemas.openxmlformats.org/officeDocument/2006/relationships/oleObject" Target="../embeddings/oleObject48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hyperlink" Target="http://www-cvr.ai.uiuc.edu/~yfurukaw/papers/eccv06b.pdf" TargetMode="External"/><Relationship Id="rId4" Type="http://schemas.openxmlformats.org/officeDocument/2006/relationships/oleObject" Target="../embeddings/oleObject49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hyperlink" Target="http://www-cvr.ai.uiuc.edu/~yfurukaw/papers/cvpr07a.pdf" TargetMode="External"/><Relationship Id="rId4" Type="http://schemas.openxmlformats.org/officeDocument/2006/relationships/oleObject" Target="../embeddings/oleObject50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homes/furukawa/gallery/" TargetMode="Externa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hyperlink" Target="http://www-cvr.ai.uiuc.edu/~yfurukaw/papers/cvpr07a.pdf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hyperlink" Target="http://grail.cs.washington.edu/projects/mvscpc/" TargetMode="External"/><Relationship Id="rId3" Type="http://schemas.openxmlformats.org/officeDocument/2006/relationships/hyperlink" Target="http://grail.cs.washington.edu/projects/mvscpc/download/Goesele-2007-MVS.pdf" TargetMode="External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hyperlink" Target="http://grail.cs.washington.edu/projects/mvscpc/download/Goesele-2007-MVS.pdf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ofHFOr2nRxU" TargetMode="Externa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hyperlink" Target="http://www.cs.washington.edu/homes/furukawa/papers/cvpr10.pdf" TargetMode="External"/><Relationship Id="rId4" Type="http://schemas.openxmlformats.org/officeDocument/2006/relationships/hyperlink" Target="http://www.cs.washington.edu/homes/furukawa/gallery/mvs-cvpr10.mov" TargetMode="Externa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13" Type="http://schemas.openxmlformats.org/officeDocument/2006/relationships/image" Target="../media/image120.jpeg"/><Relationship Id="rId18" Type="http://schemas.openxmlformats.org/officeDocument/2006/relationships/image" Target="../media/image125.jpeg"/><Relationship Id="rId3" Type="http://schemas.openxmlformats.org/officeDocument/2006/relationships/image" Target="../media/image110.jpeg"/><Relationship Id="rId21" Type="http://schemas.openxmlformats.org/officeDocument/2006/relationships/hyperlink" Target="http://cs.unc.edu/~jmf/publications/Frahm_et_al_ReconstructionFromPhotoCollection.pdf" TargetMode="External"/><Relationship Id="rId7" Type="http://schemas.openxmlformats.org/officeDocument/2006/relationships/image" Target="../media/image114.jpeg"/><Relationship Id="rId12" Type="http://schemas.openxmlformats.org/officeDocument/2006/relationships/image" Target="../media/image119.jpeg"/><Relationship Id="rId17" Type="http://schemas.openxmlformats.org/officeDocument/2006/relationships/image" Target="../media/image124.jpeg"/><Relationship Id="rId2" Type="http://schemas.openxmlformats.org/officeDocument/2006/relationships/notesSlide" Target="../notesSlides/notesSlide78.xml"/><Relationship Id="rId16" Type="http://schemas.openxmlformats.org/officeDocument/2006/relationships/image" Target="../media/image123.jpeg"/><Relationship Id="rId20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11" Type="http://schemas.openxmlformats.org/officeDocument/2006/relationships/image" Target="../media/image118.jpeg"/><Relationship Id="rId5" Type="http://schemas.openxmlformats.org/officeDocument/2006/relationships/image" Target="../media/image112.jpeg"/><Relationship Id="rId15" Type="http://schemas.openxmlformats.org/officeDocument/2006/relationships/image" Target="../media/image122.jpeg"/><Relationship Id="rId10" Type="http://schemas.openxmlformats.org/officeDocument/2006/relationships/image" Target="../media/image117.jpeg"/><Relationship Id="rId19" Type="http://schemas.openxmlformats.org/officeDocument/2006/relationships/image" Target="../media/image126.jpe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Relationship Id="rId14" Type="http://schemas.openxmlformats.org/officeDocument/2006/relationships/image" Target="../media/image121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10" Type="http://schemas.openxmlformats.org/officeDocument/2006/relationships/hyperlink" Target="http://cs.unc.edu/~jmf/publications/Frahm_et_al_ReconstructionFromPhotoCollection.pdf" TargetMode="External"/><Relationship Id="rId4" Type="http://schemas.openxmlformats.org/officeDocument/2006/relationships/image" Target="../media/image129.jpeg"/><Relationship Id="rId9" Type="http://schemas.openxmlformats.org/officeDocument/2006/relationships/image" Target="../media/image13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cEQZreQ2zQ" TargetMode="External"/><Relationship Id="rId7" Type="http://schemas.openxmlformats.org/officeDocument/2006/relationships/hyperlink" Target="http://cs.unc.edu/~jmf/publications/Frahm_et_al_ReconstructionFromPhotoCollection.pdf" TargetMode="Externa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CS558 Computer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XI – Binocular and Multi-view Stereo</a:t>
            </a:r>
            <a:endParaRPr lang="en-US" dirty="0"/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7086600" y="6581001"/>
            <a:ext cx="19511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Adapted from S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r>
              <a:rPr lang="en-US" sz="1200" dirty="0" err="1" smtClean="0">
                <a:solidFill>
                  <a:srgbClr val="000000"/>
                </a:solidFill>
              </a:rPr>
              <a:t>Lazebnik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43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Binocular stereo</a:t>
            </a:r>
          </a:p>
          <a:p>
            <a:r>
              <a:rPr lang="en-US" dirty="0" err="1" smtClean="0"/>
              <a:t>Multiview</a:t>
            </a:r>
            <a:r>
              <a:rPr lang="en-US" dirty="0" smtClean="0"/>
              <a:t> stereo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54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582486"/>
          </a:xfrm>
        </p:spPr>
        <p:txBody>
          <a:bodyPr/>
          <a:lstStyle/>
          <a:p>
            <a:r>
              <a:rPr lang="en-US" dirty="0" smtClean="0"/>
              <a:t>Binocular stereo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8412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Given a calibrated binocular stereo pair, fuse it to produce a depth image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6243935"/>
            <a:ext cx="653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does the depth information come from?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676400" y="5638800"/>
            <a:ext cx="57150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6900" y="1854200"/>
            <a:ext cx="28702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854200"/>
            <a:ext cx="28702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2438400" y="1676400"/>
            <a:ext cx="838200" cy="457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715000" y="1676400"/>
            <a:ext cx="838200" cy="4495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655638"/>
          </a:xfrm>
        </p:spPr>
        <p:txBody>
          <a:bodyPr/>
          <a:lstStyle/>
          <a:p>
            <a:r>
              <a:rPr lang="en-US" dirty="0" smtClean="0"/>
              <a:t>Binocular stereo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174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Given a calibrated binocular stereo pair, fuse it to produce a depth image</a:t>
            </a:r>
          </a:p>
        </p:txBody>
      </p:sp>
      <p:sp>
        <p:nvSpPr>
          <p:cNvPr id="14340" name="Text Box 10"/>
          <p:cNvSpPr txBox="1">
            <a:spLocks noChangeArrowheads="1"/>
          </p:cNvSpPr>
          <p:nvPr/>
        </p:nvSpPr>
        <p:spPr bwMode="auto">
          <a:xfrm>
            <a:off x="2432050" y="18288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/>
              <a:t>image 1</a:t>
            </a:r>
            <a:endParaRPr lang="en-GB" sz="1800"/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5556250" y="18288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/>
              <a:t>image 2</a:t>
            </a:r>
            <a:endParaRPr lang="en-GB" sz="1800"/>
          </a:p>
        </p:txBody>
      </p:sp>
      <p:sp>
        <p:nvSpPr>
          <p:cNvPr id="14342" name="Text Box 12"/>
          <p:cNvSpPr txBox="1">
            <a:spLocks noChangeArrowheads="1"/>
          </p:cNvSpPr>
          <p:nvPr/>
        </p:nvSpPr>
        <p:spPr bwMode="auto">
          <a:xfrm>
            <a:off x="3433763" y="4357688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/>
              <a:t>Dense depth map</a:t>
            </a:r>
            <a:endParaRPr lang="en-GB" sz="1800"/>
          </a:p>
        </p:txBody>
      </p:sp>
      <p:pic>
        <p:nvPicPr>
          <p:cNvPr id="14343" name="Picture 13" descr="rect_006_007_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5588" y="2270125"/>
            <a:ext cx="2741612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4" descr="rect_006_007_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59013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5" descr="disparity_006_007_l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768850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655638"/>
          </a:xfrm>
        </p:spPr>
        <p:txBody>
          <a:bodyPr/>
          <a:lstStyle/>
          <a:p>
            <a:r>
              <a:rPr lang="en-US" dirty="0" smtClean="0"/>
              <a:t>Binocular stereo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174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Given a calibrated binocular stereo pair, fuse it to produce a depth image</a:t>
            </a:r>
          </a:p>
          <a:p>
            <a:pPr lvl="1"/>
            <a:r>
              <a:rPr lang="en-US" smtClean="0"/>
              <a:t>Humans can do it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667000"/>
            <a:ext cx="2819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/>
          <a:srcRect l="31355"/>
          <a:stretch>
            <a:fillRect/>
          </a:stretch>
        </p:blipFill>
        <p:spPr bwMode="auto">
          <a:xfrm>
            <a:off x="3581400" y="2590800"/>
            <a:ext cx="5091113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784350" y="5181600"/>
            <a:ext cx="591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Stereograms: Invented by Sir Charles Wheatstone, 1838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Binocular stereo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Given a calibrated binocular stereo pair, fuse it to produce a depth image</a:t>
            </a:r>
          </a:p>
          <a:p>
            <a:pPr lvl="1"/>
            <a:r>
              <a:rPr lang="en-US" smtClean="0"/>
              <a:t>Humans can do it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590800" y="6186488"/>
            <a:ext cx="408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Autostereograms: www.magiceye.com</a:t>
            </a:r>
          </a:p>
        </p:txBody>
      </p:sp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206625"/>
            <a:ext cx="462915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582486"/>
          </a:xfrm>
        </p:spPr>
        <p:txBody>
          <a:bodyPr/>
          <a:lstStyle/>
          <a:p>
            <a:r>
              <a:rPr lang="en-US" dirty="0" smtClean="0"/>
              <a:t>Binocular stereo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8412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Given a calibrated binocular stereo pair, fuse it to produce a depth image</a:t>
            </a:r>
          </a:p>
          <a:p>
            <a:pPr lvl="1"/>
            <a:r>
              <a:rPr lang="en-US" smtClean="0"/>
              <a:t>Humans can do it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590800" y="6186488"/>
            <a:ext cx="408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Autostereograms: www.magiceye.com</a:t>
            </a: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206625"/>
            <a:ext cx="462915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201863"/>
            <a:ext cx="47244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467600" cy="655638"/>
          </a:xfrm>
        </p:spPr>
        <p:txBody>
          <a:bodyPr/>
          <a:lstStyle/>
          <a:p>
            <a:r>
              <a:rPr lang="en-US" dirty="0" smtClean="0"/>
              <a:t>Basic stereo matching algorithm</a:t>
            </a:r>
          </a:p>
        </p:txBody>
      </p:sp>
      <p:sp>
        <p:nvSpPr>
          <p:cNvPr id="396301" name="Rectangle 13"/>
          <p:cNvSpPr>
            <a:spLocks noGrp="1" noChangeArrowheads="1"/>
          </p:cNvSpPr>
          <p:nvPr>
            <p:ph sz="quarter" idx="1"/>
          </p:nvPr>
        </p:nvSpPr>
        <p:spPr>
          <a:xfrm>
            <a:off x="304800" y="4114800"/>
            <a:ext cx="8686800" cy="2438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mtClean="0"/>
              <a:t>For each pixel in the first image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Find corresponding epipolar line in the right image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Examine all pixels on the epipolar line and pick the best match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Triangulate the matches to get depth information</a:t>
            </a:r>
            <a:br>
              <a:rPr lang="en-US" smtClean="0"/>
            </a:br>
            <a:endParaRPr lang="en-US" smtClean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mtClean="0"/>
              <a:t>Simplest case: epipolar lines are scanlines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When does this happen?</a:t>
            </a:r>
          </a:p>
        </p:txBody>
      </p:sp>
      <p:pic>
        <p:nvPicPr>
          <p:cNvPr id="18435" name="Picture 3" descr="lincoln_fu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066800"/>
            <a:ext cx="50292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5270" name="Line 6"/>
          <p:cNvSpPr>
            <a:spLocks noChangeShapeType="1"/>
          </p:cNvSpPr>
          <p:nvPr/>
        </p:nvSpPr>
        <p:spPr bwMode="auto">
          <a:xfrm>
            <a:off x="4572000" y="3124200"/>
            <a:ext cx="25146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352800" y="2971800"/>
            <a:ext cx="304800" cy="304800"/>
            <a:chOff x="2112" y="1872"/>
            <a:chExt cx="192" cy="192"/>
          </a:xfrm>
        </p:grpSpPr>
        <p:sp>
          <p:nvSpPr>
            <p:cNvPr id="18448" name="Oval 9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Rectangle 16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257800" y="2971800"/>
            <a:ext cx="304800" cy="304800"/>
            <a:chOff x="3600" y="1872"/>
            <a:chExt cx="192" cy="192"/>
          </a:xfrm>
        </p:grpSpPr>
        <p:sp>
          <p:nvSpPr>
            <p:cNvPr id="18446" name="Oval 7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Rectangle 17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800600" y="2971800"/>
            <a:ext cx="304800" cy="304800"/>
            <a:chOff x="3600" y="1872"/>
            <a:chExt cx="192" cy="192"/>
          </a:xfrm>
        </p:grpSpPr>
        <p:sp>
          <p:nvSpPr>
            <p:cNvPr id="18444" name="Oval 17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Rectangle 18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715000" y="2971800"/>
            <a:ext cx="304800" cy="304800"/>
            <a:chOff x="3600" y="1872"/>
            <a:chExt cx="192" cy="192"/>
          </a:xfrm>
        </p:grpSpPr>
        <p:sp>
          <p:nvSpPr>
            <p:cNvPr id="18442" name="Oval 20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Rectangle 21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301" grpId="0" build="p" bldLvl="2"/>
      <p:bldP spid="3952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4246" y="152400"/>
            <a:ext cx="7467600" cy="731838"/>
          </a:xfrm>
        </p:spPr>
        <p:txBody>
          <a:bodyPr/>
          <a:lstStyle/>
          <a:p>
            <a:r>
              <a:rPr lang="en-US" dirty="0" smtClean="0"/>
              <a:t>Simplest Case: Parallel images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029200" y="914400"/>
            <a:ext cx="3810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smtClean="0"/>
              <a:t>Image planes of cameras are parallel to each other and to the baseline</a:t>
            </a:r>
          </a:p>
          <a:p>
            <a:pPr>
              <a:buFontTx/>
              <a:buChar char="•"/>
            </a:pPr>
            <a:r>
              <a:rPr lang="en-US" sz="2000" smtClean="0"/>
              <a:t>Camera centers are at same height</a:t>
            </a:r>
          </a:p>
          <a:p>
            <a:pPr>
              <a:buFontTx/>
              <a:buChar char="•"/>
            </a:pPr>
            <a:r>
              <a:rPr lang="en-US" sz="2000" smtClean="0"/>
              <a:t>Focal lengths are the same</a:t>
            </a:r>
          </a:p>
          <a:p>
            <a:endParaRPr lang="en-US" sz="2000" smtClean="0"/>
          </a:p>
        </p:txBody>
      </p:sp>
      <p:sp>
        <p:nvSpPr>
          <p:cNvPr id="19460" name="Freeform 4"/>
          <p:cNvSpPr>
            <a:spLocks/>
          </p:cNvSpPr>
          <p:nvPr/>
        </p:nvSpPr>
        <p:spPr bwMode="auto">
          <a:xfrm>
            <a:off x="3481388" y="957263"/>
            <a:ext cx="1220787" cy="839787"/>
          </a:xfrm>
          <a:custGeom>
            <a:avLst/>
            <a:gdLst>
              <a:gd name="T0" fmla="*/ 2147483647 w 865"/>
              <a:gd name="T1" fmla="*/ 0 h 529"/>
              <a:gd name="T2" fmla="*/ 2147483647 w 865"/>
              <a:gd name="T3" fmla="*/ 2147483647 h 529"/>
              <a:gd name="T4" fmla="*/ 2147483647 w 865"/>
              <a:gd name="T5" fmla="*/ 2147483647 h 529"/>
              <a:gd name="T6" fmla="*/ 2147483647 w 865"/>
              <a:gd name="T7" fmla="*/ 2147483647 h 529"/>
              <a:gd name="T8" fmla="*/ 2147483647 w 865"/>
              <a:gd name="T9" fmla="*/ 2147483647 h 529"/>
              <a:gd name="T10" fmla="*/ 2147483647 w 865"/>
              <a:gd name="T11" fmla="*/ 2147483647 h 529"/>
              <a:gd name="T12" fmla="*/ 2147483647 w 865"/>
              <a:gd name="T13" fmla="*/ 2147483647 h 529"/>
              <a:gd name="T14" fmla="*/ 2147483647 w 865"/>
              <a:gd name="T15" fmla="*/ 2147483647 h 529"/>
              <a:gd name="T16" fmla="*/ 2147483647 w 865"/>
              <a:gd name="T17" fmla="*/ 2147483647 h 529"/>
              <a:gd name="T18" fmla="*/ 0 w 865"/>
              <a:gd name="T19" fmla="*/ 2147483647 h 529"/>
              <a:gd name="T20" fmla="*/ 0 w 865"/>
              <a:gd name="T21" fmla="*/ 2147483647 h 529"/>
              <a:gd name="T22" fmla="*/ 0 w 865"/>
              <a:gd name="T23" fmla="*/ 2147483647 h 529"/>
              <a:gd name="T24" fmla="*/ 2147483647 w 865"/>
              <a:gd name="T25" fmla="*/ 2147483647 h 529"/>
              <a:gd name="T26" fmla="*/ 2147483647 w 865"/>
              <a:gd name="T27" fmla="*/ 2147483647 h 529"/>
              <a:gd name="T28" fmla="*/ 2147483647 w 865"/>
              <a:gd name="T29" fmla="*/ 2147483647 h 529"/>
              <a:gd name="T30" fmla="*/ 2147483647 w 865"/>
              <a:gd name="T31" fmla="*/ 2147483647 h 529"/>
              <a:gd name="T32" fmla="*/ 2147483647 w 865"/>
              <a:gd name="T33" fmla="*/ 2147483647 h 529"/>
              <a:gd name="T34" fmla="*/ 2147483647 w 865"/>
              <a:gd name="T35" fmla="*/ 2147483647 h 529"/>
              <a:gd name="T36" fmla="*/ 2147483647 w 865"/>
              <a:gd name="T37" fmla="*/ 2147483647 h 529"/>
              <a:gd name="T38" fmla="*/ 2147483647 w 865"/>
              <a:gd name="T39" fmla="*/ 2147483647 h 529"/>
              <a:gd name="T40" fmla="*/ 2147483647 w 865"/>
              <a:gd name="T41" fmla="*/ 2147483647 h 529"/>
              <a:gd name="T42" fmla="*/ 2147483647 w 865"/>
              <a:gd name="T43" fmla="*/ 2147483647 h 529"/>
              <a:gd name="T44" fmla="*/ 2147483647 w 865"/>
              <a:gd name="T45" fmla="*/ 2147483647 h 529"/>
              <a:gd name="T46" fmla="*/ 2147483647 w 865"/>
              <a:gd name="T47" fmla="*/ 2147483647 h 529"/>
              <a:gd name="T48" fmla="*/ 2147483647 w 865"/>
              <a:gd name="T49" fmla="*/ 2147483647 h 529"/>
              <a:gd name="T50" fmla="*/ 2147483647 w 865"/>
              <a:gd name="T51" fmla="*/ 2147483647 h 529"/>
              <a:gd name="T52" fmla="*/ 2147483647 w 865"/>
              <a:gd name="T53" fmla="*/ 2147483647 h 529"/>
              <a:gd name="T54" fmla="*/ 2147483647 w 865"/>
              <a:gd name="T55" fmla="*/ 2147483647 h 529"/>
              <a:gd name="T56" fmla="*/ 2147483647 w 865"/>
              <a:gd name="T57" fmla="*/ 2147483647 h 529"/>
              <a:gd name="T58" fmla="*/ 2147483647 w 865"/>
              <a:gd name="T59" fmla="*/ 2147483647 h 529"/>
              <a:gd name="T60" fmla="*/ 2147483647 w 865"/>
              <a:gd name="T61" fmla="*/ 2147483647 h 529"/>
              <a:gd name="T62" fmla="*/ 2147483647 w 865"/>
              <a:gd name="T63" fmla="*/ 2147483647 h 529"/>
              <a:gd name="T64" fmla="*/ 2147483647 w 865"/>
              <a:gd name="T65" fmla="*/ 2147483647 h 529"/>
              <a:gd name="T66" fmla="*/ 2147483647 w 865"/>
              <a:gd name="T67" fmla="*/ 2147483647 h 529"/>
              <a:gd name="T68" fmla="*/ 2147483647 w 865"/>
              <a:gd name="T69" fmla="*/ 2147483647 h 529"/>
              <a:gd name="T70" fmla="*/ 2147483647 w 865"/>
              <a:gd name="T71" fmla="*/ 2147483647 h 529"/>
              <a:gd name="T72" fmla="*/ 2147483647 w 865"/>
              <a:gd name="T73" fmla="*/ 2147483647 h 529"/>
              <a:gd name="T74" fmla="*/ 2147483647 w 865"/>
              <a:gd name="T75" fmla="*/ 2147483647 h 529"/>
              <a:gd name="T76" fmla="*/ 2147483647 w 865"/>
              <a:gd name="T77" fmla="*/ 2147483647 h 529"/>
              <a:gd name="T78" fmla="*/ 2147483647 w 865"/>
              <a:gd name="T79" fmla="*/ 0 h 5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65"/>
              <a:gd name="T121" fmla="*/ 0 h 529"/>
              <a:gd name="T122" fmla="*/ 865 w 865"/>
              <a:gd name="T123" fmla="*/ 529 h 52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65" h="529">
                <a:moveTo>
                  <a:pt x="84" y="0"/>
                </a:moveTo>
                <a:lnTo>
                  <a:pt x="72" y="24"/>
                </a:lnTo>
                <a:lnTo>
                  <a:pt x="72" y="48"/>
                </a:lnTo>
                <a:lnTo>
                  <a:pt x="48" y="72"/>
                </a:lnTo>
                <a:lnTo>
                  <a:pt x="36" y="96"/>
                </a:lnTo>
                <a:lnTo>
                  <a:pt x="36" y="120"/>
                </a:lnTo>
                <a:lnTo>
                  <a:pt x="36" y="144"/>
                </a:lnTo>
                <a:lnTo>
                  <a:pt x="24" y="168"/>
                </a:lnTo>
                <a:lnTo>
                  <a:pt x="12" y="192"/>
                </a:lnTo>
                <a:lnTo>
                  <a:pt x="0" y="216"/>
                </a:lnTo>
                <a:lnTo>
                  <a:pt x="0" y="240"/>
                </a:lnTo>
                <a:lnTo>
                  <a:pt x="0" y="264"/>
                </a:lnTo>
                <a:lnTo>
                  <a:pt x="12" y="288"/>
                </a:lnTo>
                <a:lnTo>
                  <a:pt x="12" y="312"/>
                </a:lnTo>
                <a:lnTo>
                  <a:pt x="24" y="336"/>
                </a:lnTo>
                <a:lnTo>
                  <a:pt x="24" y="360"/>
                </a:lnTo>
                <a:lnTo>
                  <a:pt x="36" y="384"/>
                </a:lnTo>
                <a:lnTo>
                  <a:pt x="36" y="408"/>
                </a:lnTo>
                <a:lnTo>
                  <a:pt x="48" y="432"/>
                </a:lnTo>
                <a:lnTo>
                  <a:pt x="60" y="456"/>
                </a:lnTo>
                <a:lnTo>
                  <a:pt x="852" y="528"/>
                </a:lnTo>
                <a:lnTo>
                  <a:pt x="804" y="480"/>
                </a:lnTo>
                <a:lnTo>
                  <a:pt x="792" y="456"/>
                </a:lnTo>
                <a:lnTo>
                  <a:pt x="780" y="420"/>
                </a:lnTo>
                <a:lnTo>
                  <a:pt x="768" y="396"/>
                </a:lnTo>
                <a:lnTo>
                  <a:pt x="756" y="372"/>
                </a:lnTo>
                <a:lnTo>
                  <a:pt x="744" y="348"/>
                </a:lnTo>
                <a:lnTo>
                  <a:pt x="744" y="324"/>
                </a:lnTo>
                <a:lnTo>
                  <a:pt x="744" y="288"/>
                </a:lnTo>
                <a:lnTo>
                  <a:pt x="744" y="264"/>
                </a:lnTo>
                <a:lnTo>
                  <a:pt x="744" y="240"/>
                </a:lnTo>
                <a:lnTo>
                  <a:pt x="768" y="216"/>
                </a:lnTo>
                <a:lnTo>
                  <a:pt x="768" y="192"/>
                </a:lnTo>
                <a:lnTo>
                  <a:pt x="780" y="168"/>
                </a:lnTo>
                <a:lnTo>
                  <a:pt x="804" y="156"/>
                </a:lnTo>
                <a:lnTo>
                  <a:pt x="804" y="132"/>
                </a:lnTo>
                <a:lnTo>
                  <a:pt x="828" y="108"/>
                </a:lnTo>
                <a:lnTo>
                  <a:pt x="852" y="96"/>
                </a:lnTo>
                <a:lnTo>
                  <a:pt x="864" y="72"/>
                </a:lnTo>
                <a:lnTo>
                  <a:pt x="84" y="0"/>
                </a:lnTo>
              </a:path>
            </a:pathLst>
          </a:custGeom>
          <a:gradFill rotWithShape="0">
            <a:gsLst>
              <a:gs pos="0">
                <a:srgbClr val="012501"/>
              </a:gs>
              <a:gs pos="100000">
                <a:srgbClr val="037C03"/>
              </a:gs>
            </a:gsLst>
            <a:lin ang="18900000" scaled="1"/>
          </a:gra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890588" y="4310063"/>
            <a:ext cx="32512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Freeform 9"/>
          <p:cNvSpPr>
            <a:spLocks/>
          </p:cNvSpPr>
          <p:nvPr/>
        </p:nvSpPr>
        <p:spPr bwMode="auto">
          <a:xfrm>
            <a:off x="1533525" y="1219200"/>
            <a:ext cx="2471738" cy="2462213"/>
          </a:xfrm>
          <a:custGeom>
            <a:avLst/>
            <a:gdLst>
              <a:gd name="T0" fmla="*/ 0 w 1557"/>
              <a:gd name="T1" fmla="*/ 2147483647 h 1551"/>
              <a:gd name="T2" fmla="*/ 2147483647 w 1557"/>
              <a:gd name="T3" fmla="*/ 0 h 1551"/>
              <a:gd name="T4" fmla="*/ 0 60000 65536"/>
              <a:gd name="T5" fmla="*/ 0 60000 65536"/>
              <a:gd name="T6" fmla="*/ 0 w 1557"/>
              <a:gd name="T7" fmla="*/ 0 h 1551"/>
              <a:gd name="T8" fmla="*/ 1557 w 1557"/>
              <a:gd name="T9" fmla="*/ 1551 h 15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57" h="1551">
                <a:moveTo>
                  <a:pt x="0" y="1551"/>
                </a:moveTo>
                <a:lnTo>
                  <a:pt x="1557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Freeform 10"/>
          <p:cNvSpPr>
            <a:spLocks/>
          </p:cNvSpPr>
          <p:nvPr/>
        </p:nvSpPr>
        <p:spPr bwMode="auto">
          <a:xfrm>
            <a:off x="687388" y="2490788"/>
            <a:ext cx="1220787" cy="2001837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Freeform 12"/>
          <p:cNvSpPr>
            <a:spLocks/>
          </p:cNvSpPr>
          <p:nvPr/>
        </p:nvSpPr>
        <p:spPr bwMode="auto">
          <a:xfrm>
            <a:off x="3990975" y="1219200"/>
            <a:ext cx="117475" cy="3910013"/>
          </a:xfrm>
          <a:custGeom>
            <a:avLst/>
            <a:gdLst>
              <a:gd name="T0" fmla="*/ 2147483647 w 74"/>
              <a:gd name="T1" fmla="*/ 2147483647 h 2463"/>
              <a:gd name="T2" fmla="*/ 0 w 74"/>
              <a:gd name="T3" fmla="*/ 0 h 2463"/>
              <a:gd name="T4" fmla="*/ 0 60000 65536"/>
              <a:gd name="T5" fmla="*/ 0 60000 65536"/>
              <a:gd name="T6" fmla="*/ 0 w 74"/>
              <a:gd name="T7" fmla="*/ 0 h 2463"/>
              <a:gd name="T8" fmla="*/ 74 w 74"/>
              <a:gd name="T9" fmla="*/ 2463 h 246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4" h="2463">
                <a:moveTo>
                  <a:pt x="74" y="2463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Freeform 13"/>
          <p:cNvSpPr>
            <a:spLocks/>
          </p:cNvSpPr>
          <p:nvPr/>
        </p:nvSpPr>
        <p:spPr bwMode="auto">
          <a:xfrm>
            <a:off x="3803650" y="4208463"/>
            <a:ext cx="1220788" cy="2001837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Line 14"/>
          <p:cNvSpPr>
            <a:spLocks noChangeShapeType="1"/>
          </p:cNvSpPr>
          <p:nvPr/>
        </p:nvSpPr>
        <p:spPr bwMode="auto">
          <a:xfrm flipV="1">
            <a:off x="890588" y="3681413"/>
            <a:ext cx="642937" cy="62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5"/>
          <p:cNvSpPr>
            <a:spLocks noChangeShapeType="1"/>
          </p:cNvSpPr>
          <p:nvPr/>
        </p:nvSpPr>
        <p:spPr bwMode="auto">
          <a:xfrm flipH="1" flipV="1">
            <a:off x="4108450" y="5129213"/>
            <a:ext cx="33338" cy="1009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Freeform 18"/>
          <p:cNvSpPr>
            <a:spLocks/>
          </p:cNvSpPr>
          <p:nvPr/>
        </p:nvSpPr>
        <p:spPr bwMode="auto">
          <a:xfrm>
            <a:off x="533400" y="4260850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Arc 19"/>
          <p:cNvSpPr>
            <a:spLocks/>
          </p:cNvSpPr>
          <p:nvPr/>
        </p:nvSpPr>
        <p:spPr bwMode="auto">
          <a:xfrm rot="720000">
            <a:off x="733425" y="4276725"/>
            <a:ext cx="211138" cy="236538"/>
          </a:xfrm>
          <a:custGeom>
            <a:avLst/>
            <a:gdLst>
              <a:gd name="T0" fmla="*/ 0 w 21745"/>
              <a:gd name="T1" fmla="*/ 0 h 21600"/>
              <a:gd name="T2" fmla="*/ 1876695861 w 21745"/>
              <a:gd name="T3" fmla="*/ 2147483647 h 21600"/>
              <a:gd name="T4" fmla="*/ 12514760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20"/>
          <p:cNvSpPr>
            <a:spLocks noChangeShapeType="1"/>
          </p:cNvSpPr>
          <p:nvPr/>
        </p:nvSpPr>
        <p:spPr bwMode="auto">
          <a:xfrm flipH="1">
            <a:off x="533400" y="4095750"/>
            <a:ext cx="303213" cy="550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Oval 21"/>
          <p:cNvSpPr>
            <a:spLocks noChangeArrowheads="1"/>
          </p:cNvSpPr>
          <p:nvPr/>
        </p:nvSpPr>
        <p:spPr bwMode="auto">
          <a:xfrm rot="-1860000">
            <a:off x="811213" y="4281488"/>
            <a:ext cx="100012" cy="19843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Line 22"/>
          <p:cNvSpPr>
            <a:spLocks noChangeShapeType="1"/>
          </p:cNvSpPr>
          <p:nvPr/>
        </p:nvSpPr>
        <p:spPr bwMode="auto">
          <a:xfrm flipV="1">
            <a:off x="533400" y="4502150"/>
            <a:ext cx="555625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Freeform 23"/>
          <p:cNvSpPr>
            <a:spLocks/>
          </p:cNvSpPr>
          <p:nvPr/>
        </p:nvSpPr>
        <p:spPr bwMode="auto">
          <a:xfrm>
            <a:off x="3784600" y="6089650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Arc 24"/>
          <p:cNvSpPr>
            <a:spLocks/>
          </p:cNvSpPr>
          <p:nvPr/>
        </p:nvSpPr>
        <p:spPr bwMode="auto">
          <a:xfrm rot="720000">
            <a:off x="3984625" y="6105525"/>
            <a:ext cx="211138" cy="236538"/>
          </a:xfrm>
          <a:custGeom>
            <a:avLst/>
            <a:gdLst>
              <a:gd name="T0" fmla="*/ 0 w 21745"/>
              <a:gd name="T1" fmla="*/ 0 h 21600"/>
              <a:gd name="T2" fmla="*/ 1876695861 w 21745"/>
              <a:gd name="T3" fmla="*/ 2147483647 h 21600"/>
              <a:gd name="T4" fmla="*/ 12514760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25"/>
          <p:cNvSpPr>
            <a:spLocks noChangeShapeType="1"/>
          </p:cNvSpPr>
          <p:nvPr/>
        </p:nvSpPr>
        <p:spPr bwMode="auto">
          <a:xfrm flipH="1">
            <a:off x="3784600" y="5924550"/>
            <a:ext cx="303213" cy="550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6"/>
          <p:cNvSpPr>
            <a:spLocks noChangeArrowheads="1"/>
          </p:cNvSpPr>
          <p:nvPr/>
        </p:nvSpPr>
        <p:spPr bwMode="auto">
          <a:xfrm rot="-1860000">
            <a:off x="4062413" y="6110288"/>
            <a:ext cx="100012" cy="19843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7"/>
          <p:cNvSpPr>
            <a:spLocks noChangeShapeType="1"/>
          </p:cNvSpPr>
          <p:nvPr/>
        </p:nvSpPr>
        <p:spPr bwMode="auto">
          <a:xfrm flipV="1">
            <a:off x="3784600" y="6330950"/>
            <a:ext cx="555625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33"/>
          <p:cNvSpPr>
            <a:spLocks noChangeArrowheads="1"/>
          </p:cNvSpPr>
          <p:nvPr/>
        </p:nvSpPr>
        <p:spPr bwMode="auto">
          <a:xfrm>
            <a:off x="4079875" y="5081588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34"/>
          <p:cNvSpPr>
            <a:spLocks noChangeArrowheads="1"/>
          </p:cNvSpPr>
          <p:nvPr/>
        </p:nvSpPr>
        <p:spPr bwMode="auto">
          <a:xfrm>
            <a:off x="1504950" y="3649663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467600" cy="731838"/>
          </a:xfrm>
        </p:spPr>
        <p:txBody>
          <a:bodyPr/>
          <a:lstStyle/>
          <a:p>
            <a:r>
              <a:rPr lang="en-US" dirty="0" smtClean="0"/>
              <a:t>Simplest Case: Parallel images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029200" y="914400"/>
            <a:ext cx="3810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smtClean="0"/>
              <a:t>Image planes of cameras are parallel to each other and to the baseline</a:t>
            </a:r>
          </a:p>
          <a:p>
            <a:pPr>
              <a:buFontTx/>
              <a:buChar char="•"/>
            </a:pPr>
            <a:r>
              <a:rPr lang="en-US" sz="2000" smtClean="0"/>
              <a:t>Camera centers are at same height</a:t>
            </a:r>
          </a:p>
          <a:p>
            <a:pPr>
              <a:buFontTx/>
              <a:buChar char="•"/>
            </a:pPr>
            <a:r>
              <a:rPr lang="en-US" sz="2000" smtClean="0"/>
              <a:t>Focal lengths are the same</a:t>
            </a:r>
          </a:p>
          <a:p>
            <a:pPr>
              <a:buFontTx/>
              <a:buChar char="•"/>
            </a:pPr>
            <a:r>
              <a:rPr lang="en-US" sz="2000" smtClean="0"/>
              <a:t>Then, epipolar lines fall along the horizontal scan lines of the images</a:t>
            </a:r>
          </a:p>
          <a:p>
            <a:pPr>
              <a:buFontTx/>
              <a:buChar char="•"/>
            </a:pPr>
            <a:endParaRPr lang="en-US" sz="2000" smtClean="0"/>
          </a:p>
        </p:txBody>
      </p:sp>
      <p:grpSp>
        <p:nvGrpSpPr>
          <p:cNvPr id="20484" name="Group 29"/>
          <p:cNvGrpSpPr>
            <a:grpSpLocks/>
          </p:cNvGrpSpPr>
          <p:nvPr/>
        </p:nvGrpSpPr>
        <p:grpSpPr bwMode="auto">
          <a:xfrm>
            <a:off x="533400" y="957263"/>
            <a:ext cx="4495800" cy="5519737"/>
            <a:chOff x="336" y="603"/>
            <a:chExt cx="2832" cy="3477"/>
          </a:xfrm>
        </p:grpSpPr>
        <p:sp>
          <p:nvSpPr>
            <p:cNvPr id="20485" name="Freeform 4"/>
            <p:cNvSpPr>
              <a:spLocks/>
            </p:cNvSpPr>
            <p:nvPr/>
          </p:nvSpPr>
          <p:spPr bwMode="auto">
            <a:xfrm>
              <a:off x="2193" y="603"/>
              <a:ext cx="769" cy="529"/>
            </a:xfrm>
            <a:custGeom>
              <a:avLst/>
              <a:gdLst>
                <a:gd name="T0" fmla="*/ 53 w 865"/>
                <a:gd name="T1" fmla="*/ 0 h 529"/>
                <a:gd name="T2" fmla="*/ 45 w 865"/>
                <a:gd name="T3" fmla="*/ 24 h 529"/>
                <a:gd name="T4" fmla="*/ 45 w 865"/>
                <a:gd name="T5" fmla="*/ 48 h 529"/>
                <a:gd name="T6" fmla="*/ 30 w 865"/>
                <a:gd name="T7" fmla="*/ 72 h 529"/>
                <a:gd name="T8" fmla="*/ 22 w 865"/>
                <a:gd name="T9" fmla="*/ 96 h 529"/>
                <a:gd name="T10" fmla="*/ 22 w 865"/>
                <a:gd name="T11" fmla="*/ 120 h 529"/>
                <a:gd name="T12" fmla="*/ 22 w 865"/>
                <a:gd name="T13" fmla="*/ 144 h 529"/>
                <a:gd name="T14" fmla="*/ 15 w 865"/>
                <a:gd name="T15" fmla="*/ 168 h 529"/>
                <a:gd name="T16" fmla="*/ 8 w 865"/>
                <a:gd name="T17" fmla="*/ 192 h 529"/>
                <a:gd name="T18" fmla="*/ 0 w 865"/>
                <a:gd name="T19" fmla="*/ 216 h 529"/>
                <a:gd name="T20" fmla="*/ 0 w 865"/>
                <a:gd name="T21" fmla="*/ 240 h 529"/>
                <a:gd name="T22" fmla="*/ 0 w 865"/>
                <a:gd name="T23" fmla="*/ 264 h 529"/>
                <a:gd name="T24" fmla="*/ 8 w 865"/>
                <a:gd name="T25" fmla="*/ 288 h 529"/>
                <a:gd name="T26" fmla="*/ 8 w 865"/>
                <a:gd name="T27" fmla="*/ 312 h 529"/>
                <a:gd name="T28" fmla="*/ 15 w 865"/>
                <a:gd name="T29" fmla="*/ 336 h 529"/>
                <a:gd name="T30" fmla="*/ 15 w 865"/>
                <a:gd name="T31" fmla="*/ 360 h 529"/>
                <a:gd name="T32" fmla="*/ 22 w 865"/>
                <a:gd name="T33" fmla="*/ 384 h 529"/>
                <a:gd name="T34" fmla="*/ 22 w 865"/>
                <a:gd name="T35" fmla="*/ 408 h 529"/>
                <a:gd name="T36" fmla="*/ 30 w 865"/>
                <a:gd name="T37" fmla="*/ 432 h 529"/>
                <a:gd name="T38" fmla="*/ 37 w 865"/>
                <a:gd name="T39" fmla="*/ 456 h 529"/>
                <a:gd name="T40" fmla="*/ 532 w 865"/>
                <a:gd name="T41" fmla="*/ 528 h 529"/>
                <a:gd name="T42" fmla="*/ 502 w 865"/>
                <a:gd name="T43" fmla="*/ 480 h 529"/>
                <a:gd name="T44" fmla="*/ 495 w 865"/>
                <a:gd name="T45" fmla="*/ 456 h 529"/>
                <a:gd name="T46" fmla="*/ 487 w 865"/>
                <a:gd name="T47" fmla="*/ 420 h 529"/>
                <a:gd name="T48" fmla="*/ 480 w 865"/>
                <a:gd name="T49" fmla="*/ 396 h 529"/>
                <a:gd name="T50" fmla="*/ 472 w 865"/>
                <a:gd name="T51" fmla="*/ 372 h 529"/>
                <a:gd name="T52" fmla="*/ 465 w 865"/>
                <a:gd name="T53" fmla="*/ 348 h 529"/>
                <a:gd name="T54" fmla="*/ 465 w 865"/>
                <a:gd name="T55" fmla="*/ 324 h 529"/>
                <a:gd name="T56" fmla="*/ 465 w 865"/>
                <a:gd name="T57" fmla="*/ 288 h 529"/>
                <a:gd name="T58" fmla="*/ 465 w 865"/>
                <a:gd name="T59" fmla="*/ 264 h 529"/>
                <a:gd name="T60" fmla="*/ 465 w 865"/>
                <a:gd name="T61" fmla="*/ 240 h 529"/>
                <a:gd name="T62" fmla="*/ 480 w 865"/>
                <a:gd name="T63" fmla="*/ 216 h 529"/>
                <a:gd name="T64" fmla="*/ 480 w 865"/>
                <a:gd name="T65" fmla="*/ 192 h 529"/>
                <a:gd name="T66" fmla="*/ 487 w 865"/>
                <a:gd name="T67" fmla="*/ 168 h 529"/>
                <a:gd name="T68" fmla="*/ 502 w 865"/>
                <a:gd name="T69" fmla="*/ 156 h 529"/>
                <a:gd name="T70" fmla="*/ 502 w 865"/>
                <a:gd name="T71" fmla="*/ 132 h 529"/>
                <a:gd name="T72" fmla="*/ 517 w 865"/>
                <a:gd name="T73" fmla="*/ 108 h 529"/>
                <a:gd name="T74" fmla="*/ 532 w 865"/>
                <a:gd name="T75" fmla="*/ 96 h 529"/>
                <a:gd name="T76" fmla="*/ 540 w 865"/>
                <a:gd name="T77" fmla="*/ 72 h 529"/>
                <a:gd name="T78" fmla="*/ 53 w 865"/>
                <a:gd name="T79" fmla="*/ 0 h 52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65"/>
                <a:gd name="T121" fmla="*/ 0 h 529"/>
                <a:gd name="T122" fmla="*/ 865 w 865"/>
                <a:gd name="T123" fmla="*/ 529 h 52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65" h="529">
                  <a:moveTo>
                    <a:pt x="84" y="0"/>
                  </a:moveTo>
                  <a:lnTo>
                    <a:pt x="72" y="24"/>
                  </a:lnTo>
                  <a:lnTo>
                    <a:pt x="72" y="48"/>
                  </a:lnTo>
                  <a:lnTo>
                    <a:pt x="48" y="72"/>
                  </a:lnTo>
                  <a:lnTo>
                    <a:pt x="36" y="96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24" y="168"/>
                  </a:lnTo>
                  <a:lnTo>
                    <a:pt x="12" y="192"/>
                  </a:lnTo>
                  <a:lnTo>
                    <a:pt x="0" y="216"/>
                  </a:lnTo>
                  <a:lnTo>
                    <a:pt x="0" y="240"/>
                  </a:lnTo>
                  <a:lnTo>
                    <a:pt x="0" y="264"/>
                  </a:lnTo>
                  <a:lnTo>
                    <a:pt x="12" y="288"/>
                  </a:lnTo>
                  <a:lnTo>
                    <a:pt x="12" y="312"/>
                  </a:lnTo>
                  <a:lnTo>
                    <a:pt x="24" y="336"/>
                  </a:lnTo>
                  <a:lnTo>
                    <a:pt x="24" y="360"/>
                  </a:lnTo>
                  <a:lnTo>
                    <a:pt x="36" y="384"/>
                  </a:lnTo>
                  <a:lnTo>
                    <a:pt x="36" y="408"/>
                  </a:lnTo>
                  <a:lnTo>
                    <a:pt x="48" y="432"/>
                  </a:lnTo>
                  <a:lnTo>
                    <a:pt x="60" y="456"/>
                  </a:lnTo>
                  <a:lnTo>
                    <a:pt x="852" y="528"/>
                  </a:lnTo>
                  <a:lnTo>
                    <a:pt x="804" y="480"/>
                  </a:lnTo>
                  <a:lnTo>
                    <a:pt x="792" y="456"/>
                  </a:lnTo>
                  <a:lnTo>
                    <a:pt x="780" y="420"/>
                  </a:lnTo>
                  <a:lnTo>
                    <a:pt x="768" y="396"/>
                  </a:lnTo>
                  <a:lnTo>
                    <a:pt x="756" y="372"/>
                  </a:lnTo>
                  <a:lnTo>
                    <a:pt x="744" y="348"/>
                  </a:lnTo>
                  <a:lnTo>
                    <a:pt x="744" y="324"/>
                  </a:lnTo>
                  <a:lnTo>
                    <a:pt x="744" y="288"/>
                  </a:lnTo>
                  <a:lnTo>
                    <a:pt x="744" y="264"/>
                  </a:lnTo>
                  <a:lnTo>
                    <a:pt x="744" y="240"/>
                  </a:lnTo>
                  <a:lnTo>
                    <a:pt x="768" y="216"/>
                  </a:lnTo>
                  <a:lnTo>
                    <a:pt x="768" y="192"/>
                  </a:lnTo>
                  <a:lnTo>
                    <a:pt x="780" y="168"/>
                  </a:lnTo>
                  <a:lnTo>
                    <a:pt x="804" y="156"/>
                  </a:lnTo>
                  <a:lnTo>
                    <a:pt x="804" y="132"/>
                  </a:lnTo>
                  <a:lnTo>
                    <a:pt x="828" y="108"/>
                  </a:lnTo>
                  <a:lnTo>
                    <a:pt x="852" y="96"/>
                  </a:lnTo>
                  <a:lnTo>
                    <a:pt x="864" y="72"/>
                  </a:lnTo>
                  <a:lnTo>
                    <a:pt x="84" y="0"/>
                  </a:lnTo>
                </a:path>
              </a:pathLst>
            </a:custGeom>
            <a:gradFill rotWithShape="0">
              <a:gsLst>
                <a:gs pos="0">
                  <a:srgbClr val="012501"/>
                </a:gs>
                <a:gs pos="100000">
                  <a:srgbClr val="037C03"/>
                </a:gs>
              </a:gsLst>
              <a:lin ang="18900000" scaled="1"/>
            </a:gra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6" name="Line 5"/>
            <p:cNvSpPr>
              <a:spLocks noChangeShapeType="1"/>
            </p:cNvSpPr>
            <p:nvPr/>
          </p:nvSpPr>
          <p:spPr bwMode="auto">
            <a:xfrm>
              <a:off x="561" y="2715"/>
              <a:ext cx="2048" cy="1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7" name="Freeform 6"/>
            <p:cNvSpPr>
              <a:spLocks/>
            </p:cNvSpPr>
            <p:nvPr/>
          </p:nvSpPr>
          <p:spPr bwMode="auto">
            <a:xfrm>
              <a:off x="966" y="768"/>
              <a:ext cx="1557" cy="1551"/>
            </a:xfrm>
            <a:custGeom>
              <a:avLst/>
              <a:gdLst>
                <a:gd name="T0" fmla="*/ 0 w 1557"/>
                <a:gd name="T1" fmla="*/ 1551 h 1551"/>
                <a:gd name="T2" fmla="*/ 1557 w 1557"/>
                <a:gd name="T3" fmla="*/ 0 h 1551"/>
                <a:gd name="T4" fmla="*/ 0 60000 65536"/>
                <a:gd name="T5" fmla="*/ 0 60000 65536"/>
                <a:gd name="T6" fmla="*/ 0 w 1557"/>
                <a:gd name="T7" fmla="*/ 0 h 1551"/>
                <a:gd name="T8" fmla="*/ 1557 w 1557"/>
                <a:gd name="T9" fmla="*/ 1551 h 155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57" h="1551">
                  <a:moveTo>
                    <a:pt x="0" y="1551"/>
                  </a:moveTo>
                  <a:lnTo>
                    <a:pt x="1557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8" name="Freeform 7"/>
            <p:cNvSpPr>
              <a:spLocks/>
            </p:cNvSpPr>
            <p:nvPr/>
          </p:nvSpPr>
          <p:spPr bwMode="auto">
            <a:xfrm>
              <a:off x="433" y="1569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Freeform 8"/>
            <p:cNvSpPr>
              <a:spLocks/>
            </p:cNvSpPr>
            <p:nvPr/>
          </p:nvSpPr>
          <p:spPr bwMode="auto">
            <a:xfrm>
              <a:off x="2514" y="768"/>
              <a:ext cx="74" cy="2463"/>
            </a:xfrm>
            <a:custGeom>
              <a:avLst/>
              <a:gdLst>
                <a:gd name="T0" fmla="*/ 74 w 74"/>
                <a:gd name="T1" fmla="*/ 2463 h 2463"/>
                <a:gd name="T2" fmla="*/ 0 w 74"/>
                <a:gd name="T3" fmla="*/ 0 h 2463"/>
                <a:gd name="T4" fmla="*/ 0 60000 65536"/>
                <a:gd name="T5" fmla="*/ 0 60000 65536"/>
                <a:gd name="T6" fmla="*/ 0 w 74"/>
                <a:gd name="T7" fmla="*/ 0 h 2463"/>
                <a:gd name="T8" fmla="*/ 74 w 74"/>
                <a:gd name="T9" fmla="*/ 2463 h 246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4" h="2463">
                  <a:moveTo>
                    <a:pt x="74" y="246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0" name="Freeform 9"/>
            <p:cNvSpPr>
              <a:spLocks/>
            </p:cNvSpPr>
            <p:nvPr/>
          </p:nvSpPr>
          <p:spPr bwMode="auto">
            <a:xfrm>
              <a:off x="2396" y="2651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 flipV="1">
              <a:off x="561" y="2319"/>
              <a:ext cx="405" cy="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 flipH="1" flipV="1">
              <a:off x="2588" y="3231"/>
              <a:ext cx="21" cy="6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Freeform 12"/>
            <p:cNvSpPr>
              <a:spLocks/>
            </p:cNvSpPr>
            <p:nvPr/>
          </p:nvSpPr>
          <p:spPr bwMode="auto">
            <a:xfrm>
              <a:off x="336" y="2684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4" name="Arc 13"/>
            <p:cNvSpPr>
              <a:spLocks/>
            </p:cNvSpPr>
            <p:nvPr/>
          </p:nvSpPr>
          <p:spPr bwMode="auto">
            <a:xfrm rot="720000">
              <a:off x="462" y="2694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 flipH="1">
              <a:off x="336" y="2580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6" name="Oval 15"/>
            <p:cNvSpPr>
              <a:spLocks noChangeArrowheads="1"/>
            </p:cNvSpPr>
            <p:nvPr/>
          </p:nvSpPr>
          <p:spPr bwMode="auto">
            <a:xfrm rot="-1860000">
              <a:off x="511" y="2697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 flipV="1">
              <a:off x="336" y="2836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8" name="Freeform 17"/>
            <p:cNvSpPr>
              <a:spLocks/>
            </p:cNvSpPr>
            <p:nvPr/>
          </p:nvSpPr>
          <p:spPr bwMode="auto">
            <a:xfrm>
              <a:off x="2384" y="3836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9" name="Arc 18"/>
            <p:cNvSpPr>
              <a:spLocks/>
            </p:cNvSpPr>
            <p:nvPr/>
          </p:nvSpPr>
          <p:spPr bwMode="auto">
            <a:xfrm rot="720000">
              <a:off x="2510" y="3846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Line 19"/>
            <p:cNvSpPr>
              <a:spLocks noChangeShapeType="1"/>
            </p:cNvSpPr>
            <p:nvPr/>
          </p:nvSpPr>
          <p:spPr bwMode="auto">
            <a:xfrm flipH="1">
              <a:off x="2384" y="3732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Oval 20"/>
            <p:cNvSpPr>
              <a:spLocks noChangeArrowheads="1"/>
            </p:cNvSpPr>
            <p:nvPr/>
          </p:nvSpPr>
          <p:spPr bwMode="auto">
            <a:xfrm rot="-1860000">
              <a:off x="2559" y="3849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V="1">
              <a:off x="2384" y="3988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1207" y="1989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>
              <a:off x="1202" y="2827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433" y="20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Line 25"/>
            <p:cNvSpPr>
              <a:spLocks noChangeShapeType="1"/>
            </p:cNvSpPr>
            <p:nvPr/>
          </p:nvSpPr>
          <p:spPr bwMode="auto">
            <a:xfrm>
              <a:off x="2406" y="31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7" name="Line 26"/>
            <p:cNvSpPr>
              <a:spLocks noChangeShapeType="1"/>
            </p:cNvSpPr>
            <p:nvPr/>
          </p:nvSpPr>
          <p:spPr bwMode="auto">
            <a:xfrm>
              <a:off x="1207" y="2453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8" name="Oval 27"/>
            <p:cNvSpPr>
              <a:spLocks noChangeArrowheads="1"/>
            </p:cNvSpPr>
            <p:nvPr/>
          </p:nvSpPr>
          <p:spPr bwMode="auto">
            <a:xfrm>
              <a:off x="2570" y="3201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Oval 28"/>
            <p:cNvSpPr>
              <a:spLocks noChangeArrowheads="1"/>
            </p:cNvSpPr>
            <p:nvPr/>
          </p:nvSpPr>
          <p:spPr bwMode="auto">
            <a:xfrm>
              <a:off x="948" y="2299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dirty="0" smtClean="0"/>
              <a:t>Essential matrix for parallel images</a:t>
            </a:r>
          </a:p>
        </p:txBody>
      </p:sp>
      <p:graphicFrame>
        <p:nvGraphicFramePr>
          <p:cNvPr id="1026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438650" y="1438275"/>
          <a:ext cx="3257550" cy="542925"/>
        </p:xfrm>
        <a:graphic>
          <a:graphicData uri="http://schemas.openxmlformats.org/presentationml/2006/ole">
            <p:oleObj spid="_x0000_s1167" name="Equation" r:id="rId4" imgW="1371600" imgH="228600" progId="Equation.3">
              <p:embed/>
            </p:oleObj>
          </a:graphicData>
        </a:graphic>
      </p:graphicFrame>
      <p:graphicFrame>
        <p:nvGraphicFramePr>
          <p:cNvPr id="72704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19600" y="3200400"/>
          <a:ext cx="3351213" cy="1538288"/>
        </p:xfrm>
        <a:graphic>
          <a:graphicData uri="http://schemas.openxmlformats.org/presentationml/2006/ole">
            <p:oleObj spid="_x0000_s1168" name="Equation" r:id="rId5" imgW="1548728" imgH="710891" progId="Equation.3">
              <p:embed/>
            </p:oleObj>
          </a:graphicData>
        </a:graphic>
      </p:graphicFrame>
      <p:graphicFrame>
        <p:nvGraphicFramePr>
          <p:cNvPr id="727074" name="Object 3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906713" y="5181600"/>
          <a:ext cx="2808287" cy="1323975"/>
        </p:xfrm>
        <a:graphic>
          <a:graphicData uri="http://schemas.openxmlformats.org/presentationml/2006/ole">
            <p:oleObj spid="_x0000_s1169" name="Equation" r:id="rId6" imgW="1562100" imgH="736600" progId="Equation.3">
              <p:embed/>
            </p:oleObj>
          </a:graphicData>
        </a:graphic>
      </p:graphicFrame>
      <p:sp>
        <p:nvSpPr>
          <p:cNvPr id="1030" name="Text Box 30"/>
          <p:cNvSpPr txBox="1">
            <a:spLocks noChangeArrowheads="1"/>
          </p:cNvSpPr>
          <p:nvPr/>
        </p:nvSpPr>
        <p:spPr bwMode="auto">
          <a:xfrm>
            <a:off x="4953000" y="2286000"/>
            <a:ext cx="279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</a:rPr>
              <a:t>R = I	    t</a:t>
            </a:r>
            <a:r>
              <a:rPr lang="en-US">
                <a:latin typeface="Times New Roman" pitchFamily="18" charset="0"/>
              </a:rPr>
              <a:t> = (</a:t>
            </a:r>
            <a:r>
              <a:rPr lang="en-US" i="1">
                <a:latin typeface="Times New Roman" pitchFamily="18" charset="0"/>
              </a:rPr>
              <a:t>T</a:t>
            </a:r>
            <a:r>
              <a:rPr lang="en-US">
                <a:latin typeface="Times New Roman" pitchFamily="18" charset="0"/>
              </a:rPr>
              <a:t>, 0, 0)</a:t>
            </a:r>
          </a:p>
        </p:txBody>
      </p:sp>
      <p:sp>
        <p:nvSpPr>
          <p:cNvPr id="1031" name="Text Box 31"/>
          <p:cNvSpPr txBox="1">
            <a:spLocks noChangeArrowheads="1"/>
          </p:cNvSpPr>
          <p:nvPr/>
        </p:nvSpPr>
        <p:spPr bwMode="auto">
          <a:xfrm>
            <a:off x="4595813" y="989013"/>
            <a:ext cx="2795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Epipolar constraint:</a:t>
            </a:r>
          </a:p>
        </p:txBody>
      </p:sp>
      <p:grpSp>
        <p:nvGrpSpPr>
          <p:cNvPr id="1032" name="Group 36"/>
          <p:cNvGrpSpPr>
            <a:grpSpLocks/>
          </p:cNvGrpSpPr>
          <p:nvPr/>
        </p:nvGrpSpPr>
        <p:grpSpPr bwMode="auto">
          <a:xfrm>
            <a:off x="533400" y="1033463"/>
            <a:ext cx="3124200" cy="3690937"/>
            <a:chOff x="336" y="603"/>
            <a:chExt cx="2832" cy="3477"/>
          </a:xfrm>
        </p:grpSpPr>
        <p:sp>
          <p:nvSpPr>
            <p:cNvPr id="1037" name="Freeform 37"/>
            <p:cNvSpPr>
              <a:spLocks/>
            </p:cNvSpPr>
            <p:nvPr/>
          </p:nvSpPr>
          <p:spPr bwMode="auto">
            <a:xfrm>
              <a:off x="2193" y="603"/>
              <a:ext cx="769" cy="529"/>
            </a:xfrm>
            <a:custGeom>
              <a:avLst/>
              <a:gdLst>
                <a:gd name="T0" fmla="*/ 53 w 865"/>
                <a:gd name="T1" fmla="*/ 0 h 529"/>
                <a:gd name="T2" fmla="*/ 45 w 865"/>
                <a:gd name="T3" fmla="*/ 24 h 529"/>
                <a:gd name="T4" fmla="*/ 45 w 865"/>
                <a:gd name="T5" fmla="*/ 48 h 529"/>
                <a:gd name="T6" fmla="*/ 30 w 865"/>
                <a:gd name="T7" fmla="*/ 72 h 529"/>
                <a:gd name="T8" fmla="*/ 22 w 865"/>
                <a:gd name="T9" fmla="*/ 96 h 529"/>
                <a:gd name="T10" fmla="*/ 22 w 865"/>
                <a:gd name="T11" fmla="*/ 120 h 529"/>
                <a:gd name="T12" fmla="*/ 22 w 865"/>
                <a:gd name="T13" fmla="*/ 144 h 529"/>
                <a:gd name="T14" fmla="*/ 15 w 865"/>
                <a:gd name="T15" fmla="*/ 168 h 529"/>
                <a:gd name="T16" fmla="*/ 8 w 865"/>
                <a:gd name="T17" fmla="*/ 192 h 529"/>
                <a:gd name="T18" fmla="*/ 0 w 865"/>
                <a:gd name="T19" fmla="*/ 216 h 529"/>
                <a:gd name="T20" fmla="*/ 0 w 865"/>
                <a:gd name="T21" fmla="*/ 240 h 529"/>
                <a:gd name="T22" fmla="*/ 0 w 865"/>
                <a:gd name="T23" fmla="*/ 264 h 529"/>
                <a:gd name="T24" fmla="*/ 8 w 865"/>
                <a:gd name="T25" fmla="*/ 288 h 529"/>
                <a:gd name="T26" fmla="*/ 8 w 865"/>
                <a:gd name="T27" fmla="*/ 312 h 529"/>
                <a:gd name="T28" fmla="*/ 15 w 865"/>
                <a:gd name="T29" fmla="*/ 336 h 529"/>
                <a:gd name="T30" fmla="*/ 15 w 865"/>
                <a:gd name="T31" fmla="*/ 360 h 529"/>
                <a:gd name="T32" fmla="*/ 22 w 865"/>
                <a:gd name="T33" fmla="*/ 384 h 529"/>
                <a:gd name="T34" fmla="*/ 22 w 865"/>
                <a:gd name="T35" fmla="*/ 408 h 529"/>
                <a:gd name="T36" fmla="*/ 30 w 865"/>
                <a:gd name="T37" fmla="*/ 432 h 529"/>
                <a:gd name="T38" fmla="*/ 37 w 865"/>
                <a:gd name="T39" fmla="*/ 456 h 529"/>
                <a:gd name="T40" fmla="*/ 532 w 865"/>
                <a:gd name="T41" fmla="*/ 528 h 529"/>
                <a:gd name="T42" fmla="*/ 502 w 865"/>
                <a:gd name="T43" fmla="*/ 480 h 529"/>
                <a:gd name="T44" fmla="*/ 495 w 865"/>
                <a:gd name="T45" fmla="*/ 456 h 529"/>
                <a:gd name="T46" fmla="*/ 487 w 865"/>
                <a:gd name="T47" fmla="*/ 420 h 529"/>
                <a:gd name="T48" fmla="*/ 480 w 865"/>
                <a:gd name="T49" fmla="*/ 396 h 529"/>
                <a:gd name="T50" fmla="*/ 472 w 865"/>
                <a:gd name="T51" fmla="*/ 372 h 529"/>
                <a:gd name="T52" fmla="*/ 465 w 865"/>
                <a:gd name="T53" fmla="*/ 348 h 529"/>
                <a:gd name="T54" fmla="*/ 465 w 865"/>
                <a:gd name="T55" fmla="*/ 324 h 529"/>
                <a:gd name="T56" fmla="*/ 465 w 865"/>
                <a:gd name="T57" fmla="*/ 288 h 529"/>
                <a:gd name="T58" fmla="*/ 465 w 865"/>
                <a:gd name="T59" fmla="*/ 264 h 529"/>
                <a:gd name="T60" fmla="*/ 465 w 865"/>
                <a:gd name="T61" fmla="*/ 240 h 529"/>
                <a:gd name="T62" fmla="*/ 480 w 865"/>
                <a:gd name="T63" fmla="*/ 216 h 529"/>
                <a:gd name="T64" fmla="*/ 480 w 865"/>
                <a:gd name="T65" fmla="*/ 192 h 529"/>
                <a:gd name="T66" fmla="*/ 487 w 865"/>
                <a:gd name="T67" fmla="*/ 168 h 529"/>
                <a:gd name="T68" fmla="*/ 502 w 865"/>
                <a:gd name="T69" fmla="*/ 156 h 529"/>
                <a:gd name="T70" fmla="*/ 502 w 865"/>
                <a:gd name="T71" fmla="*/ 132 h 529"/>
                <a:gd name="T72" fmla="*/ 517 w 865"/>
                <a:gd name="T73" fmla="*/ 108 h 529"/>
                <a:gd name="T74" fmla="*/ 532 w 865"/>
                <a:gd name="T75" fmla="*/ 96 h 529"/>
                <a:gd name="T76" fmla="*/ 540 w 865"/>
                <a:gd name="T77" fmla="*/ 72 h 529"/>
                <a:gd name="T78" fmla="*/ 53 w 865"/>
                <a:gd name="T79" fmla="*/ 0 h 52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65"/>
                <a:gd name="T121" fmla="*/ 0 h 529"/>
                <a:gd name="T122" fmla="*/ 865 w 865"/>
                <a:gd name="T123" fmla="*/ 529 h 52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65" h="529">
                  <a:moveTo>
                    <a:pt x="84" y="0"/>
                  </a:moveTo>
                  <a:lnTo>
                    <a:pt x="72" y="24"/>
                  </a:lnTo>
                  <a:lnTo>
                    <a:pt x="72" y="48"/>
                  </a:lnTo>
                  <a:lnTo>
                    <a:pt x="48" y="72"/>
                  </a:lnTo>
                  <a:lnTo>
                    <a:pt x="36" y="96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24" y="168"/>
                  </a:lnTo>
                  <a:lnTo>
                    <a:pt x="12" y="192"/>
                  </a:lnTo>
                  <a:lnTo>
                    <a:pt x="0" y="216"/>
                  </a:lnTo>
                  <a:lnTo>
                    <a:pt x="0" y="240"/>
                  </a:lnTo>
                  <a:lnTo>
                    <a:pt x="0" y="264"/>
                  </a:lnTo>
                  <a:lnTo>
                    <a:pt x="12" y="288"/>
                  </a:lnTo>
                  <a:lnTo>
                    <a:pt x="12" y="312"/>
                  </a:lnTo>
                  <a:lnTo>
                    <a:pt x="24" y="336"/>
                  </a:lnTo>
                  <a:lnTo>
                    <a:pt x="24" y="360"/>
                  </a:lnTo>
                  <a:lnTo>
                    <a:pt x="36" y="384"/>
                  </a:lnTo>
                  <a:lnTo>
                    <a:pt x="36" y="408"/>
                  </a:lnTo>
                  <a:lnTo>
                    <a:pt x="48" y="432"/>
                  </a:lnTo>
                  <a:lnTo>
                    <a:pt x="60" y="456"/>
                  </a:lnTo>
                  <a:lnTo>
                    <a:pt x="852" y="528"/>
                  </a:lnTo>
                  <a:lnTo>
                    <a:pt x="804" y="480"/>
                  </a:lnTo>
                  <a:lnTo>
                    <a:pt x="792" y="456"/>
                  </a:lnTo>
                  <a:lnTo>
                    <a:pt x="780" y="420"/>
                  </a:lnTo>
                  <a:lnTo>
                    <a:pt x="768" y="396"/>
                  </a:lnTo>
                  <a:lnTo>
                    <a:pt x="756" y="372"/>
                  </a:lnTo>
                  <a:lnTo>
                    <a:pt x="744" y="348"/>
                  </a:lnTo>
                  <a:lnTo>
                    <a:pt x="744" y="324"/>
                  </a:lnTo>
                  <a:lnTo>
                    <a:pt x="744" y="288"/>
                  </a:lnTo>
                  <a:lnTo>
                    <a:pt x="744" y="264"/>
                  </a:lnTo>
                  <a:lnTo>
                    <a:pt x="744" y="240"/>
                  </a:lnTo>
                  <a:lnTo>
                    <a:pt x="768" y="216"/>
                  </a:lnTo>
                  <a:lnTo>
                    <a:pt x="768" y="192"/>
                  </a:lnTo>
                  <a:lnTo>
                    <a:pt x="780" y="168"/>
                  </a:lnTo>
                  <a:lnTo>
                    <a:pt x="804" y="156"/>
                  </a:lnTo>
                  <a:lnTo>
                    <a:pt x="804" y="132"/>
                  </a:lnTo>
                  <a:lnTo>
                    <a:pt x="828" y="108"/>
                  </a:lnTo>
                  <a:lnTo>
                    <a:pt x="852" y="96"/>
                  </a:lnTo>
                  <a:lnTo>
                    <a:pt x="864" y="72"/>
                  </a:lnTo>
                  <a:lnTo>
                    <a:pt x="84" y="0"/>
                  </a:lnTo>
                </a:path>
              </a:pathLst>
            </a:custGeom>
            <a:gradFill rotWithShape="0">
              <a:gsLst>
                <a:gs pos="0">
                  <a:srgbClr val="012501"/>
                </a:gs>
                <a:gs pos="100000">
                  <a:srgbClr val="037C03"/>
                </a:gs>
              </a:gsLst>
              <a:lin ang="18900000" scaled="1"/>
            </a:gra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Line 38"/>
            <p:cNvSpPr>
              <a:spLocks noChangeShapeType="1"/>
            </p:cNvSpPr>
            <p:nvPr/>
          </p:nvSpPr>
          <p:spPr bwMode="auto">
            <a:xfrm>
              <a:off x="561" y="2715"/>
              <a:ext cx="2048" cy="1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Freeform 39"/>
            <p:cNvSpPr>
              <a:spLocks/>
            </p:cNvSpPr>
            <p:nvPr/>
          </p:nvSpPr>
          <p:spPr bwMode="auto">
            <a:xfrm>
              <a:off x="966" y="768"/>
              <a:ext cx="1557" cy="1551"/>
            </a:xfrm>
            <a:custGeom>
              <a:avLst/>
              <a:gdLst>
                <a:gd name="T0" fmla="*/ 0 w 1557"/>
                <a:gd name="T1" fmla="*/ 1551 h 1551"/>
                <a:gd name="T2" fmla="*/ 1557 w 1557"/>
                <a:gd name="T3" fmla="*/ 0 h 1551"/>
                <a:gd name="T4" fmla="*/ 0 60000 65536"/>
                <a:gd name="T5" fmla="*/ 0 60000 65536"/>
                <a:gd name="T6" fmla="*/ 0 w 1557"/>
                <a:gd name="T7" fmla="*/ 0 h 1551"/>
                <a:gd name="T8" fmla="*/ 1557 w 1557"/>
                <a:gd name="T9" fmla="*/ 1551 h 155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57" h="1551">
                  <a:moveTo>
                    <a:pt x="0" y="1551"/>
                  </a:moveTo>
                  <a:lnTo>
                    <a:pt x="1557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0" name="Freeform 40"/>
            <p:cNvSpPr>
              <a:spLocks/>
            </p:cNvSpPr>
            <p:nvPr/>
          </p:nvSpPr>
          <p:spPr bwMode="auto">
            <a:xfrm>
              <a:off x="433" y="1569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41"/>
            <p:cNvSpPr>
              <a:spLocks/>
            </p:cNvSpPr>
            <p:nvPr/>
          </p:nvSpPr>
          <p:spPr bwMode="auto">
            <a:xfrm>
              <a:off x="2514" y="768"/>
              <a:ext cx="74" cy="2463"/>
            </a:xfrm>
            <a:custGeom>
              <a:avLst/>
              <a:gdLst>
                <a:gd name="T0" fmla="*/ 74 w 74"/>
                <a:gd name="T1" fmla="*/ 2463 h 2463"/>
                <a:gd name="T2" fmla="*/ 0 w 74"/>
                <a:gd name="T3" fmla="*/ 0 h 2463"/>
                <a:gd name="T4" fmla="*/ 0 60000 65536"/>
                <a:gd name="T5" fmla="*/ 0 60000 65536"/>
                <a:gd name="T6" fmla="*/ 0 w 74"/>
                <a:gd name="T7" fmla="*/ 0 h 2463"/>
                <a:gd name="T8" fmla="*/ 74 w 74"/>
                <a:gd name="T9" fmla="*/ 2463 h 246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4" h="2463">
                  <a:moveTo>
                    <a:pt x="74" y="246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Freeform 42"/>
            <p:cNvSpPr>
              <a:spLocks/>
            </p:cNvSpPr>
            <p:nvPr/>
          </p:nvSpPr>
          <p:spPr bwMode="auto">
            <a:xfrm>
              <a:off x="2396" y="2651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Line 43"/>
            <p:cNvSpPr>
              <a:spLocks noChangeShapeType="1"/>
            </p:cNvSpPr>
            <p:nvPr/>
          </p:nvSpPr>
          <p:spPr bwMode="auto">
            <a:xfrm flipV="1">
              <a:off x="561" y="2319"/>
              <a:ext cx="405" cy="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Line 44"/>
            <p:cNvSpPr>
              <a:spLocks noChangeShapeType="1"/>
            </p:cNvSpPr>
            <p:nvPr/>
          </p:nvSpPr>
          <p:spPr bwMode="auto">
            <a:xfrm flipH="1" flipV="1">
              <a:off x="2588" y="3231"/>
              <a:ext cx="21" cy="6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5" name="Freeform 45"/>
            <p:cNvSpPr>
              <a:spLocks/>
            </p:cNvSpPr>
            <p:nvPr/>
          </p:nvSpPr>
          <p:spPr bwMode="auto">
            <a:xfrm>
              <a:off x="336" y="2684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Arc 46"/>
            <p:cNvSpPr>
              <a:spLocks/>
            </p:cNvSpPr>
            <p:nvPr/>
          </p:nvSpPr>
          <p:spPr bwMode="auto">
            <a:xfrm rot="720000">
              <a:off x="462" y="2694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Line 47"/>
            <p:cNvSpPr>
              <a:spLocks noChangeShapeType="1"/>
            </p:cNvSpPr>
            <p:nvPr/>
          </p:nvSpPr>
          <p:spPr bwMode="auto">
            <a:xfrm flipH="1">
              <a:off x="336" y="2580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8" name="Oval 48"/>
            <p:cNvSpPr>
              <a:spLocks noChangeArrowheads="1"/>
            </p:cNvSpPr>
            <p:nvPr/>
          </p:nvSpPr>
          <p:spPr bwMode="auto">
            <a:xfrm rot="-1860000">
              <a:off x="511" y="2697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9" name="Line 49"/>
            <p:cNvSpPr>
              <a:spLocks noChangeShapeType="1"/>
            </p:cNvSpPr>
            <p:nvPr/>
          </p:nvSpPr>
          <p:spPr bwMode="auto">
            <a:xfrm flipV="1">
              <a:off x="336" y="2836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Freeform 50"/>
            <p:cNvSpPr>
              <a:spLocks/>
            </p:cNvSpPr>
            <p:nvPr/>
          </p:nvSpPr>
          <p:spPr bwMode="auto">
            <a:xfrm>
              <a:off x="2384" y="3836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Arc 51"/>
            <p:cNvSpPr>
              <a:spLocks/>
            </p:cNvSpPr>
            <p:nvPr/>
          </p:nvSpPr>
          <p:spPr bwMode="auto">
            <a:xfrm rot="720000">
              <a:off x="2510" y="3846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2" name="Line 52"/>
            <p:cNvSpPr>
              <a:spLocks noChangeShapeType="1"/>
            </p:cNvSpPr>
            <p:nvPr/>
          </p:nvSpPr>
          <p:spPr bwMode="auto">
            <a:xfrm flipH="1">
              <a:off x="2384" y="3732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3" name="Oval 53"/>
            <p:cNvSpPr>
              <a:spLocks noChangeArrowheads="1"/>
            </p:cNvSpPr>
            <p:nvPr/>
          </p:nvSpPr>
          <p:spPr bwMode="auto">
            <a:xfrm rot="-1860000">
              <a:off x="2559" y="3849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" name="Line 54"/>
            <p:cNvSpPr>
              <a:spLocks noChangeShapeType="1"/>
            </p:cNvSpPr>
            <p:nvPr/>
          </p:nvSpPr>
          <p:spPr bwMode="auto">
            <a:xfrm flipV="1">
              <a:off x="2384" y="3988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" name="Line 55"/>
            <p:cNvSpPr>
              <a:spLocks noChangeShapeType="1"/>
            </p:cNvSpPr>
            <p:nvPr/>
          </p:nvSpPr>
          <p:spPr bwMode="auto">
            <a:xfrm>
              <a:off x="1207" y="1989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Line 56"/>
            <p:cNvSpPr>
              <a:spLocks noChangeShapeType="1"/>
            </p:cNvSpPr>
            <p:nvPr/>
          </p:nvSpPr>
          <p:spPr bwMode="auto">
            <a:xfrm>
              <a:off x="1202" y="2827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Line 57"/>
            <p:cNvSpPr>
              <a:spLocks noChangeShapeType="1"/>
            </p:cNvSpPr>
            <p:nvPr/>
          </p:nvSpPr>
          <p:spPr bwMode="auto">
            <a:xfrm>
              <a:off x="433" y="20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Line 58"/>
            <p:cNvSpPr>
              <a:spLocks noChangeShapeType="1"/>
            </p:cNvSpPr>
            <p:nvPr/>
          </p:nvSpPr>
          <p:spPr bwMode="auto">
            <a:xfrm>
              <a:off x="2406" y="31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Line 59"/>
            <p:cNvSpPr>
              <a:spLocks noChangeShapeType="1"/>
            </p:cNvSpPr>
            <p:nvPr/>
          </p:nvSpPr>
          <p:spPr bwMode="auto">
            <a:xfrm>
              <a:off x="1207" y="2453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Oval 60"/>
            <p:cNvSpPr>
              <a:spLocks noChangeArrowheads="1"/>
            </p:cNvSpPr>
            <p:nvPr/>
          </p:nvSpPr>
          <p:spPr bwMode="auto">
            <a:xfrm>
              <a:off x="2570" y="3201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1" name="Oval 61"/>
            <p:cNvSpPr>
              <a:spLocks noChangeArrowheads="1"/>
            </p:cNvSpPr>
            <p:nvPr/>
          </p:nvSpPr>
          <p:spPr bwMode="auto">
            <a:xfrm>
              <a:off x="948" y="2299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3" name="Line 62"/>
          <p:cNvSpPr>
            <a:spLocks noChangeShapeType="1"/>
          </p:cNvSpPr>
          <p:nvPr/>
        </p:nvSpPr>
        <p:spPr bwMode="auto">
          <a:xfrm flipH="1" flipV="1">
            <a:off x="1371600" y="3886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" name="Text Box 63"/>
          <p:cNvSpPr txBox="1">
            <a:spLocks noChangeArrowheads="1"/>
          </p:cNvSpPr>
          <p:nvPr/>
        </p:nvSpPr>
        <p:spPr bwMode="auto">
          <a:xfrm>
            <a:off x="1431925" y="407670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t</a:t>
            </a:r>
          </a:p>
        </p:txBody>
      </p:sp>
      <p:sp>
        <p:nvSpPr>
          <p:cNvPr id="1035" name="Text Box 64"/>
          <p:cNvSpPr txBox="1">
            <a:spLocks noChangeArrowheads="1"/>
          </p:cNvSpPr>
          <p:nvPr/>
        </p:nvSpPr>
        <p:spPr bwMode="auto">
          <a:xfrm>
            <a:off x="1143000" y="2514600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x</a:t>
            </a:r>
          </a:p>
        </p:txBody>
      </p:sp>
      <p:sp>
        <p:nvSpPr>
          <p:cNvPr id="1036" name="Text Box 65"/>
          <p:cNvSpPr txBox="1">
            <a:spLocks noChangeArrowheads="1"/>
          </p:cNvSpPr>
          <p:nvPr/>
        </p:nvSpPr>
        <p:spPr bwMode="auto">
          <a:xfrm>
            <a:off x="2990850" y="3505200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x’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Essential matrix for parallel images</a:t>
            </a:r>
          </a:p>
        </p:txBody>
      </p:sp>
      <p:graphicFrame>
        <p:nvGraphicFramePr>
          <p:cNvPr id="2050" name="Object 34"/>
          <p:cNvGraphicFramePr>
            <a:graphicFrameLocks noGrp="1" noChangeAspect="1"/>
          </p:cNvGraphicFramePr>
          <p:nvPr>
            <p:ph sz="half" idx="1"/>
          </p:nvPr>
        </p:nvGraphicFramePr>
        <p:xfrm>
          <a:off x="4438650" y="1438275"/>
          <a:ext cx="3257550" cy="542925"/>
        </p:xfrm>
        <a:graphic>
          <a:graphicData uri="http://schemas.openxmlformats.org/presentationml/2006/ole">
            <p:oleObj spid="_x0000_s2191" name="Equation" r:id="rId4" imgW="1371600" imgH="228600" progId="Equation.3">
              <p:embed/>
            </p:oleObj>
          </a:graphicData>
        </a:graphic>
      </p:graphicFrame>
      <p:graphicFrame>
        <p:nvGraphicFramePr>
          <p:cNvPr id="2051" name="Object 3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19600" y="3200400"/>
          <a:ext cx="3351213" cy="1538288"/>
        </p:xfrm>
        <a:graphic>
          <a:graphicData uri="http://schemas.openxmlformats.org/presentationml/2006/ole">
            <p:oleObj spid="_x0000_s2192" name="Equation" r:id="rId5" imgW="1548728" imgH="710891" progId="Equation.3">
              <p:embed/>
            </p:oleObj>
          </a:graphicData>
        </a:graphic>
      </p:graphicFrame>
      <p:graphicFrame>
        <p:nvGraphicFramePr>
          <p:cNvPr id="616484" name="Object 3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04800" y="4953000"/>
          <a:ext cx="8153400" cy="1409700"/>
        </p:xfrm>
        <a:graphic>
          <a:graphicData uri="http://schemas.openxmlformats.org/presentationml/2006/ole">
            <p:oleObj spid="_x0000_s2193" name="Equation" r:id="rId6" imgW="4114800" imgH="711200" progId="Equation.3">
              <p:embed/>
            </p:oleObj>
          </a:graphicData>
        </a:graphic>
      </p:graphicFrame>
      <p:sp>
        <p:nvSpPr>
          <p:cNvPr id="2054" name="Text Box 33"/>
          <p:cNvSpPr txBox="1">
            <a:spLocks noChangeArrowheads="1"/>
          </p:cNvSpPr>
          <p:nvPr/>
        </p:nvSpPr>
        <p:spPr bwMode="auto">
          <a:xfrm>
            <a:off x="4595813" y="989013"/>
            <a:ext cx="2795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Epipolar constraint:</a:t>
            </a:r>
          </a:p>
        </p:txBody>
      </p:sp>
      <p:sp>
        <p:nvSpPr>
          <p:cNvPr id="2055" name="Text Box 38"/>
          <p:cNvSpPr txBox="1">
            <a:spLocks noChangeArrowheads="1"/>
          </p:cNvSpPr>
          <p:nvPr/>
        </p:nvSpPr>
        <p:spPr bwMode="auto">
          <a:xfrm>
            <a:off x="4953000" y="2286000"/>
            <a:ext cx="279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</a:rPr>
              <a:t>R = I	    t</a:t>
            </a:r>
            <a:r>
              <a:rPr lang="en-US">
                <a:latin typeface="Times New Roman" pitchFamily="18" charset="0"/>
              </a:rPr>
              <a:t> = (</a:t>
            </a:r>
            <a:r>
              <a:rPr lang="en-US" i="1">
                <a:latin typeface="Times New Roman" pitchFamily="18" charset="0"/>
              </a:rPr>
              <a:t>T</a:t>
            </a:r>
            <a:r>
              <a:rPr lang="en-US">
                <a:latin typeface="Times New Roman" pitchFamily="18" charset="0"/>
              </a:rPr>
              <a:t>, 0, 0)</a:t>
            </a:r>
          </a:p>
        </p:txBody>
      </p:sp>
      <p:sp>
        <p:nvSpPr>
          <p:cNvPr id="616489" name="Text Box 41"/>
          <p:cNvSpPr txBox="1">
            <a:spLocks noChangeArrowheads="1"/>
          </p:cNvSpPr>
          <p:nvPr/>
        </p:nvSpPr>
        <p:spPr bwMode="auto">
          <a:xfrm>
            <a:off x="685800" y="6364288"/>
            <a:ext cx="7829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 y-coordinates of corresponding points are the same!</a:t>
            </a:r>
          </a:p>
        </p:txBody>
      </p:sp>
      <p:grpSp>
        <p:nvGrpSpPr>
          <p:cNvPr id="2057" name="Group 42"/>
          <p:cNvGrpSpPr>
            <a:grpSpLocks/>
          </p:cNvGrpSpPr>
          <p:nvPr/>
        </p:nvGrpSpPr>
        <p:grpSpPr bwMode="auto">
          <a:xfrm>
            <a:off x="533400" y="1033463"/>
            <a:ext cx="3124200" cy="3690937"/>
            <a:chOff x="336" y="603"/>
            <a:chExt cx="2832" cy="3477"/>
          </a:xfrm>
        </p:grpSpPr>
        <p:sp>
          <p:nvSpPr>
            <p:cNvPr id="2062" name="Freeform 43"/>
            <p:cNvSpPr>
              <a:spLocks/>
            </p:cNvSpPr>
            <p:nvPr/>
          </p:nvSpPr>
          <p:spPr bwMode="auto">
            <a:xfrm>
              <a:off x="2193" y="603"/>
              <a:ext cx="769" cy="529"/>
            </a:xfrm>
            <a:custGeom>
              <a:avLst/>
              <a:gdLst>
                <a:gd name="T0" fmla="*/ 53 w 865"/>
                <a:gd name="T1" fmla="*/ 0 h 529"/>
                <a:gd name="T2" fmla="*/ 45 w 865"/>
                <a:gd name="T3" fmla="*/ 24 h 529"/>
                <a:gd name="T4" fmla="*/ 45 w 865"/>
                <a:gd name="T5" fmla="*/ 48 h 529"/>
                <a:gd name="T6" fmla="*/ 30 w 865"/>
                <a:gd name="T7" fmla="*/ 72 h 529"/>
                <a:gd name="T8" fmla="*/ 22 w 865"/>
                <a:gd name="T9" fmla="*/ 96 h 529"/>
                <a:gd name="T10" fmla="*/ 22 w 865"/>
                <a:gd name="T11" fmla="*/ 120 h 529"/>
                <a:gd name="T12" fmla="*/ 22 w 865"/>
                <a:gd name="T13" fmla="*/ 144 h 529"/>
                <a:gd name="T14" fmla="*/ 15 w 865"/>
                <a:gd name="T15" fmla="*/ 168 h 529"/>
                <a:gd name="T16" fmla="*/ 8 w 865"/>
                <a:gd name="T17" fmla="*/ 192 h 529"/>
                <a:gd name="T18" fmla="*/ 0 w 865"/>
                <a:gd name="T19" fmla="*/ 216 h 529"/>
                <a:gd name="T20" fmla="*/ 0 w 865"/>
                <a:gd name="T21" fmla="*/ 240 h 529"/>
                <a:gd name="T22" fmla="*/ 0 w 865"/>
                <a:gd name="T23" fmla="*/ 264 h 529"/>
                <a:gd name="T24" fmla="*/ 8 w 865"/>
                <a:gd name="T25" fmla="*/ 288 h 529"/>
                <a:gd name="T26" fmla="*/ 8 w 865"/>
                <a:gd name="T27" fmla="*/ 312 h 529"/>
                <a:gd name="T28" fmla="*/ 15 w 865"/>
                <a:gd name="T29" fmla="*/ 336 h 529"/>
                <a:gd name="T30" fmla="*/ 15 w 865"/>
                <a:gd name="T31" fmla="*/ 360 h 529"/>
                <a:gd name="T32" fmla="*/ 22 w 865"/>
                <a:gd name="T33" fmla="*/ 384 h 529"/>
                <a:gd name="T34" fmla="*/ 22 w 865"/>
                <a:gd name="T35" fmla="*/ 408 h 529"/>
                <a:gd name="T36" fmla="*/ 30 w 865"/>
                <a:gd name="T37" fmla="*/ 432 h 529"/>
                <a:gd name="T38" fmla="*/ 37 w 865"/>
                <a:gd name="T39" fmla="*/ 456 h 529"/>
                <a:gd name="T40" fmla="*/ 532 w 865"/>
                <a:gd name="T41" fmla="*/ 528 h 529"/>
                <a:gd name="T42" fmla="*/ 502 w 865"/>
                <a:gd name="T43" fmla="*/ 480 h 529"/>
                <a:gd name="T44" fmla="*/ 495 w 865"/>
                <a:gd name="T45" fmla="*/ 456 h 529"/>
                <a:gd name="T46" fmla="*/ 487 w 865"/>
                <a:gd name="T47" fmla="*/ 420 h 529"/>
                <a:gd name="T48" fmla="*/ 480 w 865"/>
                <a:gd name="T49" fmla="*/ 396 h 529"/>
                <a:gd name="T50" fmla="*/ 472 w 865"/>
                <a:gd name="T51" fmla="*/ 372 h 529"/>
                <a:gd name="T52" fmla="*/ 465 w 865"/>
                <a:gd name="T53" fmla="*/ 348 h 529"/>
                <a:gd name="T54" fmla="*/ 465 w 865"/>
                <a:gd name="T55" fmla="*/ 324 h 529"/>
                <a:gd name="T56" fmla="*/ 465 w 865"/>
                <a:gd name="T57" fmla="*/ 288 h 529"/>
                <a:gd name="T58" fmla="*/ 465 w 865"/>
                <a:gd name="T59" fmla="*/ 264 h 529"/>
                <a:gd name="T60" fmla="*/ 465 w 865"/>
                <a:gd name="T61" fmla="*/ 240 h 529"/>
                <a:gd name="T62" fmla="*/ 480 w 865"/>
                <a:gd name="T63" fmla="*/ 216 h 529"/>
                <a:gd name="T64" fmla="*/ 480 w 865"/>
                <a:gd name="T65" fmla="*/ 192 h 529"/>
                <a:gd name="T66" fmla="*/ 487 w 865"/>
                <a:gd name="T67" fmla="*/ 168 h 529"/>
                <a:gd name="T68" fmla="*/ 502 w 865"/>
                <a:gd name="T69" fmla="*/ 156 h 529"/>
                <a:gd name="T70" fmla="*/ 502 w 865"/>
                <a:gd name="T71" fmla="*/ 132 h 529"/>
                <a:gd name="T72" fmla="*/ 517 w 865"/>
                <a:gd name="T73" fmla="*/ 108 h 529"/>
                <a:gd name="T74" fmla="*/ 532 w 865"/>
                <a:gd name="T75" fmla="*/ 96 h 529"/>
                <a:gd name="T76" fmla="*/ 540 w 865"/>
                <a:gd name="T77" fmla="*/ 72 h 529"/>
                <a:gd name="T78" fmla="*/ 53 w 865"/>
                <a:gd name="T79" fmla="*/ 0 h 52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65"/>
                <a:gd name="T121" fmla="*/ 0 h 529"/>
                <a:gd name="T122" fmla="*/ 865 w 865"/>
                <a:gd name="T123" fmla="*/ 529 h 52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65" h="529">
                  <a:moveTo>
                    <a:pt x="84" y="0"/>
                  </a:moveTo>
                  <a:lnTo>
                    <a:pt x="72" y="24"/>
                  </a:lnTo>
                  <a:lnTo>
                    <a:pt x="72" y="48"/>
                  </a:lnTo>
                  <a:lnTo>
                    <a:pt x="48" y="72"/>
                  </a:lnTo>
                  <a:lnTo>
                    <a:pt x="36" y="96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24" y="168"/>
                  </a:lnTo>
                  <a:lnTo>
                    <a:pt x="12" y="192"/>
                  </a:lnTo>
                  <a:lnTo>
                    <a:pt x="0" y="216"/>
                  </a:lnTo>
                  <a:lnTo>
                    <a:pt x="0" y="240"/>
                  </a:lnTo>
                  <a:lnTo>
                    <a:pt x="0" y="264"/>
                  </a:lnTo>
                  <a:lnTo>
                    <a:pt x="12" y="288"/>
                  </a:lnTo>
                  <a:lnTo>
                    <a:pt x="12" y="312"/>
                  </a:lnTo>
                  <a:lnTo>
                    <a:pt x="24" y="336"/>
                  </a:lnTo>
                  <a:lnTo>
                    <a:pt x="24" y="360"/>
                  </a:lnTo>
                  <a:lnTo>
                    <a:pt x="36" y="384"/>
                  </a:lnTo>
                  <a:lnTo>
                    <a:pt x="36" y="408"/>
                  </a:lnTo>
                  <a:lnTo>
                    <a:pt x="48" y="432"/>
                  </a:lnTo>
                  <a:lnTo>
                    <a:pt x="60" y="456"/>
                  </a:lnTo>
                  <a:lnTo>
                    <a:pt x="852" y="528"/>
                  </a:lnTo>
                  <a:lnTo>
                    <a:pt x="804" y="480"/>
                  </a:lnTo>
                  <a:lnTo>
                    <a:pt x="792" y="456"/>
                  </a:lnTo>
                  <a:lnTo>
                    <a:pt x="780" y="420"/>
                  </a:lnTo>
                  <a:lnTo>
                    <a:pt x="768" y="396"/>
                  </a:lnTo>
                  <a:lnTo>
                    <a:pt x="756" y="372"/>
                  </a:lnTo>
                  <a:lnTo>
                    <a:pt x="744" y="348"/>
                  </a:lnTo>
                  <a:lnTo>
                    <a:pt x="744" y="324"/>
                  </a:lnTo>
                  <a:lnTo>
                    <a:pt x="744" y="288"/>
                  </a:lnTo>
                  <a:lnTo>
                    <a:pt x="744" y="264"/>
                  </a:lnTo>
                  <a:lnTo>
                    <a:pt x="744" y="240"/>
                  </a:lnTo>
                  <a:lnTo>
                    <a:pt x="768" y="216"/>
                  </a:lnTo>
                  <a:lnTo>
                    <a:pt x="768" y="192"/>
                  </a:lnTo>
                  <a:lnTo>
                    <a:pt x="780" y="168"/>
                  </a:lnTo>
                  <a:lnTo>
                    <a:pt x="804" y="156"/>
                  </a:lnTo>
                  <a:lnTo>
                    <a:pt x="804" y="132"/>
                  </a:lnTo>
                  <a:lnTo>
                    <a:pt x="828" y="108"/>
                  </a:lnTo>
                  <a:lnTo>
                    <a:pt x="852" y="96"/>
                  </a:lnTo>
                  <a:lnTo>
                    <a:pt x="864" y="72"/>
                  </a:lnTo>
                  <a:lnTo>
                    <a:pt x="84" y="0"/>
                  </a:lnTo>
                </a:path>
              </a:pathLst>
            </a:custGeom>
            <a:gradFill rotWithShape="0">
              <a:gsLst>
                <a:gs pos="0">
                  <a:srgbClr val="012501"/>
                </a:gs>
                <a:gs pos="100000">
                  <a:srgbClr val="037C03"/>
                </a:gs>
              </a:gsLst>
              <a:lin ang="18900000" scaled="1"/>
            </a:gra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Line 44"/>
            <p:cNvSpPr>
              <a:spLocks noChangeShapeType="1"/>
            </p:cNvSpPr>
            <p:nvPr/>
          </p:nvSpPr>
          <p:spPr bwMode="auto">
            <a:xfrm>
              <a:off x="561" y="2715"/>
              <a:ext cx="2048" cy="1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Freeform 45"/>
            <p:cNvSpPr>
              <a:spLocks/>
            </p:cNvSpPr>
            <p:nvPr/>
          </p:nvSpPr>
          <p:spPr bwMode="auto">
            <a:xfrm>
              <a:off x="966" y="768"/>
              <a:ext cx="1557" cy="1551"/>
            </a:xfrm>
            <a:custGeom>
              <a:avLst/>
              <a:gdLst>
                <a:gd name="T0" fmla="*/ 0 w 1557"/>
                <a:gd name="T1" fmla="*/ 1551 h 1551"/>
                <a:gd name="T2" fmla="*/ 1557 w 1557"/>
                <a:gd name="T3" fmla="*/ 0 h 1551"/>
                <a:gd name="T4" fmla="*/ 0 60000 65536"/>
                <a:gd name="T5" fmla="*/ 0 60000 65536"/>
                <a:gd name="T6" fmla="*/ 0 w 1557"/>
                <a:gd name="T7" fmla="*/ 0 h 1551"/>
                <a:gd name="T8" fmla="*/ 1557 w 1557"/>
                <a:gd name="T9" fmla="*/ 1551 h 155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57" h="1551">
                  <a:moveTo>
                    <a:pt x="0" y="1551"/>
                  </a:moveTo>
                  <a:lnTo>
                    <a:pt x="1557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Freeform 46"/>
            <p:cNvSpPr>
              <a:spLocks/>
            </p:cNvSpPr>
            <p:nvPr/>
          </p:nvSpPr>
          <p:spPr bwMode="auto">
            <a:xfrm>
              <a:off x="433" y="1569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47"/>
            <p:cNvSpPr>
              <a:spLocks/>
            </p:cNvSpPr>
            <p:nvPr/>
          </p:nvSpPr>
          <p:spPr bwMode="auto">
            <a:xfrm>
              <a:off x="2514" y="768"/>
              <a:ext cx="74" cy="2463"/>
            </a:xfrm>
            <a:custGeom>
              <a:avLst/>
              <a:gdLst>
                <a:gd name="T0" fmla="*/ 74 w 74"/>
                <a:gd name="T1" fmla="*/ 2463 h 2463"/>
                <a:gd name="T2" fmla="*/ 0 w 74"/>
                <a:gd name="T3" fmla="*/ 0 h 2463"/>
                <a:gd name="T4" fmla="*/ 0 60000 65536"/>
                <a:gd name="T5" fmla="*/ 0 60000 65536"/>
                <a:gd name="T6" fmla="*/ 0 w 74"/>
                <a:gd name="T7" fmla="*/ 0 h 2463"/>
                <a:gd name="T8" fmla="*/ 74 w 74"/>
                <a:gd name="T9" fmla="*/ 2463 h 246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4" h="2463">
                  <a:moveTo>
                    <a:pt x="74" y="246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Freeform 48"/>
            <p:cNvSpPr>
              <a:spLocks/>
            </p:cNvSpPr>
            <p:nvPr/>
          </p:nvSpPr>
          <p:spPr bwMode="auto">
            <a:xfrm>
              <a:off x="2396" y="2651"/>
              <a:ext cx="769" cy="1261"/>
            </a:xfrm>
            <a:custGeom>
              <a:avLst/>
              <a:gdLst>
                <a:gd name="T0" fmla="*/ 0 w 865"/>
                <a:gd name="T1" fmla="*/ 828 h 1261"/>
                <a:gd name="T2" fmla="*/ 540 w 865"/>
                <a:gd name="T3" fmla="*/ 1260 h 1261"/>
                <a:gd name="T4" fmla="*/ 540 w 865"/>
                <a:gd name="T5" fmla="*/ 414 h 1261"/>
                <a:gd name="T6" fmla="*/ 0 w 865"/>
                <a:gd name="T7" fmla="*/ 0 h 1261"/>
                <a:gd name="T8" fmla="*/ 0 w 865"/>
                <a:gd name="T9" fmla="*/ 828 h 1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5"/>
                <a:gd name="T16" fmla="*/ 0 h 1261"/>
                <a:gd name="T17" fmla="*/ 865 w 865"/>
                <a:gd name="T18" fmla="*/ 1261 h 1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5" h="1261">
                  <a:moveTo>
                    <a:pt x="0" y="828"/>
                  </a:moveTo>
                  <a:lnTo>
                    <a:pt x="864" y="1260"/>
                  </a:lnTo>
                  <a:lnTo>
                    <a:pt x="864" y="414"/>
                  </a:lnTo>
                  <a:lnTo>
                    <a:pt x="0" y="0"/>
                  </a:lnTo>
                  <a:lnTo>
                    <a:pt x="0" y="828"/>
                  </a:lnTo>
                </a:path>
              </a:pathLst>
            </a:custGeom>
            <a:solidFill>
              <a:srgbClr val="FEBF02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8" name="Line 49"/>
            <p:cNvSpPr>
              <a:spLocks noChangeShapeType="1"/>
            </p:cNvSpPr>
            <p:nvPr/>
          </p:nvSpPr>
          <p:spPr bwMode="auto">
            <a:xfrm flipV="1">
              <a:off x="561" y="2319"/>
              <a:ext cx="405" cy="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9" name="Line 50"/>
            <p:cNvSpPr>
              <a:spLocks noChangeShapeType="1"/>
            </p:cNvSpPr>
            <p:nvPr/>
          </p:nvSpPr>
          <p:spPr bwMode="auto">
            <a:xfrm flipH="1" flipV="1">
              <a:off x="2588" y="3231"/>
              <a:ext cx="21" cy="6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0" name="Freeform 51"/>
            <p:cNvSpPr>
              <a:spLocks/>
            </p:cNvSpPr>
            <p:nvPr/>
          </p:nvSpPr>
          <p:spPr bwMode="auto">
            <a:xfrm>
              <a:off x="336" y="2684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Arc 52"/>
            <p:cNvSpPr>
              <a:spLocks/>
            </p:cNvSpPr>
            <p:nvPr/>
          </p:nvSpPr>
          <p:spPr bwMode="auto">
            <a:xfrm rot="720000">
              <a:off x="462" y="2694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2" name="Line 53"/>
            <p:cNvSpPr>
              <a:spLocks noChangeShapeType="1"/>
            </p:cNvSpPr>
            <p:nvPr/>
          </p:nvSpPr>
          <p:spPr bwMode="auto">
            <a:xfrm flipH="1">
              <a:off x="336" y="2580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3" name="Oval 54"/>
            <p:cNvSpPr>
              <a:spLocks noChangeArrowheads="1"/>
            </p:cNvSpPr>
            <p:nvPr/>
          </p:nvSpPr>
          <p:spPr bwMode="auto">
            <a:xfrm rot="-1860000">
              <a:off x="511" y="2697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4" name="Line 55"/>
            <p:cNvSpPr>
              <a:spLocks noChangeShapeType="1"/>
            </p:cNvSpPr>
            <p:nvPr/>
          </p:nvSpPr>
          <p:spPr bwMode="auto">
            <a:xfrm flipV="1">
              <a:off x="336" y="2836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Freeform 56"/>
            <p:cNvSpPr>
              <a:spLocks/>
            </p:cNvSpPr>
            <p:nvPr/>
          </p:nvSpPr>
          <p:spPr bwMode="auto">
            <a:xfrm>
              <a:off x="2384" y="3836"/>
              <a:ext cx="248" cy="244"/>
            </a:xfrm>
            <a:custGeom>
              <a:avLst/>
              <a:gdLst>
                <a:gd name="T0" fmla="*/ 0 w 279"/>
                <a:gd name="T1" fmla="*/ 243 h 244"/>
                <a:gd name="T2" fmla="*/ 92 w 279"/>
                <a:gd name="T3" fmla="*/ 1 h 244"/>
                <a:gd name="T4" fmla="*/ 100 w 279"/>
                <a:gd name="T5" fmla="*/ 0 h 244"/>
                <a:gd name="T6" fmla="*/ 104 w 279"/>
                <a:gd name="T7" fmla="*/ 3 h 244"/>
                <a:gd name="T8" fmla="*/ 104 w 279"/>
                <a:gd name="T9" fmla="*/ 6 h 244"/>
                <a:gd name="T10" fmla="*/ 108 w 279"/>
                <a:gd name="T11" fmla="*/ 5 h 244"/>
                <a:gd name="T12" fmla="*/ 110 w 279"/>
                <a:gd name="T13" fmla="*/ 9 h 244"/>
                <a:gd name="T14" fmla="*/ 114 w 279"/>
                <a:gd name="T15" fmla="*/ 7 h 244"/>
                <a:gd name="T16" fmla="*/ 116 w 279"/>
                <a:gd name="T17" fmla="*/ 12 h 244"/>
                <a:gd name="T18" fmla="*/ 118 w 279"/>
                <a:gd name="T19" fmla="*/ 13 h 244"/>
                <a:gd name="T20" fmla="*/ 123 w 279"/>
                <a:gd name="T21" fmla="*/ 14 h 244"/>
                <a:gd name="T22" fmla="*/ 125 w 279"/>
                <a:gd name="T23" fmla="*/ 15 h 244"/>
                <a:gd name="T24" fmla="*/ 128 w 279"/>
                <a:gd name="T25" fmla="*/ 19 h 244"/>
                <a:gd name="T26" fmla="*/ 132 w 279"/>
                <a:gd name="T27" fmla="*/ 20 h 244"/>
                <a:gd name="T28" fmla="*/ 134 w 279"/>
                <a:gd name="T29" fmla="*/ 23 h 244"/>
                <a:gd name="T30" fmla="*/ 139 w 279"/>
                <a:gd name="T31" fmla="*/ 25 h 244"/>
                <a:gd name="T32" fmla="*/ 141 w 279"/>
                <a:gd name="T33" fmla="*/ 29 h 244"/>
                <a:gd name="T34" fmla="*/ 143 w 279"/>
                <a:gd name="T35" fmla="*/ 32 h 244"/>
                <a:gd name="T36" fmla="*/ 144 w 279"/>
                <a:gd name="T37" fmla="*/ 36 h 244"/>
                <a:gd name="T38" fmla="*/ 147 w 279"/>
                <a:gd name="T39" fmla="*/ 39 h 244"/>
                <a:gd name="T40" fmla="*/ 148 w 279"/>
                <a:gd name="T41" fmla="*/ 45 h 244"/>
                <a:gd name="T42" fmla="*/ 151 w 279"/>
                <a:gd name="T43" fmla="*/ 46 h 244"/>
                <a:gd name="T44" fmla="*/ 155 w 279"/>
                <a:gd name="T45" fmla="*/ 55 h 244"/>
                <a:gd name="T46" fmla="*/ 155 w 279"/>
                <a:gd name="T47" fmla="*/ 58 h 244"/>
                <a:gd name="T48" fmla="*/ 160 w 279"/>
                <a:gd name="T49" fmla="*/ 63 h 244"/>
                <a:gd name="T50" fmla="*/ 160 w 279"/>
                <a:gd name="T51" fmla="*/ 67 h 244"/>
                <a:gd name="T52" fmla="*/ 163 w 279"/>
                <a:gd name="T53" fmla="*/ 71 h 244"/>
                <a:gd name="T54" fmla="*/ 163 w 279"/>
                <a:gd name="T55" fmla="*/ 75 h 244"/>
                <a:gd name="T56" fmla="*/ 165 w 279"/>
                <a:gd name="T57" fmla="*/ 81 h 244"/>
                <a:gd name="T58" fmla="*/ 165 w 279"/>
                <a:gd name="T59" fmla="*/ 86 h 244"/>
                <a:gd name="T60" fmla="*/ 166 w 279"/>
                <a:gd name="T61" fmla="*/ 90 h 244"/>
                <a:gd name="T62" fmla="*/ 166 w 279"/>
                <a:gd name="T63" fmla="*/ 95 h 244"/>
                <a:gd name="T64" fmla="*/ 167 w 279"/>
                <a:gd name="T65" fmla="*/ 99 h 244"/>
                <a:gd name="T66" fmla="*/ 167 w 279"/>
                <a:gd name="T67" fmla="*/ 103 h 244"/>
                <a:gd name="T68" fmla="*/ 167 w 279"/>
                <a:gd name="T69" fmla="*/ 109 h 244"/>
                <a:gd name="T70" fmla="*/ 167 w 279"/>
                <a:gd name="T71" fmla="*/ 113 h 244"/>
                <a:gd name="T72" fmla="*/ 171 w 279"/>
                <a:gd name="T73" fmla="*/ 119 h 244"/>
                <a:gd name="T74" fmla="*/ 172 w 279"/>
                <a:gd name="T75" fmla="*/ 124 h 244"/>
                <a:gd name="T76" fmla="*/ 172 w 279"/>
                <a:gd name="T77" fmla="*/ 128 h 244"/>
                <a:gd name="T78" fmla="*/ 172 w 279"/>
                <a:gd name="T79" fmla="*/ 134 h 244"/>
                <a:gd name="T80" fmla="*/ 173 w 279"/>
                <a:gd name="T81" fmla="*/ 138 h 244"/>
                <a:gd name="T82" fmla="*/ 173 w 279"/>
                <a:gd name="T83" fmla="*/ 143 h 244"/>
                <a:gd name="T84" fmla="*/ 173 w 279"/>
                <a:gd name="T85" fmla="*/ 147 h 244"/>
                <a:gd name="T86" fmla="*/ 172 w 279"/>
                <a:gd name="T87" fmla="*/ 153 h 244"/>
                <a:gd name="T88" fmla="*/ 172 w 279"/>
                <a:gd name="T89" fmla="*/ 156 h 244"/>
                <a:gd name="T90" fmla="*/ 173 w 279"/>
                <a:gd name="T91" fmla="*/ 162 h 244"/>
                <a:gd name="T92" fmla="*/ 174 w 279"/>
                <a:gd name="T93" fmla="*/ 167 h 244"/>
                <a:gd name="T94" fmla="*/ 172 w 279"/>
                <a:gd name="T95" fmla="*/ 172 h 244"/>
                <a:gd name="T96" fmla="*/ 169 w 279"/>
                <a:gd name="T97" fmla="*/ 181 h 244"/>
                <a:gd name="T98" fmla="*/ 0 w 279"/>
                <a:gd name="T99" fmla="*/ 243 h 24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9"/>
                <a:gd name="T151" fmla="*/ 0 h 244"/>
                <a:gd name="T152" fmla="*/ 279 w 279"/>
                <a:gd name="T153" fmla="*/ 244 h 24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9" h="244">
                  <a:moveTo>
                    <a:pt x="0" y="243"/>
                  </a:moveTo>
                  <a:lnTo>
                    <a:pt x="148" y="1"/>
                  </a:lnTo>
                  <a:lnTo>
                    <a:pt x="160" y="0"/>
                  </a:lnTo>
                  <a:lnTo>
                    <a:pt x="167" y="3"/>
                  </a:lnTo>
                  <a:lnTo>
                    <a:pt x="168" y="6"/>
                  </a:lnTo>
                  <a:lnTo>
                    <a:pt x="173" y="5"/>
                  </a:lnTo>
                  <a:lnTo>
                    <a:pt x="177" y="9"/>
                  </a:lnTo>
                  <a:lnTo>
                    <a:pt x="182" y="7"/>
                  </a:lnTo>
                  <a:lnTo>
                    <a:pt x="184" y="12"/>
                  </a:lnTo>
                  <a:lnTo>
                    <a:pt x="190" y="13"/>
                  </a:lnTo>
                  <a:lnTo>
                    <a:pt x="196" y="14"/>
                  </a:lnTo>
                  <a:lnTo>
                    <a:pt x="201" y="15"/>
                  </a:lnTo>
                  <a:lnTo>
                    <a:pt x="205" y="19"/>
                  </a:lnTo>
                  <a:lnTo>
                    <a:pt x="210" y="20"/>
                  </a:lnTo>
                  <a:lnTo>
                    <a:pt x="215" y="23"/>
                  </a:lnTo>
                  <a:lnTo>
                    <a:pt x="222" y="25"/>
                  </a:lnTo>
                  <a:lnTo>
                    <a:pt x="226" y="29"/>
                  </a:lnTo>
                  <a:lnTo>
                    <a:pt x="229" y="32"/>
                  </a:lnTo>
                  <a:lnTo>
                    <a:pt x="231" y="36"/>
                  </a:lnTo>
                  <a:lnTo>
                    <a:pt x="235" y="39"/>
                  </a:lnTo>
                  <a:lnTo>
                    <a:pt x="238" y="45"/>
                  </a:lnTo>
                  <a:lnTo>
                    <a:pt x="242" y="46"/>
                  </a:lnTo>
                  <a:lnTo>
                    <a:pt x="248" y="55"/>
                  </a:lnTo>
                  <a:lnTo>
                    <a:pt x="249" y="58"/>
                  </a:lnTo>
                  <a:lnTo>
                    <a:pt x="255" y="63"/>
                  </a:lnTo>
                  <a:lnTo>
                    <a:pt x="256" y="67"/>
                  </a:lnTo>
                  <a:lnTo>
                    <a:pt x="261" y="71"/>
                  </a:lnTo>
                  <a:lnTo>
                    <a:pt x="261" y="75"/>
                  </a:lnTo>
                  <a:lnTo>
                    <a:pt x="264" y="81"/>
                  </a:lnTo>
                  <a:lnTo>
                    <a:pt x="264" y="86"/>
                  </a:lnTo>
                  <a:lnTo>
                    <a:pt x="266" y="90"/>
                  </a:lnTo>
                  <a:lnTo>
                    <a:pt x="266" y="95"/>
                  </a:lnTo>
                  <a:lnTo>
                    <a:pt x="268" y="99"/>
                  </a:lnTo>
                  <a:lnTo>
                    <a:pt x="267" y="103"/>
                  </a:lnTo>
                  <a:lnTo>
                    <a:pt x="268" y="109"/>
                  </a:lnTo>
                  <a:lnTo>
                    <a:pt x="269" y="113"/>
                  </a:lnTo>
                  <a:lnTo>
                    <a:pt x="273" y="119"/>
                  </a:lnTo>
                  <a:lnTo>
                    <a:pt x="274" y="124"/>
                  </a:lnTo>
                  <a:lnTo>
                    <a:pt x="275" y="128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7" y="143"/>
                  </a:lnTo>
                  <a:lnTo>
                    <a:pt x="277" y="147"/>
                  </a:lnTo>
                  <a:lnTo>
                    <a:pt x="274" y="153"/>
                  </a:lnTo>
                  <a:lnTo>
                    <a:pt x="276" y="156"/>
                  </a:lnTo>
                  <a:lnTo>
                    <a:pt x="277" y="162"/>
                  </a:lnTo>
                  <a:lnTo>
                    <a:pt x="278" y="167"/>
                  </a:lnTo>
                  <a:lnTo>
                    <a:pt x="275" y="172"/>
                  </a:lnTo>
                  <a:lnTo>
                    <a:pt x="271" y="181"/>
                  </a:lnTo>
                  <a:lnTo>
                    <a:pt x="0" y="243"/>
                  </a:lnTo>
                </a:path>
              </a:pathLst>
            </a:custGeom>
            <a:noFill/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6" name="Arc 57"/>
            <p:cNvSpPr>
              <a:spLocks/>
            </p:cNvSpPr>
            <p:nvPr/>
          </p:nvSpPr>
          <p:spPr bwMode="auto">
            <a:xfrm rot="720000">
              <a:off x="2510" y="3846"/>
              <a:ext cx="133" cy="149"/>
            </a:xfrm>
            <a:custGeom>
              <a:avLst/>
              <a:gdLst>
                <a:gd name="T0" fmla="*/ 0 w 21745"/>
                <a:gd name="T1" fmla="*/ 0 h 21600"/>
                <a:gd name="T2" fmla="*/ 0 w 21745"/>
                <a:gd name="T3" fmla="*/ 0 h 21600"/>
                <a:gd name="T4" fmla="*/ 0 w 2174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45"/>
                <a:gd name="T10" fmla="*/ 0 h 21600"/>
                <a:gd name="T11" fmla="*/ 21745 w 2174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45" h="21600" fill="none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</a:path>
                <a:path w="21745" h="21600" stroke="0" extrusionOk="0">
                  <a:moveTo>
                    <a:pt x="0" y="0"/>
                  </a:moveTo>
                  <a:cubicBezTo>
                    <a:pt x="48" y="0"/>
                    <a:pt x="96" y="-1"/>
                    <a:pt x="145" y="0"/>
                  </a:cubicBezTo>
                  <a:cubicBezTo>
                    <a:pt x="12074" y="0"/>
                    <a:pt x="21745" y="9670"/>
                    <a:pt x="21745" y="21600"/>
                  </a:cubicBezTo>
                  <a:lnTo>
                    <a:pt x="14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7" name="Line 58"/>
            <p:cNvSpPr>
              <a:spLocks noChangeShapeType="1"/>
            </p:cNvSpPr>
            <p:nvPr/>
          </p:nvSpPr>
          <p:spPr bwMode="auto">
            <a:xfrm flipH="1">
              <a:off x="2384" y="3732"/>
              <a:ext cx="191" cy="3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8" name="Oval 59"/>
            <p:cNvSpPr>
              <a:spLocks noChangeArrowheads="1"/>
            </p:cNvSpPr>
            <p:nvPr/>
          </p:nvSpPr>
          <p:spPr bwMode="auto">
            <a:xfrm rot="-1860000">
              <a:off x="2559" y="3849"/>
              <a:ext cx="63" cy="1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Line 60"/>
            <p:cNvSpPr>
              <a:spLocks noChangeShapeType="1"/>
            </p:cNvSpPr>
            <p:nvPr/>
          </p:nvSpPr>
          <p:spPr bwMode="auto">
            <a:xfrm flipV="1">
              <a:off x="2384" y="3988"/>
              <a:ext cx="350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" name="Line 61"/>
            <p:cNvSpPr>
              <a:spLocks noChangeShapeType="1"/>
            </p:cNvSpPr>
            <p:nvPr/>
          </p:nvSpPr>
          <p:spPr bwMode="auto">
            <a:xfrm>
              <a:off x="1207" y="1989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1" name="Line 62"/>
            <p:cNvSpPr>
              <a:spLocks noChangeShapeType="1"/>
            </p:cNvSpPr>
            <p:nvPr/>
          </p:nvSpPr>
          <p:spPr bwMode="auto">
            <a:xfrm>
              <a:off x="1202" y="2827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2" name="Line 63"/>
            <p:cNvSpPr>
              <a:spLocks noChangeShapeType="1"/>
            </p:cNvSpPr>
            <p:nvPr/>
          </p:nvSpPr>
          <p:spPr bwMode="auto">
            <a:xfrm>
              <a:off x="433" y="20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Line 64"/>
            <p:cNvSpPr>
              <a:spLocks noChangeShapeType="1"/>
            </p:cNvSpPr>
            <p:nvPr/>
          </p:nvSpPr>
          <p:spPr bwMode="auto">
            <a:xfrm>
              <a:off x="2406" y="3121"/>
              <a:ext cx="762" cy="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Line 65"/>
            <p:cNvSpPr>
              <a:spLocks noChangeShapeType="1"/>
            </p:cNvSpPr>
            <p:nvPr/>
          </p:nvSpPr>
          <p:spPr bwMode="auto">
            <a:xfrm>
              <a:off x="1207" y="2453"/>
              <a:ext cx="1193" cy="6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Oval 66"/>
            <p:cNvSpPr>
              <a:spLocks noChangeArrowheads="1"/>
            </p:cNvSpPr>
            <p:nvPr/>
          </p:nvSpPr>
          <p:spPr bwMode="auto">
            <a:xfrm>
              <a:off x="2570" y="3201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6" name="Oval 67"/>
            <p:cNvSpPr>
              <a:spLocks noChangeArrowheads="1"/>
            </p:cNvSpPr>
            <p:nvPr/>
          </p:nvSpPr>
          <p:spPr bwMode="auto">
            <a:xfrm>
              <a:off x="948" y="2299"/>
              <a:ext cx="36" cy="40"/>
            </a:xfrm>
            <a:prstGeom prst="ellipse">
              <a:avLst/>
            </a:prstGeom>
            <a:solidFill>
              <a:srgbClr val="037C03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8" name="Line 68"/>
          <p:cNvSpPr>
            <a:spLocks noChangeShapeType="1"/>
          </p:cNvSpPr>
          <p:nvPr/>
        </p:nvSpPr>
        <p:spPr bwMode="auto">
          <a:xfrm flipH="1" flipV="1">
            <a:off x="1371600" y="3886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9" name="Text Box 69"/>
          <p:cNvSpPr txBox="1">
            <a:spLocks noChangeArrowheads="1"/>
          </p:cNvSpPr>
          <p:nvPr/>
        </p:nvSpPr>
        <p:spPr bwMode="auto">
          <a:xfrm>
            <a:off x="1431925" y="407670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t</a:t>
            </a:r>
          </a:p>
        </p:txBody>
      </p:sp>
      <p:sp>
        <p:nvSpPr>
          <p:cNvPr id="2060" name="Text Box 70"/>
          <p:cNvSpPr txBox="1">
            <a:spLocks noChangeArrowheads="1"/>
          </p:cNvSpPr>
          <p:nvPr/>
        </p:nvSpPr>
        <p:spPr bwMode="auto">
          <a:xfrm>
            <a:off x="1143000" y="2514600"/>
            <a:ext cx="285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x</a:t>
            </a:r>
          </a:p>
        </p:txBody>
      </p:sp>
      <p:sp>
        <p:nvSpPr>
          <p:cNvPr id="2061" name="Text Box 71"/>
          <p:cNvSpPr txBox="1">
            <a:spLocks noChangeArrowheads="1"/>
          </p:cNvSpPr>
          <p:nvPr/>
        </p:nvSpPr>
        <p:spPr bwMode="auto">
          <a:xfrm>
            <a:off x="2990850" y="3505200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latin typeface="Times New Roman" pitchFamily="18" charset="0"/>
              </a:rPr>
              <a:t>x’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Depth from disparity</a:t>
            </a:r>
          </a:p>
        </p:txBody>
      </p:sp>
      <p:graphicFrame>
        <p:nvGraphicFramePr>
          <p:cNvPr id="426028" name="Object 4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422650" y="3840163"/>
          <a:ext cx="1536700" cy="393700"/>
        </p:xfrm>
        <a:graphic>
          <a:graphicData uri="http://schemas.openxmlformats.org/presentationml/2006/ole">
            <p:oleObj spid="_x0000_s3121" name="Equation" r:id="rId4" imgW="1536033" imgH="393529" progId="Equation.3">
              <p:embed/>
            </p:oleObj>
          </a:graphicData>
        </a:graphic>
      </p:graphicFrame>
      <p:grpSp>
        <p:nvGrpSpPr>
          <p:cNvPr id="3076" name="Group 47"/>
          <p:cNvGrpSpPr>
            <a:grpSpLocks/>
          </p:cNvGrpSpPr>
          <p:nvPr/>
        </p:nvGrpSpPr>
        <p:grpSpPr bwMode="auto">
          <a:xfrm>
            <a:off x="2849563" y="990600"/>
            <a:ext cx="4313237" cy="3917950"/>
            <a:chOff x="432" y="1270"/>
            <a:chExt cx="2288" cy="2049"/>
          </a:xfrm>
        </p:grpSpPr>
        <p:sp>
          <p:nvSpPr>
            <p:cNvPr id="3078" name="Oval 5"/>
            <p:cNvSpPr>
              <a:spLocks noChangeArrowheads="1"/>
            </p:cNvSpPr>
            <p:nvPr/>
          </p:nvSpPr>
          <p:spPr bwMode="auto">
            <a:xfrm>
              <a:off x="720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9" name="Oval 6"/>
            <p:cNvSpPr>
              <a:spLocks noChangeArrowheads="1"/>
            </p:cNvSpPr>
            <p:nvPr/>
          </p:nvSpPr>
          <p:spPr bwMode="auto">
            <a:xfrm>
              <a:off x="2016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0" name="Line 7"/>
            <p:cNvSpPr>
              <a:spLocks noChangeShapeType="1"/>
            </p:cNvSpPr>
            <p:nvPr/>
          </p:nvSpPr>
          <p:spPr bwMode="auto">
            <a:xfrm>
              <a:off x="432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Line 8"/>
            <p:cNvSpPr>
              <a:spLocks noChangeShapeType="1"/>
            </p:cNvSpPr>
            <p:nvPr/>
          </p:nvSpPr>
          <p:spPr bwMode="auto">
            <a:xfrm>
              <a:off x="1728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Oval 9"/>
            <p:cNvSpPr>
              <a:spLocks noChangeArrowheads="1"/>
            </p:cNvSpPr>
            <p:nvPr/>
          </p:nvSpPr>
          <p:spPr bwMode="auto">
            <a:xfrm>
              <a:off x="1324" y="1515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Line 10"/>
            <p:cNvSpPr>
              <a:spLocks noChangeShapeType="1"/>
            </p:cNvSpPr>
            <p:nvPr/>
          </p:nvSpPr>
          <p:spPr bwMode="auto">
            <a:xfrm flipV="1">
              <a:off x="768" y="1536"/>
              <a:ext cx="576" cy="13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Line 11"/>
            <p:cNvSpPr>
              <a:spLocks noChangeShapeType="1"/>
            </p:cNvSpPr>
            <p:nvPr/>
          </p:nvSpPr>
          <p:spPr bwMode="auto">
            <a:xfrm flipH="1" flipV="1">
              <a:off x="1344" y="1536"/>
              <a:ext cx="72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Line 12"/>
            <p:cNvSpPr>
              <a:spLocks noChangeShapeType="1"/>
            </p:cNvSpPr>
            <p:nvPr/>
          </p:nvSpPr>
          <p:spPr bwMode="auto">
            <a:xfrm flipV="1">
              <a:off x="748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Text Box 13"/>
            <p:cNvSpPr txBox="1">
              <a:spLocks noChangeArrowheads="1"/>
            </p:cNvSpPr>
            <p:nvPr/>
          </p:nvSpPr>
          <p:spPr bwMode="auto">
            <a:xfrm>
              <a:off x="616" y="2614"/>
              <a:ext cx="139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f</a:t>
              </a:r>
            </a:p>
          </p:txBody>
        </p:sp>
        <p:sp>
          <p:nvSpPr>
            <p:cNvPr id="3087" name="Oval 14"/>
            <p:cNvSpPr>
              <a:spLocks noChangeArrowheads="1"/>
            </p:cNvSpPr>
            <p:nvPr/>
          </p:nvSpPr>
          <p:spPr bwMode="auto">
            <a:xfrm>
              <a:off x="892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15"/>
            <p:cNvSpPr>
              <a:spLocks noChangeArrowheads="1"/>
            </p:cNvSpPr>
            <p:nvPr/>
          </p:nvSpPr>
          <p:spPr bwMode="auto">
            <a:xfrm>
              <a:off x="1845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Line 16"/>
            <p:cNvSpPr>
              <a:spLocks noChangeShapeType="1"/>
            </p:cNvSpPr>
            <p:nvPr/>
          </p:nvSpPr>
          <p:spPr bwMode="auto">
            <a:xfrm flipV="1">
              <a:off x="2043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Line 17"/>
            <p:cNvSpPr>
              <a:spLocks noChangeShapeType="1"/>
            </p:cNvSpPr>
            <p:nvPr/>
          </p:nvSpPr>
          <p:spPr bwMode="auto">
            <a:xfrm>
              <a:off x="720" y="249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med" len="sm"/>
              <a:tailEnd type="arrow" w="med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Text Box 18"/>
            <p:cNvSpPr txBox="1">
              <a:spLocks noChangeArrowheads="1"/>
            </p:cNvSpPr>
            <p:nvPr/>
          </p:nvSpPr>
          <p:spPr bwMode="auto">
            <a:xfrm>
              <a:off x="744" y="2279"/>
              <a:ext cx="172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x</a:t>
              </a:r>
            </a:p>
          </p:txBody>
        </p:sp>
        <p:sp>
          <p:nvSpPr>
            <p:cNvPr id="3092" name="Line 19"/>
            <p:cNvSpPr>
              <a:spLocks noChangeShapeType="1"/>
            </p:cNvSpPr>
            <p:nvPr/>
          </p:nvSpPr>
          <p:spPr bwMode="auto">
            <a:xfrm>
              <a:off x="1872" y="2496"/>
              <a:ext cx="1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sm"/>
              <a:tailEnd type="none" w="med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Text Box 20"/>
            <p:cNvSpPr txBox="1">
              <a:spLocks noChangeArrowheads="1"/>
            </p:cNvSpPr>
            <p:nvPr/>
          </p:nvSpPr>
          <p:spPr bwMode="auto">
            <a:xfrm>
              <a:off x="1860" y="2279"/>
              <a:ext cx="205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x’</a:t>
              </a:r>
            </a:p>
          </p:txBody>
        </p:sp>
        <p:sp>
          <p:nvSpPr>
            <p:cNvPr id="3094" name="Text Box 21"/>
            <p:cNvSpPr txBox="1">
              <a:spLocks noChangeArrowheads="1"/>
            </p:cNvSpPr>
            <p:nvPr/>
          </p:nvSpPr>
          <p:spPr bwMode="auto">
            <a:xfrm>
              <a:off x="1054" y="2921"/>
              <a:ext cx="666" cy="3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Baseline</a:t>
              </a:r>
              <a:br>
                <a:rPr lang="en-US" sz="2200"/>
              </a:br>
              <a:r>
                <a:rPr lang="en-US" sz="2200"/>
                <a:t>B</a:t>
              </a:r>
            </a:p>
          </p:txBody>
        </p:sp>
        <p:sp>
          <p:nvSpPr>
            <p:cNvPr id="3095" name="Line 22"/>
            <p:cNvSpPr>
              <a:spLocks noChangeShapeType="1"/>
            </p:cNvSpPr>
            <p:nvPr/>
          </p:nvSpPr>
          <p:spPr bwMode="auto">
            <a:xfrm flipV="1">
              <a:off x="2496" y="1536"/>
              <a:ext cx="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Text Box 23"/>
            <p:cNvSpPr txBox="1">
              <a:spLocks noChangeArrowheads="1"/>
            </p:cNvSpPr>
            <p:nvPr/>
          </p:nvSpPr>
          <p:spPr bwMode="auto">
            <a:xfrm>
              <a:off x="2548" y="2038"/>
              <a:ext cx="172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z</a:t>
              </a:r>
            </a:p>
          </p:txBody>
        </p:sp>
        <p:sp>
          <p:nvSpPr>
            <p:cNvPr id="3097" name="Text Box 24"/>
            <p:cNvSpPr txBox="1">
              <a:spLocks noChangeArrowheads="1"/>
            </p:cNvSpPr>
            <p:nvPr/>
          </p:nvSpPr>
          <p:spPr bwMode="auto">
            <a:xfrm>
              <a:off x="508" y="2922"/>
              <a:ext cx="486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O</a:t>
              </a:r>
              <a:endParaRPr lang="en-US" sz="2200" baseline="-25000"/>
            </a:p>
          </p:txBody>
        </p:sp>
        <p:sp>
          <p:nvSpPr>
            <p:cNvPr id="3098" name="Text Box 25"/>
            <p:cNvSpPr txBox="1">
              <a:spLocks noChangeArrowheads="1"/>
            </p:cNvSpPr>
            <p:nvPr/>
          </p:nvSpPr>
          <p:spPr bwMode="auto">
            <a:xfrm>
              <a:off x="1824" y="2922"/>
              <a:ext cx="486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O’</a:t>
              </a:r>
              <a:endParaRPr lang="en-US" sz="2200" baseline="-25000"/>
            </a:p>
          </p:txBody>
        </p:sp>
        <p:sp>
          <p:nvSpPr>
            <p:cNvPr id="3099" name="Text Box 26"/>
            <p:cNvSpPr txBox="1">
              <a:spLocks noChangeArrowheads="1"/>
            </p:cNvSpPr>
            <p:nvPr/>
          </p:nvSpPr>
          <p:spPr bwMode="auto">
            <a:xfrm>
              <a:off x="1104" y="1270"/>
              <a:ext cx="486" cy="2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X</a:t>
              </a:r>
              <a:endParaRPr lang="en-US" sz="2200" baseline="-25000"/>
            </a:p>
          </p:txBody>
        </p:sp>
        <p:sp>
          <p:nvSpPr>
            <p:cNvPr id="3100" name="Line 27"/>
            <p:cNvSpPr>
              <a:spLocks noChangeShapeType="1"/>
            </p:cNvSpPr>
            <p:nvPr/>
          </p:nvSpPr>
          <p:spPr bwMode="auto">
            <a:xfrm>
              <a:off x="796" y="2901"/>
              <a:ext cx="1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Text Box 28"/>
            <p:cNvSpPr txBox="1">
              <a:spLocks noChangeArrowheads="1"/>
            </p:cNvSpPr>
            <p:nvPr/>
          </p:nvSpPr>
          <p:spPr bwMode="auto">
            <a:xfrm>
              <a:off x="2029" y="2614"/>
              <a:ext cx="139" cy="2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/>
                <a:t>f</a:t>
              </a:r>
            </a:p>
          </p:txBody>
        </p:sp>
      </p:grpSp>
      <p:sp>
        <p:nvSpPr>
          <p:cNvPr id="426032" name="Text Box 48"/>
          <p:cNvSpPr txBox="1">
            <a:spLocks noChangeArrowheads="1"/>
          </p:cNvSpPr>
          <p:nvPr/>
        </p:nvSpPr>
        <p:spPr bwMode="auto">
          <a:xfrm>
            <a:off x="1828800" y="6096000"/>
            <a:ext cx="5932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Disparity is inversely proportional to depth!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0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>
            <a:spLocks/>
          </p:cNvSpPr>
          <p:nvPr/>
        </p:nvSpPr>
        <p:spPr bwMode="auto">
          <a:xfrm>
            <a:off x="6418263" y="685800"/>
            <a:ext cx="1220787" cy="839788"/>
          </a:xfrm>
          <a:custGeom>
            <a:avLst/>
            <a:gdLst>
              <a:gd name="T0" fmla="*/ 2147483647 w 865"/>
              <a:gd name="T1" fmla="*/ 0 h 529"/>
              <a:gd name="T2" fmla="*/ 2147483647 w 865"/>
              <a:gd name="T3" fmla="*/ 2147483647 h 529"/>
              <a:gd name="T4" fmla="*/ 2147483647 w 865"/>
              <a:gd name="T5" fmla="*/ 2147483647 h 529"/>
              <a:gd name="T6" fmla="*/ 2147483647 w 865"/>
              <a:gd name="T7" fmla="*/ 2147483647 h 529"/>
              <a:gd name="T8" fmla="*/ 2147483647 w 865"/>
              <a:gd name="T9" fmla="*/ 2147483647 h 529"/>
              <a:gd name="T10" fmla="*/ 2147483647 w 865"/>
              <a:gd name="T11" fmla="*/ 2147483647 h 529"/>
              <a:gd name="T12" fmla="*/ 2147483647 w 865"/>
              <a:gd name="T13" fmla="*/ 2147483647 h 529"/>
              <a:gd name="T14" fmla="*/ 2147483647 w 865"/>
              <a:gd name="T15" fmla="*/ 2147483647 h 529"/>
              <a:gd name="T16" fmla="*/ 2147483647 w 865"/>
              <a:gd name="T17" fmla="*/ 2147483647 h 529"/>
              <a:gd name="T18" fmla="*/ 0 w 865"/>
              <a:gd name="T19" fmla="*/ 2147483647 h 529"/>
              <a:gd name="T20" fmla="*/ 0 w 865"/>
              <a:gd name="T21" fmla="*/ 2147483647 h 529"/>
              <a:gd name="T22" fmla="*/ 0 w 865"/>
              <a:gd name="T23" fmla="*/ 2147483647 h 529"/>
              <a:gd name="T24" fmla="*/ 2147483647 w 865"/>
              <a:gd name="T25" fmla="*/ 2147483647 h 529"/>
              <a:gd name="T26" fmla="*/ 2147483647 w 865"/>
              <a:gd name="T27" fmla="*/ 2147483647 h 529"/>
              <a:gd name="T28" fmla="*/ 2147483647 w 865"/>
              <a:gd name="T29" fmla="*/ 2147483647 h 529"/>
              <a:gd name="T30" fmla="*/ 2147483647 w 865"/>
              <a:gd name="T31" fmla="*/ 2147483647 h 529"/>
              <a:gd name="T32" fmla="*/ 2147483647 w 865"/>
              <a:gd name="T33" fmla="*/ 2147483647 h 529"/>
              <a:gd name="T34" fmla="*/ 2147483647 w 865"/>
              <a:gd name="T35" fmla="*/ 2147483647 h 529"/>
              <a:gd name="T36" fmla="*/ 2147483647 w 865"/>
              <a:gd name="T37" fmla="*/ 2147483647 h 529"/>
              <a:gd name="T38" fmla="*/ 2147483647 w 865"/>
              <a:gd name="T39" fmla="*/ 2147483647 h 529"/>
              <a:gd name="T40" fmla="*/ 2147483647 w 865"/>
              <a:gd name="T41" fmla="*/ 2147483647 h 529"/>
              <a:gd name="T42" fmla="*/ 2147483647 w 865"/>
              <a:gd name="T43" fmla="*/ 2147483647 h 529"/>
              <a:gd name="T44" fmla="*/ 2147483647 w 865"/>
              <a:gd name="T45" fmla="*/ 2147483647 h 529"/>
              <a:gd name="T46" fmla="*/ 2147483647 w 865"/>
              <a:gd name="T47" fmla="*/ 2147483647 h 529"/>
              <a:gd name="T48" fmla="*/ 2147483647 w 865"/>
              <a:gd name="T49" fmla="*/ 2147483647 h 529"/>
              <a:gd name="T50" fmla="*/ 2147483647 w 865"/>
              <a:gd name="T51" fmla="*/ 2147483647 h 529"/>
              <a:gd name="T52" fmla="*/ 2147483647 w 865"/>
              <a:gd name="T53" fmla="*/ 2147483647 h 529"/>
              <a:gd name="T54" fmla="*/ 2147483647 w 865"/>
              <a:gd name="T55" fmla="*/ 2147483647 h 529"/>
              <a:gd name="T56" fmla="*/ 2147483647 w 865"/>
              <a:gd name="T57" fmla="*/ 2147483647 h 529"/>
              <a:gd name="T58" fmla="*/ 2147483647 w 865"/>
              <a:gd name="T59" fmla="*/ 2147483647 h 529"/>
              <a:gd name="T60" fmla="*/ 2147483647 w 865"/>
              <a:gd name="T61" fmla="*/ 2147483647 h 529"/>
              <a:gd name="T62" fmla="*/ 2147483647 w 865"/>
              <a:gd name="T63" fmla="*/ 2147483647 h 529"/>
              <a:gd name="T64" fmla="*/ 2147483647 w 865"/>
              <a:gd name="T65" fmla="*/ 2147483647 h 529"/>
              <a:gd name="T66" fmla="*/ 2147483647 w 865"/>
              <a:gd name="T67" fmla="*/ 2147483647 h 529"/>
              <a:gd name="T68" fmla="*/ 2147483647 w 865"/>
              <a:gd name="T69" fmla="*/ 2147483647 h 529"/>
              <a:gd name="T70" fmla="*/ 2147483647 w 865"/>
              <a:gd name="T71" fmla="*/ 2147483647 h 529"/>
              <a:gd name="T72" fmla="*/ 2147483647 w 865"/>
              <a:gd name="T73" fmla="*/ 2147483647 h 529"/>
              <a:gd name="T74" fmla="*/ 2147483647 w 865"/>
              <a:gd name="T75" fmla="*/ 2147483647 h 529"/>
              <a:gd name="T76" fmla="*/ 2147483647 w 865"/>
              <a:gd name="T77" fmla="*/ 2147483647 h 529"/>
              <a:gd name="T78" fmla="*/ 2147483647 w 865"/>
              <a:gd name="T79" fmla="*/ 0 h 5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65"/>
              <a:gd name="T121" fmla="*/ 0 h 529"/>
              <a:gd name="T122" fmla="*/ 865 w 865"/>
              <a:gd name="T123" fmla="*/ 529 h 52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65" h="529">
                <a:moveTo>
                  <a:pt x="84" y="0"/>
                </a:moveTo>
                <a:lnTo>
                  <a:pt x="72" y="24"/>
                </a:lnTo>
                <a:lnTo>
                  <a:pt x="72" y="48"/>
                </a:lnTo>
                <a:lnTo>
                  <a:pt x="48" y="72"/>
                </a:lnTo>
                <a:lnTo>
                  <a:pt x="36" y="96"/>
                </a:lnTo>
                <a:lnTo>
                  <a:pt x="36" y="120"/>
                </a:lnTo>
                <a:lnTo>
                  <a:pt x="36" y="144"/>
                </a:lnTo>
                <a:lnTo>
                  <a:pt x="24" y="168"/>
                </a:lnTo>
                <a:lnTo>
                  <a:pt x="12" y="192"/>
                </a:lnTo>
                <a:lnTo>
                  <a:pt x="0" y="216"/>
                </a:lnTo>
                <a:lnTo>
                  <a:pt x="0" y="240"/>
                </a:lnTo>
                <a:lnTo>
                  <a:pt x="0" y="264"/>
                </a:lnTo>
                <a:lnTo>
                  <a:pt x="12" y="288"/>
                </a:lnTo>
                <a:lnTo>
                  <a:pt x="12" y="312"/>
                </a:lnTo>
                <a:lnTo>
                  <a:pt x="24" y="336"/>
                </a:lnTo>
                <a:lnTo>
                  <a:pt x="24" y="360"/>
                </a:lnTo>
                <a:lnTo>
                  <a:pt x="36" y="384"/>
                </a:lnTo>
                <a:lnTo>
                  <a:pt x="36" y="408"/>
                </a:lnTo>
                <a:lnTo>
                  <a:pt x="48" y="432"/>
                </a:lnTo>
                <a:lnTo>
                  <a:pt x="60" y="456"/>
                </a:lnTo>
                <a:lnTo>
                  <a:pt x="852" y="528"/>
                </a:lnTo>
                <a:lnTo>
                  <a:pt x="804" y="480"/>
                </a:lnTo>
                <a:lnTo>
                  <a:pt x="792" y="456"/>
                </a:lnTo>
                <a:lnTo>
                  <a:pt x="780" y="420"/>
                </a:lnTo>
                <a:lnTo>
                  <a:pt x="768" y="396"/>
                </a:lnTo>
                <a:lnTo>
                  <a:pt x="756" y="372"/>
                </a:lnTo>
                <a:lnTo>
                  <a:pt x="744" y="348"/>
                </a:lnTo>
                <a:lnTo>
                  <a:pt x="744" y="324"/>
                </a:lnTo>
                <a:lnTo>
                  <a:pt x="744" y="288"/>
                </a:lnTo>
                <a:lnTo>
                  <a:pt x="744" y="264"/>
                </a:lnTo>
                <a:lnTo>
                  <a:pt x="744" y="240"/>
                </a:lnTo>
                <a:lnTo>
                  <a:pt x="768" y="216"/>
                </a:lnTo>
                <a:lnTo>
                  <a:pt x="768" y="192"/>
                </a:lnTo>
                <a:lnTo>
                  <a:pt x="780" y="168"/>
                </a:lnTo>
                <a:lnTo>
                  <a:pt x="804" y="156"/>
                </a:lnTo>
                <a:lnTo>
                  <a:pt x="804" y="132"/>
                </a:lnTo>
                <a:lnTo>
                  <a:pt x="828" y="108"/>
                </a:lnTo>
                <a:lnTo>
                  <a:pt x="852" y="96"/>
                </a:lnTo>
                <a:lnTo>
                  <a:pt x="864" y="72"/>
                </a:lnTo>
                <a:lnTo>
                  <a:pt x="84" y="0"/>
                </a:lnTo>
              </a:path>
            </a:pathLst>
          </a:custGeom>
          <a:gradFill rotWithShape="0">
            <a:gsLst>
              <a:gs pos="0">
                <a:srgbClr val="012501"/>
              </a:gs>
              <a:gs pos="100000">
                <a:srgbClr val="037C03"/>
              </a:gs>
            </a:gsLst>
            <a:lin ang="18900000" scaled="1"/>
          </a:gra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3827463" y="4038600"/>
            <a:ext cx="32512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5148263" y="990600"/>
            <a:ext cx="1795462" cy="177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3759200" y="1447800"/>
            <a:ext cx="1695450" cy="1601788"/>
          </a:xfrm>
          <a:custGeom>
            <a:avLst/>
            <a:gdLst>
              <a:gd name="T0" fmla="*/ 2147483647 w 1201"/>
              <a:gd name="T1" fmla="*/ 2147483647 h 1009"/>
              <a:gd name="T2" fmla="*/ 2147483647 w 1201"/>
              <a:gd name="T3" fmla="*/ 2147483647 h 1009"/>
              <a:gd name="T4" fmla="*/ 2147483647 w 1201"/>
              <a:gd name="T5" fmla="*/ 2147483647 h 1009"/>
              <a:gd name="T6" fmla="*/ 0 w 1201"/>
              <a:gd name="T7" fmla="*/ 0 h 1009"/>
              <a:gd name="T8" fmla="*/ 2147483647 w 1201"/>
              <a:gd name="T9" fmla="*/ 2147483647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009"/>
              <a:gd name="T17" fmla="*/ 1201 w 1201"/>
              <a:gd name="T18" fmla="*/ 1009 h 10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1" h="1009">
                <a:moveTo>
                  <a:pt x="336" y="576"/>
                </a:moveTo>
                <a:lnTo>
                  <a:pt x="1200" y="1008"/>
                </a:lnTo>
                <a:lnTo>
                  <a:pt x="864" y="432"/>
                </a:lnTo>
                <a:lnTo>
                  <a:pt x="0" y="0"/>
                </a:lnTo>
                <a:lnTo>
                  <a:pt x="336" y="576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 flipV="1">
            <a:off x="6943725" y="990600"/>
            <a:ext cx="66675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4470400" y="2743200"/>
            <a:ext cx="677863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Freeform 8"/>
          <p:cNvSpPr>
            <a:spLocks/>
          </p:cNvSpPr>
          <p:nvPr/>
        </p:nvSpPr>
        <p:spPr bwMode="auto">
          <a:xfrm>
            <a:off x="6537325" y="2743200"/>
            <a:ext cx="1558925" cy="1525588"/>
          </a:xfrm>
          <a:custGeom>
            <a:avLst/>
            <a:gdLst>
              <a:gd name="T0" fmla="*/ 0 w 1105"/>
              <a:gd name="T1" fmla="*/ 2147483647 h 961"/>
              <a:gd name="T2" fmla="*/ 0 w 1105"/>
              <a:gd name="T3" fmla="*/ 2147483647 h 961"/>
              <a:gd name="T4" fmla="*/ 2147483647 w 1105"/>
              <a:gd name="T5" fmla="*/ 2147483647 h 961"/>
              <a:gd name="T6" fmla="*/ 2147483647 w 1105"/>
              <a:gd name="T7" fmla="*/ 0 h 961"/>
              <a:gd name="T8" fmla="*/ 0 w 1105"/>
              <a:gd name="T9" fmla="*/ 2147483647 h 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5"/>
              <a:gd name="T16" fmla="*/ 0 h 961"/>
              <a:gd name="T17" fmla="*/ 1105 w 1105"/>
              <a:gd name="T18" fmla="*/ 961 h 9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5" h="961">
                <a:moveTo>
                  <a:pt x="0" y="202"/>
                </a:moveTo>
                <a:lnTo>
                  <a:pt x="0" y="960"/>
                </a:lnTo>
                <a:lnTo>
                  <a:pt x="1104" y="758"/>
                </a:lnTo>
                <a:lnTo>
                  <a:pt x="1104" y="0"/>
                </a:lnTo>
                <a:lnTo>
                  <a:pt x="0" y="202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H="1" flipV="1">
            <a:off x="7010400" y="3429000"/>
            <a:ext cx="34925" cy="142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V="1">
            <a:off x="3827463" y="3409950"/>
            <a:ext cx="642937" cy="62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H="1" flipV="1">
            <a:off x="7045325" y="4857750"/>
            <a:ext cx="33338" cy="1009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Freeform 14"/>
          <p:cNvSpPr>
            <a:spLocks/>
          </p:cNvSpPr>
          <p:nvPr/>
        </p:nvSpPr>
        <p:spPr bwMode="auto">
          <a:xfrm rot="-1766867">
            <a:off x="7032625" y="5854700"/>
            <a:ext cx="285750" cy="485775"/>
          </a:xfrm>
          <a:custGeom>
            <a:avLst/>
            <a:gdLst>
              <a:gd name="T0" fmla="*/ 2147483647 w 202"/>
              <a:gd name="T1" fmla="*/ 2147483647 h 306"/>
              <a:gd name="T2" fmla="*/ 0 w 202"/>
              <a:gd name="T3" fmla="*/ 2147483647 h 306"/>
              <a:gd name="T4" fmla="*/ 2147483647 w 202"/>
              <a:gd name="T5" fmla="*/ 2147483647 h 306"/>
              <a:gd name="T6" fmla="*/ 2147483647 w 202"/>
              <a:gd name="T7" fmla="*/ 2147483647 h 306"/>
              <a:gd name="T8" fmla="*/ 2147483647 w 202"/>
              <a:gd name="T9" fmla="*/ 2147483647 h 306"/>
              <a:gd name="T10" fmla="*/ 2147483647 w 202"/>
              <a:gd name="T11" fmla="*/ 2147483647 h 306"/>
              <a:gd name="T12" fmla="*/ 2147483647 w 202"/>
              <a:gd name="T13" fmla="*/ 2147483647 h 306"/>
              <a:gd name="T14" fmla="*/ 2147483647 w 202"/>
              <a:gd name="T15" fmla="*/ 2147483647 h 306"/>
              <a:gd name="T16" fmla="*/ 2147483647 w 202"/>
              <a:gd name="T17" fmla="*/ 2147483647 h 306"/>
              <a:gd name="T18" fmla="*/ 2147483647 w 202"/>
              <a:gd name="T19" fmla="*/ 2147483647 h 306"/>
              <a:gd name="T20" fmla="*/ 2147483647 w 202"/>
              <a:gd name="T21" fmla="*/ 2147483647 h 306"/>
              <a:gd name="T22" fmla="*/ 2147483647 w 202"/>
              <a:gd name="T23" fmla="*/ 2147483647 h 306"/>
              <a:gd name="T24" fmla="*/ 2147483647 w 202"/>
              <a:gd name="T25" fmla="*/ 2147483647 h 306"/>
              <a:gd name="T26" fmla="*/ 2147483647 w 202"/>
              <a:gd name="T27" fmla="*/ 2147483647 h 306"/>
              <a:gd name="T28" fmla="*/ 2147483647 w 202"/>
              <a:gd name="T29" fmla="*/ 0 h 306"/>
              <a:gd name="T30" fmla="*/ 2147483647 w 202"/>
              <a:gd name="T31" fmla="*/ 0 h 306"/>
              <a:gd name="T32" fmla="*/ 2147483647 w 202"/>
              <a:gd name="T33" fmla="*/ 2147483647 h 306"/>
              <a:gd name="T34" fmla="*/ 2147483647 w 202"/>
              <a:gd name="T35" fmla="*/ 2147483647 h 306"/>
              <a:gd name="T36" fmla="*/ 2147483647 w 202"/>
              <a:gd name="T37" fmla="*/ 2147483647 h 306"/>
              <a:gd name="T38" fmla="*/ 2147483647 w 202"/>
              <a:gd name="T39" fmla="*/ 2147483647 h 306"/>
              <a:gd name="T40" fmla="*/ 2147483647 w 202"/>
              <a:gd name="T41" fmla="*/ 2147483647 h 306"/>
              <a:gd name="T42" fmla="*/ 2147483647 w 202"/>
              <a:gd name="T43" fmla="*/ 2147483647 h 306"/>
              <a:gd name="T44" fmla="*/ 2147483647 w 202"/>
              <a:gd name="T45" fmla="*/ 2147483647 h 306"/>
              <a:gd name="T46" fmla="*/ 2147483647 w 202"/>
              <a:gd name="T47" fmla="*/ 2147483647 h 306"/>
              <a:gd name="T48" fmla="*/ 2147483647 w 202"/>
              <a:gd name="T49" fmla="*/ 2147483647 h 306"/>
              <a:gd name="T50" fmla="*/ 2147483647 w 202"/>
              <a:gd name="T51" fmla="*/ 2147483647 h 306"/>
              <a:gd name="T52" fmla="*/ 2147483647 w 202"/>
              <a:gd name="T53" fmla="*/ 2147483647 h 306"/>
              <a:gd name="T54" fmla="*/ 2147483647 w 202"/>
              <a:gd name="T55" fmla="*/ 2147483647 h 306"/>
              <a:gd name="T56" fmla="*/ 2147483647 w 202"/>
              <a:gd name="T57" fmla="*/ 2147483647 h 306"/>
              <a:gd name="T58" fmla="*/ 2147483647 w 202"/>
              <a:gd name="T59" fmla="*/ 2147483647 h 306"/>
              <a:gd name="T60" fmla="*/ 2147483647 w 202"/>
              <a:gd name="T61" fmla="*/ 2147483647 h 306"/>
              <a:gd name="T62" fmla="*/ 2147483647 w 202"/>
              <a:gd name="T63" fmla="*/ 2147483647 h 306"/>
              <a:gd name="T64" fmla="*/ 2147483647 w 202"/>
              <a:gd name="T65" fmla="*/ 2147483647 h 306"/>
              <a:gd name="T66" fmla="*/ 2147483647 w 202"/>
              <a:gd name="T67" fmla="*/ 2147483647 h 306"/>
              <a:gd name="T68" fmla="*/ 2147483647 w 202"/>
              <a:gd name="T69" fmla="*/ 2147483647 h 306"/>
              <a:gd name="T70" fmla="*/ 2147483647 w 202"/>
              <a:gd name="T71" fmla="*/ 2147483647 h 306"/>
              <a:gd name="T72" fmla="*/ 2147483647 w 202"/>
              <a:gd name="T73" fmla="*/ 2147483647 h 306"/>
              <a:gd name="T74" fmla="*/ 2147483647 w 202"/>
              <a:gd name="T75" fmla="*/ 2147483647 h 306"/>
              <a:gd name="T76" fmla="*/ 2147483647 w 202"/>
              <a:gd name="T77" fmla="*/ 2147483647 h 306"/>
              <a:gd name="T78" fmla="*/ 2147483647 w 202"/>
              <a:gd name="T79" fmla="*/ 2147483647 h 306"/>
              <a:gd name="T80" fmla="*/ 2147483647 w 202"/>
              <a:gd name="T81" fmla="*/ 2147483647 h 306"/>
              <a:gd name="T82" fmla="*/ 2147483647 w 202"/>
              <a:gd name="T83" fmla="*/ 2147483647 h 306"/>
              <a:gd name="T84" fmla="*/ 2147483647 w 202"/>
              <a:gd name="T85" fmla="*/ 2147483647 h 306"/>
              <a:gd name="T86" fmla="*/ 2147483647 w 202"/>
              <a:gd name="T87" fmla="*/ 2147483647 h 306"/>
              <a:gd name="T88" fmla="*/ 2147483647 w 202"/>
              <a:gd name="T89" fmla="*/ 2147483647 h 306"/>
              <a:gd name="T90" fmla="*/ 2147483647 w 202"/>
              <a:gd name="T91" fmla="*/ 2147483647 h 306"/>
              <a:gd name="T92" fmla="*/ 2147483647 w 202"/>
              <a:gd name="T93" fmla="*/ 2147483647 h 306"/>
              <a:gd name="T94" fmla="*/ 2147483647 w 202"/>
              <a:gd name="T95" fmla="*/ 2147483647 h 306"/>
              <a:gd name="T96" fmla="*/ 2147483647 w 202"/>
              <a:gd name="T97" fmla="*/ 2147483647 h 306"/>
              <a:gd name="T98" fmla="*/ 2147483647 w 202"/>
              <a:gd name="T99" fmla="*/ 2147483647 h 30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2"/>
              <a:gd name="T151" fmla="*/ 0 h 306"/>
              <a:gd name="T152" fmla="*/ 202 w 202"/>
              <a:gd name="T153" fmla="*/ 306 h 30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2" h="306">
                <a:moveTo>
                  <a:pt x="16" y="305"/>
                </a:moveTo>
                <a:lnTo>
                  <a:pt x="0" y="22"/>
                </a:lnTo>
                <a:lnTo>
                  <a:pt x="9" y="13"/>
                </a:lnTo>
                <a:lnTo>
                  <a:pt x="15" y="14"/>
                </a:lnTo>
                <a:lnTo>
                  <a:pt x="21" y="13"/>
                </a:lnTo>
                <a:lnTo>
                  <a:pt x="22" y="10"/>
                </a:lnTo>
                <a:lnTo>
                  <a:pt x="27" y="11"/>
                </a:lnTo>
                <a:lnTo>
                  <a:pt x="31" y="7"/>
                </a:lnTo>
                <a:lnTo>
                  <a:pt x="37" y="9"/>
                </a:lnTo>
                <a:lnTo>
                  <a:pt x="41" y="6"/>
                </a:lnTo>
                <a:lnTo>
                  <a:pt x="46" y="5"/>
                </a:lnTo>
                <a:lnTo>
                  <a:pt x="52" y="3"/>
                </a:lnTo>
                <a:lnTo>
                  <a:pt x="57" y="4"/>
                </a:lnTo>
                <a:lnTo>
                  <a:pt x="62" y="3"/>
                </a:lnTo>
                <a:lnTo>
                  <a:pt x="66" y="0"/>
                </a:lnTo>
                <a:lnTo>
                  <a:pt x="74" y="0"/>
                </a:lnTo>
                <a:lnTo>
                  <a:pt x="80" y="1"/>
                </a:lnTo>
                <a:lnTo>
                  <a:pt x="83" y="1"/>
                </a:lnTo>
                <a:lnTo>
                  <a:pt x="86" y="3"/>
                </a:lnTo>
                <a:lnTo>
                  <a:pt x="92" y="4"/>
                </a:lnTo>
                <a:lnTo>
                  <a:pt x="98" y="7"/>
                </a:lnTo>
                <a:lnTo>
                  <a:pt x="103" y="7"/>
                </a:lnTo>
                <a:lnTo>
                  <a:pt x="111" y="10"/>
                </a:lnTo>
                <a:lnTo>
                  <a:pt x="115" y="12"/>
                </a:lnTo>
                <a:lnTo>
                  <a:pt x="121" y="11"/>
                </a:lnTo>
                <a:lnTo>
                  <a:pt x="125" y="16"/>
                </a:lnTo>
                <a:lnTo>
                  <a:pt x="131" y="17"/>
                </a:lnTo>
                <a:lnTo>
                  <a:pt x="135" y="19"/>
                </a:lnTo>
                <a:lnTo>
                  <a:pt x="140" y="21"/>
                </a:lnTo>
                <a:lnTo>
                  <a:pt x="142" y="24"/>
                </a:lnTo>
                <a:lnTo>
                  <a:pt x="146" y="27"/>
                </a:lnTo>
                <a:lnTo>
                  <a:pt x="151" y="31"/>
                </a:lnTo>
                <a:lnTo>
                  <a:pt x="153" y="35"/>
                </a:lnTo>
                <a:lnTo>
                  <a:pt x="156" y="36"/>
                </a:lnTo>
                <a:lnTo>
                  <a:pt x="160" y="41"/>
                </a:lnTo>
                <a:lnTo>
                  <a:pt x="163" y="44"/>
                </a:lnTo>
                <a:lnTo>
                  <a:pt x="168" y="46"/>
                </a:lnTo>
                <a:lnTo>
                  <a:pt x="172" y="50"/>
                </a:lnTo>
                <a:lnTo>
                  <a:pt x="176" y="53"/>
                </a:lnTo>
                <a:lnTo>
                  <a:pt x="178" y="55"/>
                </a:lnTo>
                <a:lnTo>
                  <a:pt x="182" y="59"/>
                </a:lnTo>
                <a:lnTo>
                  <a:pt x="185" y="62"/>
                </a:lnTo>
                <a:lnTo>
                  <a:pt x="186" y="67"/>
                </a:lnTo>
                <a:lnTo>
                  <a:pt x="189" y="73"/>
                </a:lnTo>
                <a:lnTo>
                  <a:pt x="192" y="76"/>
                </a:lnTo>
                <a:lnTo>
                  <a:pt x="196" y="80"/>
                </a:lnTo>
                <a:lnTo>
                  <a:pt x="198" y="84"/>
                </a:lnTo>
                <a:lnTo>
                  <a:pt x="200" y="90"/>
                </a:lnTo>
                <a:lnTo>
                  <a:pt x="201" y="99"/>
                </a:lnTo>
                <a:lnTo>
                  <a:pt x="16" y="305"/>
                </a:lnTo>
              </a:path>
            </a:pathLst>
          </a:custGeom>
          <a:noFill/>
          <a:ln w="952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Arc 15"/>
          <p:cNvSpPr>
            <a:spLocks/>
          </p:cNvSpPr>
          <p:nvPr/>
        </p:nvSpPr>
        <p:spPr bwMode="auto">
          <a:xfrm rot="-3146867">
            <a:off x="6995319" y="5838031"/>
            <a:ext cx="209550" cy="236538"/>
          </a:xfrm>
          <a:custGeom>
            <a:avLst/>
            <a:gdLst>
              <a:gd name="T0" fmla="*/ 0 w 21745"/>
              <a:gd name="T1" fmla="*/ 0 h 21600"/>
              <a:gd name="T2" fmla="*/ 1807174740 w 21745"/>
              <a:gd name="T3" fmla="*/ 2147483647 h 21600"/>
              <a:gd name="T4" fmla="*/ 12047405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Line 16"/>
          <p:cNvSpPr>
            <a:spLocks noChangeShapeType="1"/>
          </p:cNvSpPr>
          <p:nvPr/>
        </p:nvSpPr>
        <p:spPr bwMode="auto">
          <a:xfrm rot="-1766867">
            <a:off x="7002463" y="5768975"/>
            <a:ext cx="31750" cy="6461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Oval 17"/>
          <p:cNvSpPr>
            <a:spLocks noChangeArrowheads="1"/>
          </p:cNvSpPr>
          <p:nvPr/>
        </p:nvSpPr>
        <p:spPr bwMode="auto">
          <a:xfrm rot="-5726867">
            <a:off x="7038976" y="5840412"/>
            <a:ext cx="112712" cy="1762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8"/>
          <p:cNvSpPr>
            <a:spLocks noChangeShapeType="1"/>
          </p:cNvSpPr>
          <p:nvPr/>
        </p:nvSpPr>
        <p:spPr bwMode="auto">
          <a:xfrm rot="19833133" flipV="1">
            <a:off x="7048500" y="5827713"/>
            <a:ext cx="381000" cy="476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Freeform 19"/>
          <p:cNvSpPr>
            <a:spLocks/>
          </p:cNvSpPr>
          <p:nvPr/>
        </p:nvSpPr>
        <p:spPr bwMode="auto">
          <a:xfrm rot="1112195">
            <a:off x="3565525" y="4025900"/>
            <a:ext cx="285750" cy="485775"/>
          </a:xfrm>
          <a:custGeom>
            <a:avLst/>
            <a:gdLst>
              <a:gd name="T0" fmla="*/ 2147483647 w 202"/>
              <a:gd name="T1" fmla="*/ 2147483647 h 306"/>
              <a:gd name="T2" fmla="*/ 0 w 202"/>
              <a:gd name="T3" fmla="*/ 2147483647 h 306"/>
              <a:gd name="T4" fmla="*/ 2147483647 w 202"/>
              <a:gd name="T5" fmla="*/ 2147483647 h 306"/>
              <a:gd name="T6" fmla="*/ 2147483647 w 202"/>
              <a:gd name="T7" fmla="*/ 2147483647 h 306"/>
              <a:gd name="T8" fmla="*/ 2147483647 w 202"/>
              <a:gd name="T9" fmla="*/ 2147483647 h 306"/>
              <a:gd name="T10" fmla="*/ 2147483647 w 202"/>
              <a:gd name="T11" fmla="*/ 2147483647 h 306"/>
              <a:gd name="T12" fmla="*/ 2147483647 w 202"/>
              <a:gd name="T13" fmla="*/ 2147483647 h 306"/>
              <a:gd name="T14" fmla="*/ 2147483647 w 202"/>
              <a:gd name="T15" fmla="*/ 2147483647 h 306"/>
              <a:gd name="T16" fmla="*/ 2147483647 w 202"/>
              <a:gd name="T17" fmla="*/ 2147483647 h 306"/>
              <a:gd name="T18" fmla="*/ 2147483647 w 202"/>
              <a:gd name="T19" fmla="*/ 2147483647 h 306"/>
              <a:gd name="T20" fmla="*/ 2147483647 w 202"/>
              <a:gd name="T21" fmla="*/ 2147483647 h 306"/>
              <a:gd name="T22" fmla="*/ 2147483647 w 202"/>
              <a:gd name="T23" fmla="*/ 2147483647 h 306"/>
              <a:gd name="T24" fmla="*/ 2147483647 w 202"/>
              <a:gd name="T25" fmla="*/ 2147483647 h 306"/>
              <a:gd name="T26" fmla="*/ 2147483647 w 202"/>
              <a:gd name="T27" fmla="*/ 2147483647 h 306"/>
              <a:gd name="T28" fmla="*/ 2147483647 w 202"/>
              <a:gd name="T29" fmla="*/ 0 h 306"/>
              <a:gd name="T30" fmla="*/ 2147483647 w 202"/>
              <a:gd name="T31" fmla="*/ 0 h 306"/>
              <a:gd name="T32" fmla="*/ 2147483647 w 202"/>
              <a:gd name="T33" fmla="*/ 2147483647 h 306"/>
              <a:gd name="T34" fmla="*/ 2147483647 w 202"/>
              <a:gd name="T35" fmla="*/ 2147483647 h 306"/>
              <a:gd name="T36" fmla="*/ 2147483647 w 202"/>
              <a:gd name="T37" fmla="*/ 2147483647 h 306"/>
              <a:gd name="T38" fmla="*/ 2147483647 w 202"/>
              <a:gd name="T39" fmla="*/ 2147483647 h 306"/>
              <a:gd name="T40" fmla="*/ 2147483647 w 202"/>
              <a:gd name="T41" fmla="*/ 2147483647 h 306"/>
              <a:gd name="T42" fmla="*/ 2147483647 w 202"/>
              <a:gd name="T43" fmla="*/ 2147483647 h 306"/>
              <a:gd name="T44" fmla="*/ 2147483647 w 202"/>
              <a:gd name="T45" fmla="*/ 2147483647 h 306"/>
              <a:gd name="T46" fmla="*/ 2147483647 w 202"/>
              <a:gd name="T47" fmla="*/ 2147483647 h 306"/>
              <a:gd name="T48" fmla="*/ 2147483647 w 202"/>
              <a:gd name="T49" fmla="*/ 2147483647 h 306"/>
              <a:gd name="T50" fmla="*/ 2147483647 w 202"/>
              <a:gd name="T51" fmla="*/ 2147483647 h 306"/>
              <a:gd name="T52" fmla="*/ 2147483647 w 202"/>
              <a:gd name="T53" fmla="*/ 2147483647 h 306"/>
              <a:gd name="T54" fmla="*/ 2147483647 w 202"/>
              <a:gd name="T55" fmla="*/ 2147483647 h 306"/>
              <a:gd name="T56" fmla="*/ 2147483647 w 202"/>
              <a:gd name="T57" fmla="*/ 2147483647 h 306"/>
              <a:gd name="T58" fmla="*/ 2147483647 w 202"/>
              <a:gd name="T59" fmla="*/ 2147483647 h 306"/>
              <a:gd name="T60" fmla="*/ 2147483647 w 202"/>
              <a:gd name="T61" fmla="*/ 2147483647 h 306"/>
              <a:gd name="T62" fmla="*/ 2147483647 w 202"/>
              <a:gd name="T63" fmla="*/ 2147483647 h 306"/>
              <a:gd name="T64" fmla="*/ 2147483647 w 202"/>
              <a:gd name="T65" fmla="*/ 2147483647 h 306"/>
              <a:gd name="T66" fmla="*/ 2147483647 w 202"/>
              <a:gd name="T67" fmla="*/ 2147483647 h 306"/>
              <a:gd name="T68" fmla="*/ 2147483647 w 202"/>
              <a:gd name="T69" fmla="*/ 2147483647 h 306"/>
              <a:gd name="T70" fmla="*/ 2147483647 w 202"/>
              <a:gd name="T71" fmla="*/ 2147483647 h 306"/>
              <a:gd name="T72" fmla="*/ 2147483647 w 202"/>
              <a:gd name="T73" fmla="*/ 2147483647 h 306"/>
              <a:gd name="T74" fmla="*/ 2147483647 w 202"/>
              <a:gd name="T75" fmla="*/ 2147483647 h 306"/>
              <a:gd name="T76" fmla="*/ 2147483647 w 202"/>
              <a:gd name="T77" fmla="*/ 2147483647 h 306"/>
              <a:gd name="T78" fmla="*/ 2147483647 w 202"/>
              <a:gd name="T79" fmla="*/ 2147483647 h 306"/>
              <a:gd name="T80" fmla="*/ 2147483647 w 202"/>
              <a:gd name="T81" fmla="*/ 2147483647 h 306"/>
              <a:gd name="T82" fmla="*/ 2147483647 w 202"/>
              <a:gd name="T83" fmla="*/ 2147483647 h 306"/>
              <a:gd name="T84" fmla="*/ 2147483647 w 202"/>
              <a:gd name="T85" fmla="*/ 2147483647 h 306"/>
              <a:gd name="T86" fmla="*/ 2147483647 w 202"/>
              <a:gd name="T87" fmla="*/ 2147483647 h 306"/>
              <a:gd name="T88" fmla="*/ 2147483647 w 202"/>
              <a:gd name="T89" fmla="*/ 2147483647 h 306"/>
              <a:gd name="T90" fmla="*/ 2147483647 w 202"/>
              <a:gd name="T91" fmla="*/ 2147483647 h 306"/>
              <a:gd name="T92" fmla="*/ 2147483647 w 202"/>
              <a:gd name="T93" fmla="*/ 2147483647 h 306"/>
              <a:gd name="T94" fmla="*/ 2147483647 w 202"/>
              <a:gd name="T95" fmla="*/ 2147483647 h 306"/>
              <a:gd name="T96" fmla="*/ 2147483647 w 202"/>
              <a:gd name="T97" fmla="*/ 2147483647 h 306"/>
              <a:gd name="T98" fmla="*/ 2147483647 w 202"/>
              <a:gd name="T99" fmla="*/ 2147483647 h 30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2"/>
              <a:gd name="T151" fmla="*/ 0 h 306"/>
              <a:gd name="T152" fmla="*/ 202 w 202"/>
              <a:gd name="T153" fmla="*/ 306 h 30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2" h="306">
                <a:moveTo>
                  <a:pt x="16" y="305"/>
                </a:moveTo>
                <a:lnTo>
                  <a:pt x="0" y="22"/>
                </a:lnTo>
                <a:lnTo>
                  <a:pt x="9" y="13"/>
                </a:lnTo>
                <a:lnTo>
                  <a:pt x="15" y="14"/>
                </a:lnTo>
                <a:lnTo>
                  <a:pt x="21" y="13"/>
                </a:lnTo>
                <a:lnTo>
                  <a:pt x="22" y="10"/>
                </a:lnTo>
                <a:lnTo>
                  <a:pt x="27" y="11"/>
                </a:lnTo>
                <a:lnTo>
                  <a:pt x="31" y="7"/>
                </a:lnTo>
                <a:lnTo>
                  <a:pt x="37" y="9"/>
                </a:lnTo>
                <a:lnTo>
                  <a:pt x="41" y="6"/>
                </a:lnTo>
                <a:lnTo>
                  <a:pt x="46" y="5"/>
                </a:lnTo>
                <a:lnTo>
                  <a:pt x="52" y="3"/>
                </a:lnTo>
                <a:lnTo>
                  <a:pt x="57" y="4"/>
                </a:lnTo>
                <a:lnTo>
                  <a:pt x="62" y="3"/>
                </a:lnTo>
                <a:lnTo>
                  <a:pt x="66" y="0"/>
                </a:lnTo>
                <a:lnTo>
                  <a:pt x="74" y="0"/>
                </a:lnTo>
                <a:lnTo>
                  <a:pt x="80" y="1"/>
                </a:lnTo>
                <a:lnTo>
                  <a:pt x="83" y="1"/>
                </a:lnTo>
                <a:lnTo>
                  <a:pt x="86" y="3"/>
                </a:lnTo>
                <a:lnTo>
                  <a:pt x="92" y="4"/>
                </a:lnTo>
                <a:lnTo>
                  <a:pt x="98" y="7"/>
                </a:lnTo>
                <a:lnTo>
                  <a:pt x="103" y="7"/>
                </a:lnTo>
                <a:lnTo>
                  <a:pt x="111" y="10"/>
                </a:lnTo>
                <a:lnTo>
                  <a:pt x="115" y="12"/>
                </a:lnTo>
                <a:lnTo>
                  <a:pt x="121" y="11"/>
                </a:lnTo>
                <a:lnTo>
                  <a:pt x="125" y="16"/>
                </a:lnTo>
                <a:lnTo>
                  <a:pt x="131" y="17"/>
                </a:lnTo>
                <a:lnTo>
                  <a:pt x="135" y="19"/>
                </a:lnTo>
                <a:lnTo>
                  <a:pt x="140" y="21"/>
                </a:lnTo>
                <a:lnTo>
                  <a:pt x="142" y="24"/>
                </a:lnTo>
                <a:lnTo>
                  <a:pt x="146" y="27"/>
                </a:lnTo>
                <a:lnTo>
                  <a:pt x="151" y="31"/>
                </a:lnTo>
                <a:lnTo>
                  <a:pt x="153" y="35"/>
                </a:lnTo>
                <a:lnTo>
                  <a:pt x="156" y="36"/>
                </a:lnTo>
                <a:lnTo>
                  <a:pt x="160" y="41"/>
                </a:lnTo>
                <a:lnTo>
                  <a:pt x="163" y="44"/>
                </a:lnTo>
                <a:lnTo>
                  <a:pt x="168" y="46"/>
                </a:lnTo>
                <a:lnTo>
                  <a:pt x="172" y="50"/>
                </a:lnTo>
                <a:lnTo>
                  <a:pt x="176" y="53"/>
                </a:lnTo>
                <a:lnTo>
                  <a:pt x="178" y="55"/>
                </a:lnTo>
                <a:lnTo>
                  <a:pt x="182" y="59"/>
                </a:lnTo>
                <a:lnTo>
                  <a:pt x="185" y="62"/>
                </a:lnTo>
                <a:lnTo>
                  <a:pt x="186" y="67"/>
                </a:lnTo>
                <a:lnTo>
                  <a:pt x="189" y="73"/>
                </a:lnTo>
                <a:lnTo>
                  <a:pt x="192" y="76"/>
                </a:lnTo>
                <a:lnTo>
                  <a:pt x="196" y="80"/>
                </a:lnTo>
                <a:lnTo>
                  <a:pt x="198" y="84"/>
                </a:lnTo>
                <a:lnTo>
                  <a:pt x="200" y="90"/>
                </a:lnTo>
                <a:lnTo>
                  <a:pt x="201" y="99"/>
                </a:lnTo>
                <a:lnTo>
                  <a:pt x="16" y="305"/>
                </a:lnTo>
              </a:path>
            </a:pathLst>
          </a:custGeom>
          <a:noFill/>
          <a:ln w="952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2" name="Arc 20"/>
          <p:cNvSpPr>
            <a:spLocks/>
          </p:cNvSpPr>
          <p:nvPr/>
        </p:nvSpPr>
        <p:spPr bwMode="auto">
          <a:xfrm rot="-267806">
            <a:off x="3659188" y="3998913"/>
            <a:ext cx="209550" cy="236537"/>
          </a:xfrm>
          <a:custGeom>
            <a:avLst/>
            <a:gdLst>
              <a:gd name="T0" fmla="*/ 0 w 21745"/>
              <a:gd name="T1" fmla="*/ 0 h 21600"/>
              <a:gd name="T2" fmla="*/ 1807174740 w 21745"/>
              <a:gd name="T3" fmla="*/ 2147483647 h 21600"/>
              <a:gd name="T4" fmla="*/ 12047405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21"/>
          <p:cNvSpPr>
            <a:spLocks noChangeShapeType="1"/>
          </p:cNvSpPr>
          <p:nvPr/>
        </p:nvSpPr>
        <p:spPr bwMode="auto">
          <a:xfrm rot="1112195">
            <a:off x="3590925" y="3824288"/>
            <a:ext cx="31750" cy="6461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2"/>
          <p:cNvSpPr>
            <a:spLocks noChangeArrowheads="1"/>
          </p:cNvSpPr>
          <p:nvPr/>
        </p:nvSpPr>
        <p:spPr bwMode="auto">
          <a:xfrm rot="-2847806">
            <a:off x="3724276" y="4008437"/>
            <a:ext cx="112712" cy="1762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Line 23"/>
          <p:cNvSpPr>
            <a:spLocks noChangeShapeType="1"/>
          </p:cNvSpPr>
          <p:nvPr/>
        </p:nvSpPr>
        <p:spPr bwMode="auto">
          <a:xfrm rot="1112195" flipV="1">
            <a:off x="3584575" y="4056063"/>
            <a:ext cx="381000" cy="476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Rectangle 24"/>
          <p:cNvSpPr>
            <a:spLocks noGrp="1" noChangeArrowheads="1"/>
          </p:cNvSpPr>
          <p:nvPr>
            <p:ph type="title"/>
          </p:nvPr>
        </p:nvSpPr>
        <p:spPr>
          <a:xfrm>
            <a:off x="415131" y="152400"/>
            <a:ext cx="7467600" cy="655638"/>
          </a:xfrm>
          <a:noFill/>
        </p:spPr>
        <p:txBody>
          <a:bodyPr/>
          <a:lstStyle/>
          <a:p>
            <a:r>
              <a:rPr lang="en-US" dirty="0" smtClean="0"/>
              <a:t>Stereo image rectification</a:t>
            </a:r>
          </a:p>
        </p:txBody>
      </p:sp>
      <p:sp>
        <p:nvSpPr>
          <p:cNvPr id="21527" name="Oval 12"/>
          <p:cNvSpPr>
            <a:spLocks noChangeArrowheads="1"/>
          </p:cNvSpPr>
          <p:nvPr/>
        </p:nvSpPr>
        <p:spPr bwMode="auto">
          <a:xfrm>
            <a:off x="6983413" y="3397250"/>
            <a:ext cx="55562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13"/>
          <p:cNvSpPr>
            <a:spLocks noChangeArrowheads="1"/>
          </p:cNvSpPr>
          <p:nvPr/>
        </p:nvSpPr>
        <p:spPr bwMode="auto">
          <a:xfrm>
            <a:off x="5119688" y="27305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/>
          <p:cNvSpPr>
            <a:spLocks/>
          </p:cNvSpPr>
          <p:nvPr/>
        </p:nvSpPr>
        <p:spPr bwMode="auto">
          <a:xfrm>
            <a:off x="6418263" y="685800"/>
            <a:ext cx="1220787" cy="839788"/>
          </a:xfrm>
          <a:custGeom>
            <a:avLst/>
            <a:gdLst>
              <a:gd name="T0" fmla="*/ 2147483647 w 865"/>
              <a:gd name="T1" fmla="*/ 0 h 529"/>
              <a:gd name="T2" fmla="*/ 2147483647 w 865"/>
              <a:gd name="T3" fmla="*/ 2147483647 h 529"/>
              <a:gd name="T4" fmla="*/ 2147483647 w 865"/>
              <a:gd name="T5" fmla="*/ 2147483647 h 529"/>
              <a:gd name="T6" fmla="*/ 2147483647 w 865"/>
              <a:gd name="T7" fmla="*/ 2147483647 h 529"/>
              <a:gd name="T8" fmla="*/ 2147483647 w 865"/>
              <a:gd name="T9" fmla="*/ 2147483647 h 529"/>
              <a:gd name="T10" fmla="*/ 2147483647 w 865"/>
              <a:gd name="T11" fmla="*/ 2147483647 h 529"/>
              <a:gd name="T12" fmla="*/ 2147483647 w 865"/>
              <a:gd name="T13" fmla="*/ 2147483647 h 529"/>
              <a:gd name="T14" fmla="*/ 2147483647 w 865"/>
              <a:gd name="T15" fmla="*/ 2147483647 h 529"/>
              <a:gd name="T16" fmla="*/ 2147483647 w 865"/>
              <a:gd name="T17" fmla="*/ 2147483647 h 529"/>
              <a:gd name="T18" fmla="*/ 0 w 865"/>
              <a:gd name="T19" fmla="*/ 2147483647 h 529"/>
              <a:gd name="T20" fmla="*/ 0 w 865"/>
              <a:gd name="T21" fmla="*/ 2147483647 h 529"/>
              <a:gd name="T22" fmla="*/ 0 w 865"/>
              <a:gd name="T23" fmla="*/ 2147483647 h 529"/>
              <a:gd name="T24" fmla="*/ 2147483647 w 865"/>
              <a:gd name="T25" fmla="*/ 2147483647 h 529"/>
              <a:gd name="T26" fmla="*/ 2147483647 w 865"/>
              <a:gd name="T27" fmla="*/ 2147483647 h 529"/>
              <a:gd name="T28" fmla="*/ 2147483647 w 865"/>
              <a:gd name="T29" fmla="*/ 2147483647 h 529"/>
              <a:gd name="T30" fmla="*/ 2147483647 w 865"/>
              <a:gd name="T31" fmla="*/ 2147483647 h 529"/>
              <a:gd name="T32" fmla="*/ 2147483647 w 865"/>
              <a:gd name="T33" fmla="*/ 2147483647 h 529"/>
              <a:gd name="T34" fmla="*/ 2147483647 w 865"/>
              <a:gd name="T35" fmla="*/ 2147483647 h 529"/>
              <a:gd name="T36" fmla="*/ 2147483647 w 865"/>
              <a:gd name="T37" fmla="*/ 2147483647 h 529"/>
              <a:gd name="T38" fmla="*/ 2147483647 w 865"/>
              <a:gd name="T39" fmla="*/ 2147483647 h 529"/>
              <a:gd name="T40" fmla="*/ 2147483647 w 865"/>
              <a:gd name="T41" fmla="*/ 2147483647 h 529"/>
              <a:gd name="T42" fmla="*/ 2147483647 w 865"/>
              <a:gd name="T43" fmla="*/ 2147483647 h 529"/>
              <a:gd name="T44" fmla="*/ 2147483647 w 865"/>
              <a:gd name="T45" fmla="*/ 2147483647 h 529"/>
              <a:gd name="T46" fmla="*/ 2147483647 w 865"/>
              <a:gd name="T47" fmla="*/ 2147483647 h 529"/>
              <a:gd name="T48" fmla="*/ 2147483647 w 865"/>
              <a:gd name="T49" fmla="*/ 2147483647 h 529"/>
              <a:gd name="T50" fmla="*/ 2147483647 w 865"/>
              <a:gd name="T51" fmla="*/ 2147483647 h 529"/>
              <a:gd name="T52" fmla="*/ 2147483647 w 865"/>
              <a:gd name="T53" fmla="*/ 2147483647 h 529"/>
              <a:gd name="T54" fmla="*/ 2147483647 w 865"/>
              <a:gd name="T55" fmla="*/ 2147483647 h 529"/>
              <a:gd name="T56" fmla="*/ 2147483647 w 865"/>
              <a:gd name="T57" fmla="*/ 2147483647 h 529"/>
              <a:gd name="T58" fmla="*/ 2147483647 w 865"/>
              <a:gd name="T59" fmla="*/ 2147483647 h 529"/>
              <a:gd name="T60" fmla="*/ 2147483647 w 865"/>
              <a:gd name="T61" fmla="*/ 2147483647 h 529"/>
              <a:gd name="T62" fmla="*/ 2147483647 w 865"/>
              <a:gd name="T63" fmla="*/ 2147483647 h 529"/>
              <a:gd name="T64" fmla="*/ 2147483647 w 865"/>
              <a:gd name="T65" fmla="*/ 2147483647 h 529"/>
              <a:gd name="T66" fmla="*/ 2147483647 w 865"/>
              <a:gd name="T67" fmla="*/ 2147483647 h 529"/>
              <a:gd name="T68" fmla="*/ 2147483647 w 865"/>
              <a:gd name="T69" fmla="*/ 2147483647 h 529"/>
              <a:gd name="T70" fmla="*/ 2147483647 w 865"/>
              <a:gd name="T71" fmla="*/ 2147483647 h 529"/>
              <a:gd name="T72" fmla="*/ 2147483647 w 865"/>
              <a:gd name="T73" fmla="*/ 2147483647 h 529"/>
              <a:gd name="T74" fmla="*/ 2147483647 w 865"/>
              <a:gd name="T75" fmla="*/ 2147483647 h 529"/>
              <a:gd name="T76" fmla="*/ 2147483647 w 865"/>
              <a:gd name="T77" fmla="*/ 2147483647 h 529"/>
              <a:gd name="T78" fmla="*/ 2147483647 w 865"/>
              <a:gd name="T79" fmla="*/ 0 h 5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65"/>
              <a:gd name="T121" fmla="*/ 0 h 529"/>
              <a:gd name="T122" fmla="*/ 865 w 865"/>
              <a:gd name="T123" fmla="*/ 529 h 52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65" h="529">
                <a:moveTo>
                  <a:pt x="84" y="0"/>
                </a:moveTo>
                <a:lnTo>
                  <a:pt x="72" y="24"/>
                </a:lnTo>
                <a:lnTo>
                  <a:pt x="72" y="48"/>
                </a:lnTo>
                <a:lnTo>
                  <a:pt x="48" y="72"/>
                </a:lnTo>
                <a:lnTo>
                  <a:pt x="36" y="96"/>
                </a:lnTo>
                <a:lnTo>
                  <a:pt x="36" y="120"/>
                </a:lnTo>
                <a:lnTo>
                  <a:pt x="36" y="144"/>
                </a:lnTo>
                <a:lnTo>
                  <a:pt x="24" y="168"/>
                </a:lnTo>
                <a:lnTo>
                  <a:pt x="12" y="192"/>
                </a:lnTo>
                <a:lnTo>
                  <a:pt x="0" y="216"/>
                </a:lnTo>
                <a:lnTo>
                  <a:pt x="0" y="240"/>
                </a:lnTo>
                <a:lnTo>
                  <a:pt x="0" y="264"/>
                </a:lnTo>
                <a:lnTo>
                  <a:pt x="12" y="288"/>
                </a:lnTo>
                <a:lnTo>
                  <a:pt x="12" y="312"/>
                </a:lnTo>
                <a:lnTo>
                  <a:pt x="24" y="336"/>
                </a:lnTo>
                <a:lnTo>
                  <a:pt x="24" y="360"/>
                </a:lnTo>
                <a:lnTo>
                  <a:pt x="36" y="384"/>
                </a:lnTo>
                <a:lnTo>
                  <a:pt x="36" y="408"/>
                </a:lnTo>
                <a:lnTo>
                  <a:pt x="48" y="432"/>
                </a:lnTo>
                <a:lnTo>
                  <a:pt x="60" y="456"/>
                </a:lnTo>
                <a:lnTo>
                  <a:pt x="852" y="528"/>
                </a:lnTo>
                <a:lnTo>
                  <a:pt x="804" y="480"/>
                </a:lnTo>
                <a:lnTo>
                  <a:pt x="792" y="456"/>
                </a:lnTo>
                <a:lnTo>
                  <a:pt x="780" y="420"/>
                </a:lnTo>
                <a:lnTo>
                  <a:pt x="768" y="396"/>
                </a:lnTo>
                <a:lnTo>
                  <a:pt x="756" y="372"/>
                </a:lnTo>
                <a:lnTo>
                  <a:pt x="744" y="348"/>
                </a:lnTo>
                <a:lnTo>
                  <a:pt x="744" y="324"/>
                </a:lnTo>
                <a:lnTo>
                  <a:pt x="744" y="288"/>
                </a:lnTo>
                <a:lnTo>
                  <a:pt x="744" y="264"/>
                </a:lnTo>
                <a:lnTo>
                  <a:pt x="744" y="240"/>
                </a:lnTo>
                <a:lnTo>
                  <a:pt x="768" y="216"/>
                </a:lnTo>
                <a:lnTo>
                  <a:pt x="768" y="192"/>
                </a:lnTo>
                <a:lnTo>
                  <a:pt x="780" y="168"/>
                </a:lnTo>
                <a:lnTo>
                  <a:pt x="804" y="156"/>
                </a:lnTo>
                <a:lnTo>
                  <a:pt x="804" y="132"/>
                </a:lnTo>
                <a:lnTo>
                  <a:pt x="828" y="108"/>
                </a:lnTo>
                <a:lnTo>
                  <a:pt x="852" y="96"/>
                </a:lnTo>
                <a:lnTo>
                  <a:pt x="864" y="72"/>
                </a:lnTo>
                <a:lnTo>
                  <a:pt x="84" y="0"/>
                </a:lnTo>
              </a:path>
            </a:pathLst>
          </a:custGeom>
          <a:gradFill rotWithShape="0">
            <a:gsLst>
              <a:gs pos="0">
                <a:srgbClr val="012501"/>
              </a:gs>
              <a:gs pos="100000">
                <a:srgbClr val="037C03"/>
              </a:gs>
            </a:gsLst>
            <a:lin ang="18900000" scaled="1"/>
          </a:gra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3827463" y="4038600"/>
            <a:ext cx="32512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V="1">
            <a:off x="5148263" y="990600"/>
            <a:ext cx="1795462" cy="177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3759200" y="1447800"/>
            <a:ext cx="1695450" cy="1601788"/>
          </a:xfrm>
          <a:custGeom>
            <a:avLst/>
            <a:gdLst>
              <a:gd name="T0" fmla="*/ 2147483647 w 1201"/>
              <a:gd name="T1" fmla="*/ 2147483647 h 1009"/>
              <a:gd name="T2" fmla="*/ 2147483647 w 1201"/>
              <a:gd name="T3" fmla="*/ 2147483647 h 1009"/>
              <a:gd name="T4" fmla="*/ 2147483647 w 1201"/>
              <a:gd name="T5" fmla="*/ 2147483647 h 1009"/>
              <a:gd name="T6" fmla="*/ 0 w 1201"/>
              <a:gd name="T7" fmla="*/ 0 h 1009"/>
              <a:gd name="T8" fmla="*/ 2147483647 w 1201"/>
              <a:gd name="T9" fmla="*/ 2147483647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009"/>
              <a:gd name="T17" fmla="*/ 1201 w 1201"/>
              <a:gd name="T18" fmla="*/ 1009 h 10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1" h="1009">
                <a:moveTo>
                  <a:pt x="336" y="576"/>
                </a:moveTo>
                <a:lnTo>
                  <a:pt x="1200" y="1008"/>
                </a:lnTo>
                <a:lnTo>
                  <a:pt x="864" y="432"/>
                </a:lnTo>
                <a:lnTo>
                  <a:pt x="0" y="0"/>
                </a:lnTo>
                <a:lnTo>
                  <a:pt x="336" y="576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 flipV="1">
            <a:off x="6943725" y="990600"/>
            <a:ext cx="66675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V="1">
            <a:off x="4470400" y="2743200"/>
            <a:ext cx="677863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>
            <a:off x="3624263" y="2219325"/>
            <a:ext cx="1220787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>
            <a:off x="6537325" y="2743200"/>
            <a:ext cx="1558925" cy="1525588"/>
          </a:xfrm>
          <a:custGeom>
            <a:avLst/>
            <a:gdLst>
              <a:gd name="T0" fmla="*/ 0 w 1105"/>
              <a:gd name="T1" fmla="*/ 2147483647 h 961"/>
              <a:gd name="T2" fmla="*/ 0 w 1105"/>
              <a:gd name="T3" fmla="*/ 2147483647 h 961"/>
              <a:gd name="T4" fmla="*/ 2147483647 w 1105"/>
              <a:gd name="T5" fmla="*/ 2147483647 h 961"/>
              <a:gd name="T6" fmla="*/ 2147483647 w 1105"/>
              <a:gd name="T7" fmla="*/ 0 h 961"/>
              <a:gd name="T8" fmla="*/ 0 w 1105"/>
              <a:gd name="T9" fmla="*/ 2147483647 h 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5"/>
              <a:gd name="T16" fmla="*/ 0 h 961"/>
              <a:gd name="T17" fmla="*/ 1105 w 1105"/>
              <a:gd name="T18" fmla="*/ 961 h 9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5" h="961">
                <a:moveTo>
                  <a:pt x="0" y="202"/>
                </a:moveTo>
                <a:lnTo>
                  <a:pt x="0" y="960"/>
                </a:lnTo>
                <a:lnTo>
                  <a:pt x="1104" y="758"/>
                </a:lnTo>
                <a:lnTo>
                  <a:pt x="1104" y="0"/>
                </a:lnTo>
                <a:lnTo>
                  <a:pt x="0" y="202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H="1" flipV="1">
            <a:off x="7010400" y="3429000"/>
            <a:ext cx="34925" cy="142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Freeform 11"/>
          <p:cNvSpPr>
            <a:spLocks/>
          </p:cNvSpPr>
          <p:nvPr/>
        </p:nvSpPr>
        <p:spPr bwMode="auto">
          <a:xfrm>
            <a:off x="6740525" y="3937000"/>
            <a:ext cx="1220788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V="1">
            <a:off x="3827463" y="3409950"/>
            <a:ext cx="642937" cy="62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H="1" flipV="1">
            <a:off x="7045325" y="4857750"/>
            <a:ext cx="33338" cy="1009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6"/>
          <p:cNvSpPr>
            <a:spLocks noChangeArrowheads="1"/>
          </p:cNvSpPr>
          <p:nvPr/>
        </p:nvSpPr>
        <p:spPr bwMode="auto">
          <a:xfrm>
            <a:off x="6983413" y="3397250"/>
            <a:ext cx="55562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Oval 17"/>
          <p:cNvSpPr>
            <a:spLocks noChangeArrowheads="1"/>
          </p:cNvSpPr>
          <p:nvPr/>
        </p:nvSpPr>
        <p:spPr bwMode="auto">
          <a:xfrm>
            <a:off x="5119688" y="27305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Freeform 18"/>
          <p:cNvSpPr>
            <a:spLocks/>
          </p:cNvSpPr>
          <p:nvPr/>
        </p:nvSpPr>
        <p:spPr bwMode="auto">
          <a:xfrm>
            <a:off x="3470275" y="39893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Arc 19"/>
          <p:cNvSpPr>
            <a:spLocks/>
          </p:cNvSpPr>
          <p:nvPr/>
        </p:nvSpPr>
        <p:spPr bwMode="auto">
          <a:xfrm rot="720000">
            <a:off x="3670300" y="40052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1876695861 w 21745"/>
              <a:gd name="T3" fmla="*/ 2147483647 h 21600"/>
              <a:gd name="T4" fmla="*/ 12514760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Line 20"/>
          <p:cNvSpPr>
            <a:spLocks noChangeShapeType="1"/>
          </p:cNvSpPr>
          <p:nvPr/>
        </p:nvSpPr>
        <p:spPr bwMode="auto">
          <a:xfrm flipH="1">
            <a:off x="3470275" y="38242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21"/>
          <p:cNvSpPr>
            <a:spLocks noChangeArrowheads="1"/>
          </p:cNvSpPr>
          <p:nvPr/>
        </p:nvSpPr>
        <p:spPr bwMode="auto">
          <a:xfrm rot="-1860000">
            <a:off x="3748088" y="40100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Line 22"/>
          <p:cNvSpPr>
            <a:spLocks noChangeShapeType="1"/>
          </p:cNvSpPr>
          <p:nvPr/>
        </p:nvSpPr>
        <p:spPr bwMode="auto">
          <a:xfrm flipV="1">
            <a:off x="3470275" y="42306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Freeform 23"/>
          <p:cNvSpPr>
            <a:spLocks/>
          </p:cNvSpPr>
          <p:nvPr/>
        </p:nvSpPr>
        <p:spPr bwMode="auto">
          <a:xfrm>
            <a:off x="6721475" y="58181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Arc 24"/>
          <p:cNvSpPr>
            <a:spLocks/>
          </p:cNvSpPr>
          <p:nvPr/>
        </p:nvSpPr>
        <p:spPr bwMode="auto">
          <a:xfrm rot="720000">
            <a:off x="6921500" y="58340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1876695861 w 21745"/>
              <a:gd name="T3" fmla="*/ 2147483647 h 21600"/>
              <a:gd name="T4" fmla="*/ 12514760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5"/>
          <p:cNvSpPr>
            <a:spLocks noChangeShapeType="1"/>
          </p:cNvSpPr>
          <p:nvPr/>
        </p:nvSpPr>
        <p:spPr bwMode="auto">
          <a:xfrm flipH="1">
            <a:off x="6721475" y="56530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6"/>
          <p:cNvSpPr>
            <a:spLocks noChangeArrowheads="1"/>
          </p:cNvSpPr>
          <p:nvPr/>
        </p:nvSpPr>
        <p:spPr bwMode="auto">
          <a:xfrm rot="-1860000">
            <a:off x="6999288" y="58388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Line 27"/>
          <p:cNvSpPr>
            <a:spLocks noChangeShapeType="1"/>
          </p:cNvSpPr>
          <p:nvPr/>
        </p:nvSpPr>
        <p:spPr bwMode="auto">
          <a:xfrm flipV="1">
            <a:off x="6721475" y="60594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Rectangle 28"/>
          <p:cNvSpPr>
            <a:spLocks noGrp="1" noChangeArrowheads="1"/>
          </p:cNvSpPr>
          <p:nvPr>
            <p:ph type="title"/>
          </p:nvPr>
        </p:nvSpPr>
        <p:spPr>
          <a:xfrm>
            <a:off x="483513" y="76200"/>
            <a:ext cx="7467600" cy="655638"/>
          </a:xfrm>
          <a:noFill/>
        </p:spPr>
        <p:txBody>
          <a:bodyPr/>
          <a:lstStyle/>
          <a:p>
            <a:r>
              <a:rPr lang="en-US" dirty="0" smtClean="0"/>
              <a:t>Stereo image rectification</a:t>
            </a:r>
          </a:p>
        </p:txBody>
      </p:sp>
      <p:sp>
        <p:nvSpPr>
          <p:cNvPr id="416797" name="Rectangle 29"/>
          <p:cNvSpPr>
            <a:spLocks noGrp="1" noChangeArrowheads="1"/>
          </p:cNvSpPr>
          <p:nvPr>
            <p:ph sz="quarter" idx="1"/>
          </p:nvPr>
        </p:nvSpPr>
        <p:spPr>
          <a:xfrm>
            <a:off x="76200" y="4754563"/>
            <a:ext cx="5943600" cy="2006600"/>
          </a:xfrm>
          <a:noFill/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en-US" sz="1800" smtClean="0"/>
              <a:t>reproject image planes onto a common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	plane parallel to the line between optical centers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1800" smtClean="0"/>
              <a:t>pixel motion is horizontal after this transformation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1800" smtClean="0"/>
              <a:t>two homographies (3x3 transform), one for each input image reprojection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1400" smtClean="0"/>
              <a:t>C. Loop and Z. Zhang. </a:t>
            </a:r>
            <a:r>
              <a:rPr lang="en-US" sz="1400" smtClean="0">
                <a:hlinkClick r:id="rId3"/>
              </a:rPr>
              <a:t>Computing Rectifying Homographies for Stereo Vision</a:t>
            </a:r>
            <a:r>
              <a:rPr lang="en-US" sz="1400" smtClean="0"/>
              <a:t>. IEEE Conf. Computer Vision and Pattern Recognition, 1999</a:t>
            </a:r>
            <a:r>
              <a:rPr lang="en-US" sz="1600" smtClean="0"/>
              <a:t>.</a:t>
            </a:r>
          </a:p>
        </p:txBody>
      </p:sp>
      <p:sp>
        <p:nvSpPr>
          <p:cNvPr id="22556" name="Line 35"/>
          <p:cNvSpPr>
            <a:spLocks noChangeShapeType="1"/>
          </p:cNvSpPr>
          <p:nvPr/>
        </p:nvSpPr>
        <p:spPr bwMode="auto">
          <a:xfrm>
            <a:off x="4852988" y="28860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7" name="Line 36"/>
          <p:cNvSpPr>
            <a:spLocks noChangeShapeType="1"/>
          </p:cNvSpPr>
          <p:nvPr/>
        </p:nvSpPr>
        <p:spPr bwMode="auto">
          <a:xfrm>
            <a:off x="4845050" y="4216400"/>
            <a:ext cx="1893888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8" name="Line 30"/>
          <p:cNvSpPr>
            <a:spLocks noChangeShapeType="1"/>
          </p:cNvSpPr>
          <p:nvPr/>
        </p:nvSpPr>
        <p:spPr bwMode="auto">
          <a:xfrm>
            <a:off x="3624263" y="293687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9" name="Line 31"/>
          <p:cNvSpPr>
            <a:spLocks noChangeShapeType="1"/>
          </p:cNvSpPr>
          <p:nvPr/>
        </p:nvSpPr>
        <p:spPr bwMode="auto">
          <a:xfrm>
            <a:off x="6756400" y="468312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806" name="Line 38"/>
          <p:cNvSpPr>
            <a:spLocks noChangeShapeType="1"/>
          </p:cNvSpPr>
          <p:nvPr/>
        </p:nvSpPr>
        <p:spPr bwMode="auto">
          <a:xfrm>
            <a:off x="4852988" y="36226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1" name="Oval 14"/>
          <p:cNvSpPr>
            <a:spLocks noChangeArrowheads="1"/>
          </p:cNvSpPr>
          <p:nvPr/>
        </p:nvSpPr>
        <p:spPr bwMode="auto">
          <a:xfrm>
            <a:off x="7016750" y="4810125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15"/>
          <p:cNvSpPr>
            <a:spLocks noChangeArrowheads="1"/>
          </p:cNvSpPr>
          <p:nvPr/>
        </p:nvSpPr>
        <p:spPr bwMode="auto">
          <a:xfrm>
            <a:off x="4441825" y="33782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6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6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1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6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6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98" grpId="0" animBg="1"/>
      <p:bldP spid="416799" grpId="0" animBg="1"/>
      <p:bldP spid="41680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Rectification example</a:t>
            </a:r>
          </a:p>
        </p:txBody>
      </p:sp>
      <p:pic>
        <p:nvPicPr>
          <p:cNvPr id="23556" name="Picture 5" descr="Rectification3"/>
          <p:cNvPicPr>
            <a:picLocks noChangeAspect="1" noChangeArrowheads="1"/>
          </p:cNvPicPr>
          <p:nvPr/>
        </p:nvPicPr>
        <p:blipFill>
          <a:blip r:embed="rId3" cstate="print"/>
          <a:srcRect r="26967" b="55083"/>
          <a:stretch>
            <a:fillRect/>
          </a:stretch>
        </p:blipFill>
        <p:spPr bwMode="auto">
          <a:xfrm>
            <a:off x="1600200" y="1143000"/>
            <a:ext cx="57150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Rectification4"/>
          <p:cNvPicPr>
            <a:picLocks noChangeAspect="1" noChangeArrowheads="1"/>
          </p:cNvPicPr>
          <p:nvPr/>
        </p:nvPicPr>
        <p:blipFill>
          <a:blip r:embed="rId4" cstate="print"/>
          <a:srcRect t="48813" r="22858"/>
          <a:stretch>
            <a:fillRect/>
          </a:stretch>
        </p:blipFill>
        <p:spPr bwMode="auto">
          <a:xfrm>
            <a:off x="1447800" y="3560763"/>
            <a:ext cx="6248400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5"/>
          <p:cNvSpPr>
            <a:spLocks/>
          </p:cNvSpPr>
          <p:nvPr/>
        </p:nvSpPr>
        <p:spPr bwMode="auto">
          <a:xfrm>
            <a:off x="5705475" y="3859213"/>
            <a:ext cx="1884363" cy="314325"/>
          </a:xfrm>
          <a:custGeom>
            <a:avLst/>
            <a:gdLst>
              <a:gd name="T0" fmla="*/ 0 w 1468"/>
              <a:gd name="T1" fmla="*/ 2147483647 h 252"/>
              <a:gd name="T2" fmla="*/ 2147483647 w 1468"/>
              <a:gd name="T3" fmla="*/ 2147483647 h 252"/>
              <a:gd name="T4" fmla="*/ 2147483647 w 1468"/>
              <a:gd name="T5" fmla="*/ 2147483647 h 252"/>
              <a:gd name="T6" fmla="*/ 2147483647 w 1468"/>
              <a:gd name="T7" fmla="*/ 2147483647 h 252"/>
              <a:gd name="T8" fmla="*/ 2147483647 w 1468"/>
              <a:gd name="T9" fmla="*/ 2147483647 h 252"/>
              <a:gd name="T10" fmla="*/ 2147483647 w 1468"/>
              <a:gd name="T11" fmla="*/ 0 h 252"/>
              <a:gd name="T12" fmla="*/ 2147483647 w 1468"/>
              <a:gd name="T13" fmla="*/ 2147483647 h 252"/>
              <a:gd name="T14" fmla="*/ 2147483647 w 1468"/>
              <a:gd name="T15" fmla="*/ 2147483647 h 252"/>
              <a:gd name="T16" fmla="*/ 2147483647 w 1468"/>
              <a:gd name="T17" fmla="*/ 2147483647 h 252"/>
              <a:gd name="T18" fmla="*/ 2147483647 w 1468"/>
              <a:gd name="T19" fmla="*/ 2147483647 h 252"/>
              <a:gd name="T20" fmla="*/ 2147483647 w 1468"/>
              <a:gd name="T21" fmla="*/ 2147483647 h 252"/>
              <a:gd name="T22" fmla="*/ 2147483647 w 1468"/>
              <a:gd name="T23" fmla="*/ 2147483647 h 252"/>
              <a:gd name="T24" fmla="*/ 2147483647 w 1468"/>
              <a:gd name="T25" fmla="*/ 2147483647 h 252"/>
              <a:gd name="T26" fmla="*/ 2147483647 w 1468"/>
              <a:gd name="T27" fmla="*/ 2147483647 h 252"/>
              <a:gd name="T28" fmla="*/ 2147483647 w 1468"/>
              <a:gd name="T29" fmla="*/ 2147483647 h 252"/>
              <a:gd name="T30" fmla="*/ 2147483647 w 1468"/>
              <a:gd name="T31" fmla="*/ 2147483647 h 252"/>
              <a:gd name="T32" fmla="*/ 2147483647 w 1468"/>
              <a:gd name="T33" fmla="*/ 2147483647 h 252"/>
              <a:gd name="T34" fmla="*/ 2147483647 w 1468"/>
              <a:gd name="T35" fmla="*/ 2147483647 h 252"/>
              <a:gd name="T36" fmla="*/ 2147483647 w 1468"/>
              <a:gd name="T37" fmla="*/ 2147483647 h 252"/>
              <a:gd name="T38" fmla="*/ 2147483647 w 1468"/>
              <a:gd name="T39" fmla="*/ 2147483647 h 252"/>
              <a:gd name="T40" fmla="*/ 2147483647 w 1468"/>
              <a:gd name="T41" fmla="*/ 2147483647 h 252"/>
              <a:gd name="T42" fmla="*/ 2147483647 w 1468"/>
              <a:gd name="T43" fmla="*/ 2147483647 h 252"/>
              <a:gd name="T44" fmla="*/ 2147483647 w 1468"/>
              <a:gd name="T45" fmla="*/ 2147483647 h 252"/>
              <a:gd name="T46" fmla="*/ 2147483647 w 1468"/>
              <a:gd name="T47" fmla="*/ 2147483647 h 252"/>
              <a:gd name="T48" fmla="*/ 2147483647 w 1468"/>
              <a:gd name="T49" fmla="*/ 2147483647 h 252"/>
              <a:gd name="T50" fmla="*/ 2147483647 w 1468"/>
              <a:gd name="T51" fmla="*/ 2147483647 h 252"/>
              <a:gd name="T52" fmla="*/ 2147483647 w 1468"/>
              <a:gd name="T53" fmla="*/ 2147483647 h 252"/>
              <a:gd name="T54" fmla="*/ 2147483647 w 1468"/>
              <a:gd name="T55" fmla="*/ 2147483647 h 25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468"/>
              <a:gd name="T85" fmla="*/ 0 h 252"/>
              <a:gd name="T86" fmla="*/ 1468 w 1468"/>
              <a:gd name="T87" fmla="*/ 252 h 25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468" h="252">
                <a:moveTo>
                  <a:pt x="0" y="5"/>
                </a:moveTo>
                <a:cubicBezTo>
                  <a:pt x="22" y="20"/>
                  <a:pt x="30" y="32"/>
                  <a:pt x="56" y="41"/>
                </a:cubicBezTo>
                <a:cubicBezTo>
                  <a:pt x="61" y="39"/>
                  <a:pt x="67" y="39"/>
                  <a:pt x="71" y="36"/>
                </a:cubicBezTo>
                <a:cubicBezTo>
                  <a:pt x="75" y="33"/>
                  <a:pt x="77" y="27"/>
                  <a:pt x="81" y="25"/>
                </a:cubicBezTo>
                <a:cubicBezTo>
                  <a:pt x="95" y="18"/>
                  <a:pt x="112" y="15"/>
                  <a:pt x="127" y="10"/>
                </a:cubicBezTo>
                <a:cubicBezTo>
                  <a:pt x="137" y="7"/>
                  <a:pt x="157" y="0"/>
                  <a:pt x="157" y="0"/>
                </a:cubicBezTo>
                <a:cubicBezTo>
                  <a:pt x="196" y="13"/>
                  <a:pt x="233" y="31"/>
                  <a:pt x="273" y="41"/>
                </a:cubicBezTo>
                <a:cubicBezTo>
                  <a:pt x="283" y="40"/>
                  <a:pt x="353" y="26"/>
                  <a:pt x="369" y="30"/>
                </a:cubicBezTo>
                <a:cubicBezTo>
                  <a:pt x="390" y="54"/>
                  <a:pt x="366" y="30"/>
                  <a:pt x="395" y="46"/>
                </a:cubicBezTo>
                <a:cubicBezTo>
                  <a:pt x="406" y="52"/>
                  <a:pt x="450" y="137"/>
                  <a:pt x="455" y="121"/>
                </a:cubicBezTo>
                <a:cubicBezTo>
                  <a:pt x="486" y="168"/>
                  <a:pt x="519" y="233"/>
                  <a:pt x="576" y="252"/>
                </a:cubicBezTo>
                <a:cubicBezTo>
                  <a:pt x="603" y="245"/>
                  <a:pt x="593" y="186"/>
                  <a:pt x="615" y="171"/>
                </a:cubicBezTo>
                <a:cubicBezTo>
                  <a:pt x="618" y="161"/>
                  <a:pt x="624" y="139"/>
                  <a:pt x="627" y="129"/>
                </a:cubicBezTo>
                <a:cubicBezTo>
                  <a:pt x="629" y="124"/>
                  <a:pt x="646" y="102"/>
                  <a:pt x="651" y="99"/>
                </a:cubicBezTo>
                <a:cubicBezTo>
                  <a:pt x="661" y="92"/>
                  <a:pt x="681" y="78"/>
                  <a:pt x="681" y="78"/>
                </a:cubicBezTo>
                <a:cubicBezTo>
                  <a:pt x="694" y="59"/>
                  <a:pt x="724" y="71"/>
                  <a:pt x="747" y="78"/>
                </a:cubicBezTo>
                <a:cubicBezTo>
                  <a:pt x="768" y="86"/>
                  <a:pt x="791" y="116"/>
                  <a:pt x="809" y="126"/>
                </a:cubicBezTo>
                <a:cubicBezTo>
                  <a:pt x="824" y="127"/>
                  <a:pt x="854" y="137"/>
                  <a:pt x="854" y="137"/>
                </a:cubicBezTo>
                <a:cubicBezTo>
                  <a:pt x="919" y="131"/>
                  <a:pt x="895" y="133"/>
                  <a:pt x="935" y="106"/>
                </a:cubicBezTo>
                <a:cubicBezTo>
                  <a:pt x="954" y="94"/>
                  <a:pt x="979" y="98"/>
                  <a:pt x="1001" y="96"/>
                </a:cubicBezTo>
                <a:cubicBezTo>
                  <a:pt x="1020" y="83"/>
                  <a:pt x="1042" y="78"/>
                  <a:pt x="1062" y="66"/>
                </a:cubicBezTo>
                <a:cubicBezTo>
                  <a:pt x="1096" y="71"/>
                  <a:pt x="1169" y="82"/>
                  <a:pt x="1198" y="101"/>
                </a:cubicBezTo>
                <a:cubicBezTo>
                  <a:pt x="1221" y="117"/>
                  <a:pt x="1247" y="133"/>
                  <a:pt x="1274" y="142"/>
                </a:cubicBezTo>
                <a:cubicBezTo>
                  <a:pt x="1291" y="159"/>
                  <a:pt x="1312" y="170"/>
                  <a:pt x="1334" y="177"/>
                </a:cubicBezTo>
                <a:cubicBezTo>
                  <a:pt x="1370" y="173"/>
                  <a:pt x="1383" y="175"/>
                  <a:pt x="1410" y="157"/>
                </a:cubicBezTo>
                <a:cubicBezTo>
                  <a:pt x="1417" y="135"/>
                  <a:pt x="1429" y="117"/>
                  <a:pt x="1446" y="101"/>
                </a:cubicBezTo>
                <a:cubicBezTo>
                  <a:pt x="1448" y="96"/>
                  <a:pt x="1447" y="90"/>
                  <a:pt x="1451" y="86"/>
                </a:cubicBezTo>
                <a:cubicBezTo>
                  <a:pt x="1468" y="69"/>
                  <a:pt x="1466" y="90"/>
                  <a:pt x="1466" y="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4579" name="Group 6"/>
          <p:cNvGrpSpPr>
            <a:grpSpLocks/>
          </p:cNvGrpSpPr>
          <p:nvPr/>
        </p:nvGrpSpPr>
        <p:grpSpPr bwMode="auto">
          <a:xfrm>
            <a:off x="5708650" y="3721100"/>
            <a:ext cx="1909763" cy="477838"/>
            <a:chOff x="2064" y="2160"/>
            <a:chExt cx="1488" cy="384"/>
          </a:xfrm>
        </p:grpSpPr>
        <p:sp>
          <p:nvSpPr>
            <p:cNvPr id="24598" name="Line 7"/>
            <p:cNvSpPr>
              <a:spLocks noChangeShapeType="1"/>
            </p:cNvSpPr>
            <p:nvPr/>
          </p:nvSpPr>
          <p:spPr bwMode="auto">
            <a:xfrm flipV="1">
              <a:off x="2064" y="216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Line 8"/>
            <p:cNvSpPr>
              <a:spLocks noChangeShapeType="1"/>
            </p:cNvSpPr>
            <p:nvPr/>
          </p:nvSpPr>
          <p:spPr bwMode="auto">
            <a:xfrm>
              <a:off x="2064" y="2544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0" name="Text Box 9"/>
          <p:cNvSpPr txBox="1">
            <a:spLocks noChangeArrowheads="1"/>
          </p:cNvSpPr>
          <p:nvPr/>
        </p:nvSpPr>
        <p:spPr bwMode="auto">
          <a:xfrm>
            <a:off x="4343400" y="3581400"/>
            <a:ext cx="1344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Matching cost</a:t>
            </a:r>
          </a:p>
        </p:txBody>
      </p:sp>
      <p:sp>
        <p:nvSpPr>
          <p:cNvPr id="24581" name="Text Box 10"/>
          <p:cNvSpPr txBox="1">
            <a:spLocks noChangeArrowheads="1"/>
          </p:cNvSpPr>
          <p:nvPr/>
        </p:nvSpPr>
        <p:spPr bwMode="auto">
          <a:xfrm>
            <a:off x="7635875" y="3962400"/>
            <a:ext cx="898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disparity</a:t>
            </a:r>
          </a:p>
        </p:txBody>
      </p:sp>
      <p:pic>
        <p:nvPicPr>
          <p:cNvPr id="24582" name="Picture 11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2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Line 13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Rectangle 14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586" name="Group 15"/>
          <p:cNvGrpSpPr>
            <a:grpSpLocks/>
          </p:cNvGrpSpPr>
          <p:nvPr/>
        </p:nvGrpSpPr>
        <p:grpSpPr bwMode="auto">
          <a:xfrm>
            <a:off x="6021388" y="2049463"/>
            <a:ext cx="862012" cy="119062"/>
            <a:chOff x="3111" y="3838"/>
            <a:chExt cx="672" cy="96"/>
          </a:xfrm>
        </p:grpSpPr>
        <p:sp>
          <p:nvSpPr>
            <p:cNvPr id="24593" name="Rectangle 16"/>
            <p:cNvSpPr>
              <a:spLocks noChangeArrowheads="1"/>
            </p:cNvSpPr>
            <p:nvPr/>
          </p:nvSpPr>
          <p:spPr bwMode="auto">
            <a:xfrm>
              <a:off x="3399" y="3838"/>
              <a:ext cx="96" cy="9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Rectangle 17"/>
            <p:cNvSpPr>
              <a:spLocks noChangeArrowheads="1"/>
            </p:cNvSpPr>
            <p:nvPr/>
          </p:nvSpPr>
          <p:spPr bwMode="auto">
            <a:xfrm>
              <a:off x="3111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Rectangle 18"/>
            <p:cNvSpPr>
              <a:spLocks noChangeArrowheads="1"/>
            </p:cNvSpPr>
            <p:nvPr/>
          </p:nvSpPr>
          <p:spPr bwMode="auto">
            <a:xfrm>
              <a:off x="3255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Rectangle 19"/>
            <p:cNvSpPr>
              <a:spLocks noChangeArrowheads="1"/>
            </p:cNvSpPr>
            <p:nvPr/>
          </p:nvSpPr>
          <p:spPr bwMode="auto">
            <a:xfrm>
              <a:off x="3543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Rectangle 20"/>
            <p:cNvSpPr>
              <a:spLocks noChangeArrowheads="1"/>
            </p:cNvSpPr>
            <p:nvPr/>
          </p:nvSpPr>
          <p:spPr bwMode="auto">
            <a:xfrm>
              <a:off x="3687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7" name="Text Box 21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24588" name="Text Box 22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24589" name="Freeform 23"/>
          <p:cNvSpPr>
            <a:spLocks/>
          </p:cNvSpPr>
          <p:nvPr/>
        </p:nvSpPr>
        <p:spPr bwMode="auto">
          <a:xfrm>
            <a:off x="6430963" y="1212850"/>
            <a:ext cx="23812" cy="3219450"/>
          </a:xfrm>
          <a:custGeom>
            <a:avLst/>
            <a:gdLst>
              <a:gd name="T0" fmla="*/ 2147483647 w 18"/>
              <a:gd name="T1" fmla="*/ 0 h 2587"/>
              <a:gd name="T2" fmla="*/ 0 w 18"/>
              <a:gd name="T3" fmla="*/ 2147483647 h 2587"/>
              <a:gd name="T4" fmla="*/ 0 60000 65536"/>
              <a:gd name="T5" fmla="*/ 0 60000 65536"/>
              <a:gd name="T6" fmla="*/ 0 w 18"/>
              <a:gd name="T7" fmla="*/ 0 h 2587"/>
              <a:gd name="T8" fmla="*/ 18 w 18"/>
              <a:gd name="T9" fmla="*/ 2587 h 25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" h="2587">
                <a:moveTo>
                  <a:pt x="18" y="0"/>
                </a:moveTo>
                <a:lnTo>
                  <a:pt x="0" y="258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Text Box 24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24591" name="Rectangle 25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r>
              <a:rPr lang="en-US" sz="3000" dirty="0" smtClean="0"/>
              <a:t>Correspondence search</a:t>
            </a:r>
          </a:p>
        </p:txBody>
      </p:sp>
      <p:sp>
        <p:nvSpPr>
          <p:cNvPr id="24592" name="Rectangle 26"/>
          <p:cNvSpPr>
            <a:spLocks noGrp="1" noChangeArrowheads="1"/>
          </p:cNvSpPr>
          <p:nvPr>
            <p:ph sz="quarter" idx="1"/>
          </p:nvPr>
        </p:nvSpPr>
        <p:spPr>
          <a:xfrm>
            <a:off x="685800" y="4572000"/>
            <a:ext cx="7772400" cy="1981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Slide a window along the right </a:t>
            </a:r>
            <a:r>
              <a:rPr lang="en-US" dirty="0" err="1" smtClean="0"/>
              <a:t>scanline</a:t>
            </a:r>
            <a:r>
              <a:rPr lang="en-US" dirty="0" smtClean="0"/>
              <a:t> and compare contents of that window with the reference window in the left image</a:t>
            </a:r>
          </a:p>
          <a:p>
            <a:pPr>
              <a:buFontTx/>
              <a:buChar char="•"/>
            </a:pPr>
            <a:r>
              <a:rPr lang="en-US" dirty="0" smtClean="0"/>
              <a:t>Matching cost: SSD or normalized correlation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9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Line 10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5" name="Rectangle 11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Text Box 18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25607" name="Text Box 19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25608" name="Text Box 21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25609" name="Rectangle 2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r>
              <a:rPr lang="en-US" sz="3000" smtClean="0"/>
              <a:t>Correspondence search</a:t>
            </a:r>
          </a:p>
        </p:txBody>
      </p:sp>
      <p:pic>
        <p:nvPicPr>
          <p:cNvPr id="25610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6488" y="3733800"/>
            <a:ext cx="3200400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1" name="Text Box 26"/>
          <p:cNvSpPr txBox="1">
            <a:spLocks noChangeArrowheads="1"/>
          </p:cNvSpPr>
          <p:nvPr/>
        </p:nvSpPr>
        <p:spPr bwMode="auto">
          <a:xfrm>
            <a:off x="6127750" y="6262688"/>
            <a:ext cx="65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SSD</a:t>
            </a:r>
          </a:p>
        </p:txBody>
      </p:sp>
      <p:sp>
        <p:nvSpPr>
          <p:cNvPr id="25612" name="Freeform 27"/>
          <p:cNvSpPr>
            <a:spLocks/>
          </p:cNvSpPr>
          <p:nvPr/>
        </p:nvSpPr>
        <p:spPr bwMode="auto">
          <a:xfrm>
            <a:off x="6454775" y="1212850"/>
            <a:ext cx="4763" cy="5043488"/>
          </a:xfrm>
          <a:custGeom>
            <a:avLst/>
            <a:gdLst>
              <a:gd name="T0" fmla="*/ 0 w 3"/>
              <a:gd name="T1" fmla="*/ 0 h 3177"/>
              <a:gd name="T2" fmla="*/ 2147483647 w 3"/>
              <a:gd name="T3" fmla="*/ 2147483647 h 3177"/>
              <a:gd name="T4" fmla="*/ 0 60000 65536"/>
              <a:gd name="T5" fmla="*/ 0 60000 65536"/>
              <a:gd name="T6" fmla="*/ 0 w 3"/>
              <a:gd name="T7" fmla="*/ 0 h 3177"/>
              <a:gd name="T8" fmla="*/ 3 w 3"/>
              <a:gd name="T9" fmla="*/ 3177 h 31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177">
                <a:moveTo>
                  <a:pt x="0" y="0"/>
                </a:moveTo>
                <a:lnTo>
                  <a:pt x="3" y="317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r>
              <a:rPr lang="en-US" sz="3000" smtClean="0"/>
              <a:t>Correspondence search</a:t>
            </a:r>
          </a:p>
        </p:txBody>
      </p:sp>
      <p:sp>
        <p:nvSpPr>
          <p:cNvPr id="26634" name="Text Box 11"/>
          <p:cNvSpPr txBox="1">
            <a:spLocks noChangeArrowheads="1"/>
          </p:cNvSpPr>
          <p:nvPr/>
        </p:nvSpPr>
        <p:spPr bwMode="auto">
          <a:xfrm>
            <a:off x="5835650" y="626268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Norm. corr</a:t>
            </a:r>
          </a:p>
        </p:txBody>
      </p:sp>
      <p:pic>
        <p:nvPicPr>
          <p:cNvPr id="26635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613" y="3730625"/>
            <a:ext cx="31765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6" name="Freeform 12"/>
          <p:cNvSpPr>
            <a:spLocks/>
          </p:cNvSpPr>
          <p:nvPr/>
        </p:nvSpPr>
        <p:spPr bwMode="auto">
          <a:xfrm>
            <a:off x="6454775" y="1212850"/>
            <a:ext cx="4763" cy="5043488"/>
          </a:xfrm>
          <a:custGeom>
            <a:avLst/>
            <a:gdLst>
              <a:gd name="T0" fmla="*/ 0 w 3"/>
              <a:gd name="T1" fmla="*/ 0 h 3177"/>
              <a:gd name="T2" fmla="*/ 2147483647 w 3"/>
              <a:gd name="T3" fmla="*/ 2147483647 h 3177"/>
              <a:gd name="T4" fmla="*/ 0 60000 65536"/>
              <a:gd name="T5" fmla="*/ 0 60000 65536"/>
              <a:gd name="T6" fmla="*/ 0 w 3"/>
              <a:gd name="T7" fmla="*/ 0 h 3177"/>
              <a:gd name="T8" fmla="*/ 3 w 3"/>
              <a:gd name="T9" fmla="*/ 3177 h 31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177">
                <a:moveTo>
                  <a:pt x="0" y="0"/>
                </a:moveTo>
                <a:lnTo>
                  <a:pt x="3" y="317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655638"/>
          </a:xfrm>
        </p:spPr>
        <p:txBody>
          <a:bodyPr/>
          <a:lstStyle/>
          <a:p>
            <a:r>
              <a:rPr lang="en-US" dirty="0" smtClean="0"/>
              <a:t>Basic stereo matching algorithm</a:t>
            </a:r>
          </a:p>
        </p:txBody>
      </p:sp>
      <p:sp>
        <p:nvSpPr>
          <p:cNvPr id="731147" name="Rectangle 11"/>
          <p:cNvSpPr>
            <a:spLocks noGrp="1" noChangeArrowheads="1"/>
          </p:cNvSpPr>
          <p:nvPr>
            <p:ph sz="quarter" idx="1"/>
          </p:nvPr>
        </p:nvSpPr>
        <p:spPr>
          <a:xfrm>
            <a:off x="304800" y="4114800"/>
            <a:ext cx="8686800" cy="2438400"/>
          </a:xfrm>
        </p:spPr>
        <p:txBody>
          <a:bodyPr>
            <a:normAutofit fontScale="92500"/>
          </a:bodyPr>
          <a:lstStyle/>
          <a:p>
            <a:pPr>
              <a:buFontTx/>
              <a:buChar char="•"/>
            </a:pPr>
            <a:r>
              <a:rPr lang="en-US" dirty="0" smtClean="0"/>
              <a:t>If necessary, rectify the two stereo images to transform </a:t>
            </a:r>
            <a:r>
              <a:rPr lang="en-US" dirty="0" err="1" smtClean="0"/>
              <a:t>epipolar</a:t>
            </a:r>
            <a:r>
              <a:rPr lang="en-US" dirty="0" smtClean="0"/>
              <a:t> lines into </a:t>
            </a:r>
            <a:r>
              <a:rPr lang="en-US" dirty="0" err="1" smtClean="0"/>
              <a:t>scanlines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For each pixel x in the first image</a:t>
            </a:r>
          </a:p>
          <a:p>
            <a:pPr lvl="1"/>
            <a:r>
              <a:rPr lang="en-US" dirty="0" smtClean="0"/>
              <a:t>Find corresponding </a:t>
            </a:r>
            <a:r>
              <a:rPr lang="en-US" dirty="0" err="1" smtClean="0"/>
              <a:t>epipolar</a:t>
            </a:r>
            <a:r>
              <a:rPr lang="en-US" dirty="0" smtClean="0"/>
              <a:t> </a:t>
            </a:r>
            <a:r>
              <a:rPr lang="en-US" dirty="0" err="1" smtClean="0"/>
              <a:t>scanline</a:t>
            </a:r>
            <a:r>
              <a:rPr lang="en-US" dirty="0" smtClean="0"/>
              <a:t> in the right image</a:t>
            </a:r>
          </a:p>
          <a:p>
            <a:pPr lvl="1"/>
            <a:r>
              <a:rPr lang="en-US" dirty="0" smtClean="0"/>
              <a:t>Examine all pixels on the </a:t>
            </a:r>
            <a:r>
              <a:rPr lang="en-US" dirty="0" err="1" smtClean="0"/>
              <a:t>scanline</a:t>
            </a:r>
            <a:r>
              <a:rPr lang="en-US" dirty="0" smtClean="0"/>
              <a:t> and pick the best match x’</a:t>
            </a:r>
          </a:p>
          <a:p>
            <a:pPr lvl="1"/>
            <a:r>
              <a:rPr lang="en-US" dirty="0" smtClean="0"/>
              <a:t>Compute disparity x-x’ and set depth(x) = B*f/(x-x’)</a:t>
            </a:r>
          </a:p>
        </p:txBody>
      </p:sp>
      <p:pic>
        <p:nvPicPr>
          <p:cNvPr id="28675" name="Picture 3" descr="lincoln_fu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066800"/>
            <a:ext cx="50292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1140" name="Line 4"/>
          <p:cNvSpPr>
            <a:spLocks noChangeShapeType="1"/>
          </p:cNvSpPr>
          <p:nvPr/>
        </p:nvSpPr>
        <p:spPr bwMode="auto">
          <a:xfrm>
            <a:off x="4572000" y="3124200"/>
            <a:ext cx="25146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352800" y="2971800"/>
            <a:ext cx="304800" cy="304800"/>
            <a:chOff x="2112" y="1872"/>
            <a:chExt cx="192" cy="192"/>
          </a:xfrm>
        </p:grpSpPr>
        <p:sp>
          <p:nvSpPr>
            <p:cNvPr id="28688" name="Oval 6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9" name="Rectangle 7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257800" y="2971800"/>
            <a:ext cx="304800" cy="304800"/>
            <a:chOff x="3600" y="1872"/>
            <a:chExt cx="192" cy="192"/>
          </a:xfrm>
        </p:grpSpPr>
        <p:sp>
          <p:nvSpPr>
            <p:cNvPr id="28686" name="Oval 9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7" name="Rectangle 10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800600" y="2971800"/>
            <a:ext cx="304800" cy="304800"/>
            <a:chOff x="3600" y="1872"/>
            <a:chExt cx="192" cy="192"/>
          </a:xfrm>
        </p:grpSpPr>
        <p:sp>
          <p:nvSpPr>
            <p:cNvPr id="28684" name="Oval 13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5" name="Rectangle 14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5715000" y="2971800"/>
            <a:ext cx="304800" cy="304800"/>
            <a:chOff x="3600" y="1872"/>
            <a:chExt cx="192" cy="192"/>
          </a:xfrm>
        </p:grpSpPr>
        <p:sp>
          <p:nvSpPr>
            <p:cNvPr id="28682" name="Oval 16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Rectangle 17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47" grpId="0" build="p" bldLvl="2"/>
      <p:bldP spid="7311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Failures of correspondence search</a:t>
            </a:r>
          </a:p>
        </p:txBody>
      </p:sp>
      <p:pic>
        <p:nvPicPr>
          <p:cNvPr id="6246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74738"/>
            <a:ext cx="3733800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066800"/>
            <a:ext cx="41910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46" name="Text Box 6"/>
          <p:cNvSpPr txBox="1">
            <a:spLocks noChangeArrowheads="1"/>
          </p:cNvSpPr>
          <p:nvPr/>
        </p:nvSpPr>
        <p:spPr bwMode="auto">
          <a:xfrm>
            <a:off x="838200" y="3276600"/>
            <a:ext cx="299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Textureless surfaces</a:t>
            </a:r>
          </a:p>
        </p:txBody>
      </p:sp>
      <p:sp>
        <p:nvSpPr>
          <p:cNvPr id="624647" name="Text Box 7"/>
          <p:cNvSpPr txBox="1">
            <a:spLocks noChangeArrowheads="1"/>
          </p:cNvSpPr>
          <p:nvPr/>
        </p:nvSpPr>
        <p:spPr bwMode="auto">
          <a:xfrm>
            <a:off x="4953000" y="3198813"/>
            <a:ext cx="310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Occlusions, repetition</a:t>
            </a:r>
          </a:p>
        </p:txBody>
      </p:sp>
      <p:sp>
        <p:nvSpPr>
          <p:cNvPr id="624648" name="Text Box 8"/>
          <p:cNvSpPr txBox="1">
            <a:spLocks noChangeArrowheads="1"/>
          </p:cNvSpPr>
          <p:nvPr/>
        </p:nvSpPr>
        <p:spPr bwMode="auto">
          <a:xfrm>
            <a:off x="1763713" y="6248400"/>
            <a:ext cx="5475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Non-Lambertian surfaces, specularities</a:t>
            </a:r>
          </a:p>
        </p:txBody>
      </p:sp>
      <p:pic>
        <p:nvPicPr>
          <p:cNvPr id="62465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" y="3886200"/>
            <a:ext cx="2268538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53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48050" y="3886200"/>
            <a:ext cx="2268538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5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3886200"/>
            <a:ext cx="2257425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6" grpId="0"/>
      <p:bldP spid="624647" grpId="0"/>
      <p:bldP spid="6246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Effect of window size</a:t>
            </a:r>
          </a:p>
        </p:txBody>
      </p:sp>
      <p:sp>
        <p:nvSpPr>
          <p:cNvPr id="396292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533400" y="4114800"/>
            <a:ext cx="6553200" cy="2438400"/>
          </a:xfrm>
        </p:spPr>
        <p:txBody>
          <a:bodyPr/>
          <a:lstStyle/>
          <a:p>
            <a:pPr lvl="1"/>
            <a:r>
              <a:rPr lang="en-US" smtClean="0"/>
              <a:t>Smaller window</a:t>
            </a:r>
          </a:p>
          <a:p>
            <a:pPr lvl="2">
              <a:buFont typeface="Times New Roman" pitchFamily="18" charset="0"/>
              <a:buChar char="+"/>
            </a:pPr>
            <a:r>
              <a:rPr lang="en-US" smtClean="0"/>
              <a:t> More detail</a:t>
            </a:r>
          </a:p>
          <a:p>
            <a:pPr lvl="2"/>
            <a:r>
              <a:rPr lang="en-US" smtClean="0"/>
              <a:t> More noise</a:t>
            </a:r>
            <a:br>
              <a:rPr lang="en-US" smtClean="0"/>
            </a:br>
            <a:endParaRPr lang="en-US" smtClean="0"/>
          </a:p>
          <a:p>
            <a:pPr lvl="1"/>
            <a:r>
              <a:rPr lang="en-US" smtClean="0"/>
              <a:t>Larger window</a:t>
            </a:r>
          </a:p>
          <a:p>
            <a:pPr lvl="2">
              <a:buFont typeface="Times New Roman" pitchFamily="18" charset="0"/>
              <a:buChar char="+"/>
            </a:pPr>
            <a:r>
              <a:rPr lang="en-US" smtClean="0"/>
              <a:t> Smoother disparity maps</a:t>
            </a:r>
          </a:p>
          <a:p>
            <a:pPr lvl="2"/>
            <a:r>
              <a:rPr lang="en-US" smtClean="0"/>
              <a:t> Less detail</a:t>
            </a:r>
          </a:p>
        </p:txBody>
      </p:sp>
      <p:pic>
        <p:nvPicPr>
          <p:cNvPr id="30724" name="Picture 5" descr="sri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057275"/>
            <a:ext cx="252253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2" descr="SSDWindowSiz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012825"/>
            <a:ext cx="55626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191000" y="3505200"/>
            <a:ext cx="947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W = 3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977063" y="3505200"/>
            <a:ext cx="1100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</a:rPr>
              <a:t>W = 20</a:t>
            </a:r>
          </a:p>
        </p:txBody>
      </p:sp>
      <p:pic>
        <p:nvPicPr>
          <p:cNvPr id="30728" name="Picture 9" descr="sri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09675"/>
            <a:ext cx="2522538" cy="22955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2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2562"/>
            <a:ext cx="7467600" cy="655638"/>
          </a:xfrm>
        </p:spPr>
        <p:txBody>
          <a:bodyPr/>
          <a:lstStyle/>
          <a:p>
            <a:r>
              <a:rPr lang="en-US" dirty="0" smtClean="0"/>
              <a:t>Results with window search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5257800" y="4332288"/>
          <a:ext cx="3276600" cy="2373312"/>
        </p:xfrm>
        <a:graphic>
          <a:graphicData uri="http://schemas.openxmlformats.org/presentationml/2006/ole">
            <p:oleObj spid="_x0000_s4192" name="Image" r:id="rId4" imgW="4422167" imgH="3202259" progId="">
              <p:embed/>
            </p:oleObj>
          </a:graphicData>
        </a:graphic>
      </p:graphicFrame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817563" y="3810000"/>
            <a:ext cx="3525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Window-based matching</a:t>
            </a:r>
          </a:p>
        </p:txBody>
      </p:sp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914400" y="4332288"/>
          <a:ext cx="3276600" cy="2373312"/>
        </p:xfrm>
        <a:graphic>
          <a:graphicData uri="http://schemas.openxmlformats.org/presentationml/2006/ole">
            <p:oleObj spid="_x0000_s4193" name="Image" r:id="rId5" imgW="4422167" imgH="3202259" progId="">
              <p:embed/>
            </p:oleObj>
          </a:graphicData>
        </a:graphic>
      </p:graphicFrame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964238" y="3810000"/>
            <a:ext cx="189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Ground truth</a:t>
            </a:r>
          </a:p>
        </p:txBody>
      </p:sp>
      <p:pic>
        <p:nvPicPr>
          <p:cNvPr id="4103" name="Picture 7" descr="scene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12763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4344988" y="838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467600" cy="655638"/>
          </a:xfrm>
        </p:spPr>
        <p:txBody>
          <a:bodyPr/>
          <a:lstStyle/>
          <a:p>
            <a:r>
              <a:rPr lang="en-US" dirty="0" smtClean="0"/>
              <a:t>Better methods exist...</a:t>
            </a:r>
          </a:p>
        </p:txBody>
      </p:sp>
      <p:pic>
        <p:nvPicPr>
          <p:cNvPr id="5126" name="Picture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4800" y="1219200"/>
            <a:ext cx="4114800" cy="3194050"/>
          </a:xfrm>
          <a:noFill/>
        </p:spPr>
      </p:pic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492625" y="1219200"/>
          <a:ext cx="4422775" cy="3201988"/>
        </p:xfrm>
        <a:graphic>
          <a:graphicData uri="http://schemas.openxmlformats.org/presentationml/2006/ole">
            <p:oleObj spid="_x0000_s5169" name="Image" r:id="rId5" imgW="4422167" imgH="3202259" progId="">
              <p:embed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81000" y="44958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Graph cuts</a:t>
            </a:r>
            <a:endParaRPr lang="en-US" sz="1400">
              <a:sym typeface="Symbol" pitchFamily="18" charset="2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876925" y="4494213"/>
            <a:ext cx="189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Ground truth</a:t>
            </a:r>
          </a:p>
        </p:txBody>
      </p:sp>
      <p:sp>
        <p:nvSpPr>
          <p:cNvPr id="5127" name="Rectangle 10"/>
          <p:cNvSpPr>
            <a:spLocks noChangeArrowheads="1"/>
          </p:cNvSpPr>
          <p:nvPr/>
        </p:nvSpPr>
        <p:spPr bwMode="auto">
          <a:xfrm>
            <a:off x="347663" y="6332538"/>
            <a:ext cx="817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>
              <a:spcBef>
                <a:spcPct val="20000"/>
              </a:spcBef>
            </a:pPr>
            <a:r>
              <a:rPr lang="en-US" sz="2000">
                <a:ea typeface="Arial Unicode MS" pitchFamily="34" charset="-128"/>
                <a:cs typeface="Arial Unicode MS" pitchFamily="34" charset="-128"/>
              </a:rPr>
              <a:t>For the latest and greatest:  </a:t>
            </a:r>
            <a:r>
              <a:rPr lang="en-US" sz="2000">
                <a:ea typeface="Arial Unicode MS" pitchFamily="34" charset="-128"/>
                <a:cs typeface="Arial Unicode MS" pitchFamily="34" charset="-128"/>
                <a:hlinkClick r:id="rId6"/>
              </a:rPr>
              <a:t>http://www.middlebury.edu/stereo/</a:t>
            </a:r>
            <a:r>
              <a:rPr lang="en-US" sz="2000"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5128" name="Text Box 11"/>
          <p:cNvSpPr txBox="1">
            <a:spLocks noChangeArrowheads="1"/>
          </p:cNvSpPr>
          <p:nvPr/>
        </p:nvSpPr>
        <p:spPr bwMode="auto">
          <a:xfrm>
            <a:off x="228600" y="5105400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20000"/>
              </a:spcBef>
            </a:pPr>
            <a:r>
              <a:rPr lang="en-US" sz="2000">
                <a:sym typeface="Symbol" pitchFamily="18" charset="2"/>
              </a:rPr>
              <a:t>Y. Boykov, O. Veksler, and R. Zabih, </a:t>
            </a:r>
            <a:r>
              <a:rPr lang="en-US" sz="2000">
                <a:sym typeface="Symbol" pitchFamily="18" charset="2"/>
                <a:hlinkClick r:id="rId7"/>
              </a:rPr>
              <a:t>Fast Approximate Energy Minimization via Graph Cuts</a:t>
            </a:r>
            <a:r>
              <a:rPr lang="en-US" sz="2000">
                <a:sym typeface="Symbol" pitchFamily="18" charset="2"/>
              </a:rPr>
              <a:t>,  PAMI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>
            <a:normAutofit fontScale="90000"/>
          </a:bodyPr>
          <a:lstStyle/>
          <a:p>
            <a:r>
              <a:rPr lang="en-US" sz="3000" dirty="0" smtClean="0"/>
              <a:t>How can we improve window-based matching?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The similarity constraint is </a:t>
            </a:r>
            <a:r>
              <a:rPr lang="en-US" b="1" dirty="0" smtClean="0"/>
              <a:t>local</a:t>
            </a:r>
            <a:r>
              <a:rPr lang="en-US" dirty="0" smtClean="0"/>
              <a:t> (each reference window is matched independently)</a:t>
            </a:r>
          </a:p>
          <a:p>
            <a:pPr>
              <a:buFontTx/>
              <a:buChar char="•"/>
            </a:pPr>
            <a:r>
              <a:rPr lang="en-US" dirty="0" smtClean="0"/>
              <a:t>Need to enforce </a:t>
            </a:r>
            <a:r>
              <a:rPr lang="en-US" b="1" dirty="0" smtClean="0"/>
              <a:t>non-local</a:t>
            </a:r>
            <a:r>
              <a:rPr lang="en-US" dirty="0" smtClean="0"/>
              <a:t> correspondence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655638"/>
          </a:xfrm>
        </p:spPr>
        <p:txBody>
          <a:bodyPr/>
          <a:lstStyle/>
          <a:p>
            <a:r>
              <a:rPr lang="en-US" dirty="0" smtClean="0"/>
              <a:t>Non-local constraints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772400" cy="1371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Uniqueness </a:t>
            </a:r>
          </a:p>
          <a:p>
            <a:pPr lvl="1"/>
            <a:r>
              <a:rPr lang="en-US" smtClean="0"/>
              <a:t>For any point in one image, there should be at most one matching point in the other image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149475"/>
            <a:ext cx="6248400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Non-local constraints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8153400" cy="2362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Uniqueness </a:t>
            </a:r>
          </a:p>
          <a:p>
            <a:pPr lvl="1"/>
            <a:r>
              <a:rPr lang="en-US" smtClean="0"/>
              <a:t>For any point in one image, there should be at most one matching point in the other image</a:t>
            </a:r>
          </a:p>
          <a:p>
            <a:pPr>
              <a:buFontTx/>
              <a:buChar char="•"/>
            </a:pPr>
            <a:r>
              <a:rPr lang="en-US" smtClean="0"/>
              <a:t>Ordering</a:t>
            </a:r>
          </a:p>
          <a:p>
            <a:pPr lvl="1"/>
            <a:r>
              <a:rPr lang="en-US" smtClean="0"/>
              <a:t>Corresponding points should be in the same order in both views</a:t>
            </a:r>
          </a:p>
        </p:txBody>
      </p:sp>
      <p:pic>
        <p:nvPicPr>
          <p:cNvPr id="7014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352800"/>
            <a:ext cx="77724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8"/>
          <p:cNvSpPr>
            <a:spLocks noChangeArrowheads="1"/>
          </p:cNvSpPr>
          <p:nvPr/>
        </p:nvSpPr>
        <p:spPr bwMode="auto">
          <a:xfrm>
            <a:off x="4724400" y="2819400"/>
            <a:ext cx="4038600" cy="381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Non-local constraints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8229600" cy="2362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Uniqueness </a:t>
            </a:r>
          </a:p>
          <a:p>
            <a:pPr lvl="1"/>
            <a:r>
              <a:rPr lang="en-US" dirty="0" smtClean="0"/>
              <a:t>For any point in one image, there should be at most one matching point in the other image</a:t>
            </a:r>
          </a:p>
          <a:p>
            <a:pPr>
              <a:buFontTx/>
              <a:buChar char="•"/>
            </a:pPr>
            <a:r>
              <a:rPr lang="en-US" dirty="0" smtClean="0"/>
              <a:t>Ordering</a:t>
            </a:r>
          </a:p>
          <a:p>
            <a:pPr lvl="1"/>
            <a:r>
              <a:rPr lang="en-US" dirty="0" smtClean="0"/>
              <a:t>Corresponding points should be in the same order in both views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352800"/>
            <a:ext cx="77724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4953000" y="6400800"/>
            <a:ext cx="342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Ordering constraint doesn’t hold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r>
              <a:rPr lang="en-US" dirty="0" smtClean="0"/>
              <a:t>Non-local constraints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8229600" cy="3505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Uniqueness </a:t>
            </a:r>
          </a:p>
          <a:p>
            <a:pPr lvl="1"/>
            <a:r>
              <a:rPr lang="en-US" dirty="0" smtClean="0"/>
              <a:t>For any point in one image, there should be at most one matching point in the other image</a:t>
            </a:r>
          </a:p>
          <a:p>
            <a:pPr>
              <a:buFontTx/>
              <a:buChar char="•"/>
            </a:pPr>
            <a:r>
              <a:rPr lang="en-US" dirty="0" smtClean="0"/>
              <a:t>Ordering</a:t>
            </a:r>
          </a:p>
          <a:p>
            <a:pPr lvl="1"/>
            <a:r>
              <a:rPr lang="en-US" dirty="0" smtClean="0"/>
              <a:t>Corresponding points should be in the same order in both views</a:t>
            </a:r>
          </a:p>
          <a:p>
            <a:pPr>
              <a:buFontTx/>
              <a:buChar char="•"/>
            </a:pPr>
            <a:r>
              <a:rPr lang="en-US" dirty="0" smtClean="0"/>
              <a:t>Smoothness</a:t>
            </a:r>
          </a:p>
          <a:p>
            <a:pPr lvl="1"/>
            <a:r>
              <a:rPr lang="en-US" dirty="0" smtClean="0"/>
              <a:t>We expect disparity values to change slowly (for the most part)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838200"/>
          </a:xfrm>
        </p:spPr>
        <p:txBody>
          <a:bodyPr/>
          <a:lstStyle/>
          <a:p>
            <a:r>
              <a:rPr lang="en-US" smtClean="0"/>
              <a:t>Scanline stereo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30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Try to coherently match pixels on the entire </a:t>
            </a:r>
            <a:r>
              <a:rPr lang="en-US" dirty="0" err="1" smtClean="0"/>
              <a:t>scanline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Different </a:t>
            </a:r>
            <a:r>
              <a:rPr lang="en-US" dirty="0" err="1" smtClean="0"/>
              <a:t>scanlines</a:t>
            </a:r>
            <a:r>
              <a:rPr lang="en-US" dirty="0" smtClean="0"/>
              <a:t> are still optimized independently</a:t>
            </a:r>
          </a:p>
        </p:txBody>
      </p:sp>
      <p:grpSp>
        <p:nvGrpSpPr>
          <p:cNvPr id="6150" name="Group 5"/>
          <p:cNvGrpSpPr>
            <a:grpSpLocks/>
          </p:cNvGrpSpPr>
          <p:nvPr/>
        </p:nvGrpSpPr>
        <p:grpSpPr bwMode="auto">
          <a:xfrm>
            <a:off x="685800" y="2362200"/>
            <a:ext cx="3668713" cy="2514600"/>
            <a:chOff x="520" y="1783"/>
            <a:chExt cx="1872" cy="1401"/>
          </a:xfrm>
        </p:grpSpPr>
        <p:graphicFrame>
          <p:nvGraphicFramePr>
            <p:cNvPr id="6147" name="Object 6"/>
            <p:cNvGraphicFramePr>
              <a:graphicFrameLocks noChangeAspect="1"/>
            </p:cNvGraphicFramePr>
            <p:nvPr/>
          </p:nvGraphicFramePr>
          <p:xfrm>
            <a:off x="520" y="1783"/>
            <a:ext cx="1872" cy="1401"/>
          </p:xfrm>
          <a:graphic>
            <a:graphicData uri="http://schemas.openxmlformats.org/presentationml/2006/ole">
              <p:oleObj spid="_x0000_s6240" name="Image File" r:id="rId4" imgW="3562350" imgH="2667000" progId="">
                <p:embed/>
              </p:oleObj>
            </a:graphicData>
          </a:graphic>
        </p:graphicFrame>
        <p:sp>
          <p:nvSpPr>
            <p:cNvPr id="6155" name="Text Box 7"/>
            <p:cNvSpPr txBox="1">
              <a:spLocks noChangeArrowheads="1"/>
            </p:cNvSpPr>
            <p:nvPr/>
          </p:nvSpPr>
          <p:spPr bwMode="auto">
            <a:xfrm>
              <a:off x="1110" y="1858"/>
              <a:ext cx="577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solidFill>
                    <a:schemeClr val="bg1"/>
                  </a:solidFill>
                  <a:latin typeface="Tahoma" pitchFamily="34" charset="0"/>
                </a:rPr>
                <a:t>Left image</a:t>
              </a:r>
            </a:p>
          </p:txBody>
        </p:sp>
      </p:grpSp>
      <p:sp>
        <p:nvSpPr>
          <p:cNvPr id="6151" name="Line 8"/>
          <p:cNvSpPr>
            <a:spLocks noChangeShapeType="1"/>
          </p:cNvSpPr>
          <p:nvPr/>
        </p:nvSpPr>
        <p:spPr bwMode="auto">
          <a:xfrm>
            <a:off x="866775" y="4011613"/>
            <a:ext cx="3340100" cy="0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52" name="Group 10"/>
          <p:cNvGrpSpPr>
            <a:grpSpLocks/>
          </p:cNvGrpSpPr>
          <p:nvPr/>
        </p:nvGrpSpPr>
        <p:grpSpPr bwMode="auto">
          <a:xfrm>
            <a:off x="4495800" y="2362200"/>
            <a:ext cx="3668713" cy="2514600"/>
            <a:chOff x="3056" y="1783"/>
            <a:chExt cx="1872" cy="1401"/>
          </a:xfrm>
        </p:grpSpPr>
        <p:graphicFrame>
          <p:nvGraphicFramePr>
            <p:cNvPr id="6146" name="Object 11"/>
            <p:cNvGraphicFramePr>
              <a:graphicFrameLocks noChangeAspect="1"/>
            </p:cNvGraphicFramePr>
            <p:nvPr/>
          </p:nvGraphicFramePr>
          <p:xfrm>
            <a:off x="3056" y="1783"/>
            <a:ext cx="1872" cy="1401"/>
          </p:xfrm>
          <a:graphic>
            <a:graphicData uri="http://schemas.openxmlformats.org/presentationml/2006/ole">
              <p:oleObj spid="_x0000_s6241" name="Image File" r:id="rId5" imgW="3562350" imgH="2667000" progId="">
                <p:embed/>
              </p:oleObj>
            </a:graphicData>
          </a:graphic>
        </p:graphicFrame>
        <p:sp>
          <p:nvSpPr>
            <p:cNvPr id="6154" name="Text Box 12"/>
            <p:cNvSpPr txBox="1">
              <a:spLocks noChangeArrowheads="1"/>
            </p:cNvSpPr>
            <p:nvPr/>
          </p:nvSpPr>
          <p:spPr bwMode="auto">
            <a:xfrm>
              <a:off x="3653" y="1858"/>
              <a:ext cx="64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solidFill>
                    <a:schemeClr val="bg1"/>
                  </a:solidFill>
                  <a:latin typeface="Tahoma" pitchFamily="34" charset="0"/>
                </a:rPr>
                <a:t>Right image</a:t>
              </a:r>
            </a:p>
          </p:txBody>
        </p:sp>
      </p:grpSp>
      <p:sp>
        <p:nvSpPr>
          <p:cNvPr id="6153" name="Line 13"/>
          <p:cNvSpPr>
            <a:spLocks noChangeShapeType="1"/>
          </p:cNvSpPr>
          <p:nvPr/>
        </p:nvSpPr>
        <p:spPr bwMode="auto">
          <a:xfrm>
            <a:off x="4660900" y="4016375"/>
            <a:ext cx="3341688" cy="0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579438"/>
          </a:xfrm>
        </p:spPr>
        <p:txBody>
          <a:bodyPr/>
          <a:lstStyle/>
          <a:p>
            <a:r>
              <a:rPr lang="en-US" dirty="0" smtClean="0"/>
              <a:t>“Shortest paths” for scan-line stereo</a:t>
            </a:r>
          </a:p>
        </p:txBody>
      </p:sp>
      <p:graphicFrame>
        <p:nvGraphicFramePr>
          <p:cNvPr id="709890" name="Object 258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038600" y="3922713"/>
          <a:ext cx="304800" cy="228600"/>
        </p:xfrm>
        <a:graphic>
          <a:graphicData uri="http://schemas.openxmlformats.org/presentationml/2006/ole">
            <p:oleObj spid="_x0000_s7593" name="Equation" r:id="rId4" imgW="304668" imgH="228501" progId="Equation.3">
              <p:embed/>
            </p:oleObj>
          </a:graphicData>
        </a:graphic>
      </p:graphicFrame>
      <p:grpSp>
        <p:nvGrpSpPr>
          <p:cNvPr id="7180" name="Group 3"/>
          <p:cNvGrpSpPr>
            <a:grpSpLocks/>
          </p:cNvGrpSpPr>
          <p:nvPr/>
        </p:nvGrpSpPr>
        <p:grpSpPr bwMode="auto">
          <a:xfrm>
            <a:off x="5562600" y="990600"/>
            <a:ext cx="2119313" cy="1601788"/>
            <a:chOff x="1840" y="1279"/>
            <a:chExt cx="1335" cy="1009"/>
          </a:xfrm>
        </p:grpSpPr>
        <p:grpSp>
          <p:nvGrpSpPr>
            <p:cNvPr id="7423" name="Group 4"/>
            <p:cNvGrpSpPr>
              <a:grpSpLocks/>
            </p:cNvGrpSpPr>
            <p:nvPr/>
          </p:nvGrpSpPr>
          <p:grpSpPr bwMode="auto">
            <a:xfrm>
              <a:off x="1840" y="1279"/>
              <a:ext cx="1335" cy="1009"/>
              <a:chOff x="520" y="1783"/>
              <a:chExt cx="1872" cy="1401"/>
            </a:xfrm>
          </p:grpSpPr>
          <p:graphicFrame>
            <p:nvGraphicFramePr>
              <p:cNvPr id="7178" name="Object 5"/>
              <p:cNvGraphicFramePr>
                <a:graphicFrameLocks noChangeAspect="1"/>
              </p:cNvGraphicFramePr>
              <p:nvPr/>
            </p:nvGraphicFramePr>
            <p:xfrm>
              <a:off x="520" y="1783"/>
              <a:ext cx="1872" cy="1401"/>
            </p:xfrm>
            <a:graphic>
              <a:graphicData uri="http://schemas.openxmlformats.org/presentationml/2006/ole">
                <p:oleObj spid="_x0000_s7594" name="Image File" r:id="rId5" imgW="3562350" imgH="2667000" progId="">
                  <p:embed/>
                </p:oleObj>
              </a:graphicData>
            </a:graphic>
          </p:graphicFrame>
          <p:sp>
            <p:nvSpPr>
              <p:cNvPr id="7425" name="Text Box 6"/>
              <p:cNvSpPr txBox="1">
                <a:spLocks noChangeArrowheads="1"/>
              </p:cNvSpPr>
              <p:nvPr/>
            </p:nvSpPr>
            <p:spPr bwMode="auto">
              <a:xfrm>
                <a:off x="1110" y="1858"/>
                <a:ext cx="999" cy="2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600">
                    <a:solidFill>
                      <a:schemeClr val="bg1"/>
                    </a:solidFill>
                    <a:latin typeface="Tahoma" pitchFamily="34" charset="0"/>
                  </a:rPr>
                  <a:t>Left image</a:t>
                </a:r>
              </a:p>
            </p:txBody>
          </p:sp>
        </p:grpSp>
        <p:sp>
          <p:nvSpPr>
            <p:cNvPr id="7424" name="Line 7"/>
            <p:cNvSpPr>
              <a:spLocks noChangeShapeType="1"/>
            </p:cNvSpPr>
            <p:nvPr/>
          </p:nvSpPr>
          <p:spPr bwMode="auto">
            <a:xfrm>
              <a:off x="1906" y="1960"/>
              <a:ext cx="1215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1" name="Group 8"/>
          <p:cNvGrpSpPr>
            <a:grpSpLocks/>
          </p:cNvGrpSpPr>
          <p:nvPr/>
        </p:nvGrpSpPr>
        <p:grpSpPr bwMode="auto">
          <a:xfrm>
            <a:off x="6451600" y="1422400"/>
            <a:ext cx="2119313" cy="1601788"/>
            <a:chOff x="3552" y="1287"/>
            <a:chExt cx="1335" cy="1009"/>
          </a:xfrm>
        </p:grpSpPr>
        <p:grpSp>
          <p:nvGrpSpPr>
            <p:cNvPr id="2" name="Group 9"/>
            <p:cNvGrpSpPr>
              <a:grpSpLocks/>
            </p:cNvGrpSpPr>
            <p:nvPr/>
          </p:nvGrpSpPr>
          <p:grpSpPr bwMode="auto">
            <a:xfrm>
              <a:off x="3552" y="1287"/>
              <a:ext cx="1335" cy="1009"/>
              <a:chOff x="3056" y="1783"/>
              <a:chExt cx="1872" cy="1401"/>
            </a:xfrm>
          </p:grpSpPr>
          <p:graphicFrame>
            <p:nvGraphicFramePr>
              <p:cNvPr id="7177" name="Object 10"/>
              <p:cNvGraphicFramePr>
                <a:graphicFrameLocks noChangeAspect="1"/>
              </p:cNvGraphicFramePr>
              <p:nvPr/>
            </p:nvGraphicFramePr>
            <p:xfrm>
              <a:off x="3056" y="1783"/>
              <a:ext cx="1872" cy="1401"/>
            </p:xfrm>
            <a:graphic>
              <a:graphicData uri="http://schemas.openxmlformats.org/presentationml/2006/ole">
                <p:oleObj spid="_x0000_s7595" name="Image File" r:id="rId6" imgW="3562350" imgH="2667000" progId="">
                  <p:embed/>
                </p:oleObj>
              </a:graphicData>
            </a:graphic>
          </p:graphicFrame>
          <p:sp>
            <p:nvSpPr>
              <p:cNvPr id="7422" name="Text Box 11"/>
              <p:cNvSpPr txBox="1">
                <a:spLocks noChangeArrowheads="1"/>
              </p:cNvSpPr>
              <p:nvPr/>
            </p:nvSpPr>
            <p:spPr bwMode="auto">
              <a:xfrm>
                <a:off x="3653" y="1858"/>
                <a:ext cx="1109" cy="2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600">
                    <a:solidFill>
                      <a:schemeClr val="bg1"/>
                    </a:solidFill>
                    <a:latin typeface="Tahoma" pitchFamily="34" charset="0"/>
                  </a:rPr>
                  <a:t>Right image</a:t>
                </a:r>
              </a:p>
            </p:txBody>
          </p:sp>
        </p:grpSp>
        <p:sp>
          <p:nvSpPr>
            <p:cNvPr id="7421" name="Line 12"/>
            <p:cNvSpPr>
              <a:spLocks noChangeShapeType="1"/>
            </p:cNvSpPr>
            <p:nvPr/>
          </p:nvSpPr>
          <p:spPr bwMode="auto">
            <a:xfrm>
              <a:off x="3612" y="1951"/>
              <a:ext cx="1216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miter lim="800000"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1392238" y="2832100"/>
            <a:ext cx="2159000" cy="2082800"/>
            <a:chOff x="2544" y="2624"/>
            <a:chExt cx="1360" cy="1312"/>
          </a:xfrm>
        </p:grpSpPr>
        <p:grpSp>
          <p:nvGrpSpPr>
            <p:cNvPr id="7240" name="Group 14"/>
            <p:cNvGrpSpPr>
              <a:grpSpLocks/>
            </p:cNvGrpSpPr>
            <p:nvPr/>
          </p:nvGrpSpPr>
          <p:grpSpPr bwMode="auto">
            <a:xfrm>
              <a:off x="2568" y="2656"/>
              <a:ext cx="1296" cy="1248"/>
              <a:chOff x="2224" y="2656"/>
              <a:chExt cx="1296" cy="1248"/>
            </a:xfrm>
          </p:grpSpPr>
          <p:grpSp>
            <p:nvGrpSpPr>
              <p:cNvPr id="7374" name="Group 15"/>
              <p:cNvGrpSpPr>
                <a:grpSpLocks/>
              </p:cNvGrpSpPr>
              <p:nvPr/>
            </p:nvGrpSpPr>
            <p:grpSpPr bwMode="auto">
              <a:xfrm>
                <a:off x="2232" y="2656"/>
                <a:ext cx="1280" cy="1248"/>
                <a:chOff x="2232" y="2656"/>
                <a:chExt cx="1280" cy="1248"/>
              </a:xfrm>
            </p:grpSpPr>
            <p:sp>
              <p:nvSpPr>
                <p:cNvPr id="7409" name="Line 16"/>
                <p:cNvSpPr>
                  <a:spLocks noChangeShapeType="1"/>
                </p:cNvSpPr>
                <p:nvPr/>
              </p:nvSpPr>
              <p:spPr bwMode="auto">
                <a:xfrm>
                  <a:off x="223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0" name="Line 17"/>
                <p:cNvSpPr>
                  <a:spLocks noChangeShapeType="1"/>
                </p:cNvSpPr>
                <p:nvPr/>
              </p:nvSpPr>
              <p:spPr bwMode="auto">
                <a:xfrm>
                  <a:off x="2360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1" name="Line 18"/>
                <p:cNvSpPr>
                  <a:spLocks noChangeShapeType="1"/>
                </p:cNvSpPr>
                <p:nvPr/>
              </p:nvSpPr>
              <p:spPr bwMode="auto">
                <a:xfrm>
                  <a:off x="2488" y="2672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2" name="Line 19"/>
                <p:cNvSpPr>
                  <a:spLocks noChangeShapeType="1"/>
                </p:cNvSpPr>
                <p:nvPr/>
              </p:nvSpPr>
              <p:spPr bwMode="auto">
                <a:xfrm>
                  <a:off x="2616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3" name="Line 20"/>
                <p:cNvSpPr>
                  <a:spLocks noChangeShapeType="1"/>
                </p:cNvSpPr>
                <p:nvPr/>
              </p:nvSpPr>
              <p:spPr bwMode="auto">
                <a:xfrm>
                  <a:off x="2744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4" name="Line 21"/>
                <p:cNvSpPr>
                  <a:spLocks noChangeShapeType="1"/>
                </p:cNvSpPr>
                <p:nvPr/>
              </p:nvSpPr>
              <p:spPr bwMode="auto">
                <a:xfrm>
                  <a:off x="287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5" name="Line 22"/>
                <p:cNvSpPr>
                  <a:spLocks noChangeShapeType="1"/>
                </p:cNvSpPr>
                <p:nvPr/>
              </p:nvSpPr>
              <p:spPr bwMode="auto">
                <a:xfrm>
                  <a:off x="3000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6" name="Line 23"/>
                <p:cNvSpPr>
                  <a:spLocks noChangeShapeType="1"/>
                </p:cNvSpPr>
                <p:nvPr/>
              </p:nvSpPr>
              <p:spPr bwMode="auto">
                <a:xfrm>
                  <a:off x="3128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7" name="Line 24"/>
                <p:cNvSpPr>
                  <a:spLocks noChangeShapeType="1"/>
                </p:cNvSpPr>
                <p:nvPr/>
              </p:nvSpPr>
              <p:spPr bwMode="auto">
                <a:xfrm>
                  <a:off x="3256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8" name="Line 25"/>
                <p:cNvSpPr>
                  <a:spLocks noChangeShapeType="1"/>
                </p:cNvSpPr>
                <p:nvPr/>
              </p:nvSpPr>
              <p:spPr bwMode="auto">
                <a:xfrm>
                  <a:off x="3384" y="265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19" name="Line 26"/>
                <p:cNvSpPr>
                  <a:spLocks noChangeShapeType="1"/>
                </p:cNvSpPr>
                <p:nvPr/>
              </p:nvSpPr>
              <p:spPr bwMode="auto">
                <a:xfrm>
                  <a:off x="3512" y="2664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" name="Group 27"/>
              <p:cNvGrpSpPr>
                <a:grpSpLocks/>
              </p:cNvGrpSpPr>
              <p:nvPr/>
            </p:nvGrpSpPr>
            <p:grpSpPr bwMode="auto">
              <a:xfrm>
                <a:off x="2255" y="2663"/>
                <a:ext cx="1232" cy="1232"/>
                <a:chOff x="2255" y="2663"/>
                <a:chExt cx="1232" cy="1232"/>
              </a:xfrm>
            </p:grpSpPr>
            <p:sp>
              <p:nvSpPr>
                <p:cNvPr id="7398" name="Line 28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047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99" name="Line 29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170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0" name="Line 30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293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1" name="Line 31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41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2" name="Line 32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53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3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663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4" name="Line 34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786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5" name="Line 35"/>
                <p:cNvSpPr>
                  <a:spLocks noChangeShapeType="1"/>
                </p:cNvSpPr>
                <p:nvPr/>
              </p:nvSpPr>
              <p:spPr bwMode="auto">
                <a:xfrm rot="5400000">
                  <a:off x="2871" y="290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6" name="Line 36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032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7" name="Line 37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155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08" name="Line 38"/>
                <p:cNvSpPr>
                  <a:spLocks noChangeShapeType="1"/>
                </p:cNvSpPr>
                <p:nvPr/>
              </p:nvSpPr>
              <p:spPr bwMode="auto">
                <a:xfrm rot="5400000">
                  <a:off x="2871" y="3279"/>
                  <a:ext cx="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" name="Group 39"/>
              <p:cNvGrpSpPr>
                <a:grpSpLocks/>
              </p:cNvGrpSpPr>
              <p:nvPr/>
            </p:nvGrpSpPr>
            <p:grpSpPr bwMode="auto">
              <a:xfrm>
                <a:off x="2224" y="2664"/>
                <a:ext cx="1296" cy="1232"/>
                <a:chOff x="2224" y="2664"/>
                <a:chExt cx="1296" cy="1232"/>
              </a:xfrm>
            </p:grpSpPr>
            <p:sp>
              <p:nvSpPr>
                <p:cNvPr id="7377" name="Line 40"/>
                <p:cNvSpPr>
                  <a:spLocks noChangeShapeType="1"/>
                </p:cNvSpPr>
                <p:nvPr/>
              </p:nvSpPr>
              <p:spPr bwMode="auto">
                <a:xfrm>
                  <a:off x="2232" y="2664"/>
                  <a:ext cx="1280" cy="123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5" name="Group 41"/>
                <p:cNvGrpSpPr>
                  <a:grpSpLocks/>
                </p:cNvGrpSpPr>
                <p:nvPr/>
              </p:nvGrpSpPr>
              <p:grpSpPr bwMode="auto">
                <a:xfrm>
                  <a:off x="2360" y="2664"/>
                  <a:ext cx="1160" cy="1096"/>
                  <a:chOff x="2360" y="2664"/>
                  <a:chExt cx="1160" cy="1096"/>
                </a:xfrm>
              </p:grpSpPr>
              <p:sp>
                <p:nvSpPr>
                  <p:cNvPr id="7389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2360" y="2664"/>
                    <a:ext cx="1152" cy="1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0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2488" y="2664"/>
                    <a:ext cx="1032" cy="97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1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2664"/>
                    <a:ext cx="896" cy="8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2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2744" y="2664"/>
                    <a:ext cx="768" cy="7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3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2872" y="2664"/>
                    <a:ext cx="640" cy="6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4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3000" y="2664"/>
                    <a:ext cx="520" cy="4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5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3128" y="2664"/>
                    <a:ext cx="392" cy="3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6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3256" y="2664"/>
                    <a:ext cx="256" cy="25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97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3384" y="2664"/>
                    <a:ext cx="128" cy="1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79" name="Group 51"/>
                <p:cNvGrpSpPr>
                  <a:grpSpLocks/>
                </p:cNvGrpSpPr>
                <p:nvPr/>
              </p:nvGrpSpPr>
              <p:grpSpPr bwMode="auto">
                <a:xfrm flipH="1" flipV="1">
                  <a:off x="2224" y="2792"/>
                  <a:ext cx="1160" cy="1096"/>
                  <a:chOff x="2360" y="2664"/>
                  <a:chExt cx="1160" cy="1096"/>
                </a:xfrm>
              </p:grpSpPr>
              <p:sp>
                <p:nvSpPr>
                  <p:cNvPr id="7380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2360" y="2664"/>
                    <a:ext cx="1152" cy="10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1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2488" y="2664"/>
                    <a:ext cx="1032" cy="97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2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2616" y="2664"/>
                    <a:ext cx="896" cy="8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3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2744" y="2664"/>
                    <a:ext cx="768" cy="7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4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872" y="2664"/>
                    <a:ext cx="640" cy="61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5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3000" y="2664"/>
                    <a:ext cx="520" cy="4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6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3128" y="2664"/>
                    <a:ext cx="392" cy="3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7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3256" y="2664"/>
                    <a:ext cx="256" cy="256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388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3384" y="2664"/>
                    <a:ext cx="128" cy="1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7241" name="Group 61"/>
            <p:cNvGrpSpPr>
              <a:grpSpLocks/>
            </p:cNvGrpSpPr>
            <p:nvPr/>
          </p:nvGrpSpPr>
          <p:grpSpPr bwMode="auto">
            <a:xfrm>
              <a:off x="2544" y="2624"/>
              <a:ext cx="1360" cy="1312"/>
              <a:chOff x="2200" y="2632"/>
              <a:chExt cx="1048" cy="1056"/>
            </a:xfrm>
          </p:grpSpPr>
          <p:grpSp>
            <p:nvGrpSpPr>
              <p:cNvPr id="7242" name="Group 62"/>
              <p:cNvGrpSpPr>
                <a:grpSpLocks/>
              </p:cNvGrpSpPr>
              <p:nvPr/>
            </p:nvGrpSpPr>
            <p:grpSpPr bwMode="auto">
              <a:xfrm>
                <a:off x="2200" y="2632"/>
                <a:ext cx="64" cy="1056"/>
                <a:chOff x="2040" y="2648"/>
                <a:chExt cx="64" cy="1056"/>
              </a:xfrm>
            </p:grpSpPr>
            <p:sp>
              <p:nvSpPr>
                <p:cNvPr id="7363" name="Oval 6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4" name="Oval 6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5" name="Oval 6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6" name="Oval 6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7" name="Oval 6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8" name="Oval 6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9" name="Oval 6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70" name="Oval 7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71" name="Oval 7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72" name="Oval 7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73" name="Oval 7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3" name="Group 74"/>
              <p:cNvGrpSpPr>
                <a:grpSpLocks/>
              </p:cNvGrpSpPr>
              <p:nvPr/>
            </p:nvGrpSpPr>
            <p:grpSpPr bwMode="auto">
              <a:xfrm>
                <a:off x="2298" y="2632"/>
                <a:ext cx="64" cy="1056"/>
                <a:chOff x="2040" y="2648"/>
                <a:chExt cx="64" cy="1056"/>
              </a:xfrm>
            </p:grpSpPr>
            <p:sp>
              <p:nvSpPr>
                <p:cNvPr id="7352" name="Oval 75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3" name="Oval 76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4" name="Oval 77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5" name="Oval 78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6" name="Oval 79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7" name="Oval 80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8" name="Oval 81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9" name="Oval 82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0" name="Oval 83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1" name="Oval 84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62" name="Oval 85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4" name="Group 86"/>
              <p:cNvGrpSpPr>
                <a:grpSpLocks/>
              </p:cNvGrpSpPr>
              <p:nvPr/>
            </p:nvGrpSpPr>
            <p:grpSpPr bwMode="auto">
              <a:xfrm>
                <a:off x="2396" y="2632"/>
                <a:ext cx="64" cy="1056"/>
                <a:chOff x="2040" y="2648"/>
                <a:chExt cx="64" cy="1056"/>
              </a:xfrm>
            </p:grpSpPr>
            <p:sp>
              <p:nvSpPr>
                <p:cNvPr id="7341" name="Oval 87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2" name="Oval 88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3" name="Oval 89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4" name="Oval 90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5" name="Oval 91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6" name="Oval 92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7" name="Oval 93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8" name="Oval 94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9" name="Oval 95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0" name="Oval 96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51" name="Oval 97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5" name="Group 98"/>
              <p:cNvGrpSpPr>
                <a:grpSpLocks/>
              </p:cNvGrpSpPr>
              <p:nvPr/>
            </p:nvGrpSpPr>
            <p:grpSpPr bwMode="auto">
              <a:xfrm>
                <a:off x="2495" y="2632"/>
                <a:ext cx="64" cy="1056"/>
                <a:chOff x="2040" y="2648"/>
                <a:chExt cx="64" cy="1056"/>
              </a:xfrm>
            </p:grpSpPr>
            <p:sp>
              <p:nvSpPr>
                <p:cNvPr id="7330" name="Oval 99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1" name="Oval 100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2" name="Oval 101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3" name="Oval 102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4" name="Oval 103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5" name="Oval 104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6" name="Oval 105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7" name="Oval 106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8" name="Oval 107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39" name="Oval 108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40" name="Oval 109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6" name="Group 110"/>
              <p:cNvGrpSpPr>
                <a:grpSpLocks/>
              </p:cNvGrpSpPr>
              <p:nvPr/>
            </p:nvGrpSpPr>
            <p:grpSpPr bwMode="auto">
              <a:xfrm>
                <a:off x="2593" y="2632"/>
                <a:ext cx="64" cy="1056"/>
                <a:chOff x="2040" y="2648"/>
                <a:chExt cx="64" cy="1056"/>
              </a:xfrm>
            </p:grpSpPr>
            <p:sp>
              <p:nvSpPr>
                <p:cNvPr id="7319" name="Oval 111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0" name="Oval 112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1" name="Oval 113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2" name="Oval 114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3" name="Oval 115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4" name="Oval 116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5" name="Oval 117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6" name="Oval 118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7" name="Oval 119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8" name="Oval 120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29" name="Oval 121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7" name="Group 122"/>
              <p:cNvGrpSpPr>
                <a:grpSpLocks/>
              </p:cNvGrpSpPr>
              <p:nvPr/>
            </p:nvGrpSpPr>
            <p:grpSpPr bwMode="auto">
              <a:xfrm>
                <a:off x="2692" y="2632"/>
                <a:ext cx="64" cy="1056"/>
                <a:chOff x="2040" y="2648"/>
                <a:chExt cx="64" cy="1056"/>
              </a:xfrm>
            </p:grpSpPr>
            <p:sp>
              <p:nvSpPr>
                <p:cNvPr id="7308" name="Oval 12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9" name="Oval 12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0" name="Oval 12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1" name="Oval 12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2" name="Oval 12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3" name="Oval 12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4" name="Oval 12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5" name="Oval 13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6" name="Oval 13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7" name="Oval 13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18" name="Oval 13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8" name="Group 134"/>
              <p:cNvGrpSpPr>
                <a:grpSpLocks/>
              </p:cNvGrpSpPr>
              <p:nvPr/>
            </p:nvGrpSpPr>
            <p:grpSpPr bwMode="auto">
              <a:xfrm>
                <a:off x="2790" y="2632"/>
                <a:ext cx="64" cy="1056"/>
                <a:chOff x="2040" y="2648"/>
                <a:chExt cx="64" cy="1056"/>
              </a:xfrm>
            </p:grpSpPr>
            <p:sp>
              <p:nvSpPr>
                <p:cNvPr id="7297" name="Oval 135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8" name="Oval 136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9" name="Oval 137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0" name="Oval 138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1" name="Oval 139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2" name="Oval 140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3" name="Oval 141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4" name="Oval 142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5" name="Oval 143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6" name="Oval 144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07" name="Oval 145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49" name="Group 146"/>
              <p:cNvGrpSpPr>
                <a:grpSpLocks/>
              </p:cNvGrpSpPr>
              <p:nvPr/>
            </p:nvGrpSpPr>
            <p:grpSpPr bwMode="auto">
              <a:xfrm>
                <a:off x="2888" y="2632"/>
                <a:ext cx="64" cy="1056"/>
                <a:chOff x="2040" y="2648"/>
                <a:chExt cx="64" cy="1056"/>
              </a:xfrm>
            </p:grpSpPr>
            <p:sp>
              <p:nvSpPr>
                <p:cNvPr id="7286" name="Oval 147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7" name="Oval 148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8" name="Oval 149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9" name="Oval 150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0" name="Oval 151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1" name="Oval 152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2" name="Oval 153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3" name="Oval 154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4" name="Oval 155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5" name="Oval 156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96" name="Oval 157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50" name="Group 158"/>
              <p:cNvGrpSpPr>
                <a:grpSpLocks/>
              </p:cNvGrpSpPr>
              <p:nvPr/>
            </p:nvGrpSpPr>
            <p:grpSpPr bwMode="auto">
              <a:xfrm>
                <a:off x="2987" y="2632"/>
                <a:ext cx="64" cy="1056"/>
                <a:chOff x="2040" y="2648"/>
                <a:chExt cx="64" cy="1056"/>
              </a:xfrm>
            </p:grpSpPr>
            <p:sp>
              <p:nvSpPr>
                <p:cNvPr id="7275" name="Oval 159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6" name="Oval 160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7" name="Oval 161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8" name="Oval 162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9" name="Oval 163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0" name="Oval 164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1" name="Oval 165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2" name="Oval 166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3" name="Oval 167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4" name="Oval 168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85" name="Oval 169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51" name="Group 170"/>
              <p:cNvGrpSpPr>
                <a:grpSpLocks/>
              </p:cNvGrpSpPr>
              <p:nvPr/>
            </p:nvGrpSpPr>
            <p:grpSpPr bwMode="auto">
              <a:xfrm>
                <a:off x="3085" y="2632"/>
                <a:ext cx="64" cy="1056"/>
                <a:chOff x="2040" y="2648"/>
                <a:chExt cx="64" cy="1056"/>
              </a:xfrm>
            </p:grpSpPr>
            <p:sp>
              <p:nvSpPr>
                <p:cNvPr id="7264" name="Oval 171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5" name="Oval 172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6" name="Oval 173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7" name="Oval 174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8" name="Oval 175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9" name="Oval 176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0" name="Oval 177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1" name="Oval 178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2" name="Oval 179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3" name="Oval 180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4" name="Oval 181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52" name="Group 182"/>
              <p:cNvGrpSpPr>
                <a:grpSpLocks/>
              </p:cNvGrpSpPr>
              <p:nvPr/>
            </p:nvGrpSpPr>
            <p:grpSpPr bwMode="auto">
              <a:xfrm>
                <a:off x="3184" y="2632"/>
                <a:ext cx="64" cy="1056"/>
                <a:chOff x="2040" y="2648"/>
                <a:chExt cx="64" cy="1056"/>
              </a:xfrm>
            </p:grpSpPr>
            <p:sp>
              <p:nvSpPr>
                <p:cNvPr id="7253" name="Oval 183"/>
                <p:cNvSpPr>
                  <a:spLocks noChangeArrowheads="1"/>
                </p:cNvSpPr>
                <p:nvPr/>
              </p:nvSpPr>
              <p:spPr bwMode="auto">
                <a:xfrm>
                  <a:off x="2040" y="2648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4" name="Oval 184"/>
                <p:cNvSpPr>
                  <a:spLocks noChangeArrowheads="1"/>
                </p:cNvSpPr>
                <p:nvPr/>
              </p:nvSpPr>
              <p:spPr bwMode="auto">
                <a:xfrm>
                  <a:off x="2040" y="2747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5" name="Oval 185"/>
                <p:cNvSpPr>
                  <a:spLocks noChangeArrowheads="1"/>
                </p:cNvSpPr>
                <p:nvPr/>
              </p:nvSpPr>
              <p:spPr bwMode="auto">
                <a:xfrm>
                  <a:off x="2040" y="2846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6" name="Oval 186"/>
                <p:cNvSpPr>
                  <a:spLocks noChangeArrowheads="1"/>
                </p:cNvSpPr>
                <p:nvPr/>
              </p:nvSpPr>
              <p:spPr bwMode="auto">
                <a:xfrm>
                  <a:off x="2040" y="2945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7" name="Oval 187"/>
                <p:cNvSpPr>
                  <a:spLocks noChangeArrowheads="1"/>
                </p:cNvSpPr>
                <p:nvPr/>
              </p:nvSpPr>
              <p:spPr bwMode="auto">
                <a:xfrm>
                  <a:off x="2040" y="30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8" name="Oval 188"/>
                <p:cNvSpPr>
                  <a:spLocks noChangeArrowheads="1"/>
                </p:cNvSpPr>
                <p:nvPr/>
              </p:nvSpPr>
              <p:spPr bwMode="auto">
                <a:xfrm>
                  <a:off x="2040" y="3144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59" name="Oval 189"/>
                <p:cNvSpPr>
                  <a:spLocks noChangeArrowheads="1"/>
                </p:cNvSpPr>
                <p:nvPr/>
              </p:nvSpPr>
              <p:spPr bwMode="auto">
                <a:xfrm>
                  <a:off x="2040" y="3243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0" name="Oval 190"/>
                <p:cNvSpPr>
                  <a:spLocks noChangeArrowheads="1"/>
                </p:cNvSpPr>
                <p:nvPr/>
              </p:nvSpPr>
              <p:spPr bwMode="auto">
                <a:xfrm>
                  <a:off x="2040" y="3342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1" name="Oval 191"/>
                <p:cNvSpPr>
                  <a:spLocks noChangeArrowheads="1"/>
                </p:cNvSpPr>
                <p:nvPr/>
              </p:nvSpPr>
              <p:spPr bwMode="auto">
                <a:xfrm>
                  <a:off x="2040" y="3441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2" name="Oval 192"/>
                <p:cNvSpPr>
                  <a:spLocks noChangeArrowheads="1"/>
                </p:cNvSpPr>
                <p:nvPr/>
              </p:nvSpPr>
              <p:spPr bwMode="auto">
                <a:xfrm>
                  <a:off x="2040" y="35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63" name="Oval 193"/>
                <p:cNvSpPr>
                  <a:spLocks noChangeArrowheads="1"/>
                </p:cNvSpPr>
                <p:nvPr/>
              </p:nvSpPr>
              <p:spPr bwMode="auto">
                <a:xfrm>
                  <a:off x="2040" y="3640"/>
                  <a:ext cx="64" cy="64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5" name="Group 194"/>
          <p:cNvGrpSpPr>
            <a:grpSpLocks/>
          </p:cNvGrpSpPr>
          <p:nvPr/>
        </p:nvGrpSpPr>
        <p:grpSpPr bwMode="auto">
          <a:xfrm>
            <a:off x="1379538" y="2819400"/>
            <a:ext cx="2159000" cy="2095500"/>
            <a:chOff x="2192" y="2616"/>
            <a:chExt cx="1360" cy="1320"/>
          </a:xfrm>
        </p:grpSpPr>
        <p:sp>
          <p:nvSpPr>
            <p:cNvPr id="7237" name="Freeform 195"/>
            <p:cNvSpPr>
              <a:spLocks/>
            </p:cNvSpPr>
            <p:nvPr/>
          </p:nvSpPr>
          <p:spPr bwMode="auto">
            <a:xfrm>
              <a:off x="2232" y="2664"/>
              <a:ext cx="1280" cy="1232"/>
            </a:xfrm>
            <a:custGeom>
              <a:avLst/>
              <a:gdLst>
                <a:gd name="T0" fmla="*/ 0 w 1280"/>
                <a:gd name="T1" fmla="*/ 0 h 1232"/>
                <a:gd name="T2" fmla="*/ 256 w 1280"/>
                <a:gd name="T3" fmla="*/ 248 h 1232"/>
                <a:gd name="T4" fmla="*/ 512 w 1280"/>
                <a:gd name="T5" fmla="*/ 248 h 1232"/>
                <a:gd name="T6" fmla="*/ 768 w 1280"/>
                <a:gd name="T7" fmla="*/ 488 h 1232"/>
                <a:gd name="T8" fmla="*/ 904 w 1280"/>
                <a:gd name="T9" fmla="*/ 496 h 1232"/>
                <a:gd name="T10" fmla="*/ 1032 w 1280"/>
                <a:gd name="T11" fmla="*/ 616 h 1232"/>
                <a:gd name="T12" fmla="*/ 1024 w 1280"/>
                <a:gd name="T13" fmla="*/ 984 h 1232"/>
                <a:gd name="T14" fmla="*/ 1280 w 1280"/>
                <a:gd name="T15" fmla="*/ 1232 h 1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80"/>
                <a:gd name="T25" fmla="*/ 0 h 1232"/>
                <a:gd name="T26" fmla="*/ 1280 w 1280"/>
                <a:gd name="T27" fmla="*/ 1232 h 1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80" h="1232">
                  <a:moveTo>
                    <a:pt x="0" y="0"/>
                  </a:moveTo>
                  <a:lnTo>
                    <a:pt x="256" y="248"/>
                  </a:lnTo>
                  <a:lnTo>
                    <a:pt x="512" y="248"/>
                  </a:lnTo>
                  <a:lnTo>
                    <a:pt x="768" y="488"/>
                  </a:lnTo>
                  <a:lnTo>
                    <a:pt x="904" y="496"/>
                  </a:lnTo>
                  <a:lnTo>
                    <a:pt x="1032" y="616"/>
                  </a:lnTo>
                  <a:lnTo>
                    <a:pt x="1024" y="984"/>
                  </a:lnTo>
                  <a:lnTo>
                    <a:pt x="1280" y="1232"/>
                  </a:lnTo>
                </a:path>
              </a:pathLst>
            </a:custGeom>
            <a:noFill/>
            <a:ln w="76200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8" name="Oval 196"/>
            <p:cNvSpPr>
              <a:spLocks noChangeArrowheads="1"/>
            </p:cNvSpPr>
            <p:nvPr/>
          </p:nvSpPr>
          <p:spPr bwMode="auto">
            <a:xfrm>
              <a:off x="2192" y="2616"/>
              <a:ext cx="88" cy="8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9" name="Oval 197"/>
            <p:cNvSpPr>
              <a:spLocks noChangeArrowheads="1"/>
            </p:cNvSpPr>
            <p:nvPr/>
          </p:nvSpPr>
          <p:spPr bwMode="auto">
            <a:xfrm>
              <a:off x="3464" y="3848"/>
              <a:ext cx="88" cy="8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09830" name="Rectangle 198"/>
          <p:cNvSpPr>
            <a:spLocks noChangeArrowheads="1"/>
          </p:cNvSpPr>
          <p:nvPr/>
        </p:nvSpPr>
        <p:spPr bwMode="auto">
          <a:xfrm>
            <a:off x="161925" y="5919788"/>
            <a:ext cx="87534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70000"/>
              </a:lnSpc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US"/>
              <a:t>Can be implemented with dynamic programming</a:t>
            </a:r>
          </a:p>
          <a:p>
            <a:pPr lvl="1">
              <a:lnSpc>
                <a:spcPct val="70000"/>
              </a:lnSpc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US"/>
              <a:t>	Ohta &amp; Kanade ’85, Cox et al. ‘96</a:t>
            </a:r>
          </a:p>
        </p:txBody>
      </p:sp>
      <p:grpSp>
        <p:nvGrpSpPr>
          <p:cNvPr id="26" name="Group 199"/>
          <p:cNvGrpSpPr>
            <a:grpSpLocks/>
          </p:cNvGrpSpPr>
          <p:nvPr/>
        </p:nvGrpSpPr>
        <p:grpSpPr bwMode="auto">
          <a:xfrm>
            <a:off x="376238" y="2286000"/>
            <a:ext cx="4221162" cy="2990850"/>
            <a:chOff x="1904" y="2280"/>
            <a:chExt cx="2659" cy="1884"/>
          </a:xfrm>
        </p:grpSpPr>
        <p:grpSp>
          <p:nvGrpSpPr>
            <p:cNvPr id="7211" name="Group 200"/>
            <p:cNvGrpSpPr>
              <a:grpSpLocks/>
            </p:cNvGrpSpPr>
            <p:nvPr/>
          </p:nvGrpSpPr>
          <p:grpSpPr bwMode="auto">
            <a:xfrm>
              <a:off x="1904" y="2280"/>
              <a:ext cx="512" cy="1744"/>
              <a:chOff x="1904" y="2280"/>
              <a:chExt cx="512" cy="1744"/>
            </a:xfrm>
          </p:grpSpPr>
          <p:graphicFrame>
            <p:nvGraphicFramePr>
              <p:cNvPr id="7176" name="Object 201"/>
              <p:cNvGraphicFramePr>
                <a:graphicFrameLocks noChangeAspect="1"/>
              </p:cNvGraphicFramePr>
              <p:nvPr/>
            </p:nvGraphicFramePr>
            <p:xfrm>
              <a:off x="1904" y="2280"/>
              <a:ext cx="408" cy="388"/>
            </p:xfrm>
            <a:graphic>
              <a:graphicData uri="http://schemas.openxmlformats.org/presentationml/2006/ole">
                <p:oleObj spid="_x0000_s7596" name="Equation" r:id="rId7" imgW="253890" imgH="241195" progId="Equation.3">
                  <p:embed/>
                </p:oleObj>
              </a:graphicData>
            </a:graphic>
          </p:graphicFrame>
          <p:grpSp>
            <p:nvGrpSpPr>
              <p:cNvPr id="7225" name="Group 202"/>
              <p:cNvGrpSpPr>
                <a:grpSpLocks/>
              </p:cNvGrpSpPr>
              <p:nvPr/>
            </p:nvGrpSpPr>
            <p:grpSpPr bwMode="auto">
              <a:xfrm>
                <a:off x="2328" y="2404"/>
                <a:ext cx="88" cy="1620"/>
                <a:chOff x="2816" y="2404"/>
                <a:chExt cx="88" cy="1620"/>
              </a:xfrm>
            </p:grpSpPr>
            <p:sp>
              <p:nvSpPr>
                <p:cNvPr id="7226" name="Line 203"/>
                <p:cNvSpPr>
                  <a:spLocks noChangeShapeType="1"/>
                </p:cNvSpPr>
                <p:nvPr/>
              </p:nvSpPr>
              <p:spPr bwMode="auto">
                <a:xfrm flipH="1">
                  <a:off x="2840" y="2404"/>
                  <a:ext cx="1" cy="162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miter lim="800000"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7" name="Rectangle 204"/>
                <p:cNvSpPr>
                  <a:spLocks noChangeArrowheads="1"/>
                </p:cNvSpPr>
                <p:nvPr/>
              </p:nvSpPr>
              <p:spPr bwMode="auto">
                <a:xfrm>
                  <a:off x="2816" y="2680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8" name="Rectangle 205"/>
                <p:cNvSpPr>
                  <a:spLocks noChangeArrowheads="1"/>
                </p:cNvSpPr>
                <p:nvPr/>
              </p:nvSpPr>
              <p:spPr bwMode="auto">
                <a:xfrm>
                  <a:off x="2816" y="2805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9" name="Rectangle 206"/>
                <p:cNvSpPr>
                  <a:spLocks noChangeArrowheads="1"/>
                </p:cNvSpPr>
                <p:nvPr/>
              </p:nvSpPr>
              <p:spPr bwMode="auto">
                <a:xfrm>
                  <a:off x="2816" y="2930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0" name="Rectangle 207"/>
                <p:cNvSpPr>
                  <a:spLocks noChangeArrowheads="1"/>
                </p:cNvSpPr>
                <p:nvPr/>
              </p:nvSpPr>
              <p:spPr bwMode="auto">
                <a:xfrm>
                  <a:off x="2816" y="305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1" name="Rectangle 208"/>
                <p:cNvSpPr>
                  <a:spLocks noChangeArrowheads="1"/>
                </p:cNvSpPr>
                <p:nvPr/>
              </p:nvSpPr>
              <p:spPr bwMode="auto">
                <a:xfrm>
                  <a:off x="2816" y="3181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2" name="Rectangle 209"/>
                <p:cNvSpPr>
                  <a:spLocks noChangeArrowheads="1"/>
                </p:cNvSpPr>
                <p:nvPr/>
              </p:nvSpPr>
              <p:spPr bwMode="auto">
                <a:xfrm>
                  <a:off x="2816" y="330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3" name="Rectangle 210"/>
                <p:cNvSpPr>
                  <a:spLocks noChangeArrowheads="1"/>
                </p:cNvSpPr>
                <p:nvPr/>
              </p:nvSpPr>
              <p:spPr bwMode="auto">
                <a:xfrm>
                  <a:off x="2816" y="3432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4" name="Rectangle 211"/>
                <p:cNvSpPr>
                  <a:spLocks noChangeArrowheads="1"/>
                </p:cNvSpPr>
                <p:nvPr/>
              </p:nvSpPr>
              <p:spPr bwMode="auto">
                <a:xfrm>
                  <a:off x="2816" y="3557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5" name="Rectangle 212"/>
                <p:cNvSpPr>
                  <a:spLocks noChangeArrowheads="1"/>
                </p:cNvSpPr>
                <p:nvPr/>
              </p:nvSpPr>
              <p:spPr bwMode="auto">
                <a:xfrm>
                  <a:off x="2816" y="3682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36" name="Rectangle 213"/>
                <p:cNvSpPr>
                  <a:spLocks noChangeArrowheads="1"/>
                </p:cNvSpPr>
                <p:nvPr/>
              </p:nvSpPr>
              <p:spPr bwMode="auto">
                <a:xfrm>
                  <a:off x="2816" y="3808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212" name="Group 214"/>
            <p:cNvGrpSpPr>
              <a:grpSpLocks/>
            </p:cNvGrpSpPr>
            <p:nvPr/>
          </p:nvGrpSpPr>
          <p:grpSpPr bwMode="auto">
            <a:xfrm>
              <a:off x="2432" y="3776"/>
              <a:ext cx="2131" cy="388"/>
              <a:chOff x="2432" y="3776"/>
              <a:chExt cx="2131" cy="388"/>
            </a:xfrm>
          </p:grpSpPr>
          <p:graphicFrame>
            <p:nvGraphicFramePr>
              <p:cNvPr id="7175" name="Object 215"/>
              <p:cNvGraphicFramePr>
                <a:graphicFrameLocks noChangeAspect="1"/>
              </p:cNvGraphicFramePr>
              <p:nvPr/>
            </p:nvGraphicFramePr>
            <p:xfrm>
              <a:off x="4053" y="3776"/>
              <a:ext cx="510" cy="388"/>
            </p:xfrm>
            <a:graphic>
              <a:graphicData uri="http://schemas.openxmlformats.org/presentationml/2006/ole">
                <p:oleObj spid="_x0000_s7597" name="Equation" r:id="rId8" imgW="317225" imgH="241091" progId="Equation.3">
                  <p:embed/>
                </p:oleObj>
              </a:graphicData>
            </a:graphic>
          </p:graphicFrame>
          <p:grpSp>
            <p:nvGrpSpPr>
              <p:cNvPr id="7213" name="Group 216"/>
              <p:cNvGrpSpPr>
                <a:grpSpLocks/>
              </p:cNvGrpSpPr>
              <p:nvPr/>
            </p:nvGrpSpPr>
            <p:grpSpPr bwMode="auto">
              <a:xfrm>
                <a:off x="2432" y="4032"/>
                <a:ext cx="1775" cy="88"/>
                <a:chOff x="2872" y="3976"/>
                <a:chExt cx="1775" cy="88"/>
              </a:xfrm>
            </p:grpSpPr>
            <p:sp>
              <p:nvSpPr>
                <p:cNvPr id="7214" name="Line 217"/>
                <p:cNvSpPr>
                  <a:spLocks noChangeShapeType="1"/>
                </p:cNvSpPr>
                <p:nvPr/>
              </p:nvSpPr>
              <p:spPr bwMode="auto">
                <a:xfrm flipH="1" flipV="1">
                  <a:off x="2872" y="4030"/>
                  <a:ext cx="1775" cy="1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miter lim="800000"/>
                  <a:headEnd type="triangle" w="med" len="med"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15" name="Rectangle 218"/>
                <p:cNvSpPr>
                  <a:spLocks noChangeArrowheads="1"/>
                </p:cNvSpPr>
                <p:nvPr/>
              </p:nvSpPr>
              <p:spPr bwMode="auto">
                <a:xfrm>
                  <a:off x="3032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16" name="Rectangle 219"/>
                <p:cNvSpPr>
                  <a:spLocks noChangeArrowheads="1"/>
                </p:cNvSpPr>
                <p:nvPr/>
              </p:nvSpPr>
              <p:spPr bwMode="auto">
                <a:xfrm>
                  <a:off x="316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17" name="Rectangle 220"/>
                <p:cNvSpPr>
                  <a:spLocks noChangeArrowheads="1"/>
                </p:cNvSpPr>
                <p:nvPr/>
              </p:nvSpPr>
              <p:spPr bwMode="auto">
                <a:xfrm>
                  <a:off x="329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18" name="Rectangle 221"/>
                <p:cNvSpPr>
                  <a:spLocks noChangeArrowheads="1"/>
                </p:cNvSpPr>
                <p:nvPr/>
              </p:nvSpPr>
              <p:spPr bwMode="auto">
                <a:xfrm>
                  <a:off x="342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19" name="Rectangle 222"/>
                <p:cNvSpPr>
                  <a:spLocks noChangeArrowheads="1"/>
                </p:cNvSpPr>
                <p:nvPr/>
              </p:nvSpPr>
              <p:spPr bwMode="auto">
                <a:xfrm>
                  <a:off x="3551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0" name="Rectangle 223"/>
                <p:cNvSpPr>
                  <a:spLocks noChangeArrowheads="1"/>
                </p:cNvSpPr>
                <p:nvPr/>
              </p:nvSpPr>
              <p:spPr bwMode="auto">
                <a:xfrm>
                  <a:off x="368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1" name="Rectangle 224"/>
                <p:cNvSpPr>
                  <a:spLocks noChangeArrowheads="1"/>
                </p:cNvSpPr>
                <p:nvPr/>
              </p:nvSpPr>
              <p:spPr bwMode="auto">
                <a:xfrm>
                  <a:off x="381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2" name="Rectangle 225"/>
                <p:cNvSpPr>
                  <a:spLocks noChangeArrowheads="1"/>
                </p:cNvSpPr>
                <p:nvPr/>
              </p:nvSpPr>
              <p:spPr bwMode="auto">
                <a:xfrm>
                  <a:off x="394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3" name="Rectangle 226"/>
                <p:cNvSpPr>
                  <a:spLocks noChangeArrowheads="1"/>
                </p:cNvSpPr>
                <p:nvPr/>
              </p:nvSpPr>
              <p:spPr bwMode="auto">
                <a:xfrm>
                  <a:off x="407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24" name="Rectangle 227"/>
                <p:cNvSpPr>
                  <a:spLocks noChangeArrowheads="1"/>
                </p:cNvSpPr>
                <p:nvPr/>
              </p:nvSpPr>
              <p:spPr bwMode="auto">
                <a:xfrm>
                  <a:off x="4200" y="3976"/>
                  <a:ext cx="88" cy="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1" name="Group 228"/>
          <p:cNvGrpSpPr>
            <a:grpSpLocks/>
          </p:cNvGrpSpPr>
          <p:nvPr/>
        </p:nvGrpSpPr>
        <p:grpSpPr bwMode="auto">
          <a:xfrm>
            <a:off x="4757738" y="3263900"/>
            <a:ext cx="1403350" cy="1193800"/>
            <a:chOff x="4632" y="2872"/>
            <a:chExt cx="884" cy="752"/>
          </a:xfrm>
        </p:grpSpPr>
        <p:sp>
          <p:nvSpPr>
            <p:cNvPr id="7206" name="Oval 229"/>
            <p:cNvSpPr>
              <a:spLocks noChangeArrowheads="1"/>
            </p:cNvSpPr>
            <p:nvPr/>
          </p:nvSpPr>
          <p:spPr bwMode="auto">
            <a:xfrm>
              <a:off x="4632" y="2872"/>
              <a:ext cx="244" cy="23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207" name="Group 230"/>
            <p:cNvGrpSpPr>
              <a:grpSpLocks/>
            </p:cNvGrpSpPr>
            <p:nvPr/>
          </p:nvGrpSpPr>
          <p:grpSpPr bwMode="auto">
            <a:xfrm>
              <a:off x="4754" y="2973"/>
              <a:ext cx="762" cy="651"/>
              <a:chOff x="4754" y="2973"/>
              <a:chExt cx="762" cy="651"/>
            </a:xfrm>
          </p:grpSpPr>
          <p:sp>
            <p:nvSpPr>
              <p:cNvPr id="7208" name="Line 231"/>
              <p:cNvSpPr>
                <a:spLocks noChangeShapeType="1"/>
              </p:cNvSpPr>
              <p:nvPr/>
            </p:nvSpPr>
            <p:spPr bwMode="auto">
              <a:xfrm flipV="1">
                <a:off x="4763" y="2973"/>
                <a:ext cx="733" cy="8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09" name="Line 232"/>
              <p:cNvSpPr>
                <a:spLocks noChangeShapeType="1"/>
              </p:cNvSpPr>
              <p:nvPr/>
            </p:nvSpPr>
            <p:spPr bwMode="auto">
              <a:xfrm flipH="1">
                <a:off x="4755" y="3008"/>
                <a:ext cx="8" cy="616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0" name="Line 233"/>
              <p:cNvSpPr>
                <a:spLocks noChangeShapeType="1"/>
              </p:cNvSpPr>
              <p:nvPr/>
            </p:nvSpPr>
            <p:spPr bwMode="auto">
              <a:xfrm>
                <a:off x="4754" y="2990"/>
                <a:ext cx="762" cy="587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miter lim="800000"/>
                <a:headEnd/>
                <a:tailEnd type="arrow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9866" name="Text Box 234"/>
          <p:cNvSpPr txBox="1">
            <a:spLocks noChangeArrowheads="1"/>
          </p:cNvSpPr>
          <p:nvPr/>
        </p:nvSpPr>
        <p:spPr bwMode="auto">
          <a:xfrm rot="2315667">
            <a:off x="5121275" y="3783013"/>
            <a:ext cx="1423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Tahoma" pitchFamily="34" charset="0"/>
              </a:rPr>
              <a:t>correspondence</a:t>
            </a:r>
          </a:p>
        </p:txBody>
      </p:sp>
      <p:grpSp>
        <p:nvGrpSpPr>
          <p:cNvPr id="7375" name="Group 235"/>
          <p:cNvGrpSpPr>
            <a:grpSpLocks/>
          </p:cNvGrpSpPr>
          <p:nvPr/>
        </p:nvGrpSpPr>
        <p:grpSpPr bwMode="auto">
          <a:xfrm>
            <a:off x="741363" y="3397250"/>
            <a:ext cx="1819275" cy="366713"/>
            <a:chOff x="2134" y="2980"/>
            <a:chExt cx="1146" cy="231"/>
          </a:xfrm>
        </p:grpSpPr>
        <p:sp>
          <p:nvSpPr>
            <p:cNvPr id="7204" name="Line 236"/>
            <p:cNvSpPr>
              <a:spLocks noChangeShapeType="1"/>
            </p:cNvSpPr>
            <p:nvPr/>
          </p:nvSpPr>
          <p:spPr bwMode="auto">
            <a:xfrm>
              <a:off x="2416" y="3096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5" name="Text Box 237"/>
            <p:cNvSpPr txBox="1">
              <a:spLocks noChangeArrowheads="1"/>
            </p:cNvSpPr>
            <p:nvPr/>
          </p:nvSpPr>
          <p:spPr bwMode="auto">
            <a:xfrm>
              <a:off x="2134" y="2980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800" b="1" i="1">
                  <a:latin typeface="Tahoma" pitchFamily="34" charset="0"/>
                </a:rPr>
                <a:t>q</a:t>
              </a:r>
            </a:p>
          </p:txBody>
        </p:sp>
      </p:grpSp>
      <p:grpSp>
        <p:nvGrpSpPr>
          <p:cNvPr id="7376" name="Group 238"/>
          <p:cNvGrpSpPr>
            <a:grpSpLocks/>
          </p:cNvGrpSpPr>
          <p:nvPr/>
        </p:nvGrpSpPr>
        <p:grpSpPr bwMode="auto">
          <a:xfrm>
            <a:off x="2405063" y="3568700"/>
            <a:ext cx="328612" cy="1917700"/>
            <a:chOff x="3182" y="3088"/>
            <a:chExt cx="207" cy="1208"/>
          </a:xfrm>
        </p:grpSpPr>
        <p:sp>
          <p:nvSpPr>
            <p:cNvPr id="7202" name="Line 239"/>
            <p:cNvSpPr>
              <a:spLocks noChangeShapeType="1"/>
            </p:cNvSpPr>
            <p:nvPr/>
          </p:nvSpPr>
          <p:spPr bwMode="auto">
            <a:xfrm flipV="1">
              <a:off x="3280" y="3088"/>
              <a:ext cx="0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3" name="Text Box 240"/>
            <p:cNvSpPr txBox="1">
              <a:spLocks noChangeArrowheads="1"/>
            </p:cNvSpPr>
            <p:nvPr/>
          </p:nvSpPr>
          <p:spPr bwMode="auto">
            <a:xfrm>
              <a:off x="3182" y="4065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800" b="1" i="1">
                  <a:latin typeface="Tahoma" pitchFamily="34" charset="0"/>
                </a:rPr>
                <a:t>p</a:t>
              </a:r>
            </a:p>
          </p:txBody>
        </p:sp>
      </p:grpSp>
      <p:grpSp>
        <p:nvGrpSpPr>
          <p:cNvPr id="7378" name="Group 241"/>
          <p:cNvGrpSpPr>
            <a:grpSpLocks/>
          </p:cNvGrpSpPr>
          <p:nvPr/>
        </p:nvGrpSpPr>
        <p:grpSpPr bwMode="auto">
          <a:xfrm>
            <a:off x="728663" y="3567113"/>
            <a:ext cx="4090987" cy="901700"/>
            <a:chOff x="2126" y="3087"/>
            <a:chExt cx="2577" cy="568"/>
          </a:xfrm>
        </p:grpSpPr>
        <p:grpSp>
          <p:nvGrpSpPr>
            <p:cNvPr id="7198" name="Group 242"/>
            <p:cNvGrpSpPr>
              <a:grpSpLocks/>
            </p:cNvGrpSpPr>
            <p:nvPr/>
          </p:nvGrpSpPr>
          <p:grpSpPr bwMode="auto">
            <a:xfrm>
              <a:off x="2416" y="3087"/>
              <a:ext cx="2287" cy="568"/>
              <a:chOff x="2416" y="3087"/>
              <a:chExt cx="2287" cy="568"/>
            </a:xfrm>
          </p:grpSpPr>
          <p:sp>
            <p:nvSpPr>
              <p:cNvPr id="7200" name="Text Box 243"/>
              <p:cNvSpPr txBox="1">
                <a:spLocks noChangeArrowheads="1"/>
              </p:cNvSpPr>
              <p:nvPr/>
            </p:nvSpPr>
            <p:spPr bwMode="auto">
              <a:xfrm rot="-5400000">
                <a:off x="4256" y="3208"/>
                <a:ext cx="568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Tahoma" pitchFamily="34" charset="0"/>
                  </a:rPr>
                  <a:t>Left occlusion</a:t>
                </a:r>
              </a:p>
            </p:txBody>
          </p:sp>
          <p:sp>
            <p:nvSpPr>
              <p:cNvPr id="7201" name="Line 244"/>
              <p:cNvSpPr>
                <a:spLocks noChangeShapeType="1"/>
              </p:cNvSpPr>
              <p:nvPr/>
            </p:nvSpPr>
            <p:spPr bwMode="auto">
              <a:xfrm>
                <a:off x="2416" y="3464"/>
                <a:ext cx="116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99" name="Text Box 245"/>
            <p:cNvSpPr txBox="1">
              <a:spLocks noChangeArrowheads="1"/>
            </p:cNvSpPr>
            <p:nvPr/>
          </p:nvSpPr>
          <p:spPr bwMode="auto">
            <a:xfrm>
              <a:off x="2126" y="3356"/>
              <a:ext cx="2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800" b="1" i="1">
                  <a:latin typeface="Tahoma" pitchFamily="34" charset="0"/>
                </a:rPr>
                <a:t>t</a:t>
              </a:r>
            </a:p>
          </p:txBody>
        </p:sp>
      </p:grpSp>
      <p:grpSp>
        <p:nvGrpSpPr>
          <p:cNvPr id="7420" name="Group 246"/>
          <p:cNvGrpSpPr>
            <a:grpSpLocks/>
          </p:cNvGrpSpPr>
          <p:nvPr/>
        </p:nvGrpSpPr>
        <p:grpSpPr bwMode="auto">
          <a:xfrm>
            <a:off x="1998663" y="2825750"/>
            <a:ext cx="4076700" cy="2652713"/>
            <a:chOff x="2926" y="2620"/>
            <a:chExt cx="2568" cy="1671"/>
          </a:xfrm>
        </p:grpSpPr>
        <p:grpSp>
          <p:nvGrpSpPr>
            <p:cNvPr id="7194" name="Group 247"/>
            <p:cNvGrpSpPr>
              <a:grpSpLocks/>
            </p:cNvGrpSpPr>
            <p:nvPr/>
          </p:nvGrpSpPr>
          <p:grpSpPr bwMode="auto">
            <a:xfrm>
              <a:off x="3024" y="2620"/>
              <a:ext cx="2470" cy="1420"/>
              <a:chOff x="3024" y="2620"/>
              <a:chExt cx="2470" cy="1420"/>
            </a:xfrm>
          </p:grpSpPr>
          <p:sp>
            <p:nvSpPr>
              <p:cNvPr id="7196" name="Text Box 248"/>
              <p:cNvSpPr txBox="1">
                <a:spLocks noChangeArrowheads="1"/>
              </p:cNvSpPr>
              <p:nvPr/>
            </p:nvSpPr>
            <p:spPr bwMode="auto">
              <a:xfrm>
                <a:off x="4926" y="2620"/>
                <a:ext cx="568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Tahoma" pitchFamily="34" charset="0"/>
                  </a:rPr>
                  <a:t>Right</a:t>
                </a:r>
              </a:p>
              <a:p>
                <a:pPr algn="ctr" eaLnBrk="1" hangingPunct="1"/>
                <a:r>
                  <a:rPr lang="en-US" sz="1400">
                    <a:latin typeface="Tahoma" pitchFamily="34" charset="0"/>
                  </a:rPr>
                  <a:t>occlusion</a:t>
                </a:r>
              </a:p>
            </p:txBody>
          </p:sp>
          <p:sp>
            <p:nvSpPr>
              <p:cNvPr id="7197" name="Line 249"/>
              <p:cNvSpPr>
                <a:spLocks noChangeShapeType="1"/>
              </p:cNvSpPr>
              <p:nvPr/>
            </p:nvSpPr>
            <p:spPr bwMode="auto">
              <a:xfrm flipV="1">
                <a:off x="3024" y="2912"/>
                <a:ext cx="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95" name="Text Box 250"/>
            <p:cNvSpPr txBox="1">
              <a:spLocks noChangeArrowheads="1"/>
            </p:cNvSpPr>
            <p:nvPr/>
          </p:nvSpPr>
          <p:spPr bwMode="auto">
            <a:xfrm>
              <a:off x="2926" y="4060"/>
              <a:ext cx="2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800" b="1" i="1">
                  <a:latin typeface="Tahoma" pitchFamily="34" charset="0"/>
                </a:rPr>
                <a:t>s</a:t>
              </a:r>
            </a:p>
          </p:txBody>
        </p:sp>
      </p:grpSp>
      <p:grpSp>
        <p:nvGrpSpPr>
          <p:cNvPr id="7426" name="Group 253"/>
          <p:cNvGrpSpPr>
            <a:grpSpLocks/>
          </p:cNvGrpSpPr>
          <p:nvPr/>
        </p:nvGrpSpPr>
        <p:grpSpPr bwMode="auto">
          <a:xfrm>
            <a:off x="4783138" y="3198813"/>
            <a:ext cx="2074862" cy="1763712"/>
            <a:chOff x="3104" y="2471"/>
            <a:chExt cx="1307" cy="1111"/>
          </a:xfrm>
        </p:grpSpPr>
        <p:graphicFrame>
          <p:nvGraphicFramePr>
            <p:cNvPr id="7173" name="Object 254"/>
            <p:cNvGraphicFramePr>
              <a:graphicFrameLocks noChangeAspect="1"/>
            </p:cNvGraphicFramePr>
            <p:nvPr/>
          </p:nvGraphicFramePr>
          <p:xfrm>
            <a:off x="3976" y="2471"/>
            <a:ext cx="435" cy="327"/>
          </p:xfrm>
          <a:graphic>
            <a:graphicData uri="http://schemas.openxmlformats.org/presentationml/2006/ole">
              <p:oleObj spid="_x0000_s7598" name="Equation" r:id="rId9" imgW="304668" imgH="228501" progId="Equation.3">
                <p:embed/>
              </p:oleObj>
            </a:graphicData>
          </a:graphic>
        </p:graphicFrame>
        <p:graphicFrame>
          <p:nvGraphicFramePr>
            <p:cNvPr id="7174" name="Object 255"/>
            <p:cNvGraphicFramePr>
              <a:graphicFrameLocks noChangeAspect="1"/>
            </p:cNvGraphicFramePr>
            <p:nvPr/>
          </p:nvGraphicFramePr>
          <p:xfrm>
            <a:off x="3104" y="3255"/>
            <a:ext cx="435" cy="327"/>
          </p:xfrm>
          <a:graphic>
            <a:graphicData uri="http://schemas.openxmlformats.org/presentationml/2006/ole">
              <p:oleObj spid="_x0000_s7599" name="Equation" r:id="rId10" imgW="304668" imgH="228501" progId="Equation.3">
                <p:embed/>
              </p:oleObj>
            </a:graphicData>
          </a:graphic>
        </p:graphicFrame>
      </p:grpSp>
      <p:graphicFrame>
        <p:nvGraphicFramePr>
          <p:cNvPr id="7170" name="Object 256"/>
          <p:cNvGraphicFramePr>
            <a:graphicFrameLocks noChangeAspect="1"/>
          </p:cNvGraphicFramePr>
          <p:nvPr/>
        </p:nvGraphicFramePr>
        <p:xfrm>
          <a:off x="8516938" y="1481138"/>
          <a:ext cx="263525" cy="342900"/>
        </p:xfrm>
        <a:graphic>
          <a:graphicData uri="http://schemas.openxmlformats.org/presentationml/2006/ole">
            <p:oleObj spid="_x0000_s7600" name="Equation" r:id="rId11" imgW="126780" imgH="164814" progId="Equation.3">
              <p:embed/>
            </p:oleObj>
          </a:graphicData>
        </a:graphic>
      </p:graphicFrame>
      <p:graphicFrame>
        <p:nvGraphicFramePr>
          <p:cNvPr id="7171" name="Object 257"/>
          <p:cNvGraphicFramePr>
            <a:graphicFrameLocks noChangeAspect="1"/>
          </p:cNvGraphicFramePr>
          <p:nvPr/>
        </p:nvGraphicFramePr>
        <p:xfrm>
          <a:off x="7620000" y="1033463"/>
          <a:ext cx="315913" cy="342900"/>
        </p:xfrm>
        <a:graphic>
          <a:graphicData uri="http://schemas.openxmlformats.org/presentationml/2006/ole">
            <p:oleObj spid="_x0000_s7601" name="Equation" r:id="rId12" imgW="152268" imgH="164957" progId="Equation.3">
              <p:embed/>
            </p:oleObj>
          </a:graphicData>
        </a:graphic>
      </p:graphicFrame>
      <p:sp>
        <p:nvSpPr>
          <p:cNvPr id="7193" name="Text Box 260"/>
          <p:cNvSpPr txBox="1">
            <a:spLocks noChangeArrowheads="1"/>
          </p:cNvSpPr>
          <p:nvPr/>
        </p:nvSpPr>
        <p:spPr bwMode="auto">
          <a:xfrm>
            <a:off x="7361238" y="6477000"/>
            <a:ext cx="17065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credit: Y. Boykov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830" grpId="0" autoUpdateAnimBg="0"/>
      <p:bldP spid="70986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Coherent stereo on 2D grid</a:t>
            </a:r>
          </a:p>
        </p:txBody>
      </p:sp>
      <p:sp>
        <p:nvSpPr>
          <p:cNvPr id="72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772400" cy="5943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Scanline stereo generates streaking artifacts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Can’t use dynamic programming to find spatially coherent disparities/ correspondences on a 2D grid</a:t>
            </a:r>
          </a:p>
        </p:txBody>
      </p:sp>
      <p:pic>
        <p:nvPicPr>
          <p:cNvPr id="720900" name="Picture 4" descr="c_scene1-co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4183063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Stereo matching as energy minimization</a:t>
            </a:r>
          </a:p>
        </p:txBody>
      </p:sp>
      <p:sp>
        <p:nvSpPr>
          <p:cNvPr id="803870" name="Rectangle 30"/>
          <p:cNvSpPr>
            <a:spLocks noGrp="1" noChangeArrowheads="1"/>
          </p:cNvSpPr>
          <p:nvPr>
            <p:ph sz="quarter" idx="1"/>
          </p:nvPr>
        </p:nvSpPr>
        <p:spPr>
          <a:xfrm>
            <a:off x="304800" y="5181600"/>
            <a:ext cx="8001000" cy="838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Energy functions of this form can be minimized using </a:t>
            </a:r>
            <a:r>
              <a:rPr lang="en-US" i="1" smtClean="0"/>
              <a:t>graph cuts</a:t>
            </a:r>
          </a:p>
        </p:txBody>
      </p:sp>
      <p:pic>
        <p:nvPicPr>
          <p:cNvPr id="8198" name="Picture 6" descr="sri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054100"/>
            <a:ext cx="252253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SSDWindowSize"/>
          <p:cNvPicPr>
            <a:picLocks noChangeAspect="1" noChangeArrowheads="1"/>
          </p:cNvPicPr>
          <p:nvPr/>
        </p:nvPicPr>
        <p:blipFill>
          <a:blip r:embed="rId5" cstate="print"/>
          <a:srcRect r="51778"/>
          <a:stretch>
            <a:fillRect/>
          </a:stretch>
        </p:blipFill>
        <p:spPr bwMode="auto">
          <a:xfrm>
            <a:off x="6003925" y="911225"/>
            <a:ext cx="268287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 descr="sri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054100"/>
            <a:ext cx="2522538" cy="22955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3276600" y="2511425"/>
            <a:ext cx="25146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202" name="Group 10"/>
          <p:cNvGrpSpPr>
            <a:grpSpLocks/>
          </p:cNvGrpSpPr>
          <p:nvPr/>
        </p:nvGrpSpPr>
        <p:grpSpPr bwMode="auto">
          <a:xfrm>
            <a:off x="2057400" y="2359025"/>
            <a:ext cx="304800" cy="304800"/>
            <a:chOff x="2112" y="1872"/>
            <a:chExt cx="192" cy="192"/>
          </a:xfrm>
        </p:grpSpPr>
        <p:sp>
          <p:nvSpPr>
            <p:cNvPr id="8217" name="Oval 11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8" name="Rectangle 12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03" name="Group 13"/>
          <p:cNvGrpSpPr>
            <a:grpSpLocks/>
          </p:cNvGrpSpPr>
          <p:nvPr/>
        </p:nvGrpSpPr>
        <p:grpSpPr bwMode="auto">
          <a:xfrm>
            <a:off x="4800600" y="2359025"/>
            <a:ext cx="304800" cy="304800"/>
            <a:chOff x="3600" y="1872"/>
            <a:chExt cx="192" cy="192"/>
          </a:xfrm>
        </p:grpSpPr>
        <p:sp>
          <p:nvSpPr>
            <p:cNvPr id="8215" name="Oval 14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Rectangle 15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04" name="Group 16"/>
          <p:cNvGrpSpPr>
            <a:grpSpLocks/>
          </p:cNvGrpSpPr>
          <p:nvPr/>
        </p:nvGrpSpPr>
        <p:grpSpPr bwMode="auto">
          <a:xfrm>
            <a:off x="7543800" y="2359025"/>
            <a:ext cx="304800" cy="304800"/>
            <a:chOff x="2112" y="1872"/>
            <a:chExt cx="192" cy="192"/>
          </a:xfrm>
        </p:grpSpPr>
        <p:sp>
          <p:nvSpPr>
            <p:cNvPr id="8213" name="Oval 17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Rectangle 18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5" name="Text Box 19"/>
          <p:cNvSpPr txBox="1">
            <a:spLocks noChangeArrowheads="1"/>
          </p:cNvSpPr>
          <p:nvPr/>
        </p:nvSpPr>
        <p:spPr bwMode="auto">
          <a:xfrm>
            <a:off x="593725" y="10795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8206" name="Text Box 20"/>
          <p:cNvSpPr txBox="1">
            <a:spLocks noChangeArrowheads="1"/>
          </p:cNvSpPr>
          <p:nvPr/>
        </p:nvSpPr>
        <p:spPr bwMode="auto">
          <a:xfrm>
            <a:off x="3270250" y="103822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8207" name="Text Box 21"/>
          <p:cNvSpPr txBox="1">
            <a:spLocks noChangeArrowheads="1"/>
          </p:cNvSpPr>
          <p:nvPr/>
        </p:nvSpPr>
        <p:spPr bwMode="auto">
          <a:xfrm>
            <a:off x="6096000" y="103822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D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03871" name="Text Box 31"/>
          <p:cNvSpPr txBox="1">
            <a:spLocks noChangeArrowheads="1"/>
          </p:cNvSpPr>
          <p:nvPr/>
        </p:nvSpPr>
        <p:spPr bwMode="auto">
          <a:xfrm>
            <a:off x="76200" y="6194425"/>
            <a:ext cx="84582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sz="1800">
                <a:sym typeface="Symbol" pitchFamily="18" charset="2"/>
              </a:rPr>
              <a:t>Y. Boykov, O. Veksler, and R. Zabih, </a:t>
            </a:r>
            <a:r>
              <a:rPr lang="en-US" sz="1800">
                <a:sym typeface="Symbol" pitchFamily="18" charset="2"/>
                <a:hlinkClick r:id="rId6"/>
              </a:rPr>
              <a:t>Fast Approximate Energy Minimization via Graph Cuts</a:t>
            </a:r>
            <a:r>
              <a:rPr lang="en-US" sz="1800">
                <a:sym typeface="Symbol" pitchFamily="18" charset="2"/>
              </a:rPr>
              <a:t>,  PAMI 2001</a:t>
            </a:r>
          </a:p>
        </p:txBody>
      </p:sp>
      <p:sp>
        <p:nvSpPr>
          <p:cNvPr id="8210" name="Text Box 32"/>
          <p:cNvSpPr txBox="1">
            <a:spLocks noChangeArrowheads="1"/>
          </p:cNvSpPr>
          <p:nvPr/>
        </p:nvSpPr>
        <p:spPr bwMode="auto">
          <a:xfrm>
            <a:off x="1752600" y="18415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W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211" name="Text Box 33"/>
          <p:cNvSpPr txBox="1">
            <a:spLocks noChangeArrowheads="1"/>
          </p:cNvSpPr>
          <p:nvPr/>
        </p:nvSpPr>
        <p:spPr bwMode="auto">
          <a:xfrm>
            <a:off x="4191000" y="1841500"/>
            <a:ext cx="1550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W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i+D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212" name="Rectangle 34"/>
          <p:cNvSpPr>
            <a:spLocks noChangeArrowheads="1"/>
          </p:cNvSpPr>
          <p:nvPr/>
        </p:nvSpPr>
        <p:spPr bwMode="auto">
          <a:xfrm>
            <a:off x="7359650" y="19177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D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8196" name="Object 42"/>
          <p:cNvGraphicFramePr>
            <a:graphicFrameLocks noChangeAspect="1"/>
          </p:cNvGraphicFramePr>
          <p:nvPr/>
        </p:nvGraphicFramePr>
        <p:xfrm>
          <a:off x="742950" y="3635375"/>
          <a:ext cx="7659688" cy="860425"/>
        </p:xfrm>
        <a:graphic>
          <a:graphicData uri="http://schemas.openxmlformats.org/presentationml/2006/ole">
            <p:oleObj spid="_x0000_s8243" name="Equation" r:id="rId7" imgW="3505200" imgH="393700" progId="Equation.3">
              <p:embed/>
            </p:oleObj>
          </a:graphicData>
        </a:graphic>
      </p:graphicFrame>
      <p:sp>
        <p:nvSpPr>
          <p:cNvPr id="27" name="Right Brace 26"/>
          <p:cNvSpPr/>
          <p:nvPr/>
        </p:nvSpPr>
        <p:spPr bwMode="auto">
          <a:xfrm rot="5400000">
            <a:off x="3314700" y="2933700"/>
            <a:ext cx="228600" cy="32004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19400" y="46482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accent2"/>
                </a:solidFill>
              </a:rPr>
              <a:t>data term</a:t>
            </a:r>
            <a:endParaRPr lang="en-US" sz="1800" i="1" dirty="0">
              <a:solidFill>
                <a:schemeClr val="accent2"/>
              </a:solidFill>
            </a:endParaRPr>
          </a:p>
        </p:txBody>
      </p:sp>
      <p:sp>
        <p:nvSpPr>
          <p:cNvPr id="29" name="Right Brace 28"/>
          <p:cNvSpPr/>
          <p:nvPr/>
        </p:nvSpPr>
        <p:spPr bwMode="auto">
          <a:xfrm rot="5400000">
            <a:off x="6901934" y="3168134"/>
            <a:ext cx="216932" cy="27432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46619" y="465986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accent2"/>
                </a:solidFill>
              </a:rPr>
              <a:t>smoothness term</a:t>
            </a:r>
            <a:endParaRPr lang="en-US" sz="1800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70" grpId="0" build="p"/>
      <p:bldP spid="803871" grpId="0"/>
      <p:bldP spid="27" grpId="0" animBg="1"/>
      <p:bldP spid="28" grpId="0"/>
      <p:bldP spid="29" grpId="0" animBg="1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Stereo matching as energy minimization</a:t>
            </a:r>
          </a:p>
        </p:txBody>
      </p:sp>
      <p:graphicFrame>
        <p:nvGraphicFramePr>
          <p:cNvPr id="792580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370138" y="4545013"/>
          <a:ext cx="4411662" cy="484187"/>
        </p:xfrm>
        <a:graphic>
          <a:graphicData uri="http://schemas.openxmlformats.org/presentationml/2006/ole">
            <p:oleObj spid="_x0000_s9359" name="Equation" r:id="rId4" imgW="1968500" imgH="215900" progId="Equation.3">
              <p:embed/>
            </p:oleObj>
          </a:graphicData>
        </a:graphic>
      </p:graphicFrame>
      <p:sp>
        <p:nvSpPr>
          <p:cNvPr id="792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581400"/>
            <a:ext cx="8534400" cy="838200"/>
          </a:xfrm>
        </p:spPr>
        <p:txBody>
          <a:bodyPr>
            <a:normAutofit fontScale="92500"/>
          </a:bodyPr>
          <a:lstStyle/>
          <a:p>
            <a:pPr>
              <a:buFontTx/>
              <a:buChar char="•"/>
            </a:pPr>
            <a:r>
              <a:rPr lang="en-US" smtClean="0"/>
              <a:t>Probabilistic interpretation: we want to find a Maximum A Posteriori (MAP) estimate of disparity image </a:t>
            </a:r>
            <a:r>
              <a:rPr lang="en-US" i="1" smtClean="0"/>
              <a:t>D</a:t>
            </a:r>
            <a:r>
              <a:rPr lang="en-US" smtClean="0"/>
              <a:t>:</a:t>
            </a:r>
          </a:p>
        </p:txBody>
      </p:sp>
      <p:pic>
        <p:nvPicPr>
          <p:cNvPr id="9223" name="Picture 6" descr="sri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054100"/>
            <a:ext cx="252253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7" descr="SSDWindowSize"/>
          <p:cNvPicPr>
            <a:picLocks noChangeAspect="1" noChangeArrowheads="1"/>
          </p:cNvPicPr>
          <p:nvPr/>
        </p:nvPicPr>
        <p:blipFill>
          <a:blip r:embed="rId6" cstate="print"/>
          <a:srcRect r="51778"/>
          <a:stretch>
            <a:fillRect/>
          </a:stretch>
        </p:blipFill>
        <p:spPr bwMode="auto">
          <a:xfrm>
            <a:off x="6003925" y="911225"/>
            <a:ext cx="2682875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8" descr="sri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054100"/>
            <a:ext cx="2522538" cy="22955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26" name="Line 9"/>
          <p:cNvSpPr>
            <a:spLocks noChangeShapeType="1"/>
          </p:cNvSpPr>
          <p:nvPr/>
        </p:nvSpPr>
        <p:spPr bwMode="auto">
          <a:xfrm>
            <a:off x="3276600" y="2511425"/>
            <a:ext cx="2514600" cy="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227" name="Group 10"/>
          <p:cNvGrpSpPr>
            <a:grpSpLocks/>
          </p:cNvGrpSpPr>
          <p:nvPr/>
        </p:nvGrpSpPr>
        <p:grpSpPr bwMode="auto">
          <a:xfrm>
            <a:off x="2057400" y="2359025"/>
            <a:ext cx="304800" cy="304800"/>
            <a:chOff x="2112" y="1872"/>
            <a:chExt cx="192" cy="192"/>
          </a:xfrm>
        </p:grpSpPr>
        <p:sp>
          <p:nvSpPr>
            <p:cNvPr id="9240" name="Oval 11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Rectangle 12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8" name="Group 13"/>
          <p:cNvGrpSpPr>
            <a:grpSpLocks/>
          </p:cNvGrpSpPr>
          <p:nvPr/>
        </p:nvGrpSpPr>
        <p:grpSpPr bwMode="auto">
          <a:xfrm>
            <a:off x="4800600" y="2359025"/>
            <a:ext cx="304800" cy="304800"/>
            <a:chOff x="3600" y="1872"/>
            <a:chExt cx="192" cy="192"/>
          </a:xfrm>
        </p:grpSpPr>
        <p:sp>
          <p:nvSpPr>
            <p:cNvPr id="9238" name="Oval 14"/>
            <p:cNvSpPr>
              <a:spLocks noChangeArrowheads="1"/>
            </p:cNvSpPr>
            <p:nvPr/>
          </p:nvSpPr>
          <p:spPr bwMode="auto">
            <a:xfrm>
              <a:off x="3675" y="1947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Rectangle 15"/>
            <p:cNvSpPr>
              <a:spLocks noChangeArrowheads="1"/>
            </p:cNvSpPr>
            <p:nvPr/>
          </p:nvSpPr>
          <p:spPr bwMode="auto">
            <a:xfrm>
              <a:off x="3600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9" name="Group 16"/>
          <p:cNvGrpSpPr>
            <a:grpSpLocks/>
          </p:cNvGrpSpPr>
          <p:nvPr/>
        </p:nvGrpSpPr>
        <p:grpSpPr bwMode="auto">
          <a:xfrm>
            <a:off x="7543800" y="2359025"/>
            <a:ext cx="304800" cy="304800"/>
            <a:chOff x="2112" y="1872"/>
            <a:chExt cx="192" cy="192"/>
          </a:xfrm>
        </p:grpSpPr>
        <p:sp>
          <p:nvSpPr>
            <p:cNvPr id="9236" name="Oval 17"/>
            <p:cNvSpPr>
              <a:spLocks noChangeArrowheads="1"/>
            </p:cNvSpPr>
            <p:nvPr/>
          </p:nvSpPr>
          <p:spPr bwMode="auto">
            <a:xfrm>
              <a:off x="2174" y="1941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" name="Rectangle 18"/>
            <p:cNvSpPr>
              <a:spLocks noChangeArrowheads="1"/>
            </p:cNvSpPr>
            <p:nvPr/>
          </p:nvSpPr>
          <p:spPr bwMode="auto">
            <a:xfrm>
              <a:off x="2112" y="1872"/>
              <a:ext cx="192" cy="192"/>
            </a:xfrm>
            <a:prstGeom prst="rect">
              <a:avLst/>
            </a:prstGeom>
            <a:noFill/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0" name="Text Box 19"/>
          <p:cNvSpPr txBox="1">
            <a:spLocks noChangeArrowheads="1"/>
          </p:cNvSpPr>
          <p:nvPr/>
        </p:nvSpPr>
        <p:spPr bwMode="auto">
          <a:xfrm>
            <a:off x="593725" y="10795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9231" name="Text Box 20"/>
          <p:cNvSpPr txBox="1">
            <a:spLocks noChangeArrowheads="1"/>
          </p:cNvSpPr>
          <p:nvPr/>
        </p:nvSpPr>
        <p:spPr bwMode="auto">
          <a:xfrm>
            <a:off x="3270250" y="103822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9232" name="Text Box 21"/>
          <p:cNvSpPr txBox="1">
            <a:spLocks noChangeArrowheads="1"/>
          </p:cNvSpPr>
          <p:nvPr/>
        </p:nvSpPr>
        <p:spPr bwMode="auto">
          <a:xfrm>
            <a:off x="6096000" y="103822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D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33" name="Text Box 24"/>
          <p:cNvSpPr txBox="1">
            <a:spLocks noChangeArrowheads="1"/>
          </p:cNvSpPr>
          <p:nvPr/>
        </p:nvSpPr>
        <p:spPr bwMode="auto">
          <a:xfrm>
            <a:off x="1752600" y="1841500"/>
            <a:ext cx="86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W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34" name="Text Box 29"/>
          <p:cNvSpPr txBox="1">
            <a:spLocks noChangeArrowheads="1"/>
          </p:cNvSpPr>
          <p:nvPr/>
        </p:nvSpPr>
        <p:spPr bwMode="auto">
          <a:xfrm>
            <a:off x="4191000" y="1841500"/>
            <a:ext cx="1550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W</a:t>
            </a:r>
            <a:r>
              <a:rPr lang="en-US" b="1" baseline="-2500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i+D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35" name="Rectangle 30"/>
          <p:cNvSpPr>
            <a:spLocks noChangeArrowheads="1"/>
          </p:cNvSpPr>
          <p:nvPr/>
        </p:nvSpPr>
        <p:spPr bwMode="auto">
          <a:xfrm>
            <a:off x="7359650" y="19177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D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b="1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en-US" b="1" baseline="-2500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792608" name="Object 32"/>
          <p:cNvGraphicFramePr>
            <a:graphicFrameLocks noChangeAspect="1"/>
          </p:cNvGraphicFramePr>
          <p:nvPr/>
        </p:nvGraphicFramePr>
        <p:xfrm>
          <a:off x="2176463" y="6070600"/>
          <a:ext cx="4865687" cy="558800"/>
        </p:xfrm>
        <a:graphic>
          <a:graphicData uri="http://schemas.openxmlformats.org/presentationml/2006/ole">
            <p:oleObj spid="_x0000_s9360" name="Equation" r:id="rId7" imgW="1993900" imgH="228600" progId="Equation.3">
              <p:embed/>
            </p:oleObj>
          </a:graphicData>
        </a:graphic>
      </p:graphicFrame>
      <p:graphicFrame>
        <p:nvGraphicFramePr>
          <p:cNvPr id="792609" name="Object 33"/>
          <p:cNvGraphicFramePr>
            <a:graphicFrameLocks noChangeAspect="1"/>
          </p:cNvGraphicFramePr>
          <p:nvPr/>
        </p:nvGraphicFramePr>
        <p:xfrm>
          <a:off x="1069975" y="5257800"/>
          <a:ext cx="6702425" cy="490538"/>
        </p:xfrm>
        <a:graphic>
          <a:graphicData uri="http://schemas.openxmlformats.org/presentationml/2006/ole">
            <p:oleObj spid="_x0000_s9361" name="Equation" r:id="rId8" imgW="2946400" imgH="2159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7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31838"/>
          </a:xfrm>
        </p:spPr>
        <p:txBody>
          <a:bodyPr/>
          <a:lstStyle/>
          <a:p>
            <a:r>
              <a:rPr lang="en-US" sz="3000" dirty="0" smtClean="0"/>
              <a:t>Stereo matching as energy minimization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Note: the above formulation does not treat the two images symmetrically, does not enforce uniqueness, and does not take occlusions into account</a:t>
            </a:r>
          </a:p>
          <a:p>
            <a:pPr>
              <a:buFontTx/>
              <a:buChar char="•"/>
            </a:pPr>
            <a:r>
              <a:rPr lang="en-US" smtClean="0"/>
              <a:t>It is possible to come up with an energy that does all these things, but it’s a bit more complex</a:t>
            </a:r>
          </a:p>
          <a:p>
            <a:pPr lvl="1"/>
            <a:r>
              <a:rPr lang="en-US" smtClean="0"/>
              <a:t>Defined over all possible sets of matches, not over all disparity maps with respect to the first image</a:t>
            </a:r>
          </a:p>
          <a:p>
            <a:pPr lvl="1"/>
            <a:r>
              <a:rPr lang="en-US" smtClean="0"/>
              <a:t>Includes an </a:t>
            </a:r>
            <a:r>
              <a:rPr lang="en-US" i="1" smtClean="0"/>
              <a:t>occlusion term</a:t>
            </a:r>
          </a:p>
          <a:p>
            <a:pPr lvl="1"/>
            <a:r>
              <a:rPr lang="en-US" smtClean="0"/>
              <a:t>The smoothness term looks different and more complicated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04800" y="5316538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V. Kolmogorov and R. Zabih, </a:t>
            </a:r>
            <a:r>
              <a:rPr lang="en-US" sz="1800">
                <a:hlinkClick r:id="rId3"/>
              </a:rPr>
              <a:t>Computing Visual Correspondence with Occlusions using Graph Cuts</a:t>
            </a:r>
            <a:r>
              <a:rPr lang="en-US" sz="1800"/>
              <a:t>, ICCV 2001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75103850"/>
              </p:ext>
            </p:extLst>
          </p:nvPr>
        </p:nvGraphicFramePr>
        <p:xfrm>
          <a:off x="1588" y="914400"/>
          <a:ext cx="9142412" cy="1714500"/>
        </p:xfrm>
        <a:graphic>
          <a:graphicData uri="http://schemas.openxmlformats.org/presentationml/2006/ole">
            <p:oleObj spid="_x0000_s10289" name="Photo Editor Photo" r:id="rId4" imgW="9142857" imgH="1714739" progId="">
              <p:embed/>
            </p:oleObj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Active stereo with structured light</a:t>
            </a:r>
          </a:p>
        </p:txBody>
      </p:sp>
      <p:sp>
        <p:nvSpPr>
          <p:cNvPr id="10244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0" y="2590800"/>
            <a:ext cx="9144000" cy="144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Project “structured” light patterns onto the object</a:t>
            </a:r>
          </a:p>
          <a:p>
            <a:pPr lvl="1"/>
            <a:r>
              <a:rPr lang="en-US" smtClean="0"/>
              <a:t>Simplifies the correspondence problem</a:t>
            </a:r>
          </a:p>
          <a:p>
            <a:pPr lvl="1"/>
            <a:r>
              <a:rPr lang="en-US" smtClean="0"/>
              <a:t>Allows us to use only one camera</a:t>
            </a:r>
          </a:p>
        </p:txBody>
      </p:sp>
      <p:grpSp>
        <p:nvGrpSpPr>
          <p:cNvPr id="10245" name="Group 41"/>
          <p:cNvGrpSpPr>
            <a:grpSpLocks/>
          </p:cNvGrpSpPr>
          <p:nvPr/>
        </p:nvGrpSpPr>
        <p:grpSpPr bwMode="auto">
          <a:xfrm>
            <a:off x="2362200" y="4114800"/>
            <a:ext cx="3733800" cy="1905000"/>
            <a:chOff x="3024" y="1968"/>
            <a:chExt cx="2352" cy="1200"/>
          </a:xfrm>
        </p:grpSpPr>
        <p:grpSp>
          <p:nvGrpSpPr>
            <p:cNvPr id="10247" name="Group 25"/>
            <p:cNvGrpSpPr>
              <a:grpSpLocks/>
            </p:cNvGrpSpPr>
            <p:nvPr/>
          </p:nvGrpSpPr>
          <p:grpSpPr bwMode="auto">
            <a:xfrm>
              <a:off x="4032" y="2208"/>
              <a:ext cx="144" cy="240"/>
              <a:chOff x="864" y="2064"/>
              <a:chExt cx="144" cy="240"/>
            </a:xfrm>
          </p:grpSpPr>
          <p:sp>
            <p:nvSpPr>
              <p:cNvPr id="10255" name="Rectangle 26"/>
              <p:cNvSpPr>
                <a:spLocks noChangeArrowheads="1"/>
              </p:cNvSpPr>
              <p:nvPr/>
            </p:nvSpPr>
            <p:spPr bwMode="auto">
              <a:xfrm>
                <a:off x="912" y="2160"/>
                <a:ext cx="96" cy="48"/>
              </a:xfrm>
              <a:prstGeom prst="rect">
                <a:avLst/>
              </a:prstGeom>
              <a:solidFill>
                <a:srgbClr val="FF99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6" name="Rectangle 27"/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96" cy="240"/>
              </a:xfrm>
              <a:prstGeom prst="rect">
                <a:avLst/>
              </a:prstGeom>
              <a:solidFill>
                <a:srgbClr val="FF99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248" name="Group 31"/>
            <p:cNvGrpSpPr>
              <a:grpSpLocks/>
            </p:cNvGrpSpPr>
            <p:nvPr/>
          </p:nvGrpSpPr>
          <p:grpSpPr bwMode="auto">
            <a:xfrm>
              <a:off x="3648" y="2496"/>
              <a:ext cx="445" cy="192"/>
              <a:chOff x="768" y="2448"/>
              <a:chExt cx="445" cy="192"/>
            </a:xfrm>
          </p:grpSpPr>
          <p:sp>
            <p:nvSpPr>
              <p:cNvPr id="10253" name="Rectangle 32"/>
              <p:cNvSpPr>
                <a:spLocks noChangeArrowheads="1"/>
              </p:cNvSpPr>
              <p:nvPr/>
            </p:nvSpPr>
            <p:spPr bwMode="auto">
              <a:xfrm>
                <a:off x="1069" y="2524"/>
                <a:ext cx="144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4" name="Rectangle 33"/>
              <p:cNvSpPr>
                <a:spLocks noChangeArrowheads="1"/>
              </p:cNvSpPr>
              <p:nvPr/>
            </p:nvSpPr>
            <p:spPr bwMode="auto">
              <a:xfrm>
                <a:off x="768" y="2448"/>
                <a:ext cx="336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0249" name="Picture 34" descr="Picture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28" y="2064"/>
              <a:ext cx="348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0" name="Text Box 36"/>
            <p:cNvSpPr txBox="1">
              <a:spLocks noChangeArrowheads="1"/>
            </p:cNvSpPr>
            <p:nvPr/>
          </p:nvSpPr>
          <p:spPr bwMode="auto">
            <a:xfrm>
              <a:off x="3744" y="1968"/>
              <a:ext cx="5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camera </a:t>
              </a:r>
            </a:p>
          </p:txBody>
        </p:sp>
        <p:sp>
          <p:nvSpPr>
            <p:cNvPr id="10251" name="Text Box 37"/>
            <p:cNvSpPr txBox="1">
              <a:spLocks noChangeArrowheads="1"/>
            </p:cNvSpPr>
            <p:nvPr/>
          </p:nvSpPr>
          <p:spPr bwMode="auto">
            <a:xfrm>
              <a:off x="3024" y="2476"/>
              <a:ext cx="6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projector</a:t>
              </a:r>
            </a:p>
          </p:txBody>
        </p:sp>
        <p:sp>
          <p:nvSpPr>
            <p:cNvPr id="10252" name="Freeform 38"/>
            <p:cNvSpPr>
              <a:spLocks/>
            </p:cNvSpPr>
            <p:nvPr/>
          </p:nvSpPr>
          <p:spPr bwMode="auto">
            <a:xfrm>
              <a:off x="4080" y="2160"/>
              <a:ext cx="960" cy="960"/>
            </a:xfrm>
            <a:custGeom>
              <a:avLst/>
              <a:gdLst>
                <a:gd name="T0" fmla="*/ 0 w 960"/>
                <a:gd name="T1" fmla="*/ 432 h 960"/>
                <a:gd name="T2" fmla="*/ 960 w 960"/>
                <a:gd name="T3" fmla="*/ 0 h 960"/>
                <a:gd name="T4" fmla="*/ 960 w 960"/>
                <a:gd name="T5" fmla="*/ 960 h 960"/>
                <a:gd name="T6" fmla="*/ 0 w 960"/>
                <a:gd name="T7" fmla="*/ 432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0"/>
                <a:gd name="T13" fmla="*/ 0 h 960"/>
                <a:gd name="T14" fmla="*/ 960 w 960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0" h="960">
                  <a:moveTo>
                    <a:pt x="0" y="432"/>
                  </a:moveTo>
                  <a:lnTo>
                    <a:pt x="960" y="0"/>
                  </a:lnTo>
                  <a:lnTo>
                    <a:pt x="960" y="96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B2B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6" name="Rectangle 2"/>
          <p:cNvSpPr>
            <a:spLocks noChangeArrowheads="1"/>
          </p:cNvSpPr>
          <p:nvPr/>
        </p:nvSpPr>
        <p:spPr bwMode="auto">
          <a:xfrm>
            <a:off x="0" y="6078538"/>
            <a:ext cx="9159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L. Zhang, B. Curless, and S. M. Seitz. </a:t>
            </a:r>
            <a:r>
              <a:rPr lang="en-US" sz="1800">
                <a:hlinkClick r:id="rId6"/>
              </a:rPr>
              <a:t>Rapid Shape Acquisition Using Color Structured Light and Multi-pass Dynamic Programming.</a:t>
            </a:r>
            <a:r>
              <a:rPr lang="en-US" sz="1800"/>
              <a:t> </a:t>
            </a:r>
            <a:r>
              <a:rPr lang="en-US" sz="1800" i="1"/>
              <a:t>3DPVT</a:t>
            </a:r>
            <a:r>
              <a:rPr lang="en-US" sz="1800"/>
              <a:t> 2002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731838"/>
          </a:xfrm>
        </p:spPr>
        <p:txBody>
          <a:bodyPr/>
          <a:lstStyle/>
          <a:p>
            <a:r>
              <a:rPr lang="en-US" dirty="0" smtClean="0"/>
              <a:t>Active stereo with structured light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66963" y="914400"/>
          <a:ext cx="4338637" cy="3159125"/>
        </p:xfrm>
        <a:graphic>
          <a:graphicData uri="http://schemas.openxmlformats.org/presentationml/2006/ole">
            <p:oleObj spid="_x0000_s11313" name="Photo Editor Photo" r:id="rId4" imgW="5323810" imgH="3877216" progId="">
              <p:embed/>
            </p:oleObj>
          </a:graphicData>
        </a:graphic>
      </p:graphicFrame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609600" y="6078538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L. Zhang, B. Curless, and S. M. Seitz. </a:t>
            </a:r>
            <a:r>
              <a:rPr lang="en-US" sz="1800">
                <a:hlinkClick r:id="rId5"/>
              </a:rPr>
              <a:t>Rapid Shape Acquisition Using Color Structured Light and Multi-pass Dynamic Programming.</a:t>
            </a:r>
            <a:r>
              <a:rPr lang="en-US" sz="1800"/>
              <a:t> </a:t>
            </a:r>
            <a:r>
              <a:rPr lang="en-US" sz="1800" i="1"/>
              <a:t>3DPVT</a:t>
            </a:r>
            <a:r>
              <a:rPr lang="en-US" sz="1800"/>
              <a:t> 2002</a:t>
            </a:r>
          </a:p>
        </p:txBody>
      </p:sp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4191000"/>
            <a:ext cx="23622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191000"/>
            <a:ext cx="23622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Active stereo with structured light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366963" y="914400"/>
          <a:ext cx="4338637" cy="3159125"/>
        </p:xfrm>
        <a:graphic>
          <a:graphicData uri="http://schemas.openxmlformats.org/presentationml/2006/ole">
            <p:oleObj spid="_x0000_s106545" name="Photo Editor Photo" r:id="rId4" imgW="5323810" imgH="3877216" progId="">
              <p:embed/>
            </p:oleObj>
          </a:graphicData>
        </a:graphic>
      </p:graphicFrame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838200" y="63362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smtClean="0">
                <a:hlinkClick r:id="rId5"/>
              </a:rPr>
              <a:t>http://en.wikipedia.org/wiki/Structured-light_3D_scanner</a:t>
            </a:r>
            <a:endParaRPr lang="en-US" sz="1800" dirty="0"/>
          </a:p>
        </p:txBody>
      </p:sp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4191000"/>
            <a:ext cx="23622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191000"/>
            <a:ext cx="2362200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err="1" smtClean="0"/>
              <a:t>Kinect</a:t>
            </a:r>
            <a:r>
              <a:rPr lang="en-US" dirty="0" smtClean="0"/>
              <a:t>: Structured infrared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90800" y="6248400"/>
            <a:ext cx="640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smtClean="0">
                <a:hlinkClick r:id="rId3"/>
              </a:rPr>
              <a:t>http://bbzippo.wordpress.com/2010/11/28/kinect-in-infrared/</a:t>
            </a:r>
            <a:endParaRPr lang="en-US" sz="1800" dirty="0"/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4" cstate="print"/>
          <a:srcRect t="16696"/>
          <a:stretch>
            <a:fillRect/>
          </a:stretch>
        </p:blipFill>
        <p:spPr bwMode="auto">
          <a:xfrm>
            <a:off x="152400" y="914400"/>
            <a:ext cx="2876550" cy="1797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5" cstate="print"/>
          <a:srcRect t="10909"/>
          <a:stretch>
            <a:fillRect/>
          </a:stretch>
        </p:blipFill>
        <p:spPr bwMode="auto">
          <a:xfrm>
            <a:off x="2590799" y="1905000"/>
            <a:ext cx="634998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/>
          <a:lstStyle/>
          <a:p>
            <a:r>
              <a:rPr lang="en-US" dirty="0" smtClean="0"/>
              <a:t>Laser scanning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105400"/>
            <a:ext cx="77724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/>
              <a:t>Optical triangulation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Project a single stripe of laser light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Scan it across the surface of the object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This is a very precise version of structured light scanning</a:t>
            </a:r>
          </a:p>
        </p:txBody>
      </p:sp>
      <p:pic>
        <p:nvPicPr>
          <p:cNvPr id="38916" name="Picture 4" descr="cyber_triang_ge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295400"/>
            <a:ext cx="39179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 descr="scanner-head-and-david-head-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0763" y="1352550"/>
            <a:ext cx="3932237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5045075" y="3881438"/>
            <a:ext cx="35052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/>
              <a:t>Digital Michelangelo Project</a:t>
            </a:r>
          </a:p>
          <a:p>
            <a:pPr algn="ctr"/>
            <a:r>
              <a:rPr lang="en-US" sz="1800"/>
              <a:t>Levoy et al.</a:t>
            </a:r>
          </a:p>
          <a:p>
            <a:pPr algn="ctr"/>
            <a:r>
              <a:rPr lang="en-US" sz="1400">
                <a:hlinkClick r:id="rId5"/>
              </a:rPr>
              <a:t>http://graphics.stanford.edu/projects/mich/</a:t>
            </a:r>
            <a:endParaRPr lang="en-US" sz="1400"/>
          </a:p>
          <a:p>
            <a:pPr lvl="1" algn="ctr"/>
            <a:endParaRPr lang="en-US" sz="1400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r>
              <a:rPr lang="en-US" dirty="0" smtClean="0"/>
              <a:t>Laser scanned models</a:t>
            </a:r>
          </a:p>
        </p:txBody>
      </p:sp>
      <p:pic>
        <p:nvPicPr>
          <p:cNvPr id="39939" name="Picture 4" descr="fd35h-csh-s-and-bfd41h-csh-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8213" y="1023938"/>
            <a:ext cx="4802187" cy="499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2259013" y="6099175"/>
            <a:ext cx="471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600" i="1"/>
              <a:t>The Digital Michelangelo Project</a:t>
            </a:r>
            <a:r>
              <a:rPr lang="en-US" sz="1600"/>
              <a:t>, Levoy et al.</a:t>
            </a:r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Laser scanned models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2259013" y="6248400"/>
            <a:ext cx="471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600" i="1"/>
              <a:t>The Digital Michelangelo Project</a:t>
            </a:r>
            <a:r>
              <a:rPr lang="en-US" sz="1600"/>
              <a:t>, Levoy et al.</a:t>
            </a:r>
          </a:p>
        </p:txBody>
      </p:sp>
      <p:pic>
        <p:nvPicPr>
          <p:cNvPr id="40964" name="Picture 6" descr="david-classic-leftlight-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5200" y="995363"/>
            <a:ext cx="4779963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r>
              <a:rPr lang="en-US" dirty="0" smtClean="0"/>
              <a:t>Laser scanned models</a:t>
            </a:r>
          </a:p>
        </p:txBody>
      </p:sp>
      <p:pic>
        <p:nvPicPr>
          <p:cNvPr id="41987" name="Picture 4" descr="david-righteye-and-hair-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2263" y="995363"/>
            <a:ext cx="6205537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2259013" y="6099175"/>
            <a:ext cx="471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600" i="1"/>
              <a:t>The Digital Michelangelo Project</a:t>
            </a:r>
            <a:r>
              <a:rPr lang="en-US" sz="1600"/>
              <a:t>, Levoy et al.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467600" cy="731838"/>
          </a:xfrm>
        </p:spPr>
        <p:txBody>
          <a:bodyPr/>
          <a:lstStyle/>
          <a:p>
            <a:r>
              <a:rPr lang="en-US" dirty="0" smtClean="0"/>
              <a:t>Laser scanned models</a:t>
            </a: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2259013" y="5737225"/>
            <a:ext cx="471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600" i="1"/>
              <a:t>The Digital Michelangelo Project</a:t>
            </a:r>
            <a:r>
              <a:rPr lang="en-US" sz="1600"/>
              <a:t>, Levoy et al.</a:t>
            </a:r>
          </a:p>
        </p:txBody>
      </p:sp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  <p:pic>
        <p:nvPicPr>
          <p:cNvPr id="43013" name="Picture 6" descr="david-eye-qtrmm-ss-annotat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8238" y="1295400"/>
            <a:ext cx="7472362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r>
              <a:rPr lang="en-US" dirty="0" smtClean="0"/>
              <a:t>Laser scanned models</a:t>
            </a:r>
          </a:p>
        </p:txBody>
      </p:sp>
      <p:pic>
        <p:nvPicPr>
          <p:cNvPr id="44035" name="Picture 4" descr="david-eye-vrip-wireframe-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446213"/>
            <a:ext cx="5167313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2182813" y="5794375"/>
            <a:ext cx="4718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600" i="1"/>
              <a:t>The Digital Michelangelo Project</a:t>
            </a:r>
            <a:r>
              <a:rPr lang="en-US" sz="1600"/>
              <a:t>, Levoy et al.</a:t>
            </a:r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  <p:sp>
        <p:nvSpPr>
          <p:cNvPr id="44038" name="Rectangle 7"/>
          <p:cNvSpPr>
            <a:spLocks noChangeArrowheads="1"/>
          </p:cNvSpPr>
          <p:nvPr/>
        </p:nvSpPr>
        <p:spPr bwMode="auto">
          <a:xfrm>
            <a:off x="1981200" y="990600"/>
            <a:ext cx="550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1.0 mm resolution (56 million triangles)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582486"/>
          </a:xfrm>
        </p:spPr>
        <p:txBody>
          <a:bodyPr/>
          <a:lstStyle/>
          <a:p>
            <a:r>
              <a:rPr lang="en-US" dirty="0" smtClean="0"/>
              <a:t>Aligning range images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57200" y="8412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 single range scan is not sufficient to describe a complex surface</a:t>
            </a:r>
          </a:p>
          <a:p>
            <a:pPr>
              <a:buFontTx/>
              <a:buChar char="•"/>
            </a:pPr>
            <a:r>
              <a:rPr lang="en-US" dirty="0" smtClean="0"/>
              <a:t>Need techniques to register multiple range images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i="1" dirty="0" smtClean="0"/>
          </a:p>
        </p:txBody>
      </p:sp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3" cstate="print"/>
          <a:srcRect b="7397"/>
          <a:stretch>
            <a:fillRect/>
          </a:stretch>
        </p:blipFill>
        <p:spPr bwMode="auto">
          <a:xfrm>
            <a:off x="762000" y="2133600"/>
            <a:ext cx="7239000" cy="385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152400" y="6094413"/>
            <a:ext cx="895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B. Curless and M. Levoy, </a:t>
            </a:r>
            <a:r>
              <a:rPr lang="en-US" sz="1800">
                <a:hlinkClick r:id="rId4"/>
              </a:rPr>
              <a:t>A Volumetric Method for Building Complex Models from Range Images</a:t>
            </a:r>
            <a:r>
              <a:rPr lang="en-US" sz="1800"/>
              <a:t>, SIGGRAPH 1996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Aligning range images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A single range scan is not sufficient to describe a complex surface</a:t>
            </a:r>
          </a:p>
          <a:p>
            <a:pPr>
              <a:buFontTx/>
              <a:buChar char="•"/>
            </a:pPr>
            <a:r>
              <a:rPr lang="en-US" smtClean="0"/>
              <a:t>Need techniques to register multiple range images</a:t>
            </a:r>
            <a:br>
              <a:rPr lang="en-US" smtClean="0"/>
            </a:br>
            <a:endParaRPr lang="en-US" smtClean="0"/>
          </a:p>
          <a:p>
            <a:pPr algn="ctr"/>
            <a:r>
              <a:rPr lang="en-US" smtClean="0"/>
              <a:t>… which brings us to </a:t>
            </a:r>
            <a:r>
              <a:rPr lang="en-US" i="1" smtClean="0"/>
              <a:t>multi-view stereo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Multi-view stereo</a:t>
            </a:r>
          </a:p>
        </p:txBody>
      </p:sp>
      <p:pic>
        <p:nvPicPr>
          <p:cNvPr id="23556" name="Picture 4" descr="multi_view_geometry"/>
          <p:cNvPicPr>
            <a:picLocks noChangeAspect="1" noChangeArrowheads="1"/>
          </p:cNvPicPr>
          <p:nvPr/>
        </p:nvPicPr>
        <p:blipFill>
          <a:blip r:embed="rId3" cstate="print"/>
          <a:srcRect l="400" t="374"/>
          <a:stretch>
            <a:fillRect/>
          </a:stretch>
        </p:blipFill>
        <p:spPr bwMode="auto">
          <a:xfrm>
            <a:off x="2084388" y="1066800"/>
            <a:ext cx="477361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749550" y="6415088"/>
            <a:ext cx="3651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Many slides adapted from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/>
          <a:lstStyle/>
          <a:p>
            <a:r>
              <a:rPr lang="en-US" dirty="0" smtClean="0"/>
              <a:t>What is stereo vision?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873752"/>
          </a:xfrm>
        </p:spPr>
        <p:txBody>
          <a:bodyPr/>
          <a:lstStyle/>
          <a:p>
            <a:r>
              <a:rPr lang="en-US" dirty="0" smtClean="0"/>
              <a:t>Generic problem formulation: given several images of the same object or scene, compute a representation of its 3D shape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1850" y="2514600"/>
            <a:ext cx="23606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438400"/>
            <a:ext cx="24018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6613" y="2438400"/>
            <a:ext cx="22002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stereo vision?</a:t>
            </a:r>
          </a:p>
        </p:txBody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Generic problem formulation: given several images of the same object or scene, compute a representation of its 3D shape</a:t>
            </a:r>
          </a:p>
          <a:p>
            <a:r>
              <a:rPr lang="en-US" smtClean="0"/>
              <a:t>“Images of the same object or scene”</a:t>
            </a:r>
          </a:p>
          <a:p>
            <a:pPr lvl="1"/>
            <a:r>
              <a:rPr lang="en-US" smtClean="0"/>
              <a:t>Arbitrary number of images (from two to thousands)</a:t>
            </a:r>
          </a:p>
          <a:p>
            <a:pPr lvl="1"/>
            <a:r>
              <a:rPr lang="en-US" smtClean="0"/>
              <a:t>Arbitrary camera positions (camera network or video sequence)</a:t>
            </a:r>
          </a:p>
          <a:p>
            <a:pPr lvl="1"/>
            <a:r>
              <a:rPr lang="en-US" smtClean="0"/>
              <a:t>Calibration may be initially unknown </a:t>
            </a:r>
          </a:p>
          <a:p>
            <a:r>
              <a:rPr lang="en-US" smtClean="0"/>
              <a:t>“Representation of 3D shape”</a:t>
            </a:r>
          </a:p>
          <a:p>
            <a:pPr lvl="1"/>
            <a:r>
              <a:rPr lang="en-US" smtClean="0"/>
              <a:t>Depth maps</a:t>
            </a:r>
          </a:p>
          <a:p>
            <a:pPr lvl="1"/>
            <a:r>
              <a:rPr lang="en-US" smtClean="0"/>
              <a:t>Meshes</a:t>
            </a:r>
          </a:p>
          <a:p>
            <a:pPr lvl="1"/>
            <a:r>
              <a:rPr lang="en-US" smtClean="0"/>
              <a:t>Point clouds</a:t>
            </a:r>
          </a:p>
          <a:p>
            <a:pPr lvl="1"/>
            <a:r>
              <a:rPr lang="en-US" smtClean="0"/>
              <a:t>Patch clouds</a:t>
            </a:r>
          </a:p>
          <a:p>
            <a:pPr lvl="1"/>
            <a:r>
              <a:rPr lang="en-US" smtClean="0"/>
              <a:t>Volumetric models</a:t>
            </a:r>
          </a:p>
          <a:p>
            <a:pPr lvl="1"/>
            <a:r>
              <a:rPr lang="en-US" smtClean="0"/>
              <a:t>Layered models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119188"/>
            <a:ext cx="6491288" cy="38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6260" name="Text Box 4"/>
          <p:cNvSpPr txBox="1">
            <a:spLocks noChangeArrowheads="1"/>
          </p:cNvSpPr>
          <p:nvPr/>
        </p:nvSpPr>
        <p:spPr bwMode="auto">
          <a:xfrm>
            <a:off x="1862138" y="5578475"/>
            <a:ext cx="586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The third view can be used for verification</a:t>
            </a:r>
          </a:p>
        </p:txBody>
      </p:sp>
      <p:sp>
        <p:nvSpPr>
          <p:cNvPr id="736261" name="Line 5"/>
          <p:cNvSpPr>
            <a:spLocks noChangeShapeType="1"/>
          </p:cNvSpPr>
          <p:nvPr/>
        </p:nvSpPr>
        <p:spPr bwMode="auto">
          <a:xfrm>
            <a:off x="2235200" y="1385888"/>
            <a:ext cx="5200650" cy="260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2" name="Line 6"/>
          <p:cNvSpPr>
            <a:spLocks noChangeShapeType="1"/>
          </p:cNvSpPr>
          <p:nvPr/>
        </p:nvSpPr>
        <p:spPr bwMode="auto">
          <a:xfrm flipV="1">
            <a:off x="2114550" y="1690688"/>
            <a:ext cx="1651000" cy="25400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3" name="Line 7"/>
          <p:cNvSpPr>
            <a:spLocks noChangeShapeType="1"/>
          </p:cNvSpPr>
          <p:nvPr/>
        </p:nvSpPr>
        <p:spPr bwMode="auto">
          <a:xfrm>
            <a:off x="3543300" y="2039938"/>
            <a:ext cx="1384300" cy="271145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4" name="Oval 8"/>
          <p:cNvSpPr>
            <a:spLocks noChangeArrowheads="1"/>
          </p:cNvSpPr>
          <p:nvPr/>
        </p:nvSpPr>
        <p:spPr bwMode="auto">
          <a:xfrm>
            <a:off x="2159000" y="1309688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5" name="Oval 9"/>
          <p:cNvSpPr>
            <a:spLocks noChangeArrowheads="1"/>
          </p:cNvSpPr>
          <p:nvPr/>
        </p:nvSpPr>
        <p:spPr bwMode="auto">
          <a:xfrm>
            <a:off x="3689350" y="1614488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6" name="Oval 10"/>
          <p:cNvSpPr>
            <a:spLocks noChangeArrowheads="1"/>
          </p:cNvSpPr>
          <p:nvPr/>
        </p:nvSpPr>
        <p:spPr bwMode="auto">
          <a:xfrm>
            <a:off x="3460750" y="197008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7" name="Oval 11"/>
          <p:cNvSpPr>
            <a:spLocks noChangeArrowheads="1"/>
          </p:cNvSpPr>
          <p:nvPr/>
        </p:nvSpPr>
        <p:spPr bwMode="auto">
          <a:xfrm>
            <a:off x="2038350" y="4154488"/>
            <a:ext cx="152400" cy="1524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8" name="Oval 12"/>
          <p:cNvSpPr>
            <a:spLocks noChangeArrowheads="1"/>
          </p:cNvSpPr>
          <p:nvPr/>
        </p:nvSpPr>
        <p:spPr bwMode="auto">
          <a:xfrm>
            <a:off x="2501900" y="3455988"/>
            <a:ext cx="152400" cy="1524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69" name="Oval 13"/>
          <p:cNvSpPr>
            <a:spLocks noChangeArrowheads="1"/>
          </p:cNvSpPr>
          <p:nvPr/>
        </p:nvSpPr>
        <p:spPr bwMode="auto">
          <a:xfrm>
            <a:off x="6407150" y="3449638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6270" name="Oval 14"/>
          <p:cNvSpPr>
            <a:spLocks noChangeArrowheads="1"/>
          </p:cNvSpPr>
          <p:nvPr/>
        </p:nvSpPr>
        <p:spPr bwMode="auto">
          <a:xfrm>
            <a:off x="4457700" y="39131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Rectangle 15"/>
          <p:cNvSpPr>
            <a:spLocks noGrp="1" noChangeArrowheads="1"/>
          </p:cNvSpPr>
          <p:nvPr>
            <p:ph type="title"/>
          </p:nvPr>
        </p:nvSpPr>
        <p:spPr>
          <a:xfrm>
            <a:off x="501650" y="76200"/>
            <a:ext cx="7467600" cy="808038"/>
          </a:xfrm>
        </p:spPr>
        <p:txBody>
          <a:bodyPr/>
          <a:lstStyle/>
          <a:p>
            <a:r>
              <a:rPr lang="en-US" dirty="0" smtClean="0"/>
              <a:t>Beyond two-view stereo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6260" grpId="0" autoUpdateAnimBg="0"/>
      <p:bldP spid="736261" grpId="0" animBg="1"/>
      <p:bldP spid="736262" grpId="0" animBg="1"/>
      <p:bldP spid="736263" grpId="0" animBg="1"/>
      <p:bldP spid="736264" grpId="0" animBg="1"/>
      <p:bldP spid="736265" grpId="0" animBg="1"/>
      <p:bldP spid="736266" grpId="0" animBg="1"/>
      <p:bldP spid="736267" grpId="0" animBg="1"/>
      <p:bldP spid="736268" grpId="0" animBg="1"/>
      <p:bldP spid="736269" grpId="0" animBg="1"/>
      <p:bldP spid="73627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307848"/>
            <a:ext cx="7467600" cy="5032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Multiple-baseline stereo</a:t>
            </a:r>
          </a:p>
        </p:txBody>
      </p:sp>
      <p:sp>
        <p:nvSpPr>
          <p:cNvPr id="2765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993648"/>
            <a:ext cx="8382000" cy="4873752"/>
          </a:xfrm>
        </p:spPr>
        <p:txBody>
          <a:bodyPr/>
          <a:lstStyle/>
          <a:p>
            <a:r>
              <a:rPr lang="en-US" dirty="0" smtClean="0"/>
              <a:t>Pick a reference image, and slide the corresponding window along the corresponding </a:t>
            </a:r>
            <a:r>
              <a:rPr lang="en-US" dirty="0" err="1" smtClean="0"/>
              <a:t>epipolar</a:t>
            </a:r>
            <a:r>
              <a:rPr lang="en-US" dirty="0" smtClean="0"/>
              <a:t> lines of all other images, using inverse depth relative to the first image as the search parameter</a:t>
            </a:r>
          </a:p>
          <a:p>
            <a:endParaRPr lang="en-US" dirty="0" smtClean="0"/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228600" y="606425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M. Okutomi and T. Kanade, </a:t>
            </a:r>
            <a:r>
              <a:rPr lang="en-US" sz="1800">
                <a:hlinkClick r:id="rId3"/>
              </a:rPr>
              <a:t>“A Multiple-Baseline Stereo System,”</a:t>
            </a:r>
            <a:r>
              <a:rPr lang="en-US" sz="1800"/>
              <a:t>  IEEE Trans. on Pattern Analysis and Machine Intelligence,  15(4):353-363 (1993). </a:t>
            </a:r>
          </a:p>
        </p:txBody>
      </p:sp>
      <p:pic>
        <p:nvPicPr>
          <p:cNvPr id="27653" name="Picture 9" descr="IUW94stere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0663" y="2860675"/>
            <a:ext cx="2624137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2771775"/>
            <a:ext cx="350520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Multiple-baseline stereo</a:t>
            </a:r>
            <a:endParaRPr lang="en-US" dirty="0" smtClean="0"/>
          </a:p>
        </p:txBody>
      </p:sp>
      <p:sp>
        <p:nvSpPr>
          <p:cNvPr id="1029" name="Rectangle 3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   For larger baselines, must search larger </a:t>
            </a:r>
            <a:br>
              <a:rPr lang="en-US" smtClean="0"/>
            </a:br>
            <a:r>
              <a:rPr lang="en-US" smtClean="0"/>
              <a:t>    area in second image</a:t>
            </a:r>
          </a:p>
          <a:p>
            <a:endParaRPr lang="en-US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H="1">
            <a:off x="6965950" y="1524000"/>
            <a:ext cx="914400" cy="2286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 flipH="1">
            <a:off x="6965950" y="1371600"/>
            <a:ext cx="457200" cy="2438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Oval 13"/>
          <p:cNvSpPr>
            <a:spLocks noChangeArrowheads="1"/>
          </p:cNvSpPr>
          <p:nvPr/>
        </p:nvSpPr>
        <p:spPr bwMode="auto">
          <a:xfrm>
            <a:off x="7346950" y="2362200"/>
            <a:ext cx="76200" cy="762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7526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95450"/>
            <a:ext cx="86201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>
          <a:xfrm>
            <a:off x="423863" y="228600"/>
            <a:ext cx="7467600" cy="731838"/>
          </a:xfrm>
        </p:spPr>
        <p:txBody>
          <a:bodyPr/>
          <a:lstStyle/>
          <a:p>
            <a:r>
              <a:rPr lang="en-US" dirty="0" smtClean="0"/>
              <a:t>Multiple-baseline stereo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685800" y="1219200"/>
          <a:ext cx="2751138" cy="5334000"/>
        </p:xfrm>
        <a:graphic>
          <a:graphicData uri="http://schemas.openxmlformats.org/presentationml/2006/ole">
            <p:oleObj spid="_x0000_s108596" name="Image" r:id="rId4" imgW="5184610" imgH="10051535" progId="">
              <p:embed/>
            </p:oleObj>
          </a:graphicData>
        </a:graphic>
      </p:graphicFrame>
      <p:graphicFrame>
        <p:nvGraphicFramePr>
          <p:cNvPr id="831494" name="Object 6"/>
          <p:cNvGraphicFramePr>
            <a:graphicFrameLocks noChangeAspect="1"/>
          </p:cNvGraphicFramePr>
          <p:nvPr/>
        </p:nvGraphicFramePr>
        <p:xfrm>
          <a:off x="4075113" y="3505200"/>
          <a:ext cx="4383087" cy="3186113"/>
        </p:xfrm>
        <a:graphic>
          <a:graphicData uri="http://schemas.openxmlformats.org/presentationml/2006/ole">
            <p:oleObj spid="_x0000_s108597" name="Image" r:id="rId5" imgW="5260854" imgH="3824921" progId="">
              <p:embed/>
            </p:oleObj>
          </a:graphicData>
        </a:graphic>
      </p:graphicFrame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4953000" y="2057400"/>
            <a:ext cx="29384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Use the sum of SSD scores to rank matches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3"/>
          <p:cNvGrpSpPr>
            <a:grpSpLocks/>
          </p:cNvGrpSpPr>
          <p:nvPr/>
        </p:nvGrpSpPr>
        <p:grpSpPr bwMode="auto">
          <a:xfrm>
            <a:off x="1066800" y="1143000"/>
            <a:ext cx="7010400" cy="4953000"/>
            <a:chOff x="134" y="192"/>
            <a:chExt cx="5482" cy="3887"/>
          </a:xfrm>
        </p:grpSpPr>
        <p:pic>
          <p:nvPicPr>
            <p:cNvPr id="28677" name="Picture 2" descr="mbase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4" y="1920"/>
              <a:ext cx="2126" cy="2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3" descr="town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4" descr="town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5" descr="town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0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AutoShape 6"/>
            <p:cNvSpPr>
              <a:spLocks noChangeArrowheads="1"/>
            </p:cNvSpPr>
            <p:nvPr/>
          </p:nvSpPr>
          <p:spPr bwMode="auto">
            <a:xfrm>
              <a:off x="3408" y="768"/>
              <a:ext cx="624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8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AutoShape 7"/>
            <p:cNvSpPr>
              <a:spLocks noChangeArrowheads="1"/>
            </p:cNvSpPr>
            <p:nvPr/>
          </p:nvSpPr>
          <p:spPr bwMode="auto">
            <a:xfrm rot="2347618">
              <a:off x="1008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AutoShape 8"/>
            <p:cNvSpPr>
              <a:spLocks noChangeArrowheads="1"/>
            </p:cNvSpPr>
            <p:nvPr/>
          </p:nvSpPr>
          <p:spPr bwMode="auto">
            <a:xfrm rot="19252382" flipH="1">
              <a:off x="4176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134" y="1631"/>
              <a:ext cx="343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I1</a:t>
              </a:r>
            </a:p>
          </p:txBody>
        </p:sp>
        <p:sp>
          <p:nvSpPr>
            <p:cNvPr id="28685" name="Text Box 10"/>
            <p:cNvSpPr txBox="1">
              <a:spLocks noChangeArrowheads="1"/>
            </p:cNvSpPr>
            <p:nvPr/>
          </p:nvSpPr>
          <p:spPr bwMode="auto">
            <a:xfrm>
              <a:off x="1814" y="1631"/>
              <a:ext cx="34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I2</a:t>
              </a:r>
            </a:p>
          </p:txBody>
        </p:sp>
        <p:sp>
          <p:nvSpPr>
            <p:cNvPr id="28686" name="Text Box 11"/>
            <p:cNvSpPr txBox="1">
              <a:spLocks noChangeArrowheads="1"/>
            </p:cNvSpPr>
            <p:nvPr/>
          </p:nvSpPr>
          <p:spPr bwMode="auto">
            <a:xfrm>
              <a:off x="4070" y="1631"/>
              <a:ext cx="46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I10</a:t>
              </a:r>
            </a:p>
          </p:txBody>
        </p:sp>
      </p:grpSp>
      <p:sp>
        <p:nvSpPr>
          <p:cNvPr id="28675" name="Rectangle 14"/>
          <p:cNvSpPr>
            <a:spLocks noGrp="1" noChangeArrowheads="1"/>
          </p:cNvSpPr>
          <p:nvPr>
            <p:ph type="title"/>
          </p:nvPr>
        </p:nvSpPr>
        <p:spPr>
          <a:xfrm>
            <a:off x="476299" y="152400"/>
            <a:ext cx="7467600" cy="655638"/>
          </a:xfrm>
        </p:spPr>
        <p:txBody>
          <a:bodyPr/>
          <a:lstStyle/>
          <a:p>
            <a:r>
              <a:rPr lang="en-US" dirty="0" smtClean="0"/>
              <a:t>Multiple-baseline stereo results</a:t>
            </a:r>
          </a:p>
        </p:txBody>
      </p:sp>
      <p:sp>
        <p:nvSpPr>
          <p:cNvPr id="28676" name="Text Box 15"/>
          <p:cNvSpPr txBox="1">
            <a:spLocks noChangeArrowheads="1"/>
          </p:cNvSpPr>
          <p:nvPr/>
        </p:nvSpPr>
        <p:spPr bwMode="auto">
          <a:xfrm>
            <a:off x="223562" y="6147377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M. </a:t>
            </a:r>
            <a:r>
              <a:rPr lang="en-US" sz="1800" dirty="0" err="1"/>
              <a:t>Okutomi</a:t>
            </a:r>
            <a:r>
              <a:rPr lang="en-US" sz="1800" dirty="0"/>
              <a:t> and T. </a:t>
            </a:r>
            <a:r>
              <a:rPr lang="en-US" sz="1800" dirty="0" err="1"/>
              <a:t>Kanade</a:t>
            </a:r>
            <a:r>
              <a:rPr lang="en-US" sz="1800" dirty="0"/>
              <a:t>, </a:t>
            </a:r>
            <a:r>
              <a:rPr lang="en-US" sz="1800" dirty="0">
                <a:hlinkClick r:id="rId7"/>
              </a:rPr>
              <a:t>“A Multiple-Baseline Stereo System,”</a:t>
            </a:r>
            <a:r>
              <a:rPr lang="en-US" sz="1800" dirty="0"/>
              <a:t>  IEEE Trans. on Pattern Analysis and Machine Intelligence,  15(4):353-363 (1993).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 noChangeAspect="1"/>
          </p:cNvGrpSpPr>
          <p:nvPr/>
        </p:nvGrpSpPr>
        <p:grpSpPr bwMode="auto">
          <a:xfrm>
            <a:off x="4267200" y="2705100"/>
            <a:ext cx="914400" cy="800100"/>
            <a:chOff x="2496" y="2640"/>
            <a:chExt cx="384" cy="336"/>
          </a:xfrm>
        </p:grpSpPr>
        <p:sp>
          <p:nvSpPr>
            <p:cNvPr id="30783" name="Oval 3"/>
            <p:cNvSpPr>
              <a:spLocks noChangeAspect="1" noChangeArrowheads="1"/>
            </p:cNvSpPr>
            <p:nvPr/>
          </p:nvSpPr>
          <p:spPr bwMode="auto">
            <a:xfrm>
              <a:off x="2736" y="2736"/>
              <a:ext cx="144" cy="19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4" name="Rectangle 4"/>
            <p:cNvSpPr>
              <a:spLocks noChangeAspect="1" noChangeArrowheads="1"/>
            </p:cNvSpPr>
            <p:nvPr/>
          </p:nvSpPr>
          <p:spPr bwMode="auto">
            <a:xfrm>
              <a:off x="2496" y="2688"/>
              <a:ext cx="288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5" name="Oval 5"/>
            <p:cNvSpPr>
              <a:spLocks noChangeAspect="1" noChangeArrowheads="1"/>
            </p:cNvSpPr>
            <p:nvPr/>
          </p:nvSpPr>
          <p:spPr bwMode="auto">
            <a:xfrm>
              <a:off x="2496" y="2880"/>
              <a:ext cx="288" cy="9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6" name="Oval 6"/>
            <p:cNvSpPr>
              <a:spLocks noChangeAspect="1" noChangeArrowheads="1"/>
            </p:cNvSpPr>
            <p:nvPr/>
          </p:nvSpPr>
          <p:spPr bwMode="auto">
            <a:xfrm>
              <a:off x="2496" y="2640"/>
              <a:ext cx="288" cy="96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7" name="Rectangle 7"/>
            <p:cNvSpPr>
              <a:spLocks noChangeAspect="1" noChangeArrowheads="1"/>
            </p:cNvSpPr>
            <p:nvPr/>
          </p:nvSpPr>
          <p:spPr bwMode="auto">
            <a:xfrm>
              <a:off x="2510" y="2838"/>
              <a:ext cx="259" cy="9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8" name="AutoShape 8"/>
            <p:cNvSpPr>
              <a:spLocks noChangeAspect="1" noChangeArrowheads="1"/>
            </p:cNvSpPr>
            <p:nvPr/>
          </p:nvSpPr>
          <p:spPr bwMode="auto">
            <a:xfrm>
              <a:off x="2562" y="2758"/>
              <a:ext cx="144" cy="192"/>
            </a:xfrm>
            <a:prstGeom prst="diamond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23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Plane Sweep Stereo</a:t>
            </a:r>
          </a:p>
        </p:txBody>
      </p:sp>
      <p:sp>
        <p:nvSpPr>
          <p:cNvPr id="3072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r>
              <a:rPr lang="en-US" smtClean="0"/>
              <a:t>Choose a reference view</a:t>
            </a:r>
          </a:p>
          <a:p>
            <a:r>
              <a:rPr lang="en-US" smtClean="0"/>
              <a:t>Sweep family of planes at different depths with respect to the reference camera</a:t>
            </a:r>
            <a:endParaRPr lang="en-US" dirty="0" smtClean="0"/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3962400" y="3581400"/>
            <a:ext cx="1371600" cy="838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AutoShape 12"/>
          <p:cNvSpPr>
            <a:spLocks noChangeArrowheads="1"/>
          </p:cNvSpPr>
          <p:nvPr/>
        </p:nvSpPr>
        <p:spPr bwMode="auto">
          <a:xfrm rot="5400000">
            <a:off x="2609850" y="3333750"/>
            <a:ext cx="1066800" cy="952500"/>
          </a:xfrm>
          <a:prstGeom prst="parallelogram">
            <a:avLst>
              <a:gd name="adj" fmla="val 28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AutoShape 13"/>
          <p:cNvSpPr>
            <a:spLocks noChangeArrowheads="1"/>
          </p:cNvSpPr>
          <p:nvPr/>
        </p:nvSpPr>
        <p:spPr bwMode="auto">
          <a:xfrm rot="16200000" flipH="1">
            <a:off x="5581650" y="3333750"/>
            <a:ext cx="1066800" cy="952500"/>
          </a:xfrm>
          <a:prstGeom prst="parallelogram">
            <a:avLst>
              <a:gd name="adj" fmla="val 28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28" name="Group 14"/>
          <p:cNvGrpSpPr>
            <a:grpSpLocks/>
          </p:cNvGrpSpPr>
          <p:nvPr/>
        </p:nvGrpSpPr>
        <p:grpSpPr bwMode="auto">
          <a:xfrm>
            <a:off x="4343400" y="3733800"/>
            <a:ext cx="609600" cy="533400"/>
            <a:chOff x="2496" y="2640"/>
            <a:chExt cx="384" cy="336"/>
          </a:xfrm>
        </p:grpSpPr>
        <p:sp>
          <p:nvSpPr>
            <p:cNvPr id="30777" name="Oval 15"/>
            <p:cNvSpPr>
              <a:spLocks noChangeArrowheads="1"/>
            </p:cNvSpPr>
            <p:nvPr/>
          </p:nvSpPr>
          <p:spPr bwMode="auto">
            <a:xfrm>
              <a:off x="2736" y="2736"/>
              <a:ext cx="144" cy="19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8" name="Rectangle 16"/>
            <p:cNvSpPr>
              <a:spLocks noChangeArrowheads="1"/>
            </p:cNvSpPr>
            <p:nvPr/>
          </p:nvSpPr>
          <p:spPr bwMode="auto">
            <a:xfrm>
              <a:off x="2496" y="2688"/>
              <a:ext cx="288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9" name="Oval 17"/>
            <p:cNvSpPr>
              <a:spLocks noChangeArrowheads="1"/>
            </p:cNvSpPr>
            <p:nvPr/>
          </p:nvSpPr>
          <p:spPr bwMode="auto">
            <a:xfrm>
              <a:off x="2496" y="2880"/>
              <a:ext cx="288" cy="9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0" name="Oval 18"/>
            <p:cNvSpPr>
              <a:spLocks noChangeArrowheads="1"/>
            </p:cNvSpPr>
            <p:nvPr/>
          </p:nvSpPr>
          <p:spPr bwMode="auto">
            <a:xfrm>
              <a:off x="2496" y="2640"/>
              <a:ext cx="288" cy="96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1" name="Rectangle 19"/>
            <p:cNvSpPr>
              <a:spLocks noChangeArrowheads="1"/>
            </p:cNvSpPr>
            <p:nvPr/>
          </p:nvSpPr>
          <p:spPr bwMode="auto">
            <a:xfrm>
              <a:off x="2510" y="2838"/>
              <a:ext cx="259" cy="9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2" name="AutoShape 20"/>
            <p:cNvSpPr>
              <a:spLocks noChangeArrowheads="1"/>
            </p:cNvSpPr>
            <p:nvPr/>
          </p:nvSpPr>
          <p:spPr bwMode="auto">
            <a:xfrm>
              <a:off x="2562" y="2758"/>
              <a:ext cx="144" cy="192"/>
            </a:xfrm>
            <a:prstGeom prst="diamond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29" name="Group 21"/>
          <p:cNvGrpSpPr>
            <a:grpSpLocks/>
          </p:cNvGrpSpPr>
          <p:nvPr/>
        </p:nvGrpSpPr>
        <p:grpSpPr bwMode="auto">
          <a:xfrm>
            <a:off x="5867400" y="3581400"/>
            <a:ext cx="504825" cy="533400"/>
            <a:chOff x="3456" y="2544"/>
            <a:chExt cx="318" cy="336"/>
          </a:xfrm>
        </p:grpSpPr>
        <p:sp>
          <p:nvSpPr>
            <p:cNvPr id="30771" name="Oval 22"/>
            <p:cNvSpPr>
              <a:spLocks noChangeArrowheads="1"/>
            </p:cNvSpPr>
            <p:nvPr/>
          </p:nvSpPr>
          <p:spPr bwMode="auto">
            <a:xfrm>
              <a:off x="3648" y="2640"/>
              <a:ext cx="126" cy="19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2" name="Rectangle 23"/>
            <p:cNvSpPr>
              <a:spLocks noChangeArrowheads="1"/>
            </p:cNvSpPr>
            <p:nvPr/>
          </p:nvSpPr>
          <p:spPr bwMode="auto">
            <a:xfrm>
              <a:off x="3456" y="2592"/>
              <a:ext cx="252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3" name="Oval 24"/>
            <p:cNvSpPr>
              <a:spLocks noChangeArrowheads="1"/>
            </p:cNvSpPr>
            <p:nvPr/>
          </p:nvSpPr>
          <p:spPr bwMode="auto">
            <a:xfrm>
              <a:off x="3456" y="2784"/>
              <a:ext cx="252" cy="9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4" name="Oval 25"/>
            <p:cNvSpPr>
              <a:spLocks noChangeArrowheads="1"/>
            </p:cNvSpPr>
            <p:nvPr/>
          </p:nvSpPr>
          <p:spPr bwMode="auto">
            <a:xfrm>
              <a:off x="3456" y="2544"/>
              <a:ext cx="252" cy="96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5" name="Rectangle 26"/>
            <p:cNvSpPr>
              <a:spLocks noChangeArrowheads="1"/>
            </p:cNvSpPr>
            <p:nvPr/>
          </p:nvSpPr>
          <p:spPr bwMode="auto">
            <a:xfrm>
              <a:off x="3468" y="2742"/>
              <a:ext cx="227" cy="9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6" name="AutoShape 27"/>
            <p:cNvSpPr>
              <a:spLocks noChangeArrowheads="1"/>
            </p:cNvSpPr>
            <p:nvPr/>
          </p:nvSpPr>
          <p:spPr bwMode="auto">
            <a:xfrm>
              <a:off x="3474" y="2640"/>
              <a:ext cx="126" cy="192"/>
            </a:xfrm>
            <a:prstGeom prst="diamond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30" name="Group 28"/>
          <p:cNvGrpSpPr>
            <a:grpSpLocks/>
          </p:cNvGrpSpPr>
          <p:nvPr/>
        </p:nvGrpSpPr>
        <p:grpSpPr bwMode="auto">
          <a:xfrm>
            <a:off x="2895600" y="3505200"/>
            <a:ext cx="504825" cy="533400"/>
            <a:chOff x="1584" y="2496"/>
            <a:chExt cx="318" cy="336"/>
          </a:xfrm>
        </p:grpSpPr>
        <p:sp>
          <p:nvSpPr>
            <p:cNvPr id="30765" name="Oval 29"/>
            <p:cNvSpPr>
              <a:spLocks noChangeArrowheads="1"/>
            </p:cNvSpPr>
            <p:nvPr/>
          </p:nvSpPr>
          <p:spPr bwMode="auto">
            <a:xfrm>
              <a:off x="1776" y="2544"/>
              <a:ext cx="126" cy="192"/>
            </a:xfrm>
            <a:prstGeom prst="ellips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6" name="Rectangle 30"/>
            <p:cNvSpPr>
              <a:spLocks noChangeArrowheads="1"/>
            </p:cNvSpPr>
            <p:nvPr/>
          </p:nvSpPr>
          <p:spPr bwMode="auto">
            <a:xfrm>
              <a:off x="1584" y="2544"/>
              <a:ext cx="252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7" name="Oval 31"/>
            <p:cNvSpPr>
              <a:spLocks noChangeArrowheads="1"/>
            </p:cNvSpPr>
            <p:nvPr/>
          </p:nvSpPr>
          <p:spPr bwMode="auto">
            <a:xfrm>
              <a:off x="1584" y="2736"/>
              <a:ext cx="252" cy="9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8" name="Oval 32"/>
            <p:cNvSpPr>
              <a:spLocks noChangeArrowheads="1"/>
            </p:cNvSpPr>
            <p:nvPr/>
          </p:nvSpPr>
          <p:spPr bwMode="auto">
            <a:xfrm>
              <a:off x="1584" y="2496"/>
              <a:ext cx="252" cy="96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9" name="Rectangle 33"/>
            <p:cNvSpPr>
              <a:spLocks noChangeArrowheads="1"/>
            </p:cNvSpPr>
            <p:nvPr/>
          </p:nvSpPr>
          <p:spPr bwMode="auto">
            <a:xfrm>
              <a:off x="1596" y="2694"/>
              <a:ext cx="227" cy="9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0" name="AutoShape 34"/>
            <p:cNvSpPr>
              <a:spLocks noChangeArrowheads="1"/>
            </p:cNvSpPr>
            <p:nvPr/>
          </p:nvSpPr>
          <p:spPr bwMode="auto">
            <a:xfrm>
              <a:off x="1680" y="2614"/>
              <a:ext cx="126" cy="192"/>
            </a:xfrm>
            <a:prstGeom prst="diamond">
              <a:avLst/>
            </a:prstGeom>
            <a:solidFill>
              <a:srgbClr val="9933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31" name="Group 35"/>
          <p:cNvGrpSpPr>
            <a:grpSpLocks/>
          </p:cNvGrpSpPr>
          <p:nvPr/>
        </p:nvGrpSpPr>
        <p:grpSpPr bwMode="auto">
          <a:xfrm>
            <a:off x="4191000" y="2667000"/>
            <a:ext cx="838200" cy="2971800"/>
            <a:chOff x="2400" y="1968"/>
            <a:chExt cx="528" cy="1872"/>
          </a:xfrm>
        </p:grpSpPr>
        <p:sp>
          <p:nvSpPr>
            <p:cNvPr id="30761" name="Line 36"/>
            <p:cNvSpPr>
              <a:spLocks noChangeShapeType="1"/>
            </p:cNvSpPr>
            <p:nvPr/>
          </p:nvSpPr>
          <p:spPr bwMode="auto">
            <a:xfrm>
              <a:off x="2400" y="1968"/>
              <a:ext cx="192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2" name="Line 37"/>
            <p:cNvSpPr>
              <a:spLocks noChangeShapeType="1"/>
            </p:cNvSpPr>
            <p:nvPr/>
          </p:nvSpPr>
          <p:spPr bwMode="auto">
            <a:xfrm flipH="1">
              <a:off x="2592" y="1968"/>
              <a:ext cx="336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3" name="Line 38"/>
            <p:cNvSpPr>
              <a:spLocks noChangeShapeType="1"/>
            </p:cNvSpPr>
            <p:nvPr/>
          </p:nvSpPr>
          <p:spPr bwMode="auto">
            <a:xfrm>
              <a:off x="2400" y="2496"/>
              <a:ext cx="192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4" name="Line 39"/>
            <p:cNvSpPr>
              <a:spLocks noChangeShapeType="1"/>
            </p:cNvSpPr>
            <p:nvPr/>
          </p:nvSpPr>
          <p:spPr bwMode="auto">
            <a:xfrm flipH="1">
              <a:off x="2592" y="2496"/>
              <a:ext cx="336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32" name="Group 40"/>
          <p:cNvGrpSpPr>
            <a:grpSpLocks/>
          </p:cNvGrpSpPr>
          <p:nvPr/>
        </p:nvGrpSpPr>
        <p:grpSpPr bwMode="auto">
          <a:xfrm>
            <a:off x="4191000" y="2667000"/>
            <a:ext cx="3733800" cy="2057400"/>
            <a:chOff x="2400" y="1968"/>
            <a:chExt cx="2352" cy="1296"/>
          </a:xfrm>
        </p:grpSpPr>
        <p:sp>
          <p:nvSpPr>
            <p:cNvPr id="30757" name="Line 41"/>
            <p:cNvSpPr>
              <a:spLocks noChangeShapeType="1"/>
            </p:cNvSpPr>
            <p:nvPr/>
          </p:nvSpPr>
          <p:spPr bwMode="auto">
            <a:xfrm>
              <a:off x="2400" y="1968"/>
              <a:ext cx="2352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8" name="Line 42"/>
            <p:cNvSpPr>
              <a:spLocks noChangeShapeType="1"/>
            </p:cNvSpPr>
            <p:nvPr/>
          </p:nvSpPr>
          <p:spPr bwMode="auto">
            <a:xfrm>
              <a:off x="2928" y="1968"/>
              <a:ext cx="1824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9" name="Line 43"/>
            <p:cNvSpPr>
              <a:spLocks noChangeShapeType="1"/>
            </p:cNvSpPr>
            <p:nvPr/>
          </p:nvSpPr>
          <p:spPr bwMode="auto">
            <a:xfrm>
              <a:off x="2400" y="2496"/>
              <a:ext cx="2352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0" name="Line 44"/>
            <p:cNvSpPr>
              <a:spLocks noChangeShapeType="1"/>
            </p:cNvSpPr>
            <p:nvPr/>
          </p:nvSpPr>
          <p:spPr bwMode="auto">
            <a:xfrm>
              <a:off x="2928" y="2496"/>
              <a:ext cx="1824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33" name="Group 45"/>
          <p:cNvGrpSpPr>
            <a:grpSpLocks/>
          </p:cNvGrpSpPr>
          <p:nvPr/>
        </p:nvGrpSpPr>
        <p:grpSpPr bwMode="auto">
          <a:xfrm>
            <a:off x="1066800" y="2667000"/>
            <a:ext cx="3962400" cy="1905000"/>
            <a:chOff x="432" y="1968"/>
            <a:chExt cx="2496" cy="1200"/>
          </a:xfrm>
        </p:grpSpPr>
        <p:sp>
          <p:nvSpPr>
            <p:cNvPr id="30753" name="Line 46"/>
            <p:cNvSpPr>
              <a:spLocks noChangeShapeType="1"/>
            </p:cNvSpPr>
            <p:nvPr/>
          </p:nvSpPr>
          <p:spPr bwMode="auto">
            <a:xfrm flipH="1">
              <a:off x="432" y="1968"/>
              <a:ext cx="1968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4" name="Line 47"/>
            <p:cNvSpPr>
              <a:spLocks noChangeShapeType="1"/>
            </p:cNvSpPr>
            <p:nvPr/>
          </p:nvSpPr>
          <p:spPr bwMode="auto">
            <a:xfrm flipH="1">
              <a:off x="432" y="1968"/>
              <a:ext cx="2496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5" name="Line 48"/>
            <p:cNvSpPr>
              <a:spLocks noChangeShapeType="1"/>
            </p:cNvSpPr>
            <p:nvPr/>
          </p:nvSpPr>
          <p:spPr bwMode="auto">
            <a:xfrm flipH="1">
              <a:off x="432" y="2496"/>
              <a:ext cx="249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6" name="Line 49"/>
            <p:cNvSpPr>
              <a:spLocks noChangeShapeType="1"/>
            </p:cNvSpPr>
            <p:nvPr/>
          </p:nvSpPr>
          <p:spPr bwMode="auto">
            <a:xfrm flipH="1">
              <a:off x="432" y="2496"/>
              <a:ext cx="196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4498" name="Rectangle 50"/>
          <p:cNvSpPr>
            <a:spLocks noChangeArrowheads="1"/>
          </p:cNvSpPr>
          <p:nvPr/>
        </p:nvSpPr>
        <p:spPr bwMode="auto">
          <a:xfrm>
            <a:off x="-304800" y="57912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algn="ctr">
              <a:spcBef>
                <a:spcPct val="20000"/>
              </a:spcBef>
            </a:pPr>
            <a:r>
              <a:rPr lang="en-US" sz="1800" dirty="0" smtClean="0"/>
              <a:t>Each </a:t>
            </a:r>
            <a:r>
              <a:rPr lang="en-US" sz="1800" dirty="0"/>
              <a:t>plane defines </a:t>
            </a:r>
            <a:r>
              <a:rPr lang="en-US" sz="1800" dirty="0" smtClean="0"/>
              <a:t>a </a:t>
            </a:r>
            <a:r>
              <a:rPr lang="en-US" sz="1800" dirty="0" err="1" smtClean="0"/>
              <a:t>homography</a:t>
            </a:r>
            <a:r>
              <a:rPr lang="en-US" sz="1800" dirty="0" smtClean="0"/>
              <a:t> warping each input image into the reference view</a:t>
            </a:r>
            <a:endParaRPr lang="en-US" sz="1800" dirty="0"/>
          </a:p>
        </p:txBody>
      </p:sp>
      <p:sp>
        <p:nvSpPr>
          <p:cNvPr id="30735" name="Text Box 52"/>
          <p:cNvSpPr txBox="1">
            <a:spLocks noChangeArrowheads="1"/>
          </p:cNvSpPr>
          <p:nvPr/>
        </p:nvSpPr>
        <p:spPr bwMode="auto">
          <a:xfrm>
            <a:off x="4572000" y="5105400"/>
            <a:ext cx="17526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latin typeface="Times New Roman" pitchFamily="18" charset="0"/>
              </a:rPr>
              <a:t>reference </a:t>
            </a:r>
            <a:r>
              <a:rPr lang="en-US" sz="1800" dirty="0">
                <a:latin typeface="Times New Roman" pitchFamily="18" charset="0"/>
              </a:rPr>
              <a:t>camera</a:t>
            </a:r>
          </a:p>
        </p:txBody>
      </p:sp>
      <p:sp>
        <p:nvSpPr>
          <p:cNvPr id="30737" name="Text Box 54"/>
          <p:cNvSpPr txBox="1">
            <a:spLocks noChangeArrowheads="1"/>
          </p:cNvSpPr>
          <p:nvPr/>
        </p:nvSpPr>
        <p:spPr bwMode="auto">
          <a:xfrm>
            <a:off x="1371600" y="3276600"/>
            <a:ext cx="15240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input image</a:t>
            </a:r>
          </a:p>
        </p:txBody>
      </p:sp>
      <p:sp>
        <p:nvSpPr>
          <p:cNvPr id="744503" name="Rectangle 55"/>
          <p:cNvSpPr>
            <a:spLocks noChangeArrowheads="1"/>
          </p:cNvSpPr>
          <p:nvPr/>
        </p:nvSpPr>
        <p:spPr bwMode="auto">
          <a:xfrm>
            <a:off x="4302125" y="3657600"/>
            <a:ext cx="533400" cy="6096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56"/>
          <p:cNvGrpSpPr>
            <a:grpSpLocks/>
          </p:cNvGrpSpPr>
          <p:nvPr/>
        </p:nvGrpSpPr>
        <p:grpSpPr bwMode="auto">
          <a:xfrm>
            <a:off x="2743200" y="2362200"/>
            <a:ext cx="3733800" cy="1600200"/>
            <a:chOff x="1488" y="1776"/>
            <a:chExt cx="2352" cy="1008"/>
          </a:xfrm>
        </p:grpSpPr>
        <p:sp>
          <p:nvSpPr>
            <p:cNvPr id="30750" name="Rectangle 57"/>
            <p:cNvSpPr>
              <a:spLocks noChangeArrowheads="1"/>
            </p:cNvSpPr>
            <p:nvPr/>
          </p:nvSpPr>
          <p:spPr bwMode="auto">
            <a:xfrm>
              <a:off x="2352" y="1776"/>
              <a:ext cx="624" cy="576"/>
            </a:xfrm>
            <a:prstGeom prst="rect">
              <a:avLst/>
            </a:prstGeom>
            <a:solidFill>
              <a:srgbClr val="FF9900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1" name="Freeform 58"/>
            <p:cNvSpPr>
              <a:spLocks/>
            </p:cNvSpPr>
            <p:nvPr/>
          </p:nvSpPr>
          <p:spPr bwMode="auto">
            <a:xfrm>
              <a:off x="1488" y="2448"/>
              <a:ext cx="384" cy="336"/>
            </a:xfrm>
            <a:custGeom>
              <a:avLst/>
              <a:gdLst>
                <a:gd name="T0" fmla="*/ 0 w 384"/>
                <a:gd name="T1" fmla="*/ 48 h 336"/>
                <a:gd name="T2" fmla="*/ 384 w 384"/>
                <a:gd name="T3" fmla="*/ 0 h 336"/>
                <a:gd name="T4" fmla="*/ 288 w 384"/>
                <a:gd name="T5" fmla="*/ 336 h 336"/>
                <a:gd name="T6" fmla="*/ 0 w 384"/>
                <a:gd name="T7" fmla="*/ 336 h 336"/>
                <a:gd name="T8" fmla="*/ 0 w 384"/>
                <a:gd name="T9" fmla="*/ 48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336"/>
                <a:gd name="T17" fmla="*/ 384 w 384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336">
                  <a:moveTo>
                    <a:pt x="0" y="48"/>
                  </a:moveTo>
                  <a:lnTo>
                    <a:pt x="384" y="0"/>
                  </a:lnTo>
                  <a:lnTo>
                    <a:pt x="288" y="336"/>
                  </a:lnTo>
                  <a:lnTo>
                    <a:pt x="0" y="33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9900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2" name="Freeform 59"/>
            <p:cNvSpPr>
              <a:spLocks/>
            </p:cNvSpPr>
            <p:nvPr/>
          </p:nvSpPr>
          <p:spPr bwMode="auto">
            <a:xfrm>
              <a:off x="3552" y="2400"/>
              <a:ext cx="288" cy="384"/>
            </a:xfrm>
            <a:custGeom>
              <a:avLst/>
              <a:gdLst>
                <a:gd name="T0" fmla="*/ 0 w 288"/>
                <a:gd name="T1" fmla="*/ 96 h 384"/>
                <a:gd name="T2" fmla="*/ 192 w 288"/>
                <a:gd name="T3" fmla="*/ 0 h 384"/>
                <a:gd name="T4" fmla="*/ 288 w 288"/>
                <a:gd name="T5" fmla="*/ 384 h 384"/>
                <a:gd name="T6" fmla="*/ 0 w 288"/>
                <a:gd name="T7" fmla="*/ 384 h 384"/>
                <a:gd name="T8" fmla="*/ 0 w 288"/>
                <a:gd name="T9" fmla="*/ 9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384"/>
                <a:gd name="T17" fmla="*/ 288 w 288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384">
                  <a:moveTo>
                    <a:pt x="0" y="96"/>
                  </a:moveTo>
                  <a:lnTo>
                    <a:pt x="192" y="0"/>
                  </a:lnTo>
                  <a:lnTo>
                    <a:pt x="288" y="384"/>
                  </a:lnTo>
                  <a:lnTo>
                    <a:pt x="0" y="38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9900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2819400" y="2667000"/>
            <a:ext cx="3505200" cy="1371600"/>
            <a:chOff x="1536" y="1968"/>
            <a:chExt cx="2208" cy="864"/>
          </a:xfrm>
        </p:grpSpPr>
        <p:sp>
          <p:nvSpPr>
            <p:cNvPr id="30747" name="Rectangle 61"/>
            <p:cNvSpPr>
              <a:spLocks noChangeArrowheads="1"/>
            </p:cNvSpPr>
            <p:nvPr/>
          </p:nvSpPr>
          <p:spPr bwMode="auto">
            <a:xfrm>
              <a:off x="2400" y="1968"/>
              <a:ext cx="528" cy="528"/>
            </a:xfrm>
            <a:prstGeom prst="rect">
              <a:avLst/>
            </a:prstGeom>
            <a:solidFill>
              <a:srgbClr val="FDE3BA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8" name="Freeform 62"/>
            <p:cNvSpPr>
              <a:spLocks/>
            </p:cNvSpPr>
            <p:nvPr/>
          </p:nvSpPr>
          <p:spPr bwMode="auto">
            <a:xfrm>
              <a:off x="1536" y="2496"/>
              <a:ext cx="384" cy="336"/>
            </a:xfrm>
            <a:custGeom>
              <a:avLst/>
              <a:gdLst>
                <a:gd name="T0" fmla="*/ 0 w 384"/>
                <a:gd name="T1" fmla="*/ 48 h 336"/>
                <a:gd name="T2" fmla="*/ 384 w 384"/>
                <a:gd name="T3" fmla="*/ 0 h 336"/>
                <a:gd name="T4" fmla="*/ 288 w 384"/>
                <a:gd name="T5" fmla="*/ 336 h 336"/>
                <a:gd name="T6" fmla="*/ 0 w 384"/>
                <a:gd name="T7" fmla="*/ 336 h 336"/>
                <a:gd name="T8" fmla="*/ 0 w 384"/>
                <a:gd name="T9" fmla="*/ 48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336"/>
                <a:gd name="T17" fmla="*/ 384 w 384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336">
                  <a:moveTo>
                    <a:pt x="0" y="48"/>
                  </a:moveTo>
                  <a:lnTo>
                    <a:pt x="384" y="0"/>
                  </a:lnTo>
                  <a:lnTo>
                    <a:pt x="288" y="336"/>
                  </a:lnTo>
                  <a:lnTo>
                    <a:pt x="0" y="33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DE3BA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9" name="Freeform 63"/>
            <p:cNvSpPr>
              <a:spLocks/>
            </p:cNvSpPr>
            <p:nvPr/>
          </p:nvSpPr>
          <p:spPr bwMode="auto">
            <a:xfrm>
              <a:off x="3456" y="2448"/>
              <a:ext cx="288" cy="384"/>
            </a:xfrm>
            <a:custGeom>
              <a:avLst/>
              <a:gdLst>
                <a:gd name="T0" fmla="*/ 0 w 288"/>
                <a:gd name="T1" fmla="*/ 96 h 384"/>
                <a:gd name="T2" fmla="*/ 192 w 288"/>
                <a:gd name="T3" fmla="*/ 0 h 384"/>
                <a:gd name="T4" fmla="*/ 288 w 288"/>
                <a:gd name="T5" fmla="*/ 384 h 384"/>
                <a:gd name="T6" fmla="*/ 0 w 288"/>
                <a:gd name="T7" fmla="*/ 384 h 384"/>
                <a:gd name="T8" fmla="*/ 0 w 288"/>
                <a:gd name="T9" fmla="*/ 9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384"/>
                <a:gd name="T17" fmla="*/ 288 w 288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384">
                  <a:moveTo>
                    <a:pt x="0" y="96"/>
                  </a:moveTo>
                  <a:lnTo>
                    <a:pt x="192" y="0"/>
                  </a:lnTo>
                  <a:lnTo>
                    <a:pt x="288" y="384"/>
                  </a:lnTo>
                  <a:lnTo>
                    <a:pt x="0" y="38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DE3BA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2778125" y="2514600"/>
            <a:ext cx="3622675" cy="1524000"/>
            <a:chOff x="1510" y="1872"/>
            <a:chExt cx="2282" cy="960"/>
          </a:xfrm>
        </p:grpSpPr>
        <p:sp>
          <p:nvSpPr>
            <p:cNvPr id="30744" name="Rectangle 65"/>
            <p:cNvSpPr>
              <a:spLocks noChangeArrowheads="1"/>
            </p:cNvSpPr>
            <p:nvPr/>
          </p:nvSpPr>
          <p:spPr bwMode="auto">
            <a:xfrm>
              <a:off x="2372" y="1872"/>
              <a:ext cx="576" cy="576"/>
            </a:xfrm>
            <a:prstGeom prst="rect">
              <a:avLst/>
            </a:prstGeom>
            <a:solidFill>
              <a:srgbClr val="FFCC00">
                <a:alpha val="50195"/>
              </a:srgb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5" name="Freeform 66"/>
            <p:cNvSpPr>
              <a:spLocks/>
            </p:cNvSpPr>
            <p:nvPr/>
          </p:nvSpPr>
          <p:spPr bwMode="auto">
            <a:xfrm>
              <a:off x="1510" y="2472"/>
              <a:ext cx="384" cy="336"/>
            </a:xfrm>
            <a:custGeom>
              <a:avLst/>
              <a:gdLst>
                <a:gd name="T0" fmla="*/ 0 w 384"/>
                <a:gd name="T1" fmla="*/ 48 h 336"/>
                <a:gd name="T2" fmla="*/ 384 w 384"/>
                <a:gd name="T3" fmla="*/ 0 h 336"/>
                <a:gd name="T4" fmla="*/ 288 w 384"/>
                <a:gd name="T5" fmla="*/ 336 h 336"/>
                <a:gd name="T6" fmla="*/ 0 w 384"/>
                <a:gd name="T7" fmla="*/ 336 h 336"/>
                <a:gd name="T8" fmla="*/ 0 w 384"/>
                <a:gd name="T9" fmla="*/ 48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336"/>
                <a:gd name="T17" fmla="*/ 384 w 384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336">
                  <a:moveTo>
                    <a:pt x="0" y="48"/>
                  </a:moveTo>
                  <a:lnTo>
                    <a:pt x="384" y="0"/>
                  </a:lnTo>
                  <a:lnTo>
                    <a:pt x="288" y="336"/>
                  </a:lnTo>
                  <a:lnTo>
                    <a:pt x="0" y="33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CC00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6" name="Freeform 67"/>
            <p:cNvSpPr>
              <a:spLocks/>
            </p:cNvSpPr>
            <p:nvPr/>
          </p:nvSpPr>
          <p:spPr bwMode="auto">
            <a:xfrm>
              <a:off x="3504" y="2448"/>
              <a:ext cx="288" cy="384"/>
            </a:xfrm>
            <a:custGeom>
              <a:avLst/>
              <a:gdLst>
                <a:gd name="T0" fmla="*/ 0 w 288"/>
                <a:gd name="T1" fmla="*/ 96 h 384"/>
                <a:gd name="T2" fmla="*/ 192 w 288"/>
                <a:gd name="T3" fmla="*/ 0 h 384"/>
                <a:gd name="T4" fmla="*/ 288 w 288"/>
                <a:gd name="T5" fmla="*/ 384 h 384"/>
                <a:gd name="T6" fmla="*/ 0 w 288"/>
                <a:gd name="T7" fmla="*/ 384 h 384"/>
                <a:gd name="T8" fmla="*/ 0 w 288"/>
                <a:gd name="T9" fmla="*/ 9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384"/>
                <a:gd name="T17" fmla="*/ 288 w 288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384">
                  <a:moveTo>
                    <a:pt x="0" y="96"/>
                  </a:moveTo>
                  <a:lnTo>
                    <a:pt x="192" y="0"/>
                  </a:lnTo>
                  <a:lnTo>
                    <a:pt x="288" y="384"/>
                  </a:lnTo>
                  <a:lnTo>
                    <a:pt x="0" y="38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CC00">
                <a:alpha val="50195"/>
              </a:srgbClr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42" name="Rectangle 69"/>
          <p:cNvSpPr>
            <a:spLocks noChangeArrowheads="1"/>
          </p:cNvSpPr>
          <p:nvPr/>
        </p:nvSpPr>
        <p:spPr bwMode="auto">
          <a:xfrm>
            <a:off x="304800" y="6338888"/>
            <a:ext cx="861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R. Collins. </a:t>
            </a:r>
            <a:r>
              <a:rPr lang="en-US" sz="1800">
                <a:hlinkClick r:id="rId3"/>
              </a:rPr>
              <a:t>A space-sweep approach to true multi-image matching.</a:t>
            </a:r>
            <a:r>
              <a:rPr lang="en-US" sz="1800"/>
              <a:t> CVPR  1996. </a:t>
            </a:r>
          </a:p>
        </p:txBody>
      </p:sp>
      <p:sp>
        <p:nvSpPr>
          <p:cNvPr id="30743" name="Text Box 70"/>
          <p:cNvSpPr txBox="1">
            <a:spLocks noChangeArrowheads="1"/>
          </p:cNvSpPr>
          <p:nvPr/>
        </p:nvSpPr>
        <p:spPr bwMode="auto">
          <a:xfrm>
            <a:off x="6553200" y="3352800"/>
            <a:ext cx="15240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Times New Roman" pitchFamily="18" charset="0"/>
              </a:rPr>
              <a:t>input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4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98" grpId="0" build="p" autoUpdateAnimBg="0"/>
      <p:bldP spid="74450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655638"/>
          </a:xfrm>
        </p:spPr>
        <p:txBody>
          <a:bodyPr/>
          <a:lstStyle/>
          <a:p>
            <a:r>
              <a:rPr lang="en-US" dirty="0" smtClean="0"/>
              <a:t>Plane Sweep Stereo</a:t>
            </a:r>
          </a:p>
        </p:txBody>
      </p:sp>
      <p:sp>
        <p:nvSpPr>
          <p:cNvPr id="30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534400" cy="487375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each depth plane</a:t>
            </a:r>
          </a:p>
          <a:p>
            <a:pPr lvl="1"/>
            <a:r>
              <a:rPr lang="en-US" dirty="0" smtClean="0"/>
              <a:t>For each pixel in the composite image stack, compute the variance</a:t>
            </a:r>
          </a:p>
          <a:p>
            <a:pPr lvl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each pixel, select the depth that gives the lowest variance</a:t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0" name="Photo Editor Photo" r:id="rId4" imgW="3495238" imgH="1714739" progId="">
              <p:embed/>
            </p:oleObj>
          </a:graphicData>
        </a:graphic>
      </p:graphicFrame>
      <p:graphicFrame>
        <p:nvGraphicFramePr>
          <p:cNvPr id="746501" name="Object 5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1" name="Photo Editor Photo" r:id="rId5" imgW="3495238" imgH="1714739" progId="">
              <p:embed/>
            </p:oleObj>
          </a:graphicData>
        </a:graphic>
      </p:graphicFrame>
      <p:graphicFrame>
        <p:nvGraphicFramePr>
          <p:cNvPr id="746502" name="Object 6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2" name="Photo Editor Photo" r:id="rId6" imgW="3495238" imgH="1714739" progId="">
              <p:embed/>
            </p:oleObj>
          </a:graphicData>
        </a:graphic>
      </p:graphicFrame>
      <p:graphicFrame>
        <p:nvGraphicFramePr>
          <p:cNvPr id="746503" name="Object 7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3" name="Photo Editor Photo" r:id="rId7" imgW="3495238" imgH="1714739" progId="">
              <p:embed/>
            </p:oleObj>
          </a:graphicData>
        </a:graphic>
      </p:graphicFrame>
      <p:graphicFrame>
        <p:nvGraphicFramePr>
          <p:cNvPr id="746504" name="Object 8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4" name="Photo Editor Photo" r:id="rId8" imgW="3495238" imgH="1714739" progId="">
              <p:embed/>
            </p:oleObj>
          </a:graphicData>
        </a:graphic>
      </p:graphicFrame>
      <p:graphicFrame>
        <p:nvGraphicFramePr>
          <p:cNvPr id="746505" name="Object 9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09725" name="Photo Editor Photo" r:id="rId9" imgW="3495238" imgH="171473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7467600" cy="655638"/>
          </a:xfrm>
        </p:spPr>
        <p:txBody>
          <a:bodyPr/>
          <a:lstStyle/>
          <a:p>
            <a:r>
              <a:rPr lang="en-US" dirty="0" smtClean="0"/>
              <a:t>Plane Sweep Stereo</a:t>
            </a:r>
          </a:p>
        </p:txBody>
      </p:sp>
      <p:sp>
        <p:nvSpPr>
          <p:cNvPr id="41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3648"/>
            <a:ext cx="8458200" cy="487375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each depth plane</a:t>
            </a:r>
          </a:p>
          <a:p>
            <a:pPr lvl="1"/>
            <a:r>
              <a:rPr lang="en-US" dirty="0" smtClean="0"/>
              <a:t>For each pixel in the composite image stack, compute the variance</a:t>
            </a:r>
          </a:p>
          <a:p>
            <a:pPr lvl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each pixel, select the depth that gives the lowest variance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Can be accelerated using graphics hardware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4" name="Photo Editor Photo" r:id="rId4" imgW="3495238" imgH="1714739" progId="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5" name="Photo Editor Photo" r:id="rId5" imgW="3495238" imgH="1714739" progId="">
              <p:embed/>
            </p:oleObj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6" name="Photo Editor Photo" r:id="rId6" imgW="3495238" imgH="1714739" progId="">
              <p:embed/>
            </p:oleObj>
          </a:graphicData>
        </a:graphic>
      </p:graphicFrame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7" name="Photo Editor Photo" r:id="rId7" imgW="3495238" imgH="1714739" progId="">
              <p:embed/>
            </p:oleObj>
          </a:graphicData>
        </a:graphic>
      </p:graphicFrame>
      <p:graphicFrame>
        <p:nvGraphicFramePr>
          <p:cNvPr id="4102" name="Object 8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8" name="Photo Editor Photo" r:id="rId8" imgW="3495238" imgH="1714739" progId="">
              <p:embed/>
            </p:oleObj>
          </a:graphicData>
        </a:graphic>
      </p:graphicFrame>
      <p:graphicFrame>
        <p:nvGraphicFramePr>
          <p:cNvPr id="4103" name="Object 9"/>
          <p:cNvGraphicFramePr>
            <a:graphicFrameLocks noChangeAspect="1"/>
          </p:cNvGraphicFramePr>
          <p:nvPr/>
        </p:nvGraphicFramePr>
        <p:xfrm>
          <a:off x="1676400" y="1752600"/>
          <a:ext cx="5943600" cy="2916238"/>
        </p:xfrm>
        <a:graphic>
          <a:graphicData uri="http://schemas.openxmlformats.org/presentationml/2006/ole">
            <p:oleObj spid="_x0000_s110749" name="Photo Editor Photo" r:id="rId9" imgW="3495238" imgH="1714739" progId="">
              <p:embed/>
            </p:oleObj>
          </a:graphicData>
        </a:graphic>
      </p:graphicFrame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76200" y="594360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 dirty="0"/>
              <a:t>R. Yang and M. </a:t>
            </a:r>
            <a:r>
              <a:rPr lang="en-US" sz="1800" dirty="0" err="1"/>
              <a:t>Pollefeys</a:t>
            </a:r>
            <a:r>
              <a:rPr lang="en-US" sz="1800" dirty="0"/>
              <a:t>. </a:t>
            </a:r>
            <a:r>
              <a:rPr lang="en-US" sz="1800" i="1" dirty="0">
                <a:hlinkClick r:id="rId10"/>
              </a:rPr>
              <a:t>Multi-Resolution Real-Time Stereo on Commodity Graphics Hardware</a:t>
            </a:r>
            <a:r>
              <a:rPr lang="en-US" sz="1800" dirty="0"/>
              <a:t>, CVPR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Volumetric stereo</a:t>
            </a:r>
          </a:p>
        </p:txBody>
      </p:sp>
      <p:sp>
        <p:nvSpPr>
          <p:cNvPr id="31747" name="Rectangle 3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4873752"/>
          </a:xfrm>
        </p:spPr>
        <p:txBody>
          <a:bodyPr/>
          <a:lstStyle/>
          <a:p>
            <a:r>
              <a:rPr lang="en-US" dirty="0" smtClean="0"/>
              <a:t>   In plane sweep stereo, the sampling of the scene</a:t>
            </a:r>
            <a:br>
              <a:rPr lang="en-US" dirty="0" smtClean="0"/>
            </a:br>
            <a:r>
              <a:rPr lang="en-US" dirty="0" smtClean="0"/>
              <a:t>    depends on the reference view</a:t>
            </a:r>
          </a:p>
          <a:p>
            <a:r>
              <a:rPr lang="en-US" dirty="0" smtClean="0"/>
              <a:t>   We can use a voxel volume to get a view-</a:t>
            </a:r>
            <a:br>
              <a:rPr lang="en-US" dirty="0" smtClean="0"/>
            </a:br>
            <a:r>
              <a:rPr lang="en-US" dirty="0" smtClean="0"/>
              <a:t>    independent representation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9738" y="152400"/>
            <a:ext cx="7467600" cy="655638"/>
          </a:xfrm>
        </p:spPr>
        <p:txBody>
          <a:bodyPr/>
          <a:lstStyle/>
          <a:p>
            <a:r>
              <a:rPr lang="en-US" dirty="0" smtClean="0"/>
              <a:t>Volumetric Stereo / Voxel Coloring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134225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731838"/>
          </a:xfrm>
        </p:spPr>
        <p:txBody>
          <a:bodyPr/>
          <a:lstStyle/>
          <a:p>
            <a:r>
              <a:rPr lang="en-US" dirty="0" smtClean="0"/>
              <a:t>Photo-consistency</a:t>
            </a:r>
          </a:p>
        </p:txBody>
      </p:sp>
      <p:sp>
        <p:nvSpPr>
          <p:cNvPr id="33800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763000" cy="4873752"/>
          </a:xfrm>
        </p:spPr>
        <p:txBody>
          <a:bodyPr/>
          <a:lstStyle/>
          <a:p>
            <a:r>
              <a:rPr lang="en-US" dirty="0" smtClean="0"/>
              <a:t>A photo-consistent scene is a scene that exactly reproduces your input images from the same camera viewpoints</a:t>
            </a:r>
          </a:p>
          <a:p>
            <a:r>
              <a:rPr lang="en-US" dirty="0" smtClean="0"/>
              <a:t>You can’t use your input cameras and images to tell the difference between a photo-consistent scene and the true scene</a:t>
            </a:r>
          </a:p>
        </p:txBody>
      </p:sp>
      <p:sp>
        <p:nvSpPr>
          <p:cNvPr id="33795" name="Oval 5"/>
          <p:cNvSpPr>
            <a:spLocks noChangeArrowheads="1"/>
          </p:cNvSpPr>
          <p:nvPr/>
        </p:nvSpPr>
        <p:spPr bwMode="auto">
          <a:xfrm>
            <a:off x="1752600" y="3048000"/>
            <a:ext cx="5715000" cy="2667000"/>
          </a:xfrm>
          <a:prstGeom prst="ellipse">
            <a:avLst/>
          </a:prstGeom>
          <a:solidFill>
            <a:srgbClr val="D0CECE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5881005" y="4372432"/>
            <a:ext cx="1441228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>
                <a:latin typeface="Tahoma" pitchFamily="34" charset="0"/>
              </a:rPr>
              <a:t>All Scenes</a:t>
            </a:r>
          </a:p>
        </p:txBody>
      </p:sp>
      <p:sp>
        <p:nvSpPr>
          <p:cNvPr id="33797" name="Oval 8"/>
          <p:cNvSpPr>
            <a:spLocks noChangeArrowheads="1"/>
          </p:cNvSpPr>
          <p:nvPr/>
        </p:nvSpPr>
        <p:spPr bwMode="auto">
          <a:xfrm>
            <a:off x="3081338" y="3695700"/>
            <a:ext cx="1371600" cy="1066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2601913" y="4838700"/>
            <a:ext cx="2274887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50000"/>
              </a:lnSpc>
              <a:spcBef>
                <a:spcPct val="20000"/>
              </a:spcBef>
            </a:pPr>
            <a:r>
              <a:rPr lang="en-US" sz="2200" dirty="0">
                <a:latin typeface="Tahoma" pitchFamily="34" charset="0"/>
              </a:rPr>
              <a:t>Photo-Consistent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</a:pPr>
            <a:r>
              <a:rPr lang="en-US" sz="2200" dirty="0">
                <a:latin typeface="Tahoma" pitchFamily="34" charset="0"/>
              </a:rPr>
              <a:t>Scenes</a:t>
            </a:r>
          </a:p>
        </p:txBody>
      </p:sp>
      <p:grpSp>
        <p:nvGrpSpPr>
          <p:cNvPr id="33799" name="Group 10"/>
          <p:cNvGrpSpPr>
            <a:grpSpLocks/>
          </p:cNvGrpSpPr>
          <p:nvPr/>
        </p:nvGrpSpPr>
        <p:grpSpPr bwMode="auto">
          <a:xfrm>
            <a:off x="2014538" y="3562350"/>
            <a:ext cx="1447800" cy="628650"/>
            <a:chOff x="912" y="3156"/>
            <a:chExt cx="912" cy="396"/>
          </a:xfrm>
        </p:grpSpPr>
        <p:sp>
          <p:nvSpPr>
            <p:cNvPr id="33801" name="Oval 11"/>
            <p:cNvSpPr>
              <a:spLocks noChangeArrowheads="1"/>
            </p:cNvSpPr>
            <p:nvPr/>
          </p:nvSpPr>
          <p:spPr bwMode="auto">
            <a:xfrm>
              <a:off x="1776" y="3408"/>
              <a:ext cx="48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Times New Roman" pitchFamily="18" charset="0"/>
              </a:endParaRPr>
            </a:p>
          </p:txBody>
        </p:sp>
        <p:sp>
          <p:nvSpPr>
            <p:cNvPr id="33802" name="Text Box 12"/>
            <p:cNvSpPr txBox="1">
              <a:spLocks noChangeArrowheads="1"/>
            </p:cNvSpPr>
            <p:nvPr/>
          </p:nvSpPr>
          <p:spPr bwMode="auto">
            <a:xfrm>
              <a:off x="912" y="3156"/>
              <a:ext cx="864" cy="3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200" dirty="0">
                  <a:latin typeface="Tahoma" pitchFamily="34" charset="0"/>
                </a:rPr>
                <a:t>True</a:t>
              </a:r>
            </a:p>
            <a:p>
              <a:pPr algn="ctr">
                <a:lnSpc>
                  <a:spcPct val="80000"/>
                </a:lnSpc>
              </a:pPr>
              <a:r>
                <a:rPr lang="en-US" sz="2200" dirty="0">
                  <a:latin typeface="Tahoma" pitchFamily="34" charset="0"/>
                </a:rPr>
                <a:t>Scene</a:t>
              </a:r>
            </a:p>
          </p:txBody>
        </p:sp>
        <p:sp>
          <p:nvSpPr>
            <p:cNvPr id="33803" name="Line 13"/>
            <p:cNvSpPr>
              <a:spLocks noChangeShapeType="1"/>
            </p:cNvSpPr>
            <p:nvPr/>
          </p:nvSpPr>
          <p:spPr bwMode="auto">
            <a:xfrm>
              <a:off x="1536" y="3264"/>
              <a:ext cx="240" cy="14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kern="1200" cap="small" dirty="0">
                <a:solidFill>
                  <a:schemeClr val="tx1">
                    <a:lumMod val="65000"/>
                  </a:schemeClr>
                </a:solidFill>
              </a:rPr>
              <a:t>Space Carving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733800"/>
            <a:ext cx="7924800" cy="533400"/>
          </a:xfrm>
        </p:spPr>
        <p:txBody>
          <a:bodyPr/>
          <a:lstStyle/>
          <a:p>
            <a:pPr marL="0" indent="0"/>
            <a:r>
              <a:rPr lang="en-US" smtClean="0"/>
              <a:t>Space Carving Algorithm</a:t>
            </a:r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>
            <a:off x="1719263" y="17811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4821" name="Freeform 5"/>
          <p:cNvSpPr>
            <a:spLocks/>
          </p:cNvSpPr>
          <p:nvPr/>
        </p:nvSpPr>
        <p:spPr bwMode="auto">
          <a:xfrm flipH="1">
            <a:off x="6443663" y="19335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81000" y="2232025"/>
            <a:ext cx="11001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Image 1</a:t>
            </a: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594600" y="2241550"/>
            <a:ext cx="11430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Image N</a:t>
            </a: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4173538" y="2709863"/>
            <a:ext cx="7413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…...</a:t>
            </a: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85800" y="1295400"/>
            <a:ext cx="7924800" cy="3352800"/>
            <a:chOff x="432" y="960"/>
            <a:chExt cx="4992" cy="2112"/>
          </a:xfrm>
        </p:grpSpPr>
        <p:grpSp>
          <p:nvGrpSpPr>
            <p:cNvPr id="34893" name="Group 10"/>
            <p:cNvGrpSpPr>
              <a:grpSpLocks/>
            </p:cNvGrpSpPr>
            <p:nvPr/>
          </p:nvGrpSpPr>
          <p:grpSpPr bwMode="auto">
            <a:xfrm>
              <a:off x="2431" y="960"/>
              <a:ext cx="905" cy="807"/>
              <a:chOff x="2431" y="960"/>
              <a:chExt cx="905" cy="807"/>
            </a:xfrm>
          </p:grpSpPr>
          <p:sp>
            <p:nvSpPr>
              <p:cNvPr id="34895" name="Rectangle 11"/>
              <p:cNvSpPr>
                <a:spLocks noChangeArrowheads="1"/>
              </p:cNvSpPr>
              <p:nvPr/>
            </p:nvSpPr>
            <p:spPr bwMode="auto">
              <a:xfrm>
                <a:off x="268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96" name="Rectangle 12"/>
              <p:cNvSpPr>
                <a:spLocks noChangeArrowheads="1"/>
              </p:cNvSpPr>
              <p:nvPr/>
            </p:nvSpPr>
            <p:spPr bwMode="auto">
              <a:xfrm>
                <a:off x="259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97" name="Rectangle 13"/>
              <p:cNvSpPr>
                <a:spLocks noChangeArrowheads="1"/>
              </p:cNvSpPr>
              <p:nvPr/>
            </p:nvSpPr>
            <p:spPr bwMode="auto">
              <a:xfrm>
                <a:off x="2682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98" name="Rectangle 14"/>
              <p:cNvSpPr>
                <a:spLocks noChangeArrowheads="1"/>
              </p:cNvSpPr>
              <p:nvPr/>
            </p:nvSpPr>
            <p:spPr bwMode="auto">
              <a:xfrm>
                <a:off x="259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99" name="Rectangle 15"/>
              <p:cNvSpPr>
                <a:spLocks noChangeArrowheads="1"/>
              </p:cNvSpPr>
              <p:nvPr/>
            </p:nvSpPr>
            <p:spPr bwMode="auto">
              <a:xfrm>
                <a:off x="251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0" name="Rectangle 16"/>
              <p:cNvSpPr>
                <a:spLocks noChangeArrowheads="1"/>
              </p:cNvSpPr>
              <p:nvPr/>
            </p:nvSpPr>
            <p:spPr bwMode="auto">
              <a:xfrm>
                <a:off x="268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1" name="Rectangle 17"/>
              <p:cNvSpPr>
                <a:spLocks noChangeArrowheads="1"/>
              </p:cNvSpPr>
              <p:nvPr/>
            </p:nvSpPr>
            <p:spPr bwMode="auto">
              <a:xfrm>
                <a:off x="2598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2" name="Rectangle 18"/>
              <p:cNvSpPr>
                <a:spLocks noChangeArrowheads="1"/>
              </p:cNvSpPr>
              <p:nvPr/>
            </p:nvSpPr>
            <p:spPr bwMode="auto">
              <a:xfrm>
                <a:off x="2515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3" name="Rectangle 19"/>
              <p:cNvSpPr>
                <a:spLocks noChangeArrowheads="1"/>
              </p:cNvSpPr>
              <p:nvPr/>
            </p:nvSpPr>
            <p:spPr bwMode="auto">
              <a:xfrm>
                <a:off x="243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4" name="Rectangle 20"/>
              <p:cNvSpPr>
                <a:spLocks noChangeArrowheads="1"/>
              </p:cNvSpPr>
              <p:nvPr/>
            </p:nvSpPr>
            <p:spPr bwMode="auto">
              <a:xfrm>
                <a:off x="259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5" name="Rectangle 21"/>
              <p:cNvSpPr>
                <a:spLocks noChangeArrowheads="1"/>
              </p:cNvSpPr>
              <p:nvPr/>
            </p:nvSpPr>
            <p:spPr bwMode="auto">
              <a:xfrm>
                <a:off x="2515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6" name="Rectangle 22"/>
              <p:cNvSpPr>
                <a:spLocks noChangeArrowheads="1"/>
              </p:cNvSpPr>
              <p:nvPr/>
            </p:nvSpPr>
            <p:spPr bwMode="auto">
              <a:xfrm>
                <a:off x="2431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7" name="Rectangle 23"/>
              <p:cNvSpPr>
                <a:spLocks noChangeArrowheads="1"/>
              </p:cNvSpPr>
              <p:nvPr/>
            </p:nvSpPr>
            <p:spPr bwMode="auto">
              <a:xfrm>
                <a:off x="2846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8" name="Rectangle 24"/>
              <p:cNvSpPr>
                <a:spLocks noChangeArrowheads="1"/>
              </p:cNvSpPr>
              <p:nvPr/>
            </p:nvSpPr>
            <p:spPr bwMode="auto">
              <a:xfrm>
                <a:off x="2763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09" name="Rectangle 25"/>
              <p:cNvSpPr>
                <a:spLocks noChangeArrowheads="1"/>
              </p:cNvSpPr>
              <p:nvPr/>
            </p:nvSpPr>
            <p:spPr bwMode="auto">
              <a:xfrm>
                <a:off x="2679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0" name="Rectangle 26"/>
              <p:cNvSpPr>
                <a:spLocks noChangeArrowheads="1"/>
              </p:cNvSpPr>
              <p:nvPr/>
            </p:nvSpPr>
            <p:spPr bwMode="auto">
              <a:xfrm>
                <a:off x="2846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1" name="Rectangle 27"/>
              <p:cNvSpPr>
                <a:spLocks noChangeArrowheads="1"/>
              </p:cNvSpPr>
              <p:nvPr/>
            </p:nvSpPr>
            <p:spPr bwMode="auto">
              <a:xfrm>
                <a:off x="2763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2" name="Rectangle 28"/>
              <p:cNvSpPr>
                <a:spLocks noChangeArrowheads="1"/>
              </p:cNvSpPr>
              <p:nvPr/>
            </p:nvSpPr>
            <p:spPr bwMode="auto">
              <a:xfrm>
                <a:off x="2679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3" name="Rectangle 29"/>
              <p:cNvSpPr>
                <a:spLocks noChangeArrowheads="1"/>
              </p:cNvSpPr>
              <p:nvPr/>
            </p:nvSpPr>
            <p:spPr bwMode="auto">
              <a:xfrm>
                <a:off x="2596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4" name="Rectangle 30"/>
              <p:cNvSpPr>
                <a:spLocks noChangeArrowheads="1"/>
              </p:cNvSpPr>
              <p:nvPr/>
            </p:nvSpPr>
            <p:spPr bwMode="auto">
              <a:xfrm>
                <a:off x="2846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5" name="Rectangle 31"/>
              <p:cNvSpPr>
                <a:spLocks noChangeArrowheads="1"/>
              </p:cNvSpPr>
              <p:nvPr/>
            </p:nvSpPr>
            <p:spPr bwMode="auto">
              <a:xfrm>
                <a:off x="2763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6" name="Rectangle 32"/>
              <p:cNvSpPr>
                <a:spLocks noChangeArrowheads="1"/>
              </p:cNvSpPr>
              <p:nvPr/>
            </p:nvSpPr>
            <p:spPr bwMode="auto">
              <a:xfrm>
                <a:off x="2679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7" name="Rectangle 33"/>
              <p:cNvSpPr>
                <a:spLocks noChangeArrowheads="1"/>
              </p:cNvSpPr>
              <p:nvPr/>
            </p:nvSpPr>
            <p:spPr bwMode="auto">
              <a:xfrm>
                <a:off x="2596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8" name="Rectangle 34"/>
              <p:cNvSpPr>
                <a:spLocks noChangeArrowheads="1"/>
              </p:cNvSpPr>
              <p:nvPr/>
            </p:nvSpPr>
            <p:spPr bwMode="auto">
              <a:xfrm>
                <a:off x="2846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19" name="Rectangle 35"/>
              <p:cNvSpPr>
                <a:spLocks noChangeArrowheads="1"/>
              </p:cNvSpPr>
              <p:nvPr/>
            </p:nvSpPr>
            <p:spPr bwMode="auto">
              <a:xfrm>
                <a:off x="2763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0" name="Rectangle 36"/>
              <p:cNvSpPr>
                <a:spLocks noChangeArrowheads="1"/>
              </p:cNvSpPr>
              <p:nvPr/>
            </p:nvSpPr>
            <p:spPr bwMode="auto">
              <a:xfrm>
                <a:off x="2679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1" name="Rectangle 37"/>
              <p:cNvSpPr>
                <a:spLocks noChangeArrowheads="1"/>
              </p:cNvSpPr>
              <p:nvPr/>
            </p:nvSpPr>
            <p:spPr bwMode="auto">
              <a:xfrm>
                <a:off x="3011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2" name="Rectangle 38"/>
              <p:cNvSpPr>
                <a:spLocks noChangeArrowheads="1"/>
              </p:cNvSpPr>
              <p:nvPr/>
            </p:nvSpPr>
            <p:spPr bwMode="auto">
              <a:xfrm>
                <a:off x="2927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3" name="Rectangle 39"/>
              <p:cNvSpPr>
                <a:spLocks noChangeArrowheads="1"/>
              </p:cNvSpPr>
              <p:nvPr/>
            </p:nvSpPr>
            <p:spPr bwMode="auto">
              <a:xfrm>
                <a:off x="2844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4" name="Rectangle 40"/>
              <p:cNvSpPr>
                <a:spLocks noChangeArrowheads="1"/>
              </p:cNvSpPr>
              <p:nvPr/>
            </p:nvSpPr>
            <p:spPr bwMode="auto">
              <a:xfrm>
                <a:off x="3011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5" name="Rectangle 41"/>
              <p:cNvSpPr>
                <a:spLocks noChangeArrowheads="1"/>
              </p:cNvSpPr>
              <p:nvPr/>
            </p:nvSpPr>
            <p:spPr bwMode="auto">
              <a:xfrm>
                <a:off x="2927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6" name="Rectangle 42"/>
              <p:cNvSpPr>
                <a:spLocks noChangeArrowheads="1"/>
              </p:cNvSpPr>
              <p:nvPr/>
            </p:nvSpPr>
            <p:spPr bwMode="auto">
              <a:xfrm>
                <a:off x="2844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7" name="Rectangle 43"/>
              <p:cNvSpPr>
                <a:spLocks noChangeArrowheads="1"/>
              </p:cNvSpPr>
              <p:nvPr/>
            </p:nvSpPr>
            <p:spPr bwMode="auto">
              <a:xfrm>
                <a:off x="3011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8" name="Rectangle 44"/>
              <p:cNvSpPr>
                <a:spLocks noChangeArrowheads="1"/>
              </p:cNvSpPr>
              <p:nvPr/>
            </p:nvSpPr>
            <p:spPr bwMode="auto">
              <a:xfrm>
                <a:off x="2927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29" name="Rectangle 45"/>
              <p:cNvSpPr>
                <a:spLocks noChangeArrowheads="1"/>
              </p:cNvSpPr>
              <p:nvPr/>
            </p:nvSpPr>
            <p:spPr bwMode="auto">
              <a:xfrm>
                <a:off x="2844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0" name="Rectangle 46"/>
              <p:cNvSpPr>
                <a:spLocks noChangeArrowheads="1"/>
              </p:cNvSpPr>
              <p:nvPr/>
            </p:nvSpPr>
            <p:spPr bwMode="auto">
              <a:xfrm>
                <a:off x="2760" y="137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1" name="Rectangle 47"/>
              <p:cNvSpPr>
                <a:spLocks noChangeArrowheads="1"/>
              </p:cNvSpPr>
              <p:nvPr/>
            </p:nvSpPr>
            <p:spPr bwMode="auto">
              <a:xfrm>
                <a:off x="3011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2" name="Rectangle 48"/>
              <p:cNvSpPr>
                <a:spLocks noChangeArrowheads="1"/>
              </p:cNvSpPr>
              <p:nvPr/>
            </p:nvSpPr>
            <p:spPr bwMode="auto">
              <a:xfrm>
                <a:off x="2844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3" name="Rectangle 49"/>
              <p:cNvSpPr>
                <a:spLocks noChangeArrowheads="1"/>
              </p:cNvSpPr>
              <p:nvPr/>
            </p:nvSpPr>
            <p:spPr bwMode="auto">
              <a:xfrm>
                <a:off x="3176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4" name="Rectangle 50"/>
              <p:cNvSpPr>
                <a:spLocks noChangeArrowheads="1"/>
              </p:cNvSpPr>
              <p:nvPr/>
            </p:nvSpPr>
            <p:spPr bwMode="auto">
              <a:xfrm>
                <a:off x="3092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5" name="Rectangle 51"/>
              <p:cNvSpPr>
                <a:spLocks noChangeArrowheads="1"/>
              </p:cNvSpPr>
              <p:nvPr/>
            </p:nvSpPr>
            <p:spPr bwMode="auto">
              <a:xfrm>
                <a:off x="3009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6" name="Rectangle 52"/>
              <p:cNvSpPr>
                <a:spLocks noChangeArrowheads="1"/>
              </p:cNvSpPr>
              <p:nvPr/>
            </p:nvSpPr>
            <p:spPr bwMode="auto">
              <a:xfrm>
                <a:off x="3092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7" name="Rectangle 53"/>
              <p:cNvSpPr>
                <a:spLocks noChangeArrowheads="1"/>
              </p:cNvSpPr>
              <p:nvPr/>
            </p:nvSpPr>
            <p:spPr bwMode="auto">
              <a:xfrm>
                <a:off x="3009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8" name="Rectangle 54"/>
              <p:cNvSpPr>
                <a:spLocks noChangeArrowheads="1"/>
              </p:cNvSpPr>
              <p:nvPr/>
            </p:nvSpPr>
            <p:spPr bwMode="auto">
              <a:xfrm>
                <a:off x="2925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39" name="Rectangle 55"/>
              <p:cNvSpPr>
                <a:spLocks noChangeArrowheads="1"/>
              </p:cNvSpPr>
              <p:nvPr/>
            </p:nvSpPr>
            <p:spPr bwMode="auto">
              <a:xfrm>
                <a:off x="3176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40" name="Rectangle 56"/>
              <p:cNvSpPr>
                <a:spLocks noChangeArrowheads="1"/>
              </p:cNvSpPr>
              <p:nvPr/>
            </p:nvSpPr>
            <p:spPr bwMode="auto">
              <a:xfrm>
                <a:off x="3176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41" name="Rectangle 57"/>
              <p:cNvSpPr>
                <a:spLocks noChangeArrowheads="1"/>
              </p:cNvSpPr>
              <p:nvPr/>
            </p:nvSpPr>
            <p:spPr bwMode="auto">
              <a:xfrm>
                <a:off x="3092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42" name="Rectangle 58"/>
              <p:cNvSpPr>
                <a:spLocks noChangeArrowheads="1"/>
              </p:cNvSpPr>
              <p:nvPr/>
            </p:nvSpPr>
            <p:spPr bwMode="auto">
              <a:xfrm>
                <a:off x="2925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943" name="Rectangle 59"/>
              <p:cNvSpPr>
                <a:spLocks noChangeArrowheads="1"/>
              </p:cNvSpPr>
              <p:nvPr/>
            </p:nvSpPr>
            <p:spPr bwMode="auto">
              <a:xfrm>
                <a:off x="2760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894" name="Rectangle 60"/>
            <p:cNvSpPr>
              <a:spLocks noChangeArrowheads="1"/>
            </p:cNvSpPr>
            <p:nvPr/>
          </p:nvSpPr>
          <p:spPr bwMode="auto">
            <a:xfrm>
              <a:off x="432" y="2784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rgbClr val="000000"/>
                </a:buClr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</a:rPr>
                <a:t>Initialize to a volume V containing the true scene</a:t>
              </a:r>
            </a:p>
          </p:txBody>
        </p:sp>
      </p:grp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685800" y="4648200"/>
            <a:ext cx="7924800" cy="1524000"/>
            <a:chOff x="432" y="3072"/>
            <a:chExt cx="4992" cy="960"/>
          </a:xfrm>
        </p:grpSpPr>
        <p:sp>
          <p:nvSpPr>
            <p:cNvPr id="34891" name="Rectangle 62"/>
            <p:cNvSpPr>
              <a:spLocks noChangeArrowheads="1"/>
            </p:cNvSpPr>
            <p:nvPr/>
          </p:nvSpPr>
          <p:spPr bwMode="auto">
            <a:xfrm>
              <a:off x="624" y="3072"/>
              <a:ext cx="4416" cy="960"/>
            </a:xfrm>
            <a:prstGeom prst="rect">
              <a:avLst/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892" name="Rectangle 63"/>
            <p:cNvSpPr>
              <a:spLocks noChangeArrowheads="1"/>
            </p:cNvSpPr>
            <p:nvPr/>
          </p:nvSpPr>
          <p:spPr bwMode="auto">
            <a:xfrm>
              <a:off x="432" y="3744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rgbClr val="000000"/>
                </a:buClr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</a:rPr>
                <a:t>Repeat until convergence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685800" y="1943100"/>
            <a:ext cx="7924800" cy="3086100"/>
            <a:chOff x="432" y="1368"/>
            <a:chExt cx="4992" cy="1944"/>
          </a:xfrm>
        </p:grpSpPr>
        <p:sp>
          <p:nvSpPr>
            <p:cNvPr id="34889" name="Rectangle 65"/>
            <p:cNvSpPr>
              <a:spLocks noChangeArrowheads="1"/>
            </p:cNvSpPr>
            <p:nvPr/>
          </p:nvSpPr>
          <p:spPr bwMode="auto">
            <a:xfrm>
              <a:off x="432" y="3024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rgbClr val="000000"/>
                </a:buClr>
                <a:buFontTx/>
                <a:buChar char="•"/>
              </a:pPr>
              <a:r>
                <a:rPr lang="en-US" sz="2000" dirty="0">
                  <a:solidFill>
                    <a:srgbClr val="000000"/>
                  </a:solidFill>
                </a:rPr>
                <a:t>Choose a </a:t>
              </a:r>
              <a:r>
                <a:rPr lang="en-US" sz="2000" dirty="0" err="1">
                  <a:solidFill>
                    <a:srgbClr val="000000"/>
                  </a:solidFill>
                </a:rPr>
                <a:t>voxel</a:t>
              </a:r>
              <a:r>
                <a:rPr lang="en-US" sz="2000" dirty="0">
                  <a:solidFill>
                    <a:srgbClr val="000000"/>
                  </a:solidFill>
                </a:rPr>
                <a:t> on the </a:t>
              </a:r>
              <a:r>
                <a:rPr lang="en-US" sz="2000" dirty="0" smtClean="0">
                  <a:solidFill>
                    <a:srgbClr val="000000"/>
                  </a:solidFill>
                </a:rPr>
                <a:t>outside of the volume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34890" name="Rectangle 66"/>
            <p:cNvSpPr>
              <a:spLocks noChangeArrowheads="1"/>
            </p:cNvSpPr>
            <p:nvPr/>
          </p:nvSpPr>
          <p:spPr bwMode="auto">
            <a:xfrm>
              <a:off x="2756" y="1368"/>
              <a:ext cx="164" cy="164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692150" y="1295400"/>
            <a:ext cx="7924800" cy="4495800"/>
            <a:chOff x="436" y="960"/>
            <a:chExt cx="4992" cy="2832"/>
          </a:xfrm>
        </p:grpSpPr>
        <p:sp>
          <p:nvSpPr>
            <p:cNvPr id="34839" name="Rectangle 68"/>
            <p:cNvSpPr>
              <a:spLocks noChangeArrowheads="1"/>
            </p:cNvSpPr>
            <p:nvPr/>
          </p:nvSpPr>
          <p:spPr bwMode="auto">
            <a:xfrm>
              <a:off x="436" y="3504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rgbClr val="000000"/>
                </a:buClr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</a:rPr>
                <a:t>Carve if not photo-consistent</a:t>
              </a:r>
            </a:p>
          </p:txBody>
        </p:sp>
        <p:grpSp>
          <p:nvGrpSpPr>
            <p:cNvPr id="34840" name="Group 69"/>
            <p:cNvGrpSpPr>
              <a:grpSpLocks/>
            </p:cNvGrpSpPr>
            <p:nvPr/>
          </p:nvGrpSpPr>
          <p:grpSpPr bwMode="auto">
            <a:xfrm>
              <a:off x="2430" y="960"/>
              <a:ext cx="905" cy="807"/>
              <a:chOff x="3847" y="960"/>
              <a:chExt cx="905" cy="807"/>
            </a:xfrm>
          </p:grpSpPr>
          <p:sp>
            <p:nvSpPr>
              <p:cNvPr id="34841" name="Rectangle 70"/>
              <p:cNvSpPr>
                <a:spLocks noChangeArrowheads="1"/>
              </p:cNvSpPr>
              <p:nvPr/>
            </p:nvSpPr>
            <p:spPr bwMode="auto">
              <a:xfrm>
                <a:off x="4098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2" name="Rectangle 71"/>
              <p:cNvSpPr>
                <a:spLocks noChangeArrowheads="1"/>
              </p:cNvSpPr>
              <p:nvPr/>
            </p:nvSpPr>
            <p:spPr bwMode="auto">
              <a:xfrm>
                <a:off x="4014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3" name="Rectangle 72"/>
              <p:cNvSpPr>
                <a:spLocks noChangeArrowheads="1"/>
              </p:cNvSpPr>
              <p:nvPr/>
            </p:nvSpPr>
            <p:spPr bwMode="auto">
              <a:xfrm>
                <a:off x="4098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4" name="Rectangle 73"/>
              <p:cNvSpPr>
                <a:spLocks noChangeArrowheads="1"/>
              </p:cNvSpPr>
              <p:nvPr/>
            </p:nvSpPr>
            <p:spPr bwMode="auto">
              <a:xfrm>
                <a:off x="4014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5" name="Rectangle 74"/>
              <p:cNvSpPr>
                <a:spLocks noChangeArrowheads="1"/>
              </p:cNvSpPr>
              <p:nvPr/>
            </p:nvSpPr>
            <p:spPr bwMode="auto">
              <a:xfrm>
                <a:off x="3931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6" name="Rectangle 75"/>
              <p:cNvSpPr>
                <a:spLocks noChangeArrowheads="1"/>
              </p:cNvSpPr>
              <p:nvPr/>
            </p:nvSpPr>
            <p:spPr bwMode="auto">
              <a:xfrm>
                <a:off x="4098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7" name="Rectangle 76"/>
              <p:cNvSpPr>
                <a:spLocks noChangeArrowheads="1"/>
              </p:cNvSpPr>
              <p:nvPr/>
            </p:nvSpPr>
            <p:spPr bwMode="auto">
              <a:xfrm>
                <a:off x="4014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8" name="Rectangle 77"/>
              <p:cNvSpPr>
                <a:spLocks noChangeArrowheads="1"/>
              </p:cNvSpPr>
              <p:nvPr/>
            </p:nvSpPr>
            <p:spPr bwMode="auto">
              <a:xfrm>
                <a:off x="3931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49" name="Rectangle 78"/>
              <p:cNvSpPr>
                <a:spLocks noChangeArrowheads="1"/>
              </p:cNvSpPr>
              <p:nvPr/>
            </p:nvSpPr>
            <p:spPr bwMode="auto">
              <a:xfrm>
                <a:off x="3847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0" name="Rectangle 79"/>
              <p:cNvSpPr>
                <a:spLocks noChangeArrowheads="1"/>
              </p:cNvSpPr>
              <p:nvPr/>
            </p:nvSpPr>
            <p:spPr bwMode="auto">
              <a:xfrm>
                <a:off x="4014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1" name="Rectangle 80"/>
              <p:cNvSpPr>
                <a:spLocks noChangeArrowheads="1"/>
              </p:cNvSpPr>
              <p:nvPr/>
            </p:nvSpPr>
            <p:spPr bwMode="auto">
              <a:xfrm>
                <a:off x="3931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2" name="Rectangle 81"/>
              <p:cNvSpPr>
                <a:spLocks noChangeArrowheads="1"/>
              </p:cNvSpPr>
              <p:nvPr/>
            </p:nvSpPr>
            <p:spPr bwMode="auto">
              <a:xfrm>
                <a:off x="3847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3" name="Rectangle 82"/>
              <p:cNvSpPr>
                <a:spLocks noChangeArrowheads="1"/>
              </p:cNvSpPr>
              <p:nvPr/>
            </p:nvSpPr>
            <p:spPr bwMode="auto">
              <a:xfrm>
                <a:off x="4262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4" name="Rectangle 83"/>
              <p:cNvSpPr>
                <a:spLocks noChangeArrowheads="1"/>
              </p:cNvSpPr>
              <p:nvPr/>
            </p:nvSpPr>
            <p:spPr bwMode="auto">
              <a:xfrm>
                <a:off x="4179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5" name="Rectangle 84"/>
              <p:cNvSpPr>
                <a:spLocks noChangeArrowheads="1"/>
              </p:cNvSpPr>
              <p:nvPr/>
            </p:nvSpPr>
            <p:spPr bwMode="auto">
              <a:xfrm>
                <a:off x="4095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6" name="Rectangle 85"/>
              <p:cNvSpPr>
                <a:spLocks noChangeArrowheads="1"/>
              </p:cNvSpPr>
              <p:nvPr/>
            </p:nvSpPr>
            <p:spPr bwMode="auto">
              <a:xfrm>
                <a:off x="4262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7" name="Rectangle 86"/>
              <p:cNvSpPr>
                <a:spLocks noChangeArrowheads="1"/>
              </p:cNvSpPr>
              <p:nvPr/>
            </p:nvSpPr>
            <p:spPr bwMode="auto">
              <a:xfrm>
                <a:off x="4179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8" name="Rectangle 87"/>
              <p:cNvSpPr>
                <a:spLocks noChangeArrowheads="1"/>
              </p:cNvSpPr>
              <p:nvPr/>
            </p:nvSpPr>
            <p:spPr bwMode="auto">
              <a:xfrm>
                <a:off x="4095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59" name="Rectangle 88"/>
              <p:cNvSpPr>
                <a:spLocks noChangeArrowheads="1"/>
              </p:cNvSpPr>
              <p:nvPr/>
            </p:nvSpPr>
            <p:spPr bwMode="auto">
              <a:xfrm>
                <a:off x="4012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0" name="Rectangle 89"/>
              <p:cNvSpPr>
                <a:spLocks noChangeArrowheads="1"/>
              </p:cNvSpPr>
              <p:nvPr/>
            </p:nvSpPr>
            <p:spPr bwMode="auto">
              <a:xfrm>
                <a:off x="4262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1" name="Rectangle 90"/>
              <p:cNvSpPr>
                <a:spLocks noChangeArrowheads="1"/>
              </p:cNvSpPr>
              <p:nvPr/>
            </p:nvSpPr>
            <p:spPr bwMode="auto">
              <a:xfrm>
                <a:off x="4179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2" name="Rectangle 91"/>
              <p:cNvSpPr>
                <a:spLocks noChangeArrowheads="1"/>
              </p:cNvSpPr>
              <p:nvPr/>
            </p:nvSpPr>
            <p:spPr bwMode="auto">
              <a:xfrm>
                <a:off x="4095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3" name="Rectangle 92"/>
              <p:cNvSpPr>
                <a:spLocks noChangeArrowheads="1"/>
              </p:cNvSpPr>
              <p:nvPr/>
            </p:nvSpPr>
            <p:spPr bwMode="auto">
              <a:xfrm>
                <a:off x="4012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4" name="Rectangle 93"/>
              <p:cNvSpPr>
                <a:spLocks noChangeArrowheads="1"/>
              </p:cNvSpPr>
              <p:nvPr/>
            </p:nvSpPr>
            <p:spPr bwMode="auto">
              <a:xfrm>
                <a:off x="4262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5" name="Rectangle 94"/>
              <p:cNvSpPr>
                <a:spLocks noChangeArrowheads="1"/>
              </p:cNvSpPr>
              <p:nvPr/>
            </p:nvSpPr>
            <p:spPr bwMode="auto">
              <a:xfrm>
                <a:off x="4179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6" name="Rectangle 95"/>
              <p:cNvSpPr>
                <a:spLocks noChangeArrowheads="1"/>
              </p:cNvSpPr>
              <p:nvPr/>
            </p:nvSpPr>
            <p:spPr bwMode="auto">
              <a:xfrm>
                <a:off x="4095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7" name="Rectangle 96"/>
              <p:cNvSpPr>
                <a:spLocks noChangeArrowheads="1"/>
              </p:cNvSpPr>
              <p:nvPr/>
            </p:nvSpPr>
            <p:spPr bwMode="auto">
              <a:xfrm>
                <a:off x="4427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8" name="Rectangle 97"/>
              <p:cNvSpPr>
                <a:spLocks noChangeArrowheads="1"/>
              </p:cNvSpPr>
              <p:nvPr/>
            </p:nvSpPr>
            <p:spPr bwMode="auto">
              <a:xfrm>
                <a:off x="4343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69" name="Rectangle 98"/>
              <p:cNvSpPr>
                <a:spLocks noChangeArrowheads="1"/>
              </p:cNvSpPr>
              <p:nvPr/>
            </p:nvSpPr>
            <p:spPr bwMode="auto">
              <a:xfrm>
                <a:off x="4260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0" name="Rectangle 99"/>
              <p:cNvSpPr>
                <a:spLocks noChangeArrowheads="1"/>
              </p:cNvSpPr>
              <p:nvPr/>
            </p:nvSpPr>
            <p:spPr bwMode="auto">
              <a:xfrm>
                <a:off x="4427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1" name="Rectangle 100"/>
              <p:cNvSpPr>
                <a:spLocks noChangeArrowheads="1"/>
              </p:cNvSpPr>
              <p:nvPr/>
            </p:nvSpPr>
            <p:spPr bwMode="auto">
              <a:xfrm>
                <a:off x="4343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2" name="Rectangle 101"/>
              <p:cNvSpPr>
                <a:spLocks noChangeArrowheads="1"/>
              </p:cNvSpPr>
              <p:nvPr/>
            </p:nvSpPr>
            <p:spPr bwMode="auto">
              <a:xfrm>
                <a:off x="4260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3" name="Rectangle 102"/>
              <p:cNvSpPr>
                <a:spLocks noChangeArrowheads="1"/>
              </p:cNvSpPr>
              <p:nvPr/>
            </p:nvSpPr>
            <p:spPr bwMode="auto">
              <a:xfrm>
                <a:off x="4427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4" name="Rectangle 103"/>
              <p:cNvSpPr>
                <a:spLocks noChangeArrowheads="1"/>
              </p:cNvSpPr>
              <p:nvPr/>
            </p:nvSpPr>
            <p:spPr bwMode="auto">
              <a:xfrm>
                <a:off x="4343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5" name="Rectangle 104"/>
              <p:cNvSpPr>
                <a:spLocks noChangeArrowheads="1"/>
              </p:cNvSpPr>
              <p:nvPr/>
            </p:nvSpPr>
            <p:spPr bwMode="auto">
              <a:xfrm>
                <a:off x="4260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6" name="Rectangle 105"/>
              <p:cNvSpPr>
                <a:spLocks noChangeArrowheads="1"/>
              </p:cNvSpPr>
              <p:nvPr/>
            </p:nvSpPr>
            <p:spPr bwMode="auto">
              <a:xfrm>
                <a:off x="4427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7" name="Rectangle 106"/>
              <p:cNvSpPr>
                <a:spLocks noChangeArrowheads="1"/>
              </p:cNvSpPr>
              <p:nvPr/>
            </p:nvSpPr>
            <p:spPr bwMode="auto">
              <a:xfrm>
                <a:off x="4260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8" name="Rectangle 107"/>
              <p:cNvSpPr>
                <a:spLocks noChangeArrowheads="1"/>
              </p:cNvSpPr>
              <p:nvPr/>
            </p:nvSpPr>
            <p:spPr bwMode="auto">
              <a:xfrm>
                <a:off x="459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79" name="Rectangle 108"/>
              <p:cNvSpPr>
                <a:spLocks noChangeArrowheads="1"/>
              </p:cNvSpPr>
              <p:nvPr/>
            </p:nvSpPr>
            <p:spPr bwMode="auto">
              <a:xfrm>
                <a:off x="450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0" name="Rectangle 109"/>
              <p:cNvSpPr>
                <a:spLocks noChangeArrowheads="1"/>
              </p:cNvSpPr>
              <p:nvPr/>
            </p:nvSpPr>
            <p:spPr bwMode="auto">
              <a:xfrm>
                <a:off x="4425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1" name="Rectangle 110"/>
              <p:cNvSpPr>
                <a:spLocks noChangeArrowheads="1"/>
              </p:cNvSpPr>
              <p:nvPr/>
            </p:nvSpPr>
            <p:spPr bwMode="auto">
              <a:xfrm>
                <a:off x="450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2" name="Rectangle 111"/>
              <p:cNvSpPr>
                <a:spLocks noChangeArrowheads="1"/>
              </p:cNvSpPr>
              <p:nvPr/>
            </p:nvSpPr>
            <p:spPr bwMode="auto">
              <a:xfrm>
                <a:off x="442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3" name="Rectangle 112"/>
              <p:cNvSpPr>
                <a:spLocks noChangeArrowheads="1"/>
              </p:cNvSpPr>
              <p:nvPr/>
            </p:nvSpPr>
            <p:spPr bwMode="auto">
              <a:xfrm>
                <a:off x="4341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4" name="Rectangle 113"/>
              <p:cNvSpPr>
                <a:spLocks noChangeArrowheads="1"/>
              </p:cNvSpPr>
              <p:nvPr/>
            </p:nvSpPr>
            <p:spPr bwMode="auto">
              <a:xfrm>
                <a:off x="459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5" name="Rectangle 114"/>
              <p:cNvSpPr>
                <a:spLocks noChangeArrowheads="1"/>
              </p:cNvSpPr>
              <p:nvPr/>
            </p:nvSpPr>
            <p:spPr bwMode="auto">
              <a:xfrm>
                <a:off x="4592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6" name="Rectangle 115"/>
              <p:cNvSpPr>
                <a:spLocks noChangeArrowheads="1"/>
              </p:cNvSpPr>
              <p:nvPr/>
            </p:nvSpPr>
            <p:spPr bwMode="auto">
              <a:xfrm>
                <a:off x="450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7" name="Rectangle 116"/>
              <p:cNvSpPr>
                <a:spLocks noChangeArrowheads="1"/>
              </p:cNvSpPr>
              <p:nvPr/>
            </p:nvSpPr>
            <p:spPr bwMode="auto">
              <a:xfrm>
                <a:off x="434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888" name="Rectangle 117"/>
              <p:cNvSpPr>
                <a:spLocks noChangeArrowheads="1"/>
              </p:cNvSpPr>
              <p:nvPr/>
            </p:nvSpPr>
            <p:spPr bwMode="auto">
              <a:xfrm>
                <a:off x="4176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" name="Group 118"/>
          <p:cNvGrpSpPr>
            <a:grpSpLocks/>
          </p:cNvGrpSpPr>
          <p:nvPr/>
        </p:nvGrpSpPr>
        <p:grpSpPr bwMode="auto">
          <a:xfrm>
            <a:off x="685800" y="2082800"/>
            <a:ext cx="7924800" cy="3327400"/>
            <a:chOff x="432" y="1456"/>
            <a:chExt cx="4992" cy="2096"/>
          </a:xfrm>
        </p:grpSpPr>
        <p:sp>
          <p:nvSpPr>
            <p:cNvPr id="34831" name="Rectangle 119"/>
            <p:cNvSpPr>
              <a:spLocks noChangeArrowheads="1"/>
            </p:cNvSpPr>
            <p:nvPr/>
          </p:nvSpPr>
          <p:spPr bwMode="auto">
            <a:xfrm>
              <a:off x="432" y="3264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rgbClr val="000000"/>
                </a:buClr>
                <a:buFontTx/>
                <a:buChar char="•"/>
              </a:pPr>
              <a:r>
                <a:rPr lang="en-US" sz="2000">
                  <a:solidFill>
                    <a:srgbClr val="000000"/>
                  </a:solidFill>
                </a:rPr>
                <a:t>Project to visible input images</a:t>
              </a:r>
            </a:p>
          </p:txBody>
        </p:sp>
        <p:grpSp>
          <p:nvGrpSpPr>
            <p:cNvPr id="34832" name="Group 120"/>
            <p:cNvGrpSpPr>
              <a:grpSpLocks/>
            </p:cNvGrpSpPr>
            <p:nvPr/>
          </p:nvGrpSpPr>
          <p:grpSpPr bwMode="auto">
            <a:xfrm>
              <a:off x="489" y="1456"/>
              <a:ext cx="4728" cy="688"/>
              <a:chOff x="489" y="1456"/>
              <a:chExt cx="4728" cy="688"/>
            </a:xfrm>
          </p:grpSpPr>
          <p:grpSp>
            <p:nvGrpSpPr>
              <p:cNvPr id="34833" name="Group 121"/>
              <p:cNvGrpSpPr>
                <a:grpSpLocks/>
              </p:cNvGrpSpPr>
              <p:nvPr/>
            </p:nvGrpSpPr>
            <p:grpSpPr bwMode="auto">
              <a:xfrm>
                <a:off x="489" y="1456"/>
                <a:ext cx="2374" cy="534"/>
                <a:chOff x="504" y="2471"/>
                <a:chExt cx="2374" cy="534"/>
              </a:xfrm>
            </p:grpSpPr>
            <p:sp>
              <p:nvSpPr>
                <p:cNvPr id="34837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719" y="2471"/>
                  <a:ext cx="1159" cy="262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838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504" y="2805"/>
                  <a:ext cx="903" cy="200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834" name="Group 124"/>
              <p:cNvGrpSpPr>
                <a:grpSpLocks/>
              </p:cNvGrpSpPr>
              <p:nvPr/>
            </p:nvGrpSpPr>
            <p:grpSpPr bwMode="auto">
              <a:xfrm>
                <a:off x="2857" y="1456"/>
                <a:ext cx="2360" cy="688"/>
                <a:chOff x="2872" y="2471"/>
                <a:chExt cx="2360" cy="688"/>
              </a:xfrm>
            </p:grpSpPr>
            <p:sp>
              <p:nvSpPr>
                <p:cNvPr id="34835" name="Line 125"/>
                <p:cNvSpPr>
                  <a:spLocks noChangeShapeType="1"/>
                </p:cNvSpPr>
                <p:nvPr/>
              </p:nvSpPr>
              <p:spPr bwMode="auto">
                <a:xfrm>
                  <a:off x="2872" y="2471"/>
                  <a:ext cx="1195" cy="349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836" name="Line 126"/>
                <p:cNvSpPr>
                  <a:spLocks noChangeShapeType="1"/>
                </p:cNvSpPr>
                <p:nvPr/>
              </p:nvSpPr>
              <p:spPr bwMode="auto">
                <a:xfrm>
                  <a:off x="4437" y="2923"/>
                  <a:ext cx="795" cy="236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4830" name="Rectangle 127"/>
          <p:cNvSpPr>
            <a:spLocks noChangeArrowheads="1"/>
          </p:cNvSpPr>
          <p:nvPr/>
        </p:nvSpPr>
        <p:spPr bwMode="auto">
          <a:xfrm>
            <a:off x="0" y="635317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K. N. Kutulakos and S. M. Seitz, </a:t>
            </a:r>
            <a:r>
              <a:rPr lang="en-US" sz="1800" b="1">
                <a:solidFill>
                  <a:srgbClr val="000000"/>
                </a:solidFill>
                <a:hlinkClick r:id="rId3"/>
              </a:rPr>
              <a:t>A Theory of Shape by Space Carving</a:t>
            </a:r>
            <a:r>
              <a:rPr lang="en-US" sz="1800">
                <a:solidFill>
                  <a:srgbClr val="000000"/>
                </a:solidFill>
              </a:rPr>
              <a:t>, </a:t>
            </a:r>
            <a:r>
              <a:rPr lang="en-US" sz="1800" i="1">
                <a:solidFill>
                  <a:srgbClr val="000000"/>
                </a:solidFill>
              </a:rPr>
              <a:t>ICCV</a:t>
            </a:r>
            <a:r>
              <a:rPr lang="en-US" sz="1800">
                <a:solidFill>
                  <a:srgbClr val="000000"/>
                </a:solidFill>
              </a:rPr>
              <a:t> 1999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19200" y="1266825"/>
          <a:ext cx="3019425" cy="2932113"/>
        </p:xfrm>
        <a:graphic>
          <a:graphicData uri="http://schemas.openxmlformats.org/presentationml/2006/ole">
            <p:oleObj spid="_x0000_s117790" name="Artwork" r:id="rId4" imgW="4971429" imgH="4828571" progId="">
              <p:embed/>
            </p:oleObj>
          </a:graphicData>
        </a:graphic>
      </p:graphicFrame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674701" y="76200"/>
            <a:ext cx="7772400" cy="838200"/>
          </a:xfrm>
        </p:spPr>
        <p:txBody>
          <a:bodyPr/>
          <a:lstStyle/>
          <a:p>
            <a:r>
              <a:rPr lang="en-US" sz="3000" kern="1200" cap="small" dirty="0">
                <a:solidFill>
                  <a:schemeClr val="bg2"/>
                </a:solidFill>
              </a:rPr>
              <a:t>Which shape do you get?</a:t>
            </a:r>
          </a:p>
        </p:txBody>
      </p:sp>
      <p:sp>
        <p:nvSpPr>
          <p:cNvPr id="7516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4800600"/>
            <a:ext cx="8686800" cy="1752600"/>
          </a:xfrm>
        </p:spPr>
        <p:txBody>
          <a:bodyPr/>
          <a:lstStyle/>
          <a:p>
            <a:r>
              <a:rPr lang="en-US" sz="2000" smtClean="0"/>
              <a:t>The </a:t>
            </a:r>
            <a:r>
              <a:rPr lang="en-US" sz="2000" smtClean="0">
                <a:solidFill>
                  <a:schemeClr val="hlink"/>
                </a:solidFill>
              </a:rPr>
              <a:t>Photo Hull</a:t>
            </a:r>
            <a:r>
              <a:rPr lang="en-US" sz="2000" i="1" smtClean="0"/>
              <a:t> is the UNION of all photo-consistent scenes in V</a:t>
            </a:r>
          </a:p>
          <a:p>
            <a:pPr lvl="1"/>
            <a:r>
              <a:rPr lang="en-US" smtClean="0"/>
              <a:t>It is a photo-consistent scene reconstruction</a:t>
            </a:r>
          </a:p>
          <a:p>
            <a:pPr lvl="1"/>
            <a:r>
              <a:rPr lang="en-US" smtClean="0"/>
              <a:t>Tightest possible bound on the true scene</a:t>
            </a:r>
          </a:p>
        </p:txBody>
      </p:sp>
      <p:sp>
        <p:nvSpPr>
          <p:cNvPr id="751621" name="Text Box 5"/>
          <p:cNvSpPr txBox="1">
            <a:spLocks noChangeArrowheads="1"/>
          </p:cNvSpPr>
          <p:nvPr/>
        </p:nvSpPr>
        <p:spPr bwMode="auto">
          <a:xfrm>
            <a:off x="1927225" y="4114800"/>
            <a:ext cx="16478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True Scene</a:t>
            </a:r>
          </a:p>
        </p:txBody>
      </p:sp>
      <p:sp>
        <p:nvSpPr>
          <p:cNvPr id="751622" name="Text Box 6"/>
          <p:cNvSpPr txBox="1">
            <a:spLocks noChangeArrowheads="1"/>
          </p:cNvSpPr>
          <p:nvPr/>
        </p:nvSpPr>
        <p:spPr bwMode="auto">
          <a:xfrm>
            <a:off x="1905000" y="1981200"/>
            <a:ext cx="4048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857750" y="1295400"/>
            <a:ext cx="2990850" cy="3276600"/>
            <a:chOff x="3060" y="816"/>
            <a:chExt cx="1884" cy="2064"/>
          </a:xfrm>
        </p:grpSpPr>
        <p:graphicFrame>
          <p:nvGraphicFramePr>
            <p:cNvPr id="5123" name="Object 8"/>
            <p:cNvGraphicFramePr>
              <a:graphicFrameLocks noChangeAspect="1"/>
            </p:cNvGraphicFramePr>
            <p:nvPr/>
          </p:nvGraphicFramePr>
          <p:xfrm>
            <a:off x="3060" y="816"/>
            <a:ext cx="1884" cy="1830"/>
          </p:xfrm>
          <a:graphic>
            <a:graphicData uri="http://schemas.openxmlformats.org/presentationml/2006/ole">
              <p:oleObj spid="_x0000_s117791" name="Artwork" r:id="rId5" imgW="4971429" imgH="4828571" progId="">
                <p:embed/>
              </p:oleObj>
            </a:graphicData>
          </a:graphic>
        </p:graphicFrame>
        <p:sp>
          <p:nvSpPr>
            <p:cNvPr id="751625" name="Text Box 9"/>
            <p:cNvSpPr txBox="1">
              <a:spLocks noChangeArrowheads="1"/>
            </p:cNvSpPr>
            <p:nvPr/>
          </p:nvSpPr>
          <p:spPr bwMode="auto">
            <a:xfrm>
              <a:off x="3453" y="2592"/>
              <a:ext cx="1006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rgbClr val="808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Photo Hull</a:t>
              </a:r>
            </a:p>
          </p:txBody>
        </p:sp>
        <p:sp>
          <p:nvSpPr>
            <p:cNvPr id="751626" name="Text Box 10"/>
            <p:cNvSpPr txBox="1">
              <a:spLocks noChangeArrowheads="1"/>
            </p:cNvSpPr>
            <p:nvPr/>
          </p:nvSpPr>
          <p:spPr bwMode="auto">
            <a:xfrm>
              <a:off x="3489" y="1248"/>
              <a:ext cx="25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V</a:t>
              </a:r>
            </a:p>
          </p:txBody>
        </p:sp>
      </p:grp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Source: S. Seitz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0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639762"/>
          </a:xfrm>
        </p:spPr>
        <p:txBody>
          <a:bodyPr/>
          <a:lstStyle/>
          <a:p>
            <a:r>
              <a:rPr lang="en-US" dirty="0" smtClean="0"/>
              <a:t>Space Carving Results:  African Violet</a:t>
            </a:r>
          </a:p>
        </p:txBody>
      </p:sp>
      <p:pic>
        <p:nvPicPr>
          <p:cNvPr id="35843" name="Picture 3" descr="fviole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66800"/>
            <a:ext cx="287178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fviole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0638" y="1066800"/>
            <a:ext cx="2747962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violet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3962400"/>
            <a:ext cx="31480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violet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006850"/>
            <a:ext cx="294322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84275" y="3429000"/>
            <a:ext cx="33607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 dirty="0">
                <a:latin typeface="Tahoma" pitchFamily="34" charset="0"/>
              </a:rPr>
              <a:t>Input Image (1 of 45) 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5294313" y="34290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latin typeface="Tahoma" pitchFamily="34" charset="0"/>
              </a:rPr>
              <a:t>Reconstruction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5305425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latin typeface="Tahoma" pitchFamily="34" charset="0"/>
              </a:rPr>
              <a:t>Reconstruction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1828800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latin typeface="Tahoma" pitchFamily="34" charset="0"/>
              </a:rPr>
              <a:t>Reconstruction</a:t>
            </a:r>
            <a:endParaRPr lang="en-US" b="1">
              <a:latin typeface="Times New Roman" pitchFamily="18" charset="0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S. Seitz</a:t>
            </a:r>
          </a:p>
        </p:txBody>
      </p:sp>
    </p:spTree>
  </p:cSld>
  <p:clrMapOvr>
    <a:masterClrMapping/>
  </p:clrMapOvr>
  <p:transition advTm="29024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Space Carving Results:  Hand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641475" y="4386262"/>
            <a:ext cx="19637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 dirty="0">
                <a:latin typeface="Tahoma" pitchFamily="34" charset="0"/>
              </a:rPr>
              <a:t>Input Image</a:t>
            </a:r>
          </a:p>
          <a:p>
            <a:pPr algn="ctr"/>
            <a:r>
              <a:rPr lang="en-US" sz="2200" b="1" dirty="0">
                <a:latin typeface="Tahoma" pitchFamily="34" charset="0"/>
              </a:rPr>
              <a:t>(1 of 100) 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672013" y="6062662"/>
            <a:ext cx="35925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 dirty="0">
                <a:latin typeface="Tahoma" pitchFamily="34" charset="0"/>
              </a:rPr>
              <a:t>Views of Reconstruction</a:t>
            </a:r>
            <a:endParaRPr lang="en-US" b="1" dirty="0">
              <a:latin typeface="Times New Roman" pitchFamily="18" charset="0"/>
            </a:endParaRPr>
          </a:p>
        </p:txBody>
      </p:sp>
      <p:pic>
        <p:nvPicPr>
          <p:cNvPr id="36869" name="Picture 5" descr="fsarah-l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05012"/>
            <a:ext cx="36576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han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1575" y="838200"/>
            <a:ext cx="3095625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 descr="hand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454400"/>
            <a:ext cx="3124200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024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kern="1200" cap="small" dirty="0">
                <a:solidFill>
                  <a:schemeClr val="bg2"/>
                </a:solidFill>
              </a:rPr>
              <a:t>Reconstruction from Silhouettes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7908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09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09321" name="Text Box 9"/>
          <p:cNvSpPr txBox="1">
            <a:spLocks noChangeArrowheads="1"/>
          </p:cNvSpPr>
          <p:nvPr/>
        </p:nvSpPr>
        <p:spPr bwMode="auto">
          <a:xfrm>
            <a:off x="919163" y="4297363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7896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chemeClr val="bg2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897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898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7899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7906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07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7900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7901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7904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905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7902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90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001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The case of binary images: a voxel is photo-consistent if it lies inside the object’s silhouette in all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bg2"/>
                </a:solidFill>
              </a:rPr>
              <a:t>Reconstruction from Silhouettes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8945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46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13417" name="Text Box 9"/>
          <p:cNvSpPr txBox="1">
            <a:spLocks noChangeArrowheads="1"/>
          </p:cNvSpPr>
          <p:nvPr/>
        </p:nvSpPr>
        <p:spPr bwMode="auto">
          <a:xfrm>
            <a:off x="919163" y="4297363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8920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chemeClr val="bg2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921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922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8923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8943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44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924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8925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8941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42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926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538663" y="2314575"/>
            <a:ext cx="1400175" cy="2062163"/>
            <a:chOff x="2859" y="1458"/>
            <a:chExt cx="882" cy="1299"/>
          </a:xfrm>
        </p:grpSpPr>
        <p:sp>
          <p:nvSpPr>
            <p:cNvPr id="38938" name="Freeform 22"/>
            <p:cNvSpPr>
              <a:spLocks/>
            </p:cNvSpPr>
            <p:nvPr/>
          </p:nvSpPr>
          <p:spPr bwMode="auto">
            <a:xfrm>
              <a:off x="3105" y="1458"/>
              <a:ext cx="495" cy="1135"/>
            </a:xfrm>
            <a:custGeom>
              <a:avLst/>
              <a:gdLst>
                <a:gd name="T0" fmla="*/ 495 w 495"/>
                <a:gd name="T1" fmla="*/ 1135 h 1135"/>
                <a:gd name="T2" fmla="*/ 0 w 495"/>
                <a:gd name="T3" fmla="*/ 0 h 1135"/>
                <a:gd name="T4" fmla="*/ 0 60000 65536"/>
                <a:gd name="T5" fmla="*/ 0 60000 65536"/>
                <a:gd name="T6" fmla="*/ 0 w 495"/>
                <a:gd name="T7" fmla="*/ 0 h 1135"/>
                <a:gd name="T8" fmla="*/ 495 w 495"/>
                <a:gd name="T9" fmla="*/ 1135 h 11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95" h="1135">
                  <a:moveTo>
                    <a:pt x="495" y="113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39" name="Freeform 23"/>
            <p:cNvSpPr>
              <a:spLocks/>
            </p:cNvSpPr>
            <p:nvPr/>
          </p:nvSpPr>
          <p:spPr bwMode="auto">
            <a:xfrm>
              <a:off x="2859" y="1989"/>
              <a:ext cx="675" cy="768"/>
            </a:xfrm>
            <a:custGeom>
              <a:avLst/>
              <a:gdLst>
                <a:gd name="T0" fmla="*/ 675 w 675"/>
                <a:gd name="T1" fmla="*/ 768 h 768"/>
                <a:gd name="T2" fmla="*/ 0 w 675"/>
                <a:gd name="T3" fmla="*/ 0 h 768"/>
                <a:gd name="T4" fmla="*/ 0 60000 65536"/>
                <a:gd name="T5" fmla="*/ 0 60000 65536"/>
                <a:gd name="T6" fmla="*/ 0 w 675"/>
                <a:gd name="T7" fmla="*/ 0 h 768"/>
                <a:gd name="T8" fmla="*/ 675 w 675"/>
                <a:gd name="T9" fmla="*/ 768 h 7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75" h="768">
                  <a:moveTo>
                    <a:pt x="675" y="768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40" name="Freeform 24"/>
            <p:cNvSpPr>
              <a:spLocks/>
            </p:cNvSpPr>
            <p:nvPr/>
          </p:nvSpPr>
          <p:spPr bwMode="auto">
            <a:xfrm>
              <a:off x="3549" y="1908"/>
              <a:ext cx="192" cy="813"/>
            </a:xfrm>
            <a:custGeom>
              <a:avLst/>
              <a:gdLst>
                <a:gd name="T0" fmla="*/ 192 w 192"/>
                <a:gd name="T1" fmla="*/ 813 h 813"/>
                <a:gd name="T2" fmla="*/ 0 w 192"/>
                <a:gd name="T3" fmla="*/ 0 h 813"/>
                <a:gd name="T4" fmla="*/ 0 60000 65536"/>
                <a:gd name="T5" fmla="*/ 0 60000 65536"/>
                <a:gd name="T6" fmla="*/ 0 w 192"/>
                <a:gd name="T7" fmla="*/ 0 h 813"/>
                <a:gd name="T8" fmla="*/ 192 w 192"/>
                <a:gd name="T9" fmla="*/ 813 h 8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2" h="813">
                  <a:moveTo>
                    <a:pt x="192" y="813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928" name="Rectangle 25"/>
          <p:cNvSpPr>
            <a:spLocks noChangeArrowheads="1"/>
          </p:cNvSpPr>
          <p:nvPr/>
        </p:nvSpPr>
        <p:spPr bwMode="auto">
          <a:xfrm>
            <a:off x="685800" y="5334000"/>
            <a:ext cx="7772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Finding the silhouette-consistent shape (</a:t>
            </a:r>
            <a:r>
              <a:rPr lang="en-US" i="1">
                <a:solidFill>
                  <a:srgbClr val="000000"/>
                </a:solidFill>
              </a:rPr>
              <a:t>visual hull</a:t>
            </a:r>
            <a:r>
              <a:rPr lang="en-US">
                <a:solidFill>
                  <a:srgbClr val="000000"/>
                </a:solidFill>
              </a:rPr>
              <a:t>):  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i="1">
                <a:solidFill>
                  <a:srgbClr val="000000"/>
                </a:solidFill>
              </a:rPr>
              <a:t>Backproject</a:t>
            </a:r>
            <a:r>
              <a:rPr lang="en-US" sz="2000">
                <a:solidFill>
                  <a:srgbClr val="000000"/>
                </a:solidFill>
              </a:rPr>
              <a:t> each silhouette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Intersect backprojected volumes</a:t>
            </a:r>
          </a:p>
        </p:txBody>
      </p:sp>
      <p:sp>
        <p:nvSpPr>
          <p:cNvPr id="38929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458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The case of binary images: a voxel is photo-consistent if it lies inside the object’s silhouette in all views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4291013" y="2409825"/>
            <a:ext cx="1338262" cy="2162175"/>
            <a:chOff x="2703" y="1518"/>
            <a:chExt cx="843" cy="1362"/>
          </a:xfrm>
        </p:grpSpPr>
        <p:sp>
          <p:nvSpPr>
            <p:cNvPr id="38935" name="Freeform 28"/>
            <p:cNvSpPr>
              <a:spLocks/>
            </p:cNvSpPr>
            <p:nvPr/>
          </p:nvSpPr>
          <p:spPr bwMode="auto">
            <a:xfrm>
              <a:off x="2703" y="1809"/>
              <a:ext cx="138" cy="975"/>
            </a:xfrm>
            <a:custGeom>
              <a:avLst/>
              <a:gdLst>
                <a:gd name="T0" fmla="*/ 0 w 138"/>
                <a:gd name="T1" fmla="*/ 975 h 975"/>
                <a:gd name="T2" fmla="*/ 138 w 138"/>
                <a:gd name="T3" fmla="*/ 0 h 975"/>
                <a:gd name="T4" fmla="*/ 0 60000 65536"/>
                <a:gd name="T5" fmla="*/ 0 60000 65536"/>
                <a:gd name="T6" fmla="*/ 0 w 138"/>
                <a:gd name="T7" fmla="*/ 0 h 975"/>
                <a:gd name="T8" fmla="*/ 138 w 138"/>
                <a:gd name="T9" fmla="*/ 975 h 97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" h="975">
                  <a:moveTo>
                    <a:pt x="0" y="975"/>
                  </a:moveTo>
                  <a:lnTo>
                    <a:pt x="13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36" name="Freeform 29"/>
            <p:cNvSpPr>
              <a:spLocks/>
            </p:cNvSpPr>
            <p:nvPr/>
          </p:nvSpPr>
          <p:spPr bwMode="auto">
            <a:xfrm>
              <a:off x="2832" y="1518"/>
              <a:ext cx="429" cy="1170"/>
            </a:xfrm>
            <a:custGeom>
              <a:avLst/>
              <a:gdLst>
                <a:gd name="T0" fmla="*/ 0 w 429"/>
                <a:gd name="T1" fmla="*/ 1170 h 1170"/>
                <a:gd name="T2" fmla="*/ 429 w 429"/>
                <a:gd name="T3" fmla="*/ 0 h 1170"/>
                <a:gd name="T4" fmla="*/ 0 60000 65536"/>
                <a:gd name="T5" fmla="*/ 0 60000 65536"/>
                <a:gd name="T6" fmla="*/ 0 w 429"/>
                <a:gd name="T7" fmla="*/ 0 h 1170"/>
                <a:gd name="T8" fmla="*/ 429 w 429"/>
                <a:gd name="T9" fmla="*/ 1170 h 11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9" h="1170">
                  <a:moveTo>
                    <a:pt x="0" y="1170"/>
                  </a:moveTo>
                  <a:lnTo>
                    <a:pt x="429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37" name="Freeform 30"/>
            <p:cNvSpPr>
              <a:spLocks/>
            </p:cNvSpPr>
            <p:nvPr/>
          </p:nvSpPr>
          <p:spPr bwMode="auto">
            <a:xfrm>
              <a:off x="2928" y="2073"/>
              <a:ext cx="618" cy="807"/>
            </a:xfrm>
            <a:custGeom>
              <a:avLst/>
              <a:gdLst>
                <a:gd name="T0" fmla="*/ 0 w 618"/>
                <a:gd name="T1" fmla="*/ 807 h 807"/>
                <a:gd name="T2" fmla="*/ 618 w 618"/>
                <a:gd name="T3" fmla="*/ 0 h 807"/>
                <a:gd name="T4" fmla="*/ 0 60000 65536"/>
                <a:gd name="T5" fmla="*/ 0 60000 65536"/>
                <a:gd name="T6" fmla="*/ 0 w 618"/>
                <a:gd name="T7" fmla="*/ 0 h 807"/>
                <a:gd name="T8" fmla="*/ 618 w 618"/>
                <a:gd name="T9" fmla="*/ 807 h 80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8" h="807">
                  <a:moveTo>
                    <a:pt x="0" y="807"/>
                  </a:moveTo>
                  <a:lnTo>
                    <a:pt x="61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724400" y="2471738"/>
            <a:ext cx="1981200" cy="1571625"/>
            <a:chOff x="2976" y="1557"/>
            <a:chExt cx="1248" cy="990"/>
          </a:xfrm>
        </p:grpSpPr>
        <p:sp>
          <p:nvSpPr>
            <p:cNvPr id="38932" name="Freeform 32"/>
            <p:cNvSpPr>
              <a:spLocks/>
            </p:cNvSpPr>
            <p:nvPr/>
          </p:nvSpPr>
          <p:spPr bwMode="auto">
            <a:xfrm>
              <a:off x="2976" y="2160"/>
              <a:ext cx="1233" cy="387"/>
            </a:xfrm>
            <a:custGeom>
              <a:avLst/>
              <a:gdLst>
                <a:gd name="T0" fmla="*/ 1233 w 1233"/>
                <a:gd name="T1" fmla="*/ 387 h 387"/>
                <a:gd name="T2" fmla="*/ 0 w 1233"/>
                <a:gd name="T3" fmla="*/ 0 h 387"/>
                <a:gd name="T4" fmla="*/ 0 60000 65536"/>
                <a:gd name="T5" fmla="*/ 0 60000 65536"/>
                <a:gd name="T6" fmla="*/ 0 w 1233"/>
                <a:gd name="T7" fmla="*/ 0 h 387"/>
                <a:gd name="T8" fmla="*/ 1233 w 1233"/>
                <a:gd name="T9" fmla="*/ 387 h 38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33" h="387">
                  <a:moveTo>
                    <a:pt x="1233" y="38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33" name="Freeform 33"/>
            <p:cNvSpPr>
              <a:spLocks/>
            </p:cNvSpPr>
            <p:nvPr/>
          </p:nvSpPr>
          <p:spPr bwMode="auto">
            <a:xfrm>
              <a:off x="3408" y="1557"/>
              <a:ext cx="816" cy="747"/>
            </a:xfrm>
            <a:custGeom>
              <a:avLst/>
              <a:gdLst>
                <a:gd name="T0" fmla="*/ 816 w 816"/>
                <a:gd name="T1" fmla="*/ 747 h 747"/>
                <a:gd name="T2" fmla="*/ 0 w 816"/>
                <a:gd name="T3" fmla="*/ 0 h 747"/>
                <a:gd name="T4" fmla="*/ 0 60000 65536"/>
                <a:gd name="T5" fmla="*/ 0 60000 65536"/>
                <a:gd name="T6" fmla="*/ 0 w 816"/>
                <a:gd name="T7" fmla="*/ 0 h 747"/>
                <a:gd name="T8" fmla="*/ 816 w 816"/>
                <a:gd name="T9" fmla="*/ 747 h 7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16" h="747">
                  <a:moveTo>
                    <a:pt x="816" y="74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34" name="Line 34"/>
            <p:cNvSpPr>
              <a:spLocks noChangeShapeType="1"/>
            </p:cNvSpPr>
            <p:nvPr/>
          </p:nvSpPr>
          <p:spPr bwMode="auto">
            <a:xfrm flipH="1" flipV="1">
              <a:off x="3024" y="1680"/>
              <a:ext cx="1152" cy="7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579438"/>
          </a:xfrm>
        </p:spPr>
        <p:txBody>
          <a:bodyPr/>
          <a:lstStyle/>
          <a:p>
            <a:r>
              <a:rPr lang="en-US" dirty="0" smtClean="0"/>
              <a:t>Volume intersection</a:t>
            </a:r>
            <a:endParaRPr lang="en-US" dirty="0"/>
          </a:p>
        </p:txBody>
      </p:sp>
      <p:pic>
        <p:nvPicPr>
          <p:cNvPr id="8652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066800"/>
            <a:ext cx="319087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5285" name="Rectangle 5"/>
          <p:cNvSpPr>
            <a:spLocks noChangeArrowheads="1"/>
          </p:cNvSpPr>
          <p:nvPr/>
        </p:nvSpPr>
        <p:spPr bwMode="auto">
          <a:xfrm>
            <a:off x="76200" y="6096000"/>
            <a:ext cx="906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1800"/>
              <a:t>B. Baumgart, </a:t>
            </a:r>
            <a:r>
              <a:rPr lang="en-US" sz="1800" i="1">
                <a:hlinkClick r:id="rId4"/>
              </a:rPr>
              <a:t>Geometric Modeling for Computer Vision</a:t>
            </a:r>
            <a:r>
              <a:rPr lang="en-US" sz="1800"/>
              <a:t>, Stanford Artificial Intelligence Laboratory, Memo no. AIM-249, Stanford University, October 1974.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52400" y="2041525"/>
          <a:ext cx="2786063" cy="2705100"/>
        </p:xfrm>
        <a:graphic>
          <a:graphicData uri="http://schemas.openxmlformats.org/presentationml/2006/ole">
            <p:oleObj spid="_x0000_s112717" name="Artwork" r:id="rId4" imgW="4971429" imgH="4828571" progId="">
              <p:embed/>
            </p:oleObj>
          </a:graphicData>
        </a:graphic>
      </p:graphicFrame>
      <p:sp>
        <p:nvSpPr>
          <p:cNvPr id="6149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655638"/>
            <a:ext cx="8915400" cy="5635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Photo-consistency vs. silhouette-consistency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863600" y="4876800"/>
            <a:ext cx="16478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True Scene</a:t>
            </a:r>
          </a:p>
        </p:txBody>
      </p:sp>
      <p:graphicFrame>
        <p:nvGraphicFramePr>
          <p:cNvPr id="953352" name="Object 8"/>
          <p:cNvGraphicFramePr>
            <a:graphicFrameLocks noChangeAspect="1"/>
          </p:cNvGraphicFramePr>
          <p:nvPr/>
        </p:nvGraphicFramePr>
        <p:xfrm>
          <a:off x="3200400" y="2070100"/>
          <a:ext cx="2757488" cy="2679700"/>
        </p:xfrm>
        <a:graphic>
          <a:graphicData uri="http://schemas.openxmlformats.org/presentationml/2006/ole">
            <p:oleObj spid="_x0000_s112718" name="Artwork" r:id="rId5" imgW="4971429" imgH="4828571" progId="">
              <p:embed/>
            </p:oleObj>
          </a:graphicData>
        </a:graphic>
      </p:graphicFrame>
      <p:sp>
        <p:nvSpPr>
          <p:cNvPr id="953353" name="Text Box 9"/>
          <p:cNvSpPr txBox="1">
            <a:spLocks noChangeArrowheads="1"/>
          </p:cNvSpPr>
          <p:nvPr/>
        </p:nvSpPr>
        <p:spPr bwMode="auto">
          <a:xfrm>
            <a:off x="3830638" y="4876800"/>
            <a:ext cx="15970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Photo Hull</a:t>
            </a:r>
          </a:p>
        </p:txBody>
      </p:sp>
      <p:graphicFrame>
        <p:nvGraphicFramePr>
          <p:cNvPr id="953357" name="Object 13"/>
          <p:cNvGraphicFramePr>
            <a:graphicFrameLocks noChangeAspect="1"/>
          </p:cNvGraphicFramePr>
          <p:nvPr/>
        </p:nvGraphicFramePr>
        <p:xfrm>
          <a:off x="6234113" y="2070100"/>
          <a:ext cx="2757487" cy="2679700"/>
        </p:xfrm>
        <a:graphic>
          <a:graphicData uri="http://schemas.openxmlformats.org/presentationml/2006/ole">
            <p:oleObj spid="_x0000_s112719" name="Artwork" r:id="rId6" imgW="4971429" imgH="4828571" progId="">
              <p:embed/>
            </p:oleObj>
          </a:graphicData>
        </a:graphic>
      </p:graphicFrame>
      <p:sp>
        <p:nvSpPr>
          <p:cNvPr id="953358" name="Text Box 14"/>
          <p:cNvSpPr txBox="1">
            <a:spLocks noChangeArrowheads="1"/>
          </p:cNvSpPr>
          <p:nvPr/>
        </p:nvSpPr>
        <p:spPr bwMode="auto">
          <a:xfrm>
            <a:off x="6832600" y="4876800"/>
            <a:ext cx="16652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>
                <a:latin typeface="Times New Roman" pitchFamily="18" charset="0"/>
              </a:rPr>
              <a:t>Visual Hull</a:t>
            </a:r>
          </a:p>
        </p:txBody>
      </p:sp>
      <p:sp>
        <p:nvSpPr>
          <p:cNvPr id="953359" name="Freeform 15"/>
          <p:cNvSpPr>
            <a:spLocks/>
          </p:cNvSpPr>
          <p:nvPr/>
        </p:nvSpPr>
        <p:spPr bwMode="auto">
          <a:xfrm>
            <a:off x="7010400" y="2895600"/>
            <a:ext cx="1212850" cy="1212850"/>
          </a:xfrm>
          <a:custGeom>
            <a:avLst/>
            <a:gdLst>
              <a:gd name="T0" fmla="*/ 2147483647 w 764"/>
              <a:gd name="T1" fmla="*/ 2147483647 h 764"/>
              <a:gd name="T2" fmla="*/ 0 w 764"/>
              <a:gd name="T3" fmla="*/ 2147483647 h 764"/>
              <a:gd name="T4" fmla="*/ 2147483647 w 764"/>
              <a:gd name="T5" fmla="*/ 2147483647 h 764"/>
              <a:gd name="T6" fmla="*/ 2147483647 w 764"/>
              <a:gd name="T7" fmla="*/ 2147483647 h 764"/>
              <a:gd name="T8" fmla="*/ 2147483647 w 764"/>
              <a:gd name="T9" fmla="*/ 2147483647 h 764"/>
              <a:gd name="T10" fmla="*/ 2147483647 w 764"/>
              <a:gd name="T11" fmla="*/ 2147483647 h 764"/>
              <a:gd name="T12" fmla="*/ 2147483647 w 764"/>
              <a:gd name="T13" fmla="*/ 2147483647 h 764"/>
              <a:gd name="T14" fmla="*/ 2147483647 w 764"/>
              <a:gd name="T15" fmla="*/ 0 h 764"/>
              <a:gd name="T16" fmla="*/ 2147483647 w 764"/>
              <a:gd name="T17" fmla="*/ 2147483647 h 7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4"/>
              <a:gd name="T28" fmla="*/ 0 h 764"/>
              <a:gd name="T29" fmla="*/ 764 w 764"/>
              <a:gd name="T30" fmla="*/ 764 h 7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4" h="764">
                <a:moveTo>
                  <a:pt x="84" y="100"/>
                </a:moveTo>
                <a:lnTo>
                  <a:pt x="0" y="384"/>
                </a:lnTo>
                <a:lnTo>
                  <a:pt x="96" y="672"/>
                </a:lnTo>
                <a:lnTo>
                  <a:pt x="384" y="764"/>
                </a:lnTo>
                <a:lnTo>
                  <a:pt x="672" y="660"/>
                </a:lnTo>
                <a:lnTo>
                  <a:pt x="764" y="376"/>
                </a:lnTo>
                <a:lnTo>
                  <a:pt x="692" y="108"/>
                </a:lnTo>
                <a:lnTo>
                  <a:pt x="392" y="0"/>
                </a:lnTo>
                <a:lnTo>
                  <a:pt x="84" y="100"/>
                </a:lnTo>
                <a:close/>
              </a:path>
            </a:pathLst>
          </a:custGeom>
          <a:solidFill>
            <a:srgbClr val="DDDDDD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3353" grpId="0"/>
      <p:bldP spid="953358" grpId="0"/>
      <p:bldP spid="95335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7467600" cy="655638"/>
          </a:xfrm>
        </p:spPr>
        <p:txBody>
          <a:bodyPr/>
          <a:lstStyle/>
          <a:p>
            <a:r>
              <a:rPr lang="en-US" dirty="0" smtClean="0"/>
              <a:t>Carved visual hulls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visual hull is a good starting point for optimizing </a:t>
            </a:r>
            <a:br>
              <a:rPr lang="en-US" smtClean="0"/>
            </a:br>
            <a:r>
              <a:rPr lang="en-US" smtClean="0"/>
              <a:t>photo-consistency</a:t>
            </a:r>
          </a:p>
          <a:p>
            <a:pPr lvl="1"/>
            <a:r>
              <a:rPr lang="en-US" smtClean="0"/>
              <a:t>Easy to compute</a:t>
            </a:r>
          </a:p>
          <a:p>
            <a:pPr lvl="1"/>
            <a:r>
              <a:rPr lang="en-US" smtClean="0"/>
              <a:t>Tight outer boundary of the object</a:t>
            </a:r>
          </a:p>
          <a:p>
            <a:pPr lvl="1"/>
            <a:r>
              <a:rPr lang="en-US" smtClean="0"/>
              <a:t>Parts of the visual hull (rims) already lie on the surface and are already photo-consistent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03225" y="6216650"/>
            <a:ext cx="805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Yasutaka Furukawa and Jean Ponce, </a:t>
            </a:r>
            <a:r>
              <a:rPr lang="en-US" sz="1800" b="1">
                <a:hlinkClick r:id="rId3"/>
              </a:rPr>
              <a:t>Carved Visual Hulls for Image-Based Modeling</a:t>
            </a:r>
            <a:r>
              <a:rPr lang="en-US" sz="1800"/>
              <a:t>, ECCV 2006.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579438"/>
          </a:xfrm>
        </p:spPr>
        <p:txBody>
          <a:bodyPr/>
          <a:lstStyle/>
          <a:p>
            <a:r>
              <a:rPr lang="en-US" dirty="0" smtClean="0"/>
              <a:t>Carved visual hulls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41248"/>
            <a:ext cx="8458200" cy="4873752"/>
          </a:xfrm>
        </p:spPr>
        <p:txBody>
          <a:bodyPr/>
          <a:lstStyle/>
          <a:p>
            <a:r>
              <a:rPr lang="en-US" dirty="0" smtClean="0"/>
              <a:t>Compute visual hull </a:t>
            </a:r>
          </a:p>
          <a:p>
            <a:r>
              <a:rPr lang="en-US" dirty="0" smtClean="0"/>
              <a:t>Use dynamic programming to find rims and constrain them to be fixed </a:t>
            </a:r>
          </a:p>
          <a:p>
            <a:r>
              <a:rPr lang="en-US" dirty="0" smtClean="0"/>
              <a:t>Carve the visual hull to optimize photo-consistency</a:t>
            </a:r>
          </a:p>
        </p:txBody>
      </p:sp>
      <p:graphicFrame>
        <p:nvGraphicFramePr>
          <p:cNvPr id="7170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2570163"/>
          <a:ext cx="7086600" cy="3678237"/>
        </p:xfrm>
        <a:graphic>
          <a:graphicData uri="http://schemas.openxmlformats.org/presentationml/2006/ole">
            <p:oleObj spid="_x0000_s113691" name="Image" r:id="rId4" imgW="11161905" imgH="7555556" progId="">
              <p:embed/>
            </p:oleObj>
          </a:graphicData>
        </a:graphic>
      </p:graphicFrame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403225" y="6216650"/>
            <a:ext cx="805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Yasutaka Furukawa and Jean Ponce, </a:t>
            </a:r>
            <a:r>
              <a:rPr lang="en-US" sz="1800" b="1">
                <a:hlinkClick r:id="rId5"/>
              </a:rPr>
              <a:t>Carved Visual Hulls for Image-Based Modeling</a:t>
            </a:r>
            <a:r>
              <a:rPr lang="en-US" sz="1800"/>
              <a:t>, ECCV 2006.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808038"/>
          </a:xfrm>
        </p:spPr>
        <p:txBody>
          <a:bodyPr/>
          <a:lstStyle/>
          <a:p>
            <a:r>
              <a:rPr lang="en-US" dirty="0" smtClean="0"/>
              <a:t>Carved visual hulls</a:t>
            </a:r>
          </a:p>
        </p:txBody>
      </p:sp>
      <p:graphicFrame>
        <p:nvGraphicFramePr>
          <p:cNvPr id="8194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874198935"/>
              </p:ext>
            </p:extLst>
          </p:nvPr>
        </p:nvGraphicFramePr>
        <p:xfrm>
          <a:off x="782784" y="1143000"/>
          <a:ext cx="6816432" cy="4873625"/>
        </p:xfrm>
        <a:graphic>
          <a:graphicData uri="http://schemas.openxmlformats.org/presentationml/2006/ole">
            <p:oleObj spid="_x0000_s114715" name="Image" r:id="rId4" imgW="10425397" imgH="7453968" progId="">
              <p:embed/>
            </p:oleObj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03225" y="6216650"/>
            <a:ext cx="805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Yasutaka Furukawa and Jean Ponce, </a:t>
            </a:r>
            <a:r>
              <a:rPr lang="en-US" sz="1800" b="1">
                <a:hlinkClick r:id="rId5"/>
              </a:rPr>
              <a:t>Carved Visual Hulls for Image-Based Modeling</a:t>
            </a:r>
            <a:r>
              <a:rPr lang="en-US" sz="1800"/>
              <a:t>, ECCV 2006.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Carved visual hulls: Pros and cons</a:t>
            </a:r>
          </a:p>
        </p:txBody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73752"/>
          </a:xfrm>
        </p:spPr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Visual hull gives a reasonable initial mesh that can be iteratively deformed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Need silhouette extraction</a:t>
            </a:r>
          </a:p>
          <a:p>
            <a:pPr lvl="1"/>
            <a:r>
              <a:rPr lang="en-US" dirty="0" smtClean="0"/>
              <a:t>Have to compute a lot of points that don’t lie on the object</a:t>
            </a:r>
          </a:p>
          <a:p>
            <a:pPr lvl="1"/>
            <a:r>
              <a:rPr lang="en-US" dirty="0" smtClean="0"/>
              <a:t>Finding rims is difficult</a:t>
            </a:r>
          </a:p>
          <a:p>
            <a:pPr lvl="1"/>
            <a:r>
              <a:rPr lang="en-US" dirty="0" smtClean="0"/>
              <a:t>The carving step can get caught in local minima</a:t>
            </a:r>
          </a:p>
          <a:p>
            <a:endParaRPr lang="en-US" dirty="0" smtClean="0"/>
          </a:p>
          <a:p>
            <a:r>
              <a:rPr lang="en-US" dirty="0" smtClean="0"/>
              <a:t>Possible solution: use sparse feature correspondences as initialization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105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534400" cy="655638"/>
          </a:xfrm>
        </p:spPr>
        <p:txBody>
          <a:bodyPr/>
          <a:lstStyle/>
          <a:p>
            <a:r>
              <a:rPr lang="en-US" dirty="0" smtClean="0"/>
              <a:t>From feature matching to dense stereo</a:t>
            </a:r>
          </a:p>
        </p:txBody>
      </p:sp>
      <p:sp>
        <p:nvSpPr>
          <p:cNvPr id="922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458200" cy="4873752"/>
          </a:xfrm>
        </p:spPr>
        <p:txBody>
          <a:bodyPr/>
          <a:lstStyle/>
          <a:p>
            <a:r>
              <a:rPr lang="en-US" dirty="0" smtClean="0"/>
              <a:t>Extract features</a:t>
            </a:r>
          </a:p>
          <a:p>
            <a:r>
              <a:rPr lang="en-US" dirty="0" smtClean="0"/>
              <a:t>Get a sparse set of initial matches</a:t>
            </a:r>
          </a:p>
          <a:p>
            <a:r>
              <a:rPr lang="en-US" dirty="0" smtClean="0"/>
              <a:t>Iteratively expand matches to nearby locations</a:t>
            </a:r>
          </a:p>
          <a:p>
            <a:r>
              <a:rPr lang="en-US" dirty="0" smtClean="0"/>
              <a:t>Use visibility constraints to filter out false matches</a:t>
            </a:r>
          </a:p>
          <a:p>
            <a:r>
              <a:rPr lang="en-US" dirty="0" smtClean="0"/>
              <a:t>Perform surface reconstruction</a:t>
            </a:r>
          </a:p>
        </p:txBody>
      </p:sp>
      <p:graphicFrame>
        <p:nvGraphicFramePr>
          <p:cNvPr id="9218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604078761"/>
              </p:ext>
            </p:extLst>
          </p:nvPr>
        </p:nvGraphicFramePr>
        <p:xfrm>
          <a:off x="228600" y="3133725"/>
          <a:ext cx="8839200" cy="2809875"/>
        </p:xfrm>
        <a:graphic>
          <a:graphicData uri="http://schemas.openxmlformats.org/presentationml/2006/ole">
            <p:oleObj spid="_x0000_s115739" name="Image" r:id="rId4" imgW="12063492" imgH="3834921" progId="">
              <p:embed/>
            </p:oleObj>
          </a:graphicData>
        </a:graphic>
      </p:graphicFrame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228600" y="614045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Yasutaka Furukawa and Jean Ponce, </a:t>
            </a:r>
            <a:r>
              <a:rPr lang="en-US" sz="1800" b="1">
                <a:hlinkClick r:id="rId5"/>
              </a:rPr>
              <a:t>Accurate, Dense, and Robust Multi-View Stereopsis</a:t>
            </a:r>
            <a:r>
              <a:rPr lang="en-US" sz="1800"/>
              <a:t>, CVPR 2007.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4048"/>
            <a:ext cx="8458200" cy="731838"/>
          </a:xfrm>
        </p:spPr>
        <p:txBody>
          <a:bodyPr/>
          <a:lstStyle/>
          <a:p>
            <a:r>
              <a:rPr lang="en-US" dirty="0" smtClean="0"/>
              <a:t>From feature matching to dense stereo</a:t>
            </a:r>
          </a:p>
        </p:txBody>
      </p:sp>
      <p:sp>
        <p:nvSpPr>
          <p:cNvPr id="44036" name="AutoShape 6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7200" y="1298448"/>
            <a:ext cx="8382000" cy="4873752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http://www.cs.washington.edu/homes/furukawa/gallery/</a:t>
            </a:r>
            <a:endParaRPr lang="en-US" dirty="0" smtClean="0"/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228600" y="614045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/>
              <a:t>Yasutaka Furukawa and Jean Ponce, </a:t>
            </a:r>
            <a:r>
              <a:rPr lang="en-US" sz="1800" b="1">
                <a:hlinkClick r:id="rId4"/>
              </a:rPr>
              <a:t>Accurate, Dense, and Robust Multi-View Stereopsis</a:t>
            </a:r>
            <a:r>
              <a:rPr lang="en-US" sz="1800"/>
              <a:t>, CVPR 2007. </a:t>
            </a:r>
          </a:p>
        </p:txBody>
      </p:sp>
      <p:pic>
        <p:nvPicPr>
          <p:cNvPr id="4403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2143125"/>
            <a:ext cx="54864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"/>
            <a:ext cx="8686800" cy="655638"/>
          </a:xfrm>
        </p:spPr>
        <p:txBody>
          <a:bodyPr/>
          <a:lstStyle/>
          <a:p>
            <a:r>
              <a:rPr lang="en-US" dirty="0" smtClean="0"/>
              <a:t>Stereo from community photo collections</a:t>
            </a:r>
          </a:p>
        </p:txBody>
      </p:sp>
      <p:sp>
        <p:nvSpPr>
          <p:cNvPr id="47107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99650" y="841248"/>
            <a:ext cx="8615750" cy="4873752"/>
          </a:xfrm>
        </p:spPr>
        <p:txBody>
          <a:bodyPr/>
          <a:lstStyle/>
          <a:p>
            <a:r>
              <a:rPr lang="en-US" dirty="0" smtClean="0"/>
              <a:t>Up to now, we’ve always assumed that camera calibration is known</a:t>
            </a:r>
          </a:p>
          <a:p>
            <a:r>
              <a:rPr lang="en-US" dirty="0" smtClean="0"/>
              <a:t>For photos taken from the Internet, we need structure from motion techniques to reconstruct both camera positions and 3D points</a:t>
            </a:r>
          </a:p>
        </p:txBody>
      </p:sp>
      <p:pic>
        <p:nvPicPr>
          <p:cNvPr id="5" name="Picture 4" descr="liberty-close.jpg"/>
          <p:cNvPicPr>
            <a:picLocks noChangeAspect="1"/>
          </p:cNvPicPr>
          <p:nvPr/>
        </p:nvPicPr>
        <p:blipFill>
          <a:blip r:embed="rId3" cstate="print"/>
          <a:srcRect r="30034"/>
          <a:stretch>
            <a:fillRect/>
          </a:stretch>
        </p:blipFill>
        <p:spPr>
          <a:xfrm>
            <a:off x="4419600" y="3048000"/>
            <a:ext cx="4260675" cy="3429000"/>
          </a:xfrm>
          <a:prstGeom prst="rect">
            <a:avLst/>
          </a:prstGeom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650" y="2895600"/>
            <a:ext cx="43485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17331" cy="634790"/>
          </a:xfrm>
        </p:spPr>
        <p:txBody>
          <a:bodyPr/>
          <a:lstStyle/>
          <a:p>
            <a:r>
              <a:rPr lang="en-US" dirty="0" smtClean="0"/>
              <a:t>Stereo from community photo collections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060" name="Rectangle 9"/>
          <p:cNvSpPr>
            <a:spLocks noChangeArrowheads="1"/>
          </p:cNvSpPr>
          <p:nvPr/>
        </p:nvSpPr>
        <p:spPr bwMode="auto">
          <a:xfrm>
            <a:off x="152400" y="556260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 dirty="0"/>
              <a:t>M. </a:t>
            </a:r>
            <a:r>
              <a:rPr lang="en-US" sz="1800" dirty="0" err="1"/>
              <a:t>Goesele</a:t>
            </a:r>
            <a:r>
              <a:rPr lang="en-US" sz="1800" dirty="0"/>
              <a:t>, N. </a:t>
            </a:r>
            <a:r>
              <a:rPr lang="en-US" sz="1800" dirty="0" err="1"/>
              <a:t>Snavely</a:t>
            </a:r>
            <a:r>
              <a:rPr lang="en-US" sz="1800" dirty="0"/>
              <a:t>, B. </a:t>
            </a:r>
            <a:r>
              <a:rPr lang="en-US" sz="1800" dirty="0" err="1"/>
              <a:t>Curless</a:t>
            </a:r>
            <a:r>
              <a:rPr lang="en-US" sz="1800" dirty="0"/>
              <a:t>, H. Hoppe, S. Seitz, </a:t>
            </a:r>
            <a:r>
              <a:rPr lang="en-US" sz="1800" dirty="0">
                <a:hlinkClick r:id="rId3"/>
              </a:rPr>
              <a:t>Multi-View Stereo for Community Photo Collections</a:t>
            </a:r>
            <a:r>
              <a:rPr lang="en-US" sz="1800" dirty="0"/>
              <a:t>, ICCV 2007</a:t>
            </a:r>
          </a:p>
        </p:txBody>
      </p:sp>
      <p:pic>
        <p:nvPicPr>
          <p:cNvPr id="4506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914400"/>
            <a:ext cx="18732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295400"/>
            <a:ext cx="1935163" cy="4114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45063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914400"/>
            <a:ext cx="1885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1752600"/>
            <a:ext cx="2820988" cy="3657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5065" name="Rectangle 14"/>
          <p:cNvSpPr>
            <a:spLocks noChangeArrowheads="1"/>
          </p:cNvSpPr>
          <p:nvPr/>
        </p:nvSpPr>
        <p:spPr bwMode="auto">
          <a:xfrm>
            <a:off x="1328738" y="6248400"/>
            <a:ext cx="6488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http://grail.cs.washington.edu/projects/mvscpc/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534400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Stereo from community photo collections</a:t>
            </a:r>
          </a:p>
        </p:txBody>
      </p:sp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182688"/>
            <a:ext cx="3679825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7"/>
          <p:cNvSpPr>
            <a:spLocks noChangeArrowheads="1"/>
          </p:cNvSpPr>
          <p:nvPr/>
        </p:nvSpPr>
        <p:spPr bwMode="auto">
          <a:xfrm>
            <a:off x="152400" y="6194425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 dirty="0"/>
              <a:t>M. </a:t>
            </a:r>
            <a:r>
              <a:rPr lang="en-US" sz="1800" dirty="0" err="1"/>
              <a:t>Goesele</a:t>
            </a:r>
            <a:r>
              <a:rPr lang="en-US" sz="1800" dirty="0"/>
              <a:t>, N. </a:t>
            </a:r>
            <a:r>
              <a:rPr lang="en-US" sz="1800" dirty="0" err="1"/>
              <a:t>Snavely</a:t>
            </a:r>
            <a:r>
              <a:rPr lang="en-US" sz="1800" dirty="0"/>
              <a:t>, B. </a:t>
            </a:r>
            <a:r>
              <a:rPr lang="en-US" sz="1800" dirty="0" err="1"/>
              <a:t>Curless</a:t>
            </a:r>
            <a:r>
              <a:rPr lang="en-US" sz="1800" dirty="0"/>
              <a:t>, H. Hoppe, S. Seitz, </a:t>
            </a:r>
            <a:r>
              <a:rPr lang="en-US" sz="1800" dirty="0">
                <a:hlinkClick r:id="rId4"/>
              </a:rPr>
              <a:t>Multi-View Stereo for Community Photo Collections</a:t>
            </a:r>
            <a:r>
              <a:rPr lang="en-US" sz="1800" dirty="0"/>
              <a:t>, ICCV 2007</a:t>
            </a:r>
          </a:p>
        </p:txBody>
      </p:sp>
      <p:pic>
        <p:nvPicPr>
          <p:cNvPr id="4608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1177925"/>
            <a:ext cx="27432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717925"/>
            <a:ext cx="27432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8" name="Text Box 10"/>
          <p:cNvSpPr txBox="1">
            <a:spLocks noChangeArrowheads="1"/>
          </p:cNvSpPr>
          <p:nvPr/>
        </p:nvSpPr>
        <p:spPr bwMode="auto">
          <a:xfrm>
            <a:off x="974725" y="1233488"/>
            <a:ext cx="81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stereo</a:t>
            </a:r>
          </a:p>
        </p:txBody>
      </p:sp>
      <p:sp>
        <p:nvSpPr>
          <p:cNvPr id="46089" name="Text Box 11"/>
          <p:cNvSpPr txBox="1">
            <a:spLocks noChangeArrowheads="1"/>
          </p:cNvSpPr>
          <p:nvPr/>
        </p:nvSpPr>
        <p:spPr bwMode="auto">
          <a:xfrm>
            <a:off x="5124450" y="1219200"/>
            <a:ext cx="122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laser scan</a:t>
            </a:r>
          </a:p>
        </p:txBody>
      </p:sp>
      <p:sp>
        <p:nvSpPr>
          <p:cNvPr id="46090" name="Text Box 12"/>
          <p:cNvSpPr txBox="1">
            <a:spLocks noChangeArrowheads="1"/>
          </p:cNvSpPr>
          <p:nvPr/>
        </p:nvSpPr>
        <p:spPr bwMode="auto">
          <a:xfrm>
            <a:off x="4162425" y="4298950"/>
            <a:ext cx="43719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Comparison: 90% of points within 0.128 m of laser scan (building height 51m)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731838"/>
          </a:xfrm>
        </p:spPr>
        <p:txBody>
          <a:bodyPr/>
          <a:lstStyle/>
          <a:p>
            <a:r>
              <a:rPr lang="en-US" dirty="0" smtClean="0"/>
              <a:t>Towards Internet-Scale Multi-View Stereo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3"/>
              </a:rPr>
              <a:t>YouTube video</a:t>
            </a:r>
            <a:r>
              <a:rPr lang="en-US" smtClean="0"/>
              <a:t>, </a:t>
            </a:r>
            <a:r>
              <a:rPr lang="en-US" smtClean="0">
                <a:hlinkClick r:id="rId4"/>
              </a:rPr>
              <a:t>high-quality video</a:t>
            </a:r>
            <a:endParaRPr 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39936" y="6019800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1800" dirty="0" smtClean="0"/>
              <a:t> Yasutaka Furukawa, Brian </a:t>
            </a:r>
            <a:r>
              <a:rPr lang="en-US" sz="1800" dirty="0" err="1" smtClean="0"/>
              <a:t>Curless</a:t>
            </a:r>
            <a:r>
              <a:rPr lang="en-US" sz="1800" dirty="0" smtClean="0"/>
              <a:t>, Steven M. Seitz and Richard </a:t>
            </a:r>
            <a:r>
              <a:rPr lang="en-US" sz="1800" dirty="0" err="1" smtClean="0"/>
              <a:t>Szeliski</a:t>
            </a:r>
            <a:r>
              <a:rPr lang="en-US" sz="1800" dirty="0" smtClean="0"/>
              <a:t>, </a:t>
            </a:r>
            <a:r>
              <a:rPr lang="en-US" sz="1800" dirty="0" smtClean="0">
                <a:hlinkClick r:id="rId5"/>
              </a:rPr>
              <a:t>Towards Internet-scale Multi-view </a:t>
            </a:r>
            <a:r>
              <a:rPr lang="en-US" sz="1800" dirty="0" err="1" smtClean="0">
                <a:hlinkClick r:id="rId5"/>
              </a:rPr>
              <a:t>Stereo</a:t>
            </a:r>
            <a:r>
              <a:rPr lang="en-US" sz="1800" dirty="0" err="1"/>
              <a:t>,</a:t>
            </a:r>
            <a:r>
              <a:rPr lang="en-US" sz="1800" dirty="0" err="1" smtClean="0"/>
              <a:t>CVPR</a:t>
            </a:r>
            <a:r>
              <a:rPr lang="en-US" sz="1800" dirty="0" smtClean="0"/>
              <a:t> 2010. </a:t>
            </a:r>
            <a:endParaRPr lang="en-US" sz="1800" dirty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19200"/>
            <a:ext cx="912158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1" y="79248"/>
            <a:ext cx="8902593" cy="655638"/>
          </a:xfrm>
        </p:spPr>
        <p:txBody>
          <a:bodyPr/>
          <a:lstStyle/>
          <a:p>
            <a:r>
              <a:rPr lang="en-US" dirty="0" smtClean="0"/>
              <a:t>Fast stereo for Internet photo collections</a:t>
            </a:r>
            <a:endParaRPr lang="en-US" dirty="0"/>
          </a:p>
        </p:txBody>
      </p:sp>
      <p:sp>
        <p:nvSpPr>
          <p:cNvPr id="28" name="Content Placeholder 27"/>
          <p:cNvSpPr>
            <a:spLocks noGrp="1"/>
          </p:cNvSpPr>
          <p:nvPr>
            <p:ph idx="1"/>
          </p:nvPr>
        </p:nvSpPr>
        <p:spPr>
          <a:xfrm>
            <a:off x="457199" y="917448"/>
            <a:ext cx="8570295" cy="4873752"/>
          </a:xfrm>
        </p:spPr>
        <p:txBody>
          <a:bodyPr/>
          <a:lstStyle/>
          <a:p>
            <a:r>
              <a:rPr lang="en-US" dirty="0" smtClean="0"/>
              <a:t>Start with a cluster of registered views</a:t>
            </a:r>
          </a:p>
          <a:p>
            <a:r>
              <a:rPr lang="en-US" dirty="0" smtClean="0"/>
              <a:t>Obtain a depth map for every view using plane sweeping stereo with normalized cross-correlation</a:t>
            </a:r>
            <a:endParaRPr lang="en-US" dirty="0"/>
          </a:p>
        </p:txBody>
      </p:sp>
      <p:grpSp>
        <p:nvGrpSpPr>
          <p:cNvPr id="3" name="Group 25"/>
          <p:cNvGrpSpPr/>
          <p:nvPr/>
        </p:nvGrpSpPr>
        <p:grpSpPr>
          <a:xfrm>
            <a:off x="124902" y="2590800"/>
            <a:ext cx="8908471" cy="3285902"/>
            <a:chOff x="0" y="2997423"/>
            <a:chExt cx="8908471" cy="3285902"/>
          </a:xfrm>
        </p:grpSpPr>
        <p:pic>
          <p:nvPicPr>
            <p:cNvPr id="10" name="Picture 9" descr="01579173_30494602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49787" y="2999055"/>
              <a:ext cx="1652806" cy="1097280"/>
            </a:xfrm>
            <a:prstGeom prst="rect">
              <a:avLst/>
            </a:prstGeom>
          </p:spPr>
        </p:pic>
        <p:pic>
          <p:nvPicPr>
            <p:cNvPr id="11" name="Picture 10" descr="01628240_314074405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7619" y="2998791"/>
              <a:ext cx="1463040" cy="1097280"/>
            </a:xfrm>
            <a:prstGeom prst="rect">
              <a:avLst/>
            </a:prstGeom>
          </p:spPr>
        </p:pic>
        <p:pic>
          <p:nvPicPr>
            <p:cNvPr id="12" name="Picture 11" descr="01796057_35383167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9069" y="2999428"/>
              <a:ext cx="1463040" cy="1097280"/>
            </a:xfrm>
            <a:prstGeom prst="rect">
              <a:avLst/>
            </a:prstGeom>
          </p:spPr>
        </p:pic>
        <p:pic>
          <p:nvPicPr>
            <p:cNvPr id="13" name="Picture 12" descr="01875195_372179565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45431" y="4092575"/>
              <a:ext cx="1463040" cy="1097280"/>
            </a:xfrm>
            <a:prstGeom prst="rect">
              <a:avLst/>
            </a:prstGeom>
          </p:spPr>
        </p:pic>
        <p:pic>
          <p:nvPicPr>
            <p:cNvPr id="14" name="Picture 13" descr="01945001_388807193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7399" y="4091396"/>
              <a:ext cx="1462446" cy="1097280"/>
            </a:xfrm>
            <a:prstGeom prst="rect">
              <a:avLst/>
            </a:prstGeom>
          </p:spPr>
        </p:pic>
        <p:pic>
          <p:nvPicPr>
            <p:cNvPr id="15" name="Picture 14" descr="02155010_438525239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40542" y="2998697"/>
              <a:ext cx="1462446" cy="1097280"/>
            </a:xfrm>
            <a:prstGeom prst="rect">
              <a:avLst/>
            </a:prstGeom>
          </p:spPr>
        </p:pic>
        <p:pic>
          <p:nvPicPr>
            <p:cNvPr id="16" name="Picture 15" descr="02808175_725856274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40438" y="5186045"/>
              <a:ext cx="1467114" cy="1097280"/>
            </a:xfrm>
            <a:prstGeom prst="rect">
              <a:avLst/>
            </a:prstGeom>
          </p:spPr>
        </p:pic>
        <p:pic>
          <p:nvPicPr>
            <p:cNvPr id="17" name="Picture 16" descr="03094238_1076317703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79834" y="2997423"/>
              <a:ext cx="1463538" cy="1097280"/>
            </a:xfrm>
            <a:prstGeom prst="rect">
              <a:avLst/>
            </a:prstGeom>
          </p:spPr>
        </p:pic>
        <p:pic>
          <p:nvPicPr>
            <p:cNvPr id="18" name="Picture 17" descr="03883051_1885466438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5902" y="4087815"/>
              <a:ext cx="1463040" cy="1097280"/>
            </a:xfrm>
            <a:prstGeom prst="rect">
              <a:avLst/>
            </a:prstGeom>
          </p:spPr>
        </p:pic>
        <p:pic>
          <p:nvPicPr>
            <p:cNvPr id="19" name="Picture 18" descr="04096124_2084493147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78337" y="5186045"/>
              <a:ext cx="1462446" cy="1097280"/>
            </a:xfrm>
            <a:prstGeom prst="rect">
              <a:avLst/>
            </a:prstGeom>
          </p:spPr>
        </p:pic>
        <p:pic>
          <p:nvPicPr>
            <p:cNvPr id="20" name="Picture 19" descr="04266244_2162340350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74701" y="4092198"/>
              <a:ext cx="1616454" cy="1097280"/>
            </a:xfrm>
            <a:prstGeom prst="rect">
              <a:avLst/>
            </a:prstGeom>
          </p:spPr>
        </p:pic>
        <p:pic>
          <p:nvPicPr>
            <p:cNvPr id="21" name="Picture 20" descr="04424185_2229463395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8388" y="4090357"/>
              <a:ext cx="1463040" cy="1097280"/>
            </a:xfrm>
            <a:prstGeom prst="rect">
              <a:avLst/>
            </a:prstGeom>
          </p:spPr>
        </p:pic>
        <p:pic>
          <p:nvPicPr>
            <p:cNvPr id="22" name="Picture 21" descr="04548221_2276325109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8114" y="5186045"/>
              <a:ext cx="1720288" cy="1097280"/>
            </a:xfrm>
            <a:prstGeom prst="rect">
              <a:avLst/>
            </a:prstGeom>
          </p:spPr>
        </p:pic>
        <p:pic>
          <p:nvPicPr>
            <p:cNvPr id="23" name="Picture 22" descr="07034213_3039730152.jp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4091940"/>
              <a:ext cx="1463040" cy="1097280"/>
            </a:xfrm>
            <a:prstGeom prst="rect">
              <a:avLst/>
            </a:prstGeom>
          </p:spPr>
        </p:pic>
        <p:pic>
          <p:nvPicPr>
            <p:cNvPr id="24" name="Picture 23" descr="07348063_3162011594.jpg"/>
            <p:cNvPicPr>
              <a:picLocks noChangeAspect="1"/>
            </p:cNvPicPr>
            <p:nvPr/>
          </p:nvPicPr>
          <p:blipFill>
            <a:blip r:embed="rId17" cstate="print"/>
            <a:srcRect l="6365"/>
            <a:stretch>
              <a:fillRect/>
            </a:stretch>
          </p:blipFill>
          <p:spPr>
            <a:xfrm>
              <a:off x="0" y="5186045"/>
              <a:ext cx="1369914" cy="1097280"/>
            </a:xfrm>
            <a:prstGeom prst="rect">
              <a:avLst/>
            </a:prstGeom>
          </p:spPr>
        </p:pic>
        <p:pic>
          <p:nvPicPr>
            <p:cNvPr id="25" name="Picture 24" descr="08244030_3462973195.jpg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3000171"/>
              <a:ext cx="1461006" cy="1097280"/>
            </a:xfrm>
            <a:prstGeom prst="rect">
              <a:avLst/>
            </a:prstGeom>
          </p:spPr>
        </p:pic>
        <p:pic>
          <p:nvPicPr>
            <p:cNvPr id="9" name="Picture 8" descr="01554070_300034783.jpg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84164" y="5184983"/>
              <a:ext cx="1463040" cy="1097280"/>
            </a:xfrm>
            <a:prstGeom prst="rect">
              <a:avLst/>
            </a:prstGeom>
          </p:spPr>
        </p:pic>
        <p:pic>
          <p:nvPicPr>
            <p:cNvPr id="7" name="Picture 6" descr="00288228_75543662.jpg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530624" y="5185321"/>
              <a:ext cx="1463040" cy="1097280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/>
        </p:nvSpPr>
        <p:spPr>
          <a:xfrm>
            <a:off x="228600" y="6336268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err="1" smtClean="0"/>
              <a:t>Frahm</a:t>
            </a:r>
            <a:r>
              <a:rPr lang="en-US" sz="1800" dirty="0" smtClean="0"/>
              <a:t> et al., </a:t>
            </a:r>
            <a:r>
              <a:rPr lang="en-US" sz="1800" dirty="0" smtClean="0">
                <a:hlinkClick r:id="rId21"/>
              </a:rPr>
              <a:t>“Building Rome on a Cloudless Day,”</a:t>
            </a:r>
            <a:r>
              <a:rPr lang="en-US" sz="1800" dirty="0" smtClean="0"/>
              <a:t> ECCV 2010.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7467600" cy="731838"/>
          </a:xfrm>
        </p:spPr>
        <p:txBody>
          <a:bodyPr/>
          <a:lstStyle/>
          <a:p>
            <a:r>
              <a:rPr lang="en-US" dirty="0" smtClean="0"/>
              <a:t>Plane sweeping stereo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9848"/>
            <a:ext cx="7467600" cy="4873752"/>
          </a:xfrm>
        </p:spPr>
        <p:txBody>
          <a:bodyPr/>
          <a:lstStyle/>
          <a:p>
            <a:r>
              <a:rPr lang="en-US" dirty="0" smtClean="0"/>
              <a:t>Need to register individual depth maps into a single 3D model</a:t>
            </a:r>
          </a:p>
          <a:p>
            <a:r>
              <a:rPr lang="en-US" dirty="0" smtClean="0"/>
              <a:t>Problem: depth maps are very noisy</a:t>
            </a:r>
          </a:p>
        </p:txBody>
      </p:sp>
      <p:pic>
        <p:nvPicPr>
          <p:cNvPr id="4" name="Picture 3" descr="01875195_372179565-best-plane.jpg"/>
          <p:cNvPicPr>
            <a:picLocks noChangeAspect="1"/>
          </p:cNvPicPr>
          <p:nvPr/>
        </p:nvPicPr>
        <p:blipFill>
          <a:blip r:embed="rId3" cstate="print"/>
          <a:srcRect l="13088" t="7932" r="9003" b="11333"/>
          <a:stretch>
            <a:fillRect/>
          </a:stretch>
        </p:blipFill>
        <p:spPr>
          <a:xfrm>
            <a:off x="277813" y="4319800"/>
            <a:ext cx="2295525" cy="1547599"/>
          </a:xfrm>
          <a:prstGeom prst="rect">
            <a:avLst/>
          </a:prstGeom>
        </p:spPr>
      </p:pic>
      <p:pic>
        <p:nvPicPr>
          <p:cNvPr id="5" name="Picture 4" descr="01875195_3721795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9864" y="2512508"/>
            <a:ext cx="2267712" cy="1700784"/>
          </a:xfrm>
          <a:prstGeom prst="rect">
            <a:avLst/>
          </a:prstGeom>
        </p:spPr>
      </p:pic>
      <p:pic>
        <p:nvPicPr>
          <p:cNvPr id="6" name="Picture 5" descr="02017081_404632890-best-plane.jpg"/>
          <p:cNvPicPr>
            <a:picLocks noChangeAspect="1"/>
          </p:cNvPicPr>
          <p:nvPr/>
        </p:nvPicPr>
        <p:blipFill>
          <a:blip r:embed="rId5" cstate="print"/>
          <a:srcRect l="13362" t="7138" r="9913" b="11371"/>
          <a:stretch>
            <a:fillRect/>
          </a:stretch>
        </p:blipFill>
        <p:spPr>
          <a:xfrm>
            <a:off x="3138851" y="4298950"/>
            <a:ext cx="2269834" cy="1568450"/>
          </a:xfrm>
          <a:prstGeom prst="rect">
            <a:avLst/>
          </a:prstGeom>
        </p:spPr>
      </p:pic>
      <p:pic>
        <p:nvPicPr>
          <p:cNvPr id="7" name="Picture 6" descr="02017081_4046328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6444" y="2470149"/>
            <a:ext cx="2267712" cy="1700784"/>
          </a:xfrm>
          <a:prstGeom prst="rect">
            <a:avLst/>
          </a:prstGeom>
        </p:spPr>
      </p:pic>
      <p:pic>
        <p:nvPicPr>
          <p:cNvPr id="8" name="Picture 7" descr="02122083_430055379-best-plane.jpg"/>
          <p:cNvPicPr>
            <a:picLocks noChangeAspect="1"/>
          </p:cNvPicPr>
          <p:nvPr/>
        </p:nvPicPr>
        <p:blipFill>
          <a:blip r:embed="rId7" cstate="print"/>
          <a:srcRect l="13209" t="7369" r="9692" b="11714"/>
          <a:stretch>
            <a:fillRect/>
          </a:stretch>
        </p:blipFill>
        <p:spPr>
          <a:xfrm>
            <a:off x="5977581" y="4315882"/>
            <a:ext cx="2272258" cy="1551517"/>
          </a:xfrm>
          <a:prstGeom prst="rect">
            <a:avLst/>
          </a:prstGeom>
        </p:spPr>
      </p:pic>
      <p:pic>
        <p:nvPicPr>
          <p:cNvPr id="9" name="Picture 8" descr="02122083_43005537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79992" y="2497237"/>
            <a:ext cx="2267712" cy="1700784"/>
          </a:xfrm>
          <a:prstGeom prst="rect">
            <a:avLst/>
          </a:prstGeom>
        </p:spPr>
      </p:pic>
      <p:pic>
        <p:nvPicPr>
          <p:cNvPr id="11" name="Picture 10" descr="Depth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rcRect l="83545" t="7252" r="12113" b="11197"/>
          <a:stretch>
            <a:fillRect/>
          </a:stretch>
        </p:blipFill>
        <p:spPr>
          <a:xfrm>
            <a:off x="8448299" y="4297955"/>
            <a:ext cx="128437" cy="15694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23218" y="4224179"/>
            <a:ext cx="841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far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38681" y="5569412"/>
            <a:ext cx="841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near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00" y="6336268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err="1" smtClean="0"/>
              <a:t>Frahm</a:t>
            </a:r>
            <a:r>
              <a:rPr lang="en-US" sz="1800" dirty="0" smtClean="0"/>
              <a:t> et al., </a:t>
            </a:r>
            <a:r>
              <a:rPr lang="en-US" sz="1800" dirty="0" smtClean="0">
                <a:hlinkClick r:id="rId10"/>
              </a:rPr>
              <a:t>“Building Rome on a Cloudless Day,”</a:t>
            </a:r>
            <a:r>
              <a:rPr lang="en-US" sz="1800" dirty="0" smtClean="0"/>
              <a:t> ECCV 2010.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8600"/>
            <a:ext cx="8458200" cy="655638"/>
          </a:xfrm>
        </p:spPr>
        <p:txBody>
          <a:bodyPr/>
          <a:lstStyle/>
          <a:p>
            <a:r>
              <a:rPr lang="en-US" dirty="0" smtClean="0"/>
              <a:t>Robust stereo fusion using a </a:t>
            </a:r>
            <a:r>
              <a:rPr lang="en-US" dirty="0" err="1" smtClean="0"/>
              <a:t>heightmap</a:t>
            </a:r>
            <a:endParaRPr lang="en-US" dirty="0"/>
          </a:p>
        </p:txBody>
      </p:sp>
      <p:sp>
        <p:nvSpPr>
          <p:cNvPr id="127" name="Content Placeholder 126"/>
          <p:cNvSpPr>
            <a:spLocks noGrp="1"/>
          </p:cNvSpPr>
          <p:nvPr>
            <p:ph idx="1"/>
          </p:nvPr>
        </p:nvSpPr>
        <p:spPr>
          <a:xfrm>
            <a:off x="457200" y="1143000"/>
            <a:ext cx="7872414" cy="4873752"/>
          </a:xfrm>
        </p:spPr>
        <p:txBody>
          <a:bodyPr/>
          <a:lstStyle/>
          <a:p>
            <a:pPr lvl="0"/>
            <a:r>
              <a:rPr lang="en-US" dirty="0" smtClean="0"/>
              <a:t>Enforces vertical facades</a:t>
            </a:r>
          </a:p>
          <a:p>
            <a:pPr lvl="0"/>
            <a:r>
              <a:rPr lang="en-US" dirty="0" smtClean="0"/>
              <a:t>One continuous surface, </a:t>
            </a:r>
            <a:br>
              <a:rPr lang="en-US" dirty="0" smtClean="0"/>
            </a:br>
            <a:r>
              <a:rPr lang="en-US" dirty="0" smtClean="0"/>
              <a:t>no holes</a:t>
            </a:r>
          </a:p>
          <a:p>
            <a:pPr lvl="0"/>
            <a:r>
              <a:rPr lang="en-US" dirty="0" smtClean="0"/>
              <a:t>Fast to compute, </a:t>
            </a:r>
            <a:br>
              <a:rPr lang="en-US" dirty="0" smtClean="0"/>
            </a:br>
            <a:r>
              <a:rPr lang="en-US" dirty="0" smtClean="0"/>
              <a:t>low memory complexity</a:t>
            </a:r>
          </a:p>
          <a:p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-1769471" y="1582415"/>
            <a:ext cx="914400" cy="914400"/>
          </a:xfrm>
          <a:prstGeom prst="rect">
            <a:avLst/>
          </a:prstGeom>
        </p:spPr>
        <p:txBody>
          <a:bodyPr rtlCol="0" anchor="ctr">
            <a:spAutoFit/>
          </a:bodyPr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pic>
        <p:nvPicPr>
          <p:cNvPr id="165" name="Picture 164" descr="05720235_2659706116-best-pl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6251" y="4215068"/>
            <a:ext cx="2012949" cy="1386698"/>
          </a:xfrm>
          <a:prstGeom prst="rect">
            <a:avLst/>
          </a:prstGeom>
        </p:spPr>
      </p:pic>
      <p:pic>
        <p:nvPicPr>
          <p:cNvPr id="164" name="Picture 163" descr="02017081_404632890-best-pla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9441" y="4202157"/>
            <a:ext cx="2012949" cy="1352965"/>
          </a:xfrm>
          <a:prstGeom prst="rect">
            <a:avLst/>
          </a:prstGeom>
        </p:spPr>
      </p:pic>
      <p:cxnSp>
        <p:nvCxnSpPr>
          <p:cNvPr id="188" name="Straight Connector 187"/>
          <p:cNvCxnSpPr/>
          <p:nvPr/>
        </p:nvCxnSpPr>
        <p:spPr bwMode="auto">
          <a:xfrm rot="10800000" flipV="1">
            <a:off x="1263651" y="4450424"/>
            <a:ext cx="1765300" cy="12573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166" name="Picture 165" descr="08244030_3462973195-best-pla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53894" y="4161308"/>
            <a:ext cx="2012949" cy="1401279"/>
          </a:xfrm>
          <a:prstGeom prst="rect">
            <a:avLst/>
          </a:prstGeom>
        </p:spPr>
      </p:pic>
      <p:cxnSp>
        <p:nvCxnSpPr>
          <p:cNvPr id="207" name="Straight Connector 206"/>
          <p:cNvCxnSpPr/>
          <p:nvPr/>
        </p:nvCxnSpPr>
        <p:spPr bwMode="auto">
          <a:xfrm rot="5400000">
            <a:off x="3855245" y="4635370"/>
            <a:ext cx="1790702" cy="506413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37" name="Group 136"/>
          <p:cNvGrpSpPr/>
          <p:nvPr/>
        </p:nvGrpSpPr>
        <p:grpSpPr>
          <a:xfrm>
            <a:off x="3605214" y="1066800"/>
            <a:ext cx="4724400" cy="2862394"/>
            <a:chOff x="3275013" y="1690026"/>
            <a:chExt cx="4724400" cy="2862394"/>
          </a:xfrm>
        </p:grpSpPr>
        <p:grpSp>
          <p:nvGrpSpPr>
            <p:cNvPr id="149" name="Group 3"/>
            <p:cNvGrpSpPr/>
            <p:nvPr/>
          </p:nvGrpSpPr>
          <p:grpSpPr>
            <a:xfrm>
              <a:off x="3275013" y="1690026"/>
              <a:ext cx="4724400" cy="2862394"/>
              <a:chOff x="3100447" y="1854200"/>
              <a:chExt cx="4724400" cy="2862394"/>
            </a:xfrm>
          </p:grpSpPr>
          <p:grpSp>
            <p:nvGrpSpPr>
              <p:cNvPr id="212" name="Group 54"/>
              <p:cNvGrpSpPr/>
              <p:nvPr/>
            </p:nvGrpSpPr>
            <p:grpSpPr>
              <a:xfrm>
                <a:off x="3100447" y="2872977"/>
                <a:ext cx="4724400" cy="1843617"/>
                <a:chOff x="3276600" y="3422649"/>
                <a:chExt cx="4724400" cy="1843617"/>
              </a:xfrm>
            </p:grpSpPr>
            <p:sp>
              <p:nvSpPr>
                <p:cNvPr id="258" name="Parallelogram 257"/>
                <p:cNvSpPr/>
                <p:nvPr/>
              </p:nvSpPr>
              <p:spPr bwMode="auto">
                <a:xfrm>
                  <a:off x="3276600" y="3422650"/>
                  <a:ext cx="4724400" cy="1835150"/>
                </a:xfrm>
                <a:prstGeom prst="parallelogram">
                  <a:avLst>
                    <a:gd name="adj" fmla="val 97067"/>
                  </a:avLst>
                </a:prstGeom>
                <a:solidFill>
                  <a:srgbClr val="FF6600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4000" b="0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259" name="Straight Connector 258"/>
                <p:cNvCxnSpPr/>
                <p:nvPr/>
              </p:nvCxnSpPr>
              <p:spPr bwMode="auto">
                <a:xfrm rot="5400000">
                  <a:off x="5720292" y="3474508"/>
                  <a:ext cx="1837267" cy="174625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rot="10800000">
                  <a:off x="4847168" y="3632200"/>
                  <a:ext cx="2944283" cy="15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1" name="Straight Connector 260"/>
                <p:cNvCxnSpPr/>
                <p:nvPr/>
              </p:nvCxnSpPr>
              <p:spPr bwMode="auto">
                <a:xfrm rot="10800000">
                  <a:off x="4656668" y="3839634"/>
                  <a:ext cx="2931583" cy="370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2" name="Straight Connector 261"/>
                <p:cNvCxnSpPr/>
                <p:nvPr/>
              </p:nvCxnSpPr>
              <p:spPr bwMode="auto">
                <a:xfrm rot="10800000">
                  <a:off x="4445001" y="4051300"/>
                  <a:ext cx="2946401" cy="15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3" name="Straight Connector 262"/>
                <p:cNvCxnSpPr/>
                <p:nvPr/>
              </p:nvCxnSpPr>
              <p:spPr bwMode="auto">
                <a:xfrm rot="10800000">
                  <a:off x="4254500" y="4246034"/>
                  <a:ext cx="2946400" cy="100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4" name="Straight Connector 263"/>
                <p:cNvCxnSpPr/>
                <p:nvPr/>
              </p:nvCxnSpPr>
              <p:spPr bwMode="auto">
                <a:xfrm rot="10800000">
                  <a:off x="4047068" y="4449234"/>
                  <a:ext cx="2950633" cy="370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5" name="Straight Connector 264"/>
                <p:cNvCxnSpPr/>
                <p:nvPr/>
              </p:nvCxnSpPr>
              <p:spPr bwMode="auto">
                <a:xfrm rot="10800000">
                  <a:off x="3860800" y="4648200"/>
                  <a:ext cx="2946400" cy="15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6" name="Straight Connector 265"/>
                <p:cNvCxnSpPr/>
                <p:nvPr/>
              </p:nvCxnSpPr>
              <p:spPr bwMode="auto">
                <a:xfrm rot="5400000">
                  <a:off x="5238750" y="3467100"/>
                  <a:ext cx="1835150" cy="174625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7" name="Straight Connector 266"/>
                <p:cNvCxnSpPr>
                  <a:stCxn id="258" idx="1"/>
                </p:cNvCxnSpPr>
                <p:nvPr/>
              </p:nvCxnSpPr>
              <p:spPr bwMode="auto">
                <a:xfrm rot="16200000" flipH="1" flipV="1">
                  <a:off x="4726289" y="3458860"/>
                  <a:ext cx="1839385" cy="176696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8" name="Straight Connector 267"/>
                <p:cNvCxnSpPr/>
                <p:nvPr/>
              </p:nvCxnSpPr>
              <p:spPr bwMode="auto">
                <a:xfrm rot="5400000">
                  <a:off x="4229100" y="3473450"/>
                  <a:ext cx="1822450" cy="174625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9" name="Straight Connector 268"/>
                <p:cNvCxnSpPr/>
                <p:nvPr/>
              </p:nvCxnSpPr>
              <p:spPr bwMode="auto">
                <a:xfrm rot="5400000">
                  <a:off x="3742267" y="3471333"/>
                  <a:ext cx="1824567" cy="17399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0" name="Straight Connector 269"/>
                <p:cNvCxnSpPr/>
                <p:nvPr/>
              </p:nvCxnSpPr>
              <p:spPr bwMode="auto">
                <a:xfrm rot="10800000">
                  <a:off x="3657600" y="4845050"/>
                  <a:ext cx="2952750" cy="793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1" name="Straight Connector 270"/>
                <p:cNvCxnSpPr/>
                <p:nvPr/>
              </p:nvCxnSpPr>
              <p:spPr bwMode="auto">
                <a:xfrm rot="10800000">
                  <a:off x="3473450" y="5048250"/>
                  <a:ext cx="2952750" cy="15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15" name="Right Triangle 214"/>
              <p:cNvSpPr/>
              <p:nvPr/>
            </p:nvSpPr>
            <p:spPr bwMode="auto">
              <a:xfrm rot="21322792">
                <a:off x="4255107" y="3151934"/>
                <a:ext cx="171450" cy="143691"/>
              </a:xfrm>
              <a:prstGeom prst="rtTriangle">
                <a:avLst/>
              </a:prstGeom>
              <a:solidFill>
                <a:srgbClr val="FF66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16" name="Straight Connector 215"/>
              <p:cNvCxnSpPr/>
              <p:nvPr/>
            </p:nvCxnSpPr>
            <p:spPr bwMode="auto">
              <a:xfrm rot="5400000">
                <a:off x="5833535" y="3551769"/>
                <a:ext cx="393698" cy="38523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7" name="Straight Connector 216"/>
              <p:cNvCxnSpPr/>
              <p:nvPr/>
            </p:nvCxnSpPr>
            <p:spPr bwMode="auto">
              <a:xfrm rot="5400000">
                <a:off x="5944540" y="3015974"/>
                <a:ext cx="289323" cy="26580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8" name="Straight Connector 217"/>
              <p:cNvCxnSpPr/>
              <p:nvPr/>
            </p:nvCxnSpPr>
            <p:spPr bwMode="auto">
              <a:xfrm rot="5400000">
                <a:off x="5071005" y="3396719"/>
                <a:ext cx="285754" cy="27411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Straight Connector 218"/>
              <p:cNvCxnSpPr/>
              <p:nvPr/>
            </p:nvCxnSpPr>
            <p:spPr bwMode="auto">
              <a:xfrm rot="10800000" flipV="1">
                <a:off x="5537200" y="2946400"/>
                <a:ext cx="241302" cy="2413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/>
              <p:cNvCxnSpPr/>
              <p:nvPr/>
            </p:nvCxnSpPr>
            <p:spPr bwMode="auto">
              <a:xfrm rot="10800000" flipV="1">
                <a:off x="4347634" y="3771900"/>
                <a:ext cx="160866" cy="15663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/>
              <p:cNvCxnSpPr/>
              <p:nvPr/>
            </p:nvCxnSpPr>
            <p:spPr bwMode="auto">
              <a:xfrm rot="10800000">
                <a:off x="3870927" y="3899574"/>
                <a:ext cx="2950633" cy="370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Straight Connector 221"/>
              <p:cNvCxnSpPr/>
              <p:nvPr/>
            </p:nvCxnSpPr>
            <p:spPr bwMode="auto">
              <a:xfrm rot="10800000">
                <a:off x="5999693" y="3505200"/>
                <a:ext cx="220135" cy="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3" name="Straight Connector 222"/>
              <p:cNvCxnSpPr/>
              <p:nvPr/>
            </p:nvCxnSpPr>
            <p:spPr bwMode="auto">
              <a:xfrm rot="10800000">
                <a:off x="3948113" y="3079750"/>
                <a:ext cx="131764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/>
              <p:cNvCxnSpPr/>
              <p:nvPr/>
            </p:nvCxnSpPr>
            <p:spPr bwMode="auto">
              <a:xfrm rot="10800000" flipV="1">
                <a:off x="5524501" y="3498851"/>
                <a:ext cx="269879" cy="317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5" name="Straight Connector 224"/>
              <p:cNvCxnSpPr/>
              <p:nvPr/>
            </p:nvCxnSpPr>
            <p:spPr bwMode="auto">
              <a:xfrm rot="10800000" flipV="1">
                <a:off x="5070476" y="3498851"/>
                <a:ext cx="269879" cy="317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Straight Connector 227"/>
              <p:cNvCxnSpPr/>
              <p:nvPr/>
            </p:nvCxnSpPr>
            <p:spPr bwMode="auto">
              <a:xfrm rot="10800000">
                <a:off x="5984875" y="3705225"/>
                <a:ext cx="254008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Straight Connector 228"/>
              <p:cNvCxnSpPr/>
              <p:nvPr/>
            </p:nvCxnSpPr>
            <p:spPr bwMode="auto">
              <a:xfrm rot="10800000" flipV="1">
                <a:off x="5524500" y="3703639"/>
                <a:ext cx="273060" cy="15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Straight Connector 229"/>
              <p:cNvCxnSpPr/>
              <p:nvPr/>
            </p:nvCxnSpPr>
            <p:spPr bwMode="auto">
              <a:xfrm rot="10800000" flipV="1">
                <a:off x="5108576" y="3703639"/>
                <a:ext cx="225433" cy="15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/>
              <p:cNvCxnSpPr/>
              <p:nvPr/>
            </p:nvCxnSpPr>
            <p:spPr bwMode="auto">
              <a:xfrm rot="10800000">
                <a:off x="6667500" y="3705225"/>
                <a:ext cx="254008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/>
              <p:cNvCxnSpPr/>
              <p:nvPr/>
            </p:nvCxnSpPr>
            <p:spPr bwMode="auto">
              <a:xfrm rot="10800000">
                <a:off x="6664325" y="3502025"/>
                <a:ext cx="254008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/>
              <p:cNvCxnSpPr/>
              <p:nvPr/>
            </p:nvCxnSpPr>
            <p:spPr bwMode="auto">
              <a:xfrm rot="5400000">
                <a:off x="6656918" y="3194051"/>
                <a:ext cx="401109" cy="37570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/>
              <p:cNvCxnSpPr/>
              <p:nvPr/>
            </p:nvCxnSpPr>
            <p:spPr bwMode="auto">
              <a:xfrm rot="10800000" flipV="1">
                <a:off x="5953125" y="3292476"/>
                <a:ext cx="273056" cy="317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/>
              <p:cNvCxnSpPr/>
              <p:nvPr/>
            </p:nvCxnSpPr>
            <p:spPr bwMode="auto">
              <a:xfrm rot="10800000" flipV="1">
                <a:off x="5521325" y="3292476"/>
                <a:ext cx="273056" cy="317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6"/>
              <p:cNvCxnSpPr/>
              <p:nvPr/>
            </p:nvCxnSpPr>
            <p:spPr bwMode="auto">
              <a:xfrm rot="10800000" flipV="1">
                <a:off x="5086351" y="3292475"/>
                <a:ext cx="263531" cy="63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/>
              <p:cNvCxnSpPr/>
              <p:nvPr/>
            </p:nvCxnSpPr>
            <p:spPr bwMode="auto">
              <a:xfrm rot="5400000">
                <a:off x="5080532" y="2920468"/>
                <a:ext cx="257175" cy="24553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Straight Connector 237"/>
              <p:cNvCxnSpPr/>
              <p:nvPr/>
            </p:nvCxnSpPr>
            <p:spPr bwMode="auto">
              <a:xfrm rot="10800000">
                <a:off x="5070476" y="3079751"/>
                <a:ext cx="276233" cy="317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/>
              <p:cNvCxnSpPr/>
              <p:nvPr/>
            </p:nvCxnSpPr>
            <p:spPr bwMode="auto">
              <a:xfrm rot="10800000">
                <a:off x="5524501" y="3082926"/>
                <a:ext cx="276233" cy="317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/>
              <p:cNvCxnSpPr/>
              <p:nvPr/>
            </p:nvCxnSpPr>
            <p:spPr bwMode="auto">
              <a:xfrm rot="10800000">
                <a:off x="5962651" y="3082925"/>
                <a:ext cx="263535" cy="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/>
              <p:cNvCxnSpPr/>
              <p:nvPr/>
            </p:nvCxnSpPr>
            <p:spPr bwMode="auto">
              <a:xfrm rot="10800000">
                <a:off x="6442076" y="3082926"/>
                <a:ext cx="276233" cy="317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Rectangle 241"/>
              <p:cNvSpPr/>
              <p:nvPr/>
            </p:nvSpPr>
            <p:spPr>
              <a:xfrm>
                <a:off x="6562725" y="2127250"/>
                <a:ext cx="377825" cy="733425"/>
              </a:xfrm>
              <a:prstGeom prst="rect">
                <a:avLst/>
              </a:prstGeom>
            </p:spPr>
            <p:txBody>
              <a:bodyPr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3" name="Rectangle 242"/>
              <p:cNvSpPr/>
              <p:nvPr/>
            </p:nvSpPr>
            <p:spPr>
              <a:xfrm>
                <a:off x="6429375" y="2384425"/>
                <a:ext cx="282575" cy="196850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4" name="Rectangle 243"/>
              <p:cNvSpPr/>
              <p:nvPr/>
            </p:nvSpPr>
            <p:spPr>
              <a:xfrm rot="2196232">
                <a:off x="6533364" y="2554335"/>
                <a:ext cx="194555" cy="271593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5" name="Rectangle 244"/>
              <p:cNvSpPr/>
              <p:nvPr/>
            </p:nvSpPr>
            <p:spPr>
              <a:xfrm>
                <a:off x="6477000" y="2746375"/>
                <a:ext cx="282575" cy="120650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6" name="Rectangle 245"/>
              <p:cNvSpPr/>
              <p:nvPr/>
            </p:nvSpPr>
            <p:spPr>
              <a:xfrm>
                <a:off x="5454650" y="2085974"/>
                <a:ext cx="282575" cy="282575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7" name="Rectangle 246"/>
              <p:cNvSpPr/>
              <p:nvPr/>
            </p:nvSpPr>
            <p:spPr>
              <a:xfrm>
                <a:off x="5264150" y="2019301"/>
                <a:ext cx="282575" cy="98424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8" name="Rectangle 247"/>
              <p:cNvSpPr/>
              <p:nvPr/>
            </p:nvSpPr>
            <p:spPr>
              <a:xfrm>
                <a:off x="5264150" y="1943100"/>
                <a:ext cx="282575" cy="82549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49" name="Rectangle 248"/>
              <p:cNvSpPr/>
              <p:nvPr/>
            </p:nvSpPr>
            <p:spPr>
              <a:xfrm>
                <a:off x="5060950" y="1854200"/>
                <a:ext cx="282575" cy="82549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0" name="Rectangle 249"/>
              <p:cNvSpPr/>
              <p:nvPr/>
            </p:nvSpPr>
            <p:spPr>
              <a:xfrm>
                <a:off x="4883150" y="1990726"/>
                <a:ext cx="282575" cy="98424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1" name="Rectangle 250"/>
              <p:cNvSpPr/>
              <p:nvPr/>
            </p:nvSpPr>
            <p:spPr>
              <a:xfrm>
                <a:off x="4864100" y="1914525"/>
                <a:ext cx="282575" cy="82549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2" name="Rectangle 251"/>
              <p:cNvSpPr/>
              <p:nvPr/>
            </p:nvSpPr>
            <p:spPr>
              <a:xfrm>
                <a:off x="4870450" y="2047876"/>
                <a:ext cx="282575" cy="98424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3" name="Rectangle 252"/>
              <p:cNvSpPr/>
              <p:nvPr/>
            </p:nvSpPr>
            <p:spPr>
              <a:xfrm>
                <a:off x="4714875" y="2152650"/>
                <a:ext cx="174625" cy="241299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4" name="Rectangle 253"/>
              <p:cNvSpPr/>
              <p:nvPr/>
            </p:nvSpPr>
            <p:spPr>
              <a:xfrm rot="21351225">
                <a:off x="3733800" y="2292350"/>
                <a:ext cx="1047750" cy="196850"/>
              </a:xfrm>
              <a:prstGeom prst="rect">
                <a:avLst/>
              </a:prstGeom>
            </p:spPr>
            <p:txBody>
              <a:bodyPr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5" name="Rectangle 254"/>
              <p:cNvSpPr/>
              <p:nvPr/>
            </p:nvSpPr>
            <p:spPr>
              <a:xfrm rot="20919098">
                <a:off x="3853674" y="2497055"/>
                <a:ext cx="282575" cy="138588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6" name="Rectangle 255"/>
              <p:cNvSpPr/>
              <p:nvPr/>
            </p:nvSpPr>
            <p:spPr>
              <a:xfrm>
                <a:off x="3808413" y="2565400"/>
                <a:ext cx="174625" cy="241299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  <p:sp useBgFill="1">
            <p:nvSpPr>
              <p:cNvPr id="257" name="Rectangle 256"/>
              <p:cNvSpPr/>
              <p:nvPr/>
            </p:nvSpPr>
            <p:spPr>
              <a:xfrm>
                <a:off x="3876675" y="2765425"/>
                <a:ext cx="174625" cy="342900"/>
              </a:xfrm>
              <a:prstGeom prst="rect">
                <a:avLst/>
              </a:prstGeom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 err="1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1" name="Cube 150"/>
            <p:cNvSpPr/>
            <p:nvPr/>
          </p:nvSpPr>
          <p:spPr bwMode="auto">
            <a:xfrm>
              <a:off x="5228180" y="1746249"/>
              <a:ext cx="315429" cy="971551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52" name="Cube 151"/>
            <p:cNvSpPr/>
            <p:nvPr/>
          </p:nvSpPr>
          <p:spPr bwMode="auto">
            <a:xfrm>
              <a:off x="4828131" y="2266950"/>
              <a:ext cx="251870" cy="13869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2" name="Cube 161"/>
            <p:cNvSpPr/>
            <p:nvPr/>
          </p:nvSpPr>
          <p:spPr bwMode="auto">
            <a:xfrm>
              <a:off x="4237038" y="2260599"/>
              <a:ext cx="285809" cy="1399653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3" name="Cube 162"/>
            <p:cNvSpPr/>
            <p:nvPr/>
          </p:nvSpPr>
          <p:spPr bwMode="auto">
            <a:xfrm>
              <a:off x="4148138" y="2336799"/>
              <a:ext cx="315429" cy="1393303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8" name="Cube 167"/>
            <p:cNvSpPr/>
            <p:nvPr/>
          </p:nvSpPr>
          <p:spPr bwMode="auto">
            <a:xfrm>
              <a:off x="4453481" y="2260600"/>
              <a:ext cx="251870" cy="13869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0" name="Cube 169"/>
            <p:cNvSpPr/>
            <p:nvPr/>
          </p:nvSpPr>
          <p:spPr bwMode="auto">
            <a:xfrm>
              <a:off x="4637631" y="2260600"/>
              <a:ext cx="251870" cy="13869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2" name="Cube 171"/>
            <p:cNvSpPr/>
            <p:nvPr/>
          </p:nvSpPr>
          <p:spPr bwMode="auto">
            <a:xfrm>
              <a:off x="5475830" y="1873250"/>
              <a:ext cx="315429" cy="73290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3" name="Cube 172"/>
            <p:cNvSpPr/>
            <p:nvPr/>
          </p:nvSpPr>
          <p:spPr bwMode="auto">
            <a:xfrm>
              <a:off x="5704430" y="2273300"/>
              <a:ext cx="315429" cy="6286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5" name="Cube 174"/>
            <p:cNvSpPr/>
            <p:nvPr/>
          </p:nvSpPr>
          <p:spPr bwMode="auto">
            <a:xfrm>
              <a:off x="5945730" y="2273300"/>
              <a:ext cx="315429" cy="5995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6" name="Cube 175"/>
            <p:cNvSpPr/>
            <p:nvPr/>
          </p:nvSpPr>
          <p:spPr bwMode="auto">
            <a:xfrm>
              <a:off x="6174330" y="2273300"/>
              <a:ext cx="315429" cy="5995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7" name="Cube 176"/>
            <p:cNvSpPr/>
            <p:nvPr/>
          </p:nvSpPr>
          <p:spPr bwMode="auto">
            <a:xfrm>
              <a:off x="6402930" y="2260600"/>
              <a:ext cx="315429" cy="111760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8" name="Cube 177"/>
            <p:cNvSpPr/>
            <p:nvPr/>
          </p:nvSpPr>
          <p:spPr bwMode="auto">
            <a:xfrm>
              <a:off x="6637880" y="2901950"/>
              <a:ext cx="315429" cy="73290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9" name="Cube 178"/>
            <p:cNvSpPr/>
            <p:nvPr/>
          </p:nvSpPr>
          <p:spPr bwMode="auto">
            <a:xfrm>
              <a:off x="4815430" y="2247900"/>
              <a:ext cx="315429" cy="5397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1" name="Cube 180"/>
            <p:cNvSpPr/>
            <p:nvPr/>
          </p:nvSpPr>
          <p:spPr bwMode="auto">
            <a:xfrm>
              <a:off x="4356101" y="2336800"/>
              <a:ext cx="273050" cy="5397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2" name="Cube 181"/>
            <p:cNvSpPr/>
            <p:nvPr/>
          </p:nvSpPr>
          <p:spPr bwMode="auto">
            <a:xfrm>
              <a:off x="4552950" y="2336799"/>
              <a:ext cx="285809" cy="1399653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5" name="Cube 184"/>
            <p:cNvSpPr/>
            <p:nvPr/>
          </p:nvSpPr>
          <p:spPr bwMode="auto">
            <a:xfrm>
              <a:off x="4745580" y="2330450"/>
              <a:ext cx="315429" cy="5397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9" name="Cube 188"/>
            <p:cNvSpPr/>
            <p:nvPr/>
          </p:nvSpPr>
          <p:spPr bwMode="auto">
            <a:xfrm>
              <a:off x="4923380" y="1962151"/>
              <a:ext cx="315429" cy="17679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0" name="Cube 189"/>
            <p:cNvSpPr/>
            <p:nvPr/>
          </p:nvSpPr>
          <p:spPr bwMode="auto">
            <a:xfrm>
              <a:off x="5149850" y="2374900"/>
              <a:ext cx="317500" cy="49530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2" name="Cube 191"/>
            <p:cNvSpPr/>
            <p:nvPr/>
          </p:nvSpPr>
          <p:spPr bwMode="auto">
            <a:xfrm>
              <a:off x="5386930" y="1962151"/>
              <a:ext cx="315429" cy="176795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6" name="Cube 195"/>
            <p:cNvSpPr/>
            <p:nvPr/>
          </p:nvSpPr>
          <p:spPr bwMode="auto">
            <a:xfrm>
              <a:off x="5615530" y="2362200"/>
              <a:ext cx="315429" cy="5397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7" name="Cube 196"/>
            <p:cNvSpPr/>
            <p:nvPr/>
          </p:nvSpPr>
          <p:spPr bwMode="auto">
            <a:xfrm>
              <a:off x="5850480" y="2362200"/>
              <a:ext cx="315429" cy="135520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8" name="Cube 197"/>
            <p:cNvSpPr/>
            <p:nvPr/>
          </p:nvSpPr>
          <p:spPr bwMode="auto">
            <a:xfrm>
              <a:off x="6091780" y="2355850"/>
              <a:ext cx="315429" cy="539750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1" name="Cube 200"/>
            <p:cNvSpPr/>
            <p:nvPr/>
          </p:nvSpPr>
          <p:spPr bwMode="auto">
            <a:xfrm>
              <a:off x="6320380" y="2349500"/>
              <a:ext cx="315429" cy="1367902"/>
            </a:xfrm>
            <a:prstGeom prst="cube">
              <a:avLst>
                <a:gd name="adj" fmla="val 28750"/>
              </a:avLst>
            </a:prstGeom>
            <a:solidFill>
              <a:srgbClr val="FF66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03" name="Straight Connector 202"/>
          <p:cNvCxnSpPr/>
          <p:nvPr/>
        </p:nvCxnSpPr>
        <p:spPr bwMode="auto">
          <a:xfrm rot="5400000">
            <a:off x="3434153" y="3869014"/>
            <a:ext cx="2978960" cy="852487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/>
          <p:cNvCxnSpPr/>
          <p:nvPr/>
        </p:nvCxnSpPr>
        <p:spPr bwMode="auto">
          <a:xfrm rot="10800000" flipV="1">
            <a:off x="1184277" y="2802599"/>
            <a:ext cx="4143375" cy="2962274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/>
          <p:nvPr/>
        </p:nvCxnSpPr>
        <p:spPr bwMode="auto">
          <a:xfrm rot="16200000" flipH="1">
            <a:off x="5130802" y="2958175"/>
            <a:ext cx="2971800" cy="266700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0" name="Oval 199"/>
          <p:cNvSpPr/>
          <p:nvPr/>
        </p:nvSpPr>
        <p:spPr bwMode="auto">
          <a:xfrm>
            <a:off x="1659422" y="5345774"/>
            <a:ext cx="80480" cy="8253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9" name="Oval 198"/>
          <p:cNvSpPr/>
          <p:nvPr/>
        </p:nvSpPr>
        <p:spPr bwMode="auto">
          <a:xfrm>
            <a:off x="4567723" y="5362805"/>
            <a:ext cx="80480" cy="8253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2" name="Oval 271"/>
          <p:cNvSpPr/>
          <p:nvPr/>
        </p:nvSpPr>
        <p:spPr bwMode="auto">
          <a:xfrm>
            <a:off x="7569201" y="5390244"/>
            <a:ext cx="80480" cy="8253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6" name="Rectangle 275"/>
          <p:cNvSpPr/>
          <p:nvPr/>
        </p:nvSpPr>
        <p:spPr>
          <a:xfrm>
            <a:off x="381000" y="60960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smtClean="0"/>
              <a:t>David Gallup, Marc </a:t>
            </a:r>
            <a:r>
              <a:rPr lang="en-US" sz="1800" dirty="0" err="1" smtClean="0"/>
              <a:t>Pollefeys</a:t>
            </a:r>
            <a:r>
              <a:rPr lang="en-US" sz="1800" dirty="0" smtClean="0"/>
              <a:t>, Jan-Michael </a:t>
            </a:r>
            <a:r>
              <a:rPr lang="en-US" sz="1800" dirty="0" err="1" smtClean="0"/>
              <a:t>Frahm</a:t>
            </a:r>
            <a:r>
              <a:rPr lang="en-US" sz="1800" dirty="0" smtClean="0"/>
              <a:t>, “3D Reconstruction using an n-Layer</a:t>
            </a:r>
            <a:r>
              <a:rPr lang="en-US" sz="1800" dirty="0"/>
              <a:t> </a:t>
            </a:r>
            <a:r>
              <a:rPr lang="en-US" sz="1800" dirty="0" err="1" smtClean="0"/>
              <a:t>Heightmap</a:t>
            </a:r>
            <a:r>
              <a:rPr lang="en-US" sz="1800" dirty="0" smtClean="0"/>
              <a:t>”, DAGM 2010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117" y="304800"/>
            <a:ext cx="7467600" cy="655638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810000" y="5653516"/>
            <a:ext cx="2438400" cy="68275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3"/>
              </a:rPr>
              <a:t>YouTube Video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1" y="1032941"/>
            <a:ext cx="6294185" cy="154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4771" y="2664296"/>
            <a:ext cx="6252546" cy="152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94724" y="4267200"/>
            <a:ext cx="6277676" cy="131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381000" y="6336268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 err="1" smtClean="0"/>
              <a:t>Frahm</a:t>
            </a:r>
            <a:r>
              <a:rPr lang="en-US" sz="1800" dirty="0" smtClean="0"/>
              <a:t> et al., </a:t>
            </a:r>
            <a:r>
              <a:rPr lang="en-US" sz="1800" dirty="0" smtClean="0">
                <a:hlinkClick r:id="rId7"/>
              </a:rPr>
              <a:t>“Building Rome on a Cloudless Day,”</a:t>
            </a:r>
            <a:r>
              <a:rPr lang="en-US" sz="1800" dirty="0" smtClean="0"/>
              <a:t> ECCV 2010.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[12pt]{article}\pagestyle{empty}&#10;\begin{document}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1.5"/>
  <p:tag name="DEFAULTFONTSIZE" val="8"/>
  <p:tag name="DEFAULTWIDTH" val="348"/>
  <p:tag name="DEFAULTHEIGHT" val="27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DPhoto99-seitz-slides">
  <a:themeElements>
    <a:clrScheme name="3DPhoto99-seitz-slides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3DPhoto99-seitz-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DPhoto99-seitz-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Photo99-seitz-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DPhoto99-seitz-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Photo99-seitz-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Photo99-seitz-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Photo99-seitz-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DPhoto99-seitz-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saic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mosa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sa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ai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osaic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mosa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sa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ai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mosaic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mosa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sa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ai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ai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33499</TotalTime>
  <Words>2526</Words>
  <Application>Microsoft Office PowerPoint</Application>
  <PresentationFormat>On-screen Show (4:3)</PresentationFormat>
  <Paragraphs>497</Paragraphs>
  <Slides>83</Slides>
  <Notes>81</Notes>
  <HiddenSlides>5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83</vt:i4>
      </vt:variant>
    </vt:vector>
  </HeadingPairs>
  <TitlesOfParts>
    <vt:vector size="93" baseType="lpstr">
      <vt:lpstr>Oriel</vt:lpstr>
      <vt:lpstr>3DPhoto99-seitz-slides</vt:lpstr>
      <vt:lpstr>mosaic</vt:lpstr>
      <vt:lpstr>1_mosaic</vt:lpstr>
      <vt:lpstr>2_mosaic</vt:lpstr>
      <vt:lpstr>Equation</vt:lpstr>
      <vt:lpstr>Image</vt:lpstr>
      <vt:lpstr>Image File</vt:lpstr>
      <vt:lpstr>Photo Editor Photo</vt:lpstr>
      <vt:lpstr>Artwork</vt:lpstr>
      <vt:lpstr>CS558 Computer Vision</vt:lpstr>
      <vt:lpstr>Outline</vt:lpstr>
      <vt:lpstr>Binocular stereo</vt:lpstr>
      <vt:lpstr>Binocular stereo</vt:lpstr>
      <vt:lpstr>Binocular stereo</vt:lpstr>
      <vt:lpstr>Binocular stereo</vt:lpstr>
      <vt:lpstr>Binocular stereo</vt:lpstr>
      <vt:lpstr>Basic stereo matching algorithm</vt:lpstr>
      <vt:lpstr>Simplest Case: Parallel images</vt:lpstr>
      <vt:lpstr>Simplest Case: Parallel images</vt:lpstr>
      <vt:lpstr>Essential matrix for parallel images</vt:lpstr>
      <vt:lpstr>Essential matrix for parallel images</vt:lpstr>
      <vt:lpstr>Depth from disparity</vt:lpstr>
      <vt:lpstr>Stereo image rectification</vt:lpstr>
      <vt:lpstr>Stereo image rectification</vt:lpstr>
      <vt:lpstr>Rectification example</vt:lpstr>
      <vt:lpstr>Correspondence search</vt:lpstr>
      <vt:lpstr>Correspondence search</vt:lpstr>
      <vt:lpstr>Correspondence search</vt:lpstr>
      <vt:lpstr>Basic stereo matching algorithm</vt:lpstr>
      <vt:lpstr>Failures of correspondence search</vt:lpstr>
      <vt:lpstr>Effect of window size</vt:lpstr>
      <vt:lpstr>Results with window search</vt:lpstr>
      <vt:lpstr>Better methods exist...</vt:lpstr>
      <vt:lpstr>How can we improve window-based matching?</vt:lpstr>
      <vt:lpstr>Non-local constraints</vt:lpstr>
      <vt:lpstr>Non-local constraints</vt:lpstr>
      <vt:lpstr>Non-local constraints</vt:lpstr>
      <vt:lpstr>Non-local constraints</vt:lpstr>
      <vt:lpstr>Scanline stereo</vt:lpstr>
      <vt:lpstr>“Shortest paths” for scan-line stereo</vt:lpstr>
      <vt:lpstr>Coherent stereo on 2D grid</vt:lpstr>
      <vt:lpstr>Stereo matching as energy minimization</vt:lpstr>
      <vt:lpstr>Stereo matching as energy minimization</vt:lpstr>
      <vt:lpstr>Stereo matching as energy minimization</vt:lpstr>
      <vt:lpstr>Active stereo with structured light</vt:lpstr>
      <vt:lpstr>Active stereo with structured light</vt:lpstr>
      <vt:lpstr>Active stereo with structured light</vt:lpstr>
      <vt:lpstr>Kinect: Structured infrared light</vt:lpstr>
      <vt:lpstr>Laser scanning</vt:lpstr>
      <vt:lpstr>Laser scanned models</vt:lpstr>
      <vt:lpstr>Laser scanned models</vt:lpstr>
      <vt:lpstr>Laser scanned models</vt:lpstr>
      <vt:lpstr>Laser scanned models</vt:lpstr>
      <vt:lpstr>Laser scanned models</vt:lpstr>
      <vt:lpstr>Aligning range images</vt:lpstr>
      <vt:lpstr>Aligning range images</vt:lpstr>
      <vt:lpstr>Multi-view stereo</vt:lpstr>
      <vt:lpstr>What is stereo vision?</vt:lpstr>
      <vt:lpstr>What is stereo vision?</vt:lpstr>
      <vt:lpstr>Beyond two-view stereo</vt:lpstr>
      <vt:lpstr>Multiple-baseline stereo</vt:lpstr>
      <vt:lpstr>Multiple-baseline stereo</vt:lpstr>
      <vt:lpstr>Multiple-baseline stereo</vt:lpstr>
      <vt:lpstr>Multiple-baseline stereo results</vt:lpstr>
      <vt:lpstr>Plane Sweep Stereo</vt:lpstr>
      <vt:lpstr>Plane Sweep Stereo</vt:lpstr>
      <vt:lpstr>Plane Sweep Stereo</vt:lpstr>
      <vt:lpstr>Volumetric stereo</vt:lpstr>
      <vt:lpstr>Volumetric Stereo / Voxel Coloring</vt:lpstr>
      <vt:lpstr>Photo-consistency</vt:lpstr>
      <vt:lpstr>Space Carving</vt:lpstr>
      <vt:lpstr>Which shape do you get?</vt:lpstr>
      <vt:lpstr>Space Carving Results:  African Violet</vt:lpstr>
      <vt:lpstr>Space Carving Results:  Hand</vt:lpstr>
      <vt:lpstr>Reconstruction from Silhouettes</vt:lpstr>
      <vt:lpstr>Reconstruction from Silhouettes</vt:lpstr>
      <vt:lpstr>Volume intersection</vt:lpstr>
      <vt:lpstr>Photo-consistency vs. silhouette-consistency</vt:lpstr>
      <vt:lpstr>Carved visual hulls</vt:lpstr>
      <vt:lpstr>Carved visual hulls</vt:lpstr>
      <vt:lpstr>Carved visual hulls</vt:lpstr>
      <vt:lpstr>Carved visual hulls: Pros and cons</vt:lpstr>
      <vt:lpstr>From feature matching to dense stereo</vt:lpstr>
      <vt:lpstr>From feature matching to dense stereo</vt:lpstr>
      <vt:lpstr>Stereo from community photo collections</vt:lpstr>
      <vt:lpstr>Stereo from community photo collections</vt:lpstr>
      <vt:lpstr>Stereo from community photo collections</vt:lpstr>
      <vt:lpstr>Towards Internet-Scale Multi-View Stereo</vt:lpstr>
      <vt:lpstr>Fast stereo for Internet photo collections</vt:lpstr>
      <vt:lpstr>Plane sweeping stereo </vt:lpstr>
      <vt:lpstr>Robust stereo fusion using a heightmap</vt:lpstr>
      <vt:lpstr>Results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Vision:  Stereo</dc:title>
  <dc:creator>Steve Seitz</dc:creator>
  <cp:lastModifiedBy>ganghua</cp:lastModifiedBy>
  <cp:revision>715</cp:revision>
  <cp:lastPrinted>1999-10-04T18:53:50Z</cp:lastPrinted>
  <dcterms:created xsi:type="dcterms:W3CDTF">1998-05-10T17:20:27Z</dcterms:created>
  <dcterms:modified xsi:type="dcterms:W3CDTF">2012-04-16T16:01:58Z</dcterms:modified>
</cp:coreProperties>
</file>