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wmf" ContentType="image/x-wmf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48.xml" ContentType="application/vnd.openxmlformats-officedocument.presentationml.notesSlide+xml"/>
  <Override PartName="/ppt/notesSlides/notesSlide49.xml" ContentType="application/vnd.openxmlformats-officedocument.presentationml.notesSlide+xml"/>
  <Override PartName="/ppt/notesSlides/notesSlide50.xml" ContentType="application/vnd.openxmlformats-officedocument.presentationml.notesSlide+xml"/>
  <Override PartName="/ppt/notesSlides/notesSlide51.xml" ContentType="application/vnd.openxmlformats-officedocument.presentationml.notesSlide+xml"/>
  <Override PartName="/ppt/notesSlides/notesSlide52.xml" ContentType="application/vnd.openxmlformats-officedocument.presentationml.notesSlide+xml"/>
  <Override PartName="/ppt/notesSlides/notesSlide53.xml" ContentType="application/vnd.openxmlformats-officedocument.presentationml.notesSlide+xml"/>
  <Override PartName="/ppt/notesSlides/notesSlide54.xml" ContentType="application/vnd.openxmlformats-officedocument.presentationml.notesSlide+xml"/>
  <Override PartName="/ppt/notesSlides/notesSlide55.xml" ContentType="application/vnd.openxmlformats-officedocument.presentationml.notesSlide+xml"/>
  <Override PartName="/ppt/notesSlides/notesSlide56.xml" ContentType="application/vnd.openxmlformats-officedocument.presentationml.notesSlide+xml"/>
  <Override PartName="/ppt/notesSlides/notesSlide57.xml" ContentType="application/vnd.openxmlformats-officedocument.presentationml.notesSlide+xml"/>
  <Override PartName="/ppt/notesSlides/notesSlide58.xml" ContentType="application/vnd.openxmlformats-officedocument.presentationml.notesSlide+xml"/>
  <Override PartName="/ppt/notesSlides/notesSlide59.xml" ContentType="application/vnd.openxmlformats-officedocument.presentationml.notesSlide+xml"/>
  <Override PartName="/ppt/notesSlides/notesSlide60.xml" ContentType="application/vnd.openxmlformats-officedocument.presentationml.notesSlide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notesSlides/notesSlide61.xml" ContentType="application/vnd.openxmlformats-officedocument.presentationml.notesSlide+xml"/>
  <Override PartName="/ppt/notesSlides/notesSlide62.xml" ContentType="application/vnd.openxmlformats-officedocument.presentationml.notesSlide+xml"/>
  <Override PartName="/ppt/notesSlides/notesSlide63.xml" ContentType="application/vnd.openxmlformats-officedocument.presentationml.notesSlide+xml"/>
  <Override PartName="/ppt/notesSlides/notesSlide64.xml" ContentType="application/vnd.openxmlformats-officedocument.presentationml.notesSlide+xml"/>
  <Override PartName="/ppt/notesSlides/notesSlide65.xml" ContentType="application/vnd.openxmlformats-officedocument.presentationml.notesSlide+xml"/>
  <Override PartName="/ppt/notesSlides/notesSlide66.xml" ContentType="application/vnd.openxmlformats-officedocument.presentationml.notesSlide+xml"/>
  <Override PartName="/ppt/notesSlides/notesSlide67.xml" ContentType="application/vnd.openxmlformats-officedocument.presentationml.notesSlide+xml"/>
  <Override PartName="/ppt/notesSlides/notesSlide68.xml" ContentType="application/vnd.openxmlformats-officedocument.presentationml.notesSlide+xml"/>
  <Override PartName="/ppt/notesSlides/notesSlide69.xml" ContentType="application/vnd.openxmlformats-officedocument.presentationml.notesSlide+xml"/>
  <Override PartName="/ppt/notesSlides/notesSlide70.xml" ContentType="application/vnd.openxmlformats-officedocument.presentationml.notesSlide+xml"/>
  <Override PartName="/ppt/notesSlides/notesSlide71.xml" ContentType="application/vnd.openxmlformats-officedocument.presentationml.notesSlide+xml"/>
  <Override PartName="/ppt/notesSlides/notesSlide72.xml" ContentType="application/vnd.openxmlformats-officedocument.presentationml.notesSlide+xml"/>
  <Override PartName="/ppt/notesSlides/notesSlide73.xml" ContentType="application/vnd.openxmlformats-officedocument.presentationml.notesSlide+xml"/>
  <Override PartName="/ppt/notesSlides/notesSlide74.xml" ContentType="application/vnd.openxmlformats-officedocument.presentationml.notesSlide+xml"/>
  <Override PartName="/ppt/notesSlides/notesSlide75.xml" ContentType="application/vnd.openxmlformats-officedocument.presentationml.notesSlide+xml"/>
  <Override PartName="/ppt/notesSlides/notesSlide76.xml" ContentType="application/vnd.openxmlformats-officedocument.presentationml.notesSlide+xml"/>
  <Override PartName="/ppt/notesSlides/notesSlide77.xml" ContentType="application/vnd.openxmlformats-officedocument.presentationml.notesSlide+xml"/>
  <Override PartName="/ppt/notesSlides/notesSlide7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4" r:id="rId1"/>
  </p:sldMasterIdLst>
  <p:notesMasterIdLst>
    <p:notesMasterId r:id="rId87"/>
  </p:notesMasterIdLst>
  <p:handoutMasterIdLst>
    <p:handoutMasterId r:id="rId88"/>
  </p:handoutMasterIdLst>
  <p:sldIdLst>
    <p:sldId id="960" r:id="rId2"/>
    <p:sldId id="961" r:id="rId3"/>
    <p:sldId id="1001" r:id="rId4"/>
    <p:sldId id="949" r:id="rId5"/>
    <p:sldId id="943" r:id="rId6"/>
    <p:sldId id="944" r:id="rId7"/>
    <p:sldId id="946" r:id="rId8"/>
    <p:sldId id="922" r:id="rId9"/>
    <p:sldId id="1002" r:id="rId10"/>
    <p:sldId id="948" r:id="rId11"/>
    <p:sldId id="901" r:id="rId12"/>
    <p:sldId id="816" r:id="rId13"/>
    <p:sldId id="947" r:id="rId14"/>
    <p:sldId id="902" r:id="rId15"/>
    <p:sldId id="915" r:id="rId16"/>
    <p:sldId id="923" r:id="rId17"/>
    <p:sldId id="907" r:id="rId18"/>
    <p:sldId id="924" r:id="rId19"/>
    <p:sldId id="848" r:id="rId20"/>
    <p:sldId id="849" r:id="rId21"/>
    <p:sldId id="850" r:id="rId22"/>
    <p:sldId id="853" r:id="rId23"/>
    <p:sldId id="854" r:id="rId24"/>
    <p:sldId id="855" r:id="rId25"/>
    <p:sldId id="929" r:id="rId26"/>
    <p:sldId id="1003" r:id="rId27"/>
    <p:sldId id="867" r:id="rId28"/>
    <p:sldId id="950" r:id="rId29"/>
    <p:sldId id="951" r:id="rId30"/>
    <p:sldId id="952" r:id="rId31"/>
    <p:sldId id="953" r:id="rId32"/>
    <p:sldId id="954" r:id="rId33"/>
    <p:sldId id="955" r:id="rId34"/>
    <p:sldId id="956" r:id="rId35"/>
    <p:sldId id="957" r:id="rId36"/>
    <p:sldId id="958" r:id="rId37"/>
    <p:sldId id="959" r:id="rId38"/>
    <p:sldId id="869" r:id="rId39"/>
    <p:sldId id="874" r:id="rId40"/>
    <p:sldId id="937" r:id="rId41"/>
    <p:sldId id="938" r:id="rId42"/>
    <p:sldId id="903" r:id="rId43"/>
    <p:sldId id="873" r:id="rId44"/>
    <p:sldId id="875" r:id="rId45"/>
    <p:sldId id="1004" r:id="rId46"/>
    <p:sldId id="962" r:id="rId47"/>
    <p:sldId id="963" r:id="rId48"/>
    <p:sldId id="964" r:id="rId49"/>
    <p:sldId id="965" r:id="rId50"/>
    <p:sldId id="966" r:id="rId51"/>
    <p:sldId id="967" r:id="rId52"/>
    <p:sldId id="968" r:id="rId53"/>
    <p:sldId id="969" r:id="rId54"/>
    <p:sldId id="970" r:id="rId55"/>
    <p:sldId id="971" r:id="rId56"/>
    <p:sldId id="972" r:id="rId57"/>
    <p:sldId id="973" r:id="rId58"/>
    <p:sldId id="974" r:id="rId59"/>
    <p:sldId id="975" r:id="rId60"/>
    <p:sldId id="976" r:id="rId61"/>
    <p:sldId id="977" r:id="rId62"/>
    <p:sldId id="978" r:id="rId63"/>
    <p:sldId id="979" r:id="rId64"/>
    <p:sldId id="980" r:id="rId65"/>
    <p:sldId id="981" r:id="rId66"/>
    <p:sldId id="982" r:id="rId67"/>
    <p:sldId id="983" r:id="rId68"/>
    <p:sldId id="984" r:id="rId69"/>
    <p:sldId id="985" r:id="rId70"/>
    <p:sldId id="986" r:id="rId71"/>
    <p:sldId id="1005" r:id="rId72"/>
    <p:sldId id="987" r:id="rId73"/>
    <p:sldId id="988" r:id="rId74"/>
    <p:sldId id="989" r:id="rId75"/>
    <p:sldId id="990" r:id="rId76"/>
    <p:sldId id="991" r:id="rId77"/>
    <p:sldId id="992" r:id="rId78"/>
    <p:sldId id="993" r:id="rId79"/>
    <p:sldId id="994" r:id="rId80"/>
    <p:sldId id="995" r:id="rId81"/>
    <p:sldId id="996" r:id="rId82"/>
    <p:sldId id="997" r:id="rId83"/>
    <p:sldId id="998" r:id="rId84"/>
    <p:sldId id="999" r:id="rId85"/>
    <p:sldId id="1000" r:id="rId86"/>
  </p:sldIdLst>
  <p:sldSz cx="9144000" cy="6858000" type="screen4x3"/>
  <p:notesSz cx="7315200" cy="96012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2800" b="1"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eaLnBrk="0" fontAlgn="base" hangingPunct="0">
      <a:spcBef>
        <a:spcPct val="0"/>
      </a:spcBef>
      <a:spcAft>
        <a:spcPct val="0"/>
      </a:spcAft>
      <a:defRPr sz="2800" b="1"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eaLnBrk="0" fontAlgn="base" hangingPunct="0">
      <a:spcBef>
        <a:spcPct val="0"/>
      </a:spcBef>
      <a:spcAft>
        <a:spcPct val="0"/>
      </a:spcAft>
      <a:defRPr sz="2800" b="1"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eaLnBrk="0" fontAlgn="base" hangingPunct="0">
      <a:spcBef>
        <a:spcPct val="0"/>
      </a:spcBef>
      <a:spcAft>
        <a:spcPct val="0"/>
      </a:spcAft>
      <a:defRPr sz="2800" b="1"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eaLnBrk="0" fontAlgn="base" hangingPunct="0">
      <a:spcBef>
        <a:spcPct val="0"/>
      </a:spcBef>
      <a:spcAft>
        <a:spcPct val="0"/>
      </a:spcAft>
      <a:defRPr sz="2800" b="1"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sz="2800" b="1"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sz="2800" b="1"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sz="2800" b="1"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sz="2800" b="1"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969696"/>
    <a:srgbClr val="4D4D4D"/>
    <a:srgbClr val="B2B2B2"/>
    <a:srgbClr val="808080"/>
    <a:srgbClr val="C0C0C0"/>
    <a:srgbClr val="292929"/>
    <a:srgbClr val="FF0000"/>
    <a:srgbClr val="FFFF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1415" autoAdjust="0"/>
    <p:restoredTop sz="92070" autoAdjust="0"/>
  </p:normalViewPr>
  <p:slideViewPr>
    <p:cSldViewPr>
      <p:cViewPr>
        <p:scale>
          <a:sx n="125" d="100"/>
          <a:sy n="125" d="100"/>
        </p:scale>
        <p:origin x="-1224" y="-23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76" Type="http://schemas.openxmlformats.org/officeDocument/2006/relationships/slide" Target="slides/slide75.xml"/><Relationship Id="rId84" Type="http://schemas.openxmlformats.org/officeDocument/2006/relationships/slide" Target="slides/slide83.xml"/><Relationship Id="rId89" Type="http://schemas.openxmlformats.org/officeDocument/2006/relationships/presProps" Target="presProps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87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90" Type="http://schemas.openxmlformats.org/officeDocument/2006/relationships/viewProps" Target="viewProps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77" Type="http://schemas.openxmlformats.org/officeDocument/2006/relationships/slide" Target="slides/slide76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80" Type="http://schemas.openxmlformats.org/officeDocument/2006/relationships/slide" Target="slides/slide79.xml"/><Relationship Id="rId85" Type="http://schemas.openxmlformats.org/officeDocument/2006/relationships/slide" Target="slides/slide84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83" Type="http://schemas.openxmlformats.org/officeDocument/2006/relationships/slide" Target="slides/slide82.xml"/><Relationship Id="rId88" Type="http://schemas.openxmlformats.org/officeDocument/2006/relationships/handoutMaster" Target="handoutMasters/handoutMaster1.xml"/><Relationship Id="rId91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81" Type="http://schemas.openxmlformats.org/officeDocument/2006/relationships/slide" Target="slides/slide80.xml"/><Relationship Id="rId86" Type="http://schemas.openxmlformats.org/officeDocument/2006/relationships/slide" Target="slides/slide85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png"/></Relationships>
</file>

<file path=ppt/drawings/_rels/vmlDrawing2.vml.rels><?xml version="1.0" encoding="UTF-8" standalone="yes"?>
<Relationships xmlns="http://schemas.openxmlformats.org/package/2006/relationships"><Relationship Id="rId3" Type="http://schemas.openxmlformats.org/officeDocument/2006/relationships/image" Target="../media/image11.wmf"/><Relationship Id="rId2" Type="http://schemas.openxmlformats.org/officeDocument/2006/relationships/image" Target="../media/image10.wmf"/><Relationship Id="rId1" Type="http://schemas.openxmlformats.org/officeDocument/2006/relationships/image" Target="../media/image9.wmf"/><Relationship Id="rId4" Type="http://schemas.openxmlformats.org/officeDocument/2006/relationships/image" Target="../media/image12.w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14.w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14.wmf"/></Relationships>
</file>

<file path=ppt/drawings/_rels/vmlDrawing5.vml.rels><?xml version="1.0" encoding="UTF-8" standalone="yes"?>
<Relationships xmlns="http://schemas.openxmlformats.org/package/2006/relationships"><Relationship Id="rId3" Type="http://schemas.openxmlformats.org/officeDocument/2006/relationships/image" Target="../media/image17.wmf"/><Relationship Id="rId2" Type="http://schemas.openxmlformats.org/officeDocument/2006/relationships/image" Target="../media/image16.wmf"/><Relationship Id="rId1" Type="http://schemas.openxmlformats.org/officeDocument/2006/relationships/image" Target="../media/image14.wmf"/><Relationship Id="rId5" Type="http://schemas.openxmlformats.org/officeDocument/2006/relationships/image" Target="../media/image19.wmf"/><Relationship Id="rId4" Type="http://schemas.openxmlformats.org/officeDocument/2006/relationships/image" Target="../media/image18.wmf"/></Relationships>
</file>

<file path=ppt/drawings/_rels/vmlDrawing6.vml.rels><?xml version="1.0" encoding="UTF-8" standalone="yes"?>
<Relationships xmlns="http://schemas.openxmlformats.org/package/2006/relationships"><Relationship Id="rId2" Type="http://schemas.openxmlformats.org/officeDocument/2006/relationships/image" Target="../media/image21.wmf"/><Relationship Id="rId1" Type="http://schemas.openxmlformats.org/officeDocument/2006/relationships/image" Target="../media/image20.wmf"/></Relationships>
</file>

<file path=ppt/drawings/_rels/vmlDrawing7.v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wmf"/><Relationship Id="rId1" Type="http://schemas.openxmlformats.org/officeDocument/2006/relationships/image" Target="../media/image20.wmf"/><Relationship Id="rId5" Type="http://schemas.openxmlformats.org/officeDocument/2006/relationships/image" Target="../media/image24.wmf"/><Relationship Id="rId4" Type="http://schemas.openxmlformats.org/officeDocument/2006/relationships/image" Target="../media/image23.wmf"/></Relationships>
</file>

<file path=ppt/drawings/_rels/vmlDrawing8.vml.rels><?xml version="1.0" encoding="UTF-8" standalone="yes"?>
<Relationships xmlns="http://schemas.openxmlformats.org/package/2006/relationships"><Relationship Id="rId1" Type="http://schemas.openxmlformats.org/officeDocument/2006/relationships/image" Target="../media/image25.wmf"/></Relationships>
</file>

<file path=ppt/drawings/_rels/vmlDrawing9.vml.rels><?xml version="1.0" encoding="UTF-8" standalone="yes"?>
<Relationships xmlns="http://schemas.openxmlformats.org/package/2006/relationships"><Relationship Id="rId3" Type="http://schemas.openxmlformats.org/officeDocument/2006/relationships/image" Target="../media/image25.wmf"/><Relationship Id="rId2" Type="http://schemas.openxmlformats.org/officeDocument/2006/relationships/image" Target="../media/image27.wmf"/><Relationship Id="rId1" Type="http://schemas.openxmlformats.org/officeDocument/2006/relationships/image" Target="../media/image26.wmf"/></Relationships>
</file>

<file path=ppt/drawings/_rels/vmlDrawing10.vml.rels><?xml version="1.0" encoding="UTF-8" standalone="yes"?>
<Relationships xmlns="http://schemas.openxmlformats.org/package/2006/relationships"><Relationship Id="rId1" Type="http://schemas.openxmlformats.org/officeDocument/2006/relationships/image" Target="../media/image30.wmf"/></Relationships>
</file>

<file path=ppt/drawings/_rels/vmlDrawing11.vml.rels><?xml version="1.0" encoding="UTF-8" standalone="yes"?>
<Relationships xmlns="http://schemas.openxmlformats.org/package/2006/relationships"><Relationship Id="rId2" Type="http://schemas.openxmlformats.org/officeDocument/2006/relationships/image" Target="../media/image46.wmf"/><Relationship Id="rId1" Type="http://schemas.openxmlformats.org/officeDocument/2006/relationships/image" Target="../media/image45.wmf"/></Relationships>
</file>

<file path=ppt/drawings/_rels/vmlDrawing12.vml.rels><?xml version="1.0" encoding="UTF-8" standalone="yes"?>
<Relationships xmlns="http://schemas.openxmlformats.org/package/2006/relationships"><Relationship Id="rId2" Type="http://schemas.openxmlformats.org/officeDocument/2006/relationships/image" Target="../media/image47.wmf"/><Relationship Id="rId1" Type="http://schemas.openxmlformats.org/officeDocument/2006/relationships/image" Target="../media/image46.wmf"/></Relationships>
</file>

<file path=ppt/drawings/_rels/vmlDrawing13.vml.rels><?xml version="1.0" encoding="UTF-8" standalone="yes"?>
<Relationships xmlns="http://schemas.openxmlformats.org/package/2006/relationships"><Relationship Id="rId1" Type="http://schemas.openxmlformats.org/officeDocument/2006/relationships/image" Target="../media/image49.wmf"/></Relationships>
</file>

<file path=ppt/drawings/_rels/vmlDrawing14.vml.rels><?xml version="1.0" encoding="UTF-8" standalone="yes"?>
<Relationships xmlns="http://schemas.openxmlformats.org/package/2006/relationships"><Relationship Id="rId1" Type="http://schemas.openxmlformats.org/officeDocument/2006/relationships/image" Target="../media/image52.png"/></Relationships>
</file>

<file path=ppt/drawings/_rels/vmlDrawing15.vml.rels><?xml version="1.0" encoding="UTF-8" standalone="yes"?>
<Relationships xmlns="http://schemas.openxmlformats.org/package/2006/relationships"><Relationship Id="rId1" Type="http://schemas.openxmlformats.org/officeDocument/2006/relationships/image" Target="../media/image53.png"/></Relationships>
</file>

<file path=ppt/drawings/_rels/vmlDrawing16.vml.rels><?xml version="1.0" encoding="UTF-8" standalone="yes"?>
<Relationships xmlns="http://schemas.openxmlformats.org/package/2006/relationships"><Relationship Id="rId1" Type="http://schemas.openxmlformats.org/officeDocument/2006/relationships/image" Target="../media/image53.png"/></Relationships>
</file>

<file path=ppt/drawings/_rels/vmlDrawing17.vml.rels><?xml version="1.0" encoding="UTF-8" standalone="yes"?>
<Relationships xmlns="http://schemas.openxmlformats.org/package/2006/relationships"><Relationship Id="rId1" Type="http://schemas.openxmlformats.org/officeDocument/2006/relationships/image" Target="../media/image54.png"/></Relationships>
</file>

<file path=ppt/drawings/_rels/vmlDrawing18.vml.rels><?xml version="1.0" encoding="UTF-8" standalone="yes"?>
<Relationships xmlns="http://schemas.openxmlformats.org/package/2006/relationships"><Relationship Id="rId1" Type="http://schemas.openxmlformats.org/officeDocument/2006/relationships/image" Target="../media/image54.png"/></Relationships>
</file>

<file path=ppt/drawings/_rels/vmlDrawing19.vml.rels><?xml version="1.0" encoding="UTF-8" standalone="yes"?>
<Relationships xmlns="http://schemas.openxmlformats.org/package/2006/relationships"><Relationship Id="rId1" Type="http://schemas.openxmlformats.org/officeDocument/2006/relationships/image" Target="../media/image55.wmf"/></Relationships>
</file>

<file path=ppt/drawings/_rels/vmlDrawing20.vml.rels><?xml version="1.0" encoding="UTF-8" standalone="yes"?>
<Relationships xmlns="http://schemas.openxmlformats.org/package/2006/relationships"><Relationship Id="rId1" Type="http://schemas.openxmlformats.org/officeDocument/2006/relationships/image" Target="../media/image57.png"/></Relationships>
</file>

<file path=ppt/drawings/_rels/vmlDrawing21.vml.rels><?xml version="1.0" encoding="UTF-8" standalone="yes"?>
<Relationships xmlns="http://schemas.openxmlformats.org/package/2006/relationships"><Relationship Id="rId2" Type="http://schemas.openxmlformats.org/officeDocument/2006/relationships/image" Target="../media/image72.wmf"/><Relationship Id="rId1" Type="http://schemas.openxmlformats.org/officeDocument/2006/relationships/image" Target="../media/image71.wmf"/></Relationships>
</file>

<file path=ppt/drawings/_rels/vmlDrawing22.vml.rels><?xml version="1.0" encoding="UTF-8" standalone="yes"?>
<Relationships xmlns="http://schemas.openxmlformats.org/package/2006/relationships"><Relationship Id="rId1" Type="http://schemas.openxmlformats.org/officeDocument/2006/relationships/image" Target="../media/image73.png"/></Relationships>
</file>

<file path=ppt/drawings/_rels/vmlDrawing23.vml.rels><?xml version="1.0" encoding="UTF-8" standalone="yes"?>
<Relationships xmlns="http://schemas.openxmlformats.org/package/2006/relationships"><Relationship Id="rId1" Type="http://schemas.openxmlformats.org/officeDocument/2006/relationships/image" Target="../media/image74.png"/></Relationships>
</file>

<file path=ppt/drawings/_rels/vmlDrawing24.vml.rels><?xml version="1.0" encoding="UTF-8" standalone="yes"?>
<Relationships xmlns="http://schemas.openxmlformats.org/package/2006/relationships"><Relationship Id="rId1" Type="http://schemas.openxmlformats.org/officeDocument/2006/relationships/image" Target="../media/image79.png"/></Relationships>
</file>

<file path=ppt/drawings/_rels/vmlDrawing25.vml.rels><?xml version="1.0" encoding="UTF-8" standalone="yes"?>
<Relationships xmlns="http://schemas.openxmlformats.org/package/2006/relationships"><Relationship Id="rId1" Type="http://schemas.openxmlformats.org/officeDocument/2006/relationships/image" Target="../media/image85.png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04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170238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56" tIns="48328" rIns="96656" bIns="48328" numCol="1" anchor="t" anchorCtr="0" compatLnSpc="1">
            <a:prstTxWarp prst="textNoShape">
              <a:avLst/>
            </a:prstTxWarp>
          </a:bodyPr>
          <a:lstStyle>
            <a:lvl1pPr defTabSz="966788" eaLnBrk="1" hangingPunct="1">
              <a:defRPr sz="1200" b="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7043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4143375" y="0"/>
            <a:ext cx="3170238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56" tIns="48328" rIns="96656" bIns="48328" numCol="1" anchor="t" anchorCtr="0" compatLnSpc="1">
            <a:prstTxWarp prst="textNoShape">
              <a:avLst/>
            </a:prstTxWarp>
          </a:bodyPr>
          <a:lstStyle>
            <a:lvl1pPr algn="r" defTabSz="966788" eaLnBrk="1" hangingPunct="1">
              <a:defRPr sz="1200" b="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7044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120188"/>
            <a:ext cx="3170238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56" tIns="48328" rIns="96656" bIns="48328" numCol="1" anchor="b" anchorCtr="0" compatLnSpc="1">
            <a:prstTxWarp prst="textNoShape">
              <a:avLst/>
            </a:prstTxWarp>
          </a:bodyPr>
          <a:lstStyle>
            <a:lvl1pPr defTabSz="966788" eaLnBrk="1" hangingPunct="1">
              <a:defRPr sz="1200" b="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7045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4143375" y="9120188"/>
            <a:ext cx="3170238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56" tIns="48328" rIns="96656" bIns="48328" numCol="1" anchor="b" anchorCtr="0" compatLnSpc="1">
            <a:prstTxWarp prst="textNoShape">
              <a:avLst/>
            </a:prstTxWarp>
          </a:bodyPr>
          <a:lstStyle>
            <a:lvl1pPr algn="r" defTabSz="966788" eaLnBrk="1" hangingPunct="1">
              <a:defRPr sz="1200" b="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2D039539-F413-4581-8009-DE9BBA32B9A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7230960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170238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56" tIns="48328" rIns="96656" bIns="48328" numCol="1" anchor="t" anchorCtr="0" compatLnSpc="1">
            <a:prstTxWarp prst="textNoShape">
              <a:avLst/>
            </a:prstTxWarp>
          </a:bodyPr>
          <a:lstStyle>
            <a:lvl1pPr defTabSz="966788" eaLnBrk="1" hangingPunct="1">
              <a:defRPr sz="1200" b="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9155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143375" y="0"/>
            <a:ext cx="3170238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56" tIns="48328" rIns="96656" bIns="48328" numCol="1" anchor="t" anchorCtr="0" compatLnSpc="1">
            <a:prstTxWarp prst="textNoShape">
              <a:avLst/>
            </a:prstTxWarp>
          </a:bodyPr>
          <a:lstStyle>
            <a:lvl1pPr algn="r" defTabSz="966788" eaLnBrk="1" hangingPunct="1">
              <a:defRPr sz="1200" b="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6868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257300" y="720725"/>
            <a:ext cx="4800600" cy="360045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9157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31838" y="4560888"/>
            <a:ext cx="5851525" cy="43195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56" tIns="48328" rIns="96656" bIns="48328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49158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120188"/>
            <a:ext cx="3170238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56" tIns="48328" rIns="96656" bIns="48328" numCol="1" anchor="b" anchorCtr="0" compatLnSpc="1">
            <a:prstTxWarp prst="textNoShape">
              <a:avLst/>
            </a:prstTxWarp>
          </a:bodyPr>
          <a:lstStyle>
            <a:lvl1pPr defTabSz="966788" eaLnBrk="1" hangingPunct="1">
              <a:defRPr sz="1200" b="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915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143375" y="9120188"/>
            <a:ext cx="3170238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56" tIns="48328" rIns="96656" bIns="48328" numCol="1" anchor="b" anchorCtr="0" compatLnSpc="1">
            <a:prstTxWarp prst="textNoShape">
              <a:avLst/>
            </a:prstTxWarp>
          </a:bodyPr>
          <a:lstStyle>
            <a:lvl1pPr algn="r" defTabSz="966788" eaLnBrk="1" hangingPunct="1">
              <a:defRPr sz="1200" b="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D2D15953-31A5-4A49-A421-1E0FB08F4F9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39506377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6.xml"/><Relationship Id="rId1" Type="http://schemas.openxmlformats.org/officeDocument/2006/relationships/notesMaster" Target="../notesMasters/notesMaster1.xml"/></Relationships>
</file>

<file path=ppt/notesSlides/_rels/notesSlide5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7.xml"/><Relationship Id="rId1" Type="http://schemas.openxmlformats.org/officeDocument/2006/relationships/notesMaster" Target="../notesMasters/notesMaster1.xml"/></Relationships>
</file>

<file path=ppt/notesSlides/_rels/notesSlide5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8.xml"/><Relationship Id="rId1" Type="http://schemas.openxmlformats.org/officeDocument/2006/relationships/notesMaster" Target="../notesMasters/notesMaster1.xml"/></Relationships>
</file>

<file path=ppt/notesSlides/_rels/notesSlide5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9.xml"/><Relationship Id="rId1" Type="http://schemas.openxmlformats.org/officeDocument/2006/relationships/notesMaster" Target="../notesMasters/notesMaster1.xml"/></Relationships>
</file>

<file path=ppt/notesSlides/_rels/notesSlide5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0.xml"/><Relationship Id="rId1" Type="http://schemas.openxmlformats.org/officeDocument/2006/relationships/notesMaster" Target="../notesMasters/notesMaster1.xml"/></Relationships>
</file>

<file path=ppt/notesSlides/_rels/notesSlide5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1.xml"/><Relationship Id="rId1" Type="http://schemas.openxmlformats.org/officeDocument/2006/relationships/notesMaster" Target="../notesMasters/notesMaster1.xml"/></Relationships>
</file>

<file path=ppt/notesSlides/_rels/notesSlide5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2.xml"/><Relationship Id="rId1" Type="http://schemas.openxmlformats.org/officeDocument/2006/relationships/notesMaster" Target="../notesMasters/notesMaster1.xml"/></Relationships>
</file>

<file path=ppt/notesSlides/_rels/notesSlide5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3.xml"/><Relationship Id="rId1" Type="http://schemas.openxmlformats.org/officeDocument/2006/relationships/notesMaster" Target="../notesMasters/notesMaster1.xml"/></Relationships>
</file>

<file path=ppt/notesSlides/_rels/notesSlide5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4.xml"/><Relationship Id="rId1" Type="http://schemas.openxmlformats.org/officeDocument/2006/relationships/notesMaster" Target="../notesMasters/notesMaster1.xml"/></Relationships>
</file>

<file path=ppt/notesSlides/_rels/notesSlide5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5.xml"/><Relationship Id="rId1" Type="http://schemas.openxmlformats.org/officeDocument/2006/relationships/notesMaster" Target="../notesMasters/notesMaster1.xml"/></Relationships>
</file>

<file path=ppt/notesSlides/_rels/notesSlide6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6.xml"/><Relationship Id="rId1" Type="http://schemas.openxmlformats.org/officeDocument/2006/relationships/notesMaster" Target="../notesMasters/notesMaster1.xml"/></Relationships>
</file>

<file path=ppt/notesSlides/_rels/notesSlide6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7.xml"/><Relationship Id="rId1" Type="http://schemas.openxmlformats.org/officeDocument/2006/relationships/notesMaster" Target="../notesMasters/notesMaster1.xml"/></Relationships>
</file>

<file path=ppt/notesSlides/_rels/notesSlide6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8.xml"/><Relationship Id="rId1" Type="http://schemas.openxmlformats.org/officeDocument/2006/relationships/notesMaster" Target="../notesMasters/notesMaster1.xml"/></Relationships>
</file>

<file path=ppt/notesSlides/_rels/notesSlide6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9.xml"/><Relationship Id="rId1" Type="http://schemas.openxmlformats.org/officeDocument/2006/relationships/notesMaster" Target="../notesMasters/notesMaster1.xml"/></Relationships>
</file>

<file path=ppt/notesSlides/_rels/notesSlide6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0.xml"/><Relationship Id="rId1" Type="http://schemas.openxmlformats.org/officeDocument/2006/relationships/notesMaster" Target="../notesMasters/notesMaster1.xml"/></Relationships>
</file>

<file path=ppt/notesSlides/_rels/notesSlide6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2.xml"/><Relationship Id="rId1" Type="http://schemas.openxmlformats.org/officeDocument/2006/relationships/notesMaster" Target="../notesMasters/notesMaster1.xml"/></Relationships>
</file>

<file path=ppt/notesSlides/_rels/notesSlide6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3.xml"/><Relationship Id="rId1" Type="http://schemas.openxmlformats.org/officeDocument/2006/relationships/notesMaster" Target="../notesMasters/notesMaster1.xml"/></Relationships>
</file>

<file path=ppt/notesSlides/_rels/notesSlide6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4.xml"/><Relationship Id="rId1" Type="http://schemas.openxmlformats.org/officeDocument/2006/relationships/notesMaster" Target="../notesMasters/notesMaster1.xml"/></Relationships>
</file>

<file path=ppt/notesSlides/_rels/notesSlide6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5.xml"/><Relationship Id="rId1" Type="http://schemas.openxmlformats.org/officeDocument/2006/relationships/notesMaster" Target="../notesMasters/notesMaster1.xml"/></Relationships>
</file>

<file path=ppt/notesSlides/_rels/notesSlide6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6.xml"/><Relationship Id="rId1" Type="http://schemas.openxmlformats.org/officeDocument/2006/relationships/notesMaster" Target="../notesMasters/notesMaster1.xml"/></Relationships>
</file>

<file path=ppt/notesSlides/_rels/notesSlide7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7.xml"/><Relationship Id="rId1" Type="http://schemas.openxmlformats.org/officeDocument/2006/relationships/notesMaster" Target="../notesMasters/notesMaster1.xml"/></Relationships>
</file>

<file path=ppt/notesSlides/_rels/notesSlide7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8.xml"/><Relationship Id="rId1" Type="http://schemas.openxmlformats.org/officeDocument/2006/relationships/notesMaster" Target="../notesMasters/notesMaster1.xml"/></Relationships>
</file>

<file path=ppt/notesSlides/_rels/notesSlide7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9.xml"/><Relationship Id="rId1" Type="http://schemas.openxmlformats.org/officeDocument/2006/relationships/notesMaster" Target="../notesMasters/notesMaster1.xml"/></Relationships>
</file>

<file path=ppt/notesSlides/_rels/notesSlide7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0.xml"/><Relationship Id="rId1" Type="http://schemas.openxmlformats.org/officeDocument/2006/relationships/notesMaster" Target="../notesMasters/notesMaster1.xml"/></Relationships>
</file>

<file path=ppt/notesSlides/_rels/notesSlide7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1.xml"/><Relationship Id="rId1" Type="http://schemas.openxmlformats.org/officeDocument/2006/relationships/notesMaster" Target="../notesMasters/notesMaster1.xml"/></Relationships>
</file>

<file path=ppt/notesSlides/_rels/notesSlide7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2.xml"/><Relationship Id="rId1" Type="http://schemas.openxmlformats.org/officeDocument/2006/relationships/notesMaster" Target="../notesMasters/notesMaster1.xml"/></Relationships>
</file>

<file path=ppt/notesSlides/_rels/notesSlide7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3.xml"/><Relationship Id="rId1" Type="http://schemas.openxmlformats.org/officeDocument/2006/relationships/notesMaster" Target="../notesMasters/notesMaster1.xml"/></Relationships>
</file>

<file path=ppt/notesSlides/_rels/notesSlide7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4.xml"/><Relationship Id="rId1" Type="http://schemas.openxmlformats.org/officeDocument/2006/relationships/notesMaster" Target="../notesMasters/notesMaster1.xml"/></Relationships>
</file>

<file path=ppt/notesSlides/_rels/notesSlide7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D2D15953-31A5-4A49-A421-1E0FB08F4F9B}" type="slidenum">
              <a:rPr lang="en-US" smtClean="0"/>
              <a:pPr>
                <a:defRPr/>
              </a:pPr>
              <a:t>4</a:t>
            </a:fld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EDAFCBF8-2D88-43C4-AAEF-0B05F4A13727}" type="slidenum">
              <a:rPr lang="en-US" smtClean="0"/>
              <a:pPr/>
              <a:t>5</a:t>
            </a:fld>
            <a:endParaRPr lang="en-US" smtClean="0"/>
          </a:p>
        </p:txBody>
      </p:sp>
      <p:sp>
        <p:nvSpPr>
          <p:cNvPr id="3891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891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E385C1D1-4C9F-4402-ACFE-C02D5EC3E405}" type="slidenum">
              <a:rPr lang="en-US" smtClean="0"/>
              <a:pPr/>
              <a:t>6</a:t>
            </a:fld>
            <a:endParaRPr lang="en-US" smtClean="0"/>
          </a:p>
        </p:txBody>
      </p:sp>
      <p:sp>
        <p:nvSpPr>
          <p:cNvPr id="3993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994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92A5BD38-4E92-48D4-BBCB-935A356359A0}" type="slidenum">
              <a:rPr lang="en-US" smtClean="0"/>
              <a:pPr/>
              <a:t>7</a:t>
            </a:fld>
            <a:endParaRPr lang="en-US" smtClean="0"/>
          </a:p>
        </p:txBody>
      </p:sp>
      <p:sp>
        <p:nvSpPr>
          <p:cNvPr id="4198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198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A78CDC61-6830-40C4-AD4C-40F5285A0BFF}" type="slidenum">
              <a:rPr lang="en-US" smtClean="0"/>
              <a:pPr/>
              <a:t>8</a:t>
            </a:fld>
            <a:endParaRPr lang="en-US" smtClean="0"/>
          </a:p>
        </p:txBody>
      </p:sp>
      <p:sp>
        <p:nvSpPr>
          <p:cNvPr id="430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301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9AD90606-CFFB-406E-AFFE-8C1495D0A142}" type="slidenum">
              <a:rPr lang="en-US" smtClean="0"/>
              <a:pPr/>
              <a:t>10</a:t>
            </a:fld>
            <a:endParaRPr lang="en-US" smtClean="0"/>
          </a:p>
        </p:txBody>
      </p:sp>
      <p:sp>
        <p:nvSpPr>
          <p:cNvPr id="4505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506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74725" y="4560888"/>
            <a:ext cx="5365750" cy="4319587"/>
          </a:xfrm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A6FDF7E1-9345-4569-AEA3-5B972B85655C}" type="slidenum">
              <a:rPr lang="en-US" smtClean="0"/>
              <a:pPr/>
              <a:t>11</a:t>
            </a:fld>
            <a:endParaRPr lang="en-US" smtClean="0"/>
          </a:p>
        </p:txBody>
      </p:sp>
      <p:sp>
        <p:nvSpPr>
          <p:cNvPr id="4608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608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5188BBAD-6A0F-44D3-8BCE-4B27DDFCD78D}" type="slidenum">
              <a:rPr lang="en-US" smtClean="0"/>
              <a:pPr/>
              <a:t>12</a:t>
            </a:fld>
            <a:endParaRPr lang="en-US" smtClean="0"/>
          </a:p>
        </p:txBody>
      </p:sp>
      <p:sp>
        <p:nvSpPr>
          <p:cNvPr id="4710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710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30B02226-D0AC-45E2-BF6E-1AD3DFC86DB3}" type="slidenum">
              <a:rPr lang="en-US" smtClean="0"/>
              <a:pPr/>
              <a:t>13</a:t>
            </a:fld>
            <a:endParaRPr lang="en-US" smtClean="0"/>
          </a:p>
        </p:txBody>
      </p:sp>
      <p:sp>
        <p:nvSpPr>
          <p:cNvPr id="4813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813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CDC31E66-3509-43DB-B31C-80811BBB2DF0}" type="slidenum">
              <a:rPr lang="en-US" smtClean="0"/>
              <a:pPr/>
              <a:t>14</a:t>
            </a:fld>
            <a:endParaRPr lang="en-US" smtClean="0"/>
          </a:p>
        </p:txBody>
      </p:sp>
      <p:sp>
        <p:nvSpPr>
          <p:cNvPr id="4915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915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7C34E044-03BE-4CCF-8A97-A41C11302C13}" type="slidenum">
              <a:rPr lang="en-US" smtClean="0"/>
              <a:pPr/>
              <a:t>15</a:t>
            </a:fld>
            <a:endParaRPr lang="en-US" smtClean="0"/>
          </a:p>
        </p:txBody>
      </p:sp>
      <p:sp>
        <p:nvSpPr>
          <p:cNvPr id="5017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018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F60F1B6A-C68C-4F8F-8D21-7FA9F620327A}" type="slidenum">
              <a:rPr lang="en-US" smtClean="0"/>
              <a:pPr/>
              <a:t>16</a:t>
            </a:fld>
            <a:endParaRPr lang="en-US" smtClean="0"/>
          </a:p>
        </p:txBody>
      </p:sp>
      <p:sp>
        <p:nvSpPr>
          <p:cNvPr id="5120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120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F9DED371-4129-4D99-8273-FDDCE58D840C}" type="slidenum">
              <a:rPr lang="en-US" smtClean="0"/>
              <a:pPr/>
              <a:t>17</a:t>
            </a:fld>
            <a:endParaRPr lang="en-US" smtClean="0"/>
          </a:p>
        </p:txBody>
      </p:sp>
      <p:sp>
        <p:nvSpPr>
          <p:cNvPr id="5222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222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E8D16987-FEFA-4457-A8CF-FFF5E19407D7}" type="slidenum">
              <a:rPr lang="en-US" smtClean="0"/>
              <a:pPr/>
              <a:t>18</a:t>
            </a:fld>
            <a:endParaRPr lang="en-US" smtClean="0"/>
          </a:p>
        </p:txBody>
      </p:sp>
      <p:sp>
        <p:nvSpPr>
          <p:cNvPr id="5325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325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449E7AD6-EB1A-47D4-99FC-95330ECF7A85}" type="slidenum">
              <a:rPr lang="en-US" smtClean="0"/>
              <a:pPr/>
              <a:t>19</a:t>
            </a:fld>
            <a:endParaRPr lang="en-US" smtClean="0"/>
          </a:p>
        </p:txBody>
      </p:sp>
      <p:sp>
        <p:nvSpPr>
          <p:cNvPr id="5734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734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53EEBF6F-8A88-45E6-B0A8-FAB2F2278B44}" type="slidenum">
              <a:rPr lang="en-US" smtClean="0"/>
              <a:pPr/>
              <a:t>20</a:t>
            </a:fld>
            <a:endParaRPr lang="en-US" smtClean="0"/>
          </a:p>
        </p:txBody>
      </p:sp>
      <p:sp>
        <p:nvSpPr>
          <p:cNvPr id="5837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837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DE8F9464-3042-4A56-8A55-B09824EE3525}" type="slidenum">
              <a:rPr lang="en-US" smtClean="0"/>
              <a:pPr/>
              <a:t>21</a:t>
            </a:fld>
            <a:endParaRPr lang="en-US" smtClean="0"/>
          </a:p>
        </p:txBody>
      </p:sp>
      <p:sp>
        <p:nvSpPr>
          <p:cNvPr id="593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939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AA961044-AB6B-4990-9FC1-2395A1101F2A}" type="slidenum">
              <a:rPr lang="en-US" smtClean="0"/>
              <a:pPr/>
              <a:t>22</a:t>
            </a:fld>
            <a:endParaRPr lang="en-US" smtClean="0"/>
          </a:p>
        </p:txBody>
      </p:sp>
      <p:sp>
        <p:nvSpPr>
          <p:cNvPr id="6041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042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74725" y="4560888"/>
            <a:ext cx="5365750" cy="4319587"/>
          </a:xfrm>
          <a:noFill/>
          <a:ln/>
        </p:spPr>
        <p:txBody>
          <a:bodyPr/>
          <a:lstStyle/>
          <a:p>
            <a:pPr eaLnBrk="1" hangingPunct="1"/>
            <a:r>
              <a:rPr lang="en-US" smtClean="0"/>
              <a:t>Fit to earlier data with an appropriate choice of s</a:t>
            </a:r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C39953AA-7609-4F7A-8036-A3D5CEFC3ECC}" type="slidenum">
              <a:rPr lang="en-US" smtClean="0"/>
              <a:pPr/>
              <a:t>23</a:t>
            </a:fld>
            <a:endParaRPr lang="en-US" smtClean="0"/>
          </a:p>
        </p:txBody>
      </p:sp>
      <p:sp>
        <p:nvSpPr>
          <p:cNvPr id="6144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144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74725" y="4560888"/>
            <a:ext cx="5365750" cy="4319587"/>
          </a:xfrm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9CED9A9A-3E1E-493A-9C50-276CC760CBA5}" type="slidenum">
              <a:rPr lang="en-US" smtClean="0"/>
              <a:pPr/>
              <a:t>24</a:t>
            </a:fld>
            <a:endParaRPr lang="en-US" smtClean="0"/>
          </a:p>
        </p:txBody>
      </p:sp>
      <p:sp>
        <p:nvSpPr>
          <p:cNvPr id="6246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246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74725" y="4560888"/>
            <a:ext cx="5365750" cy="4319587"/>
          </a:xfrm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A38D2D09-EA91-41FC-8DB9-953599CBB162}" type="slidenum">
              <a:rPr lang="en-US" smtClean="0"/>
              <a:pPr/>
              <a:t>25</a:t>
            </a:fld>
            <a:endParaRPr lang="en-US" smtClean="0"/>
          </a:p>
        </p:txBody>
      </p:sp>
      <p:sp>
        <p:nvSpPr>
          <p:cNvPr id="6349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349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A023E7DF-CEB1-4AF5-904B-BC7FADF60201}" type="slidenum">
              <a:rPr lang="en-US" smtClean="0"/>
              <a:pPr/>
              <a:t>27</a:t>
            </a:fld>
            <a:endParaRPr lang="en-US" smtClean="0"/>
          </a:p>
        </p:txBody>
      </p:sp>
      <p:sp>
        <p:nvSpPr>
          <p:cNvPr id="6451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4516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74725" y="4560888"/>
            <a:ext cx="5365750" cy="4319587"/>
          </a:xfrm>
          <a:noFill/>
          <a:ln/>
        </p:spPr>
        <p:txBody>
          <a:bodyPr/>
          <a:lstStyle/>
          <a:p>
            <a:pPr eaLnBrk="1" hangingPunct="1"/>
            <a:r>
              <a:rPr lang="en-US" smtClean="0"/>
              <a:t>This algorithm contains concepts that are hugely useful; in my experience, everyone with some</a:t>
            </a:r>
          </a:p>
          <a:p>
            <a:pPr eaLnBrk="1" hangingPunct="1"/>
            <a:r>
              <a:rPr lang="en-US" smtClean="0"/>
              <a:t>experience of applied problems who doesn’t yet know RANSAC is almost immediately able to use it to simplify some problem they’ve seen.</a:t>
            </a:r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DE77189-D111-4017-9956-4C5E7310EADD}" type="slidenum">
              <a:rPr lang="en-US" smtClean="0"/>
              <a:pPr>
                <a:defRPr/>
              </a:pPr>
              <a:t>28</a:t>
            </a:fld>
            <a:endParaRPr lang="en-US"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DE77189-D111-4017-9956-4C5E7310EADD}" type="slidenum">
              <a:rPr lang="en-US" smtClean="0"/>
              <a:pPr>
                <a:defRPr/>
              </a:pPr>
              <a:t>29</a:t>
            </a:fld>
            <a:endParaRPr lang="en-US"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3795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smtClean="0"/>
          </a:p>
        </p:txBody>
      </p:sp>
      <p:sp>
        <p:nvSpPr>
          <p:cNvPr id="27652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753EADD7-6249-45D3-8B1D-8C5384BEE2A9}" type="slidenum">
              <a:rPr lang="en-U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30</a:t>
            </a:fld>
            <a:endParaRPr lang="en-US" smtClean="0"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DE77189-D111-4017-9956-4C5E7310EADD}" type="slidenum">
              <a:rPr lang="en-US" smtClean="0"/>
              <a:pPr>
                <a:defRPr/>
              </a:pPr>
              <a:t>31</a:t>
            </a:fld>
            <a:endParaRPr lang="en-US"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DE77189-D111-4017-9956-4C5E7310EADD}" type="slidenum">
              <a:rPr lang="en-US" smtClean="0"/>
              <a:pPr>
                <a:defRPr/>
              </a:pPr>
              <a:t>32</a:t>
            </a:fld>
            <a:endParaRPr lang="en-US"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DE77189-D111-4017-9956-4C5E7310EADD}" type="slidenum">
              <a:rPr lang="en-US" smtClean="0"/>
              <a:pPr>
                <a:defRPr/>
              </a:pPr>
              <a:t>33</a:t>
            </a:fld>
            <a:endParaRPr lang="en-US"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DE77189-D111-4017-9956-4C5E7310EADD}" type="slidenum">
              <a:rPr lang="en-US" smtClean="0"/>
              <a:pPr>
                <a:defRPr/>
              </a:pPr>
              <a:t>34</a:t>
            </a:fld>
            <a:endParaRPr lang="en-US"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DE77189-D111-4017-9956-4C5E7310EADD}" type="slidenum">
              <a:rPr lang="en-US" smtClean="0"/>
              <a:pPr>
                <a:defRPr/>
              </a:pPr>
              <a:t>35</a:t>
            </a:fld>
            <a:endParaRPr lang="en-US"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4819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smtClean="0"/>
          </a:p>
        </p:txBody>
      </p:sp>
      <p:sp>
        <p:nvSpPr>
          <p:cNvPr id="28676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14849BBD-CC78-4878-B2B0-C84274EA2B21}" type="slidenum">
              <a:rPr lang="en-U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36</a:t>
            </a:fld>
            <a:endParaRPr lang="en-US" smtClean="0"/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5843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smtClean="0"/>
          </a:p>
        </p:txBody>
      </p:sp>
      <p:sp>
        <p:nvSpPr>
          <p:cNvPr id="35844" name="Slide Number Placeholder 3"/>
          <p:cNvSpPr txBox="1">
            <a:spLocks noGrp="1"/>
          </p:cNvSpPr>
          <p:nvPr/>
        </p:nvSpPr>
        <p:spPr bwMode="auto">
          <a:xfrm>
            <a:off x="4143587" y="9119474"/>
            <a:ext cx="3169920" cy="4800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6730" tIns="48365" rIns="96730" bIns="48365" anchor="b"/>
          <a:lstStyle/>
          <a:p>
            <a:pPr algn="r"/>
            <a:fld id="{DF90736E-B8D3-409F-9692-429E6C860CE8}" type="slidenum">
              <a:rPr lang="en-US" sz="1300">
                <a:latin typeface="Calibri" pitchFamily="34" charset="0"/>
              </a:rPr>
              <a:pPr algn="r"/>
              <a:t>37</a:t>
            </a:fld>
            <a:endParaRPr lang="en-US" sz="1300" dirty="0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AD932A5B-97E7-4D98-9EDE-85B0296FDB30}" type="slidenum">
              <a:rPr lang="en-US" smtClean="0"/>
              <a:pPr/>
              <a:t>38</a:t>
            </a:fld>
            <a:endParaRPr lang="en-US" smtClean="0"/>
          </a:p>
        </p:txBody>
      </p:sp>
      <p:sp>
        <p:nvSpPr>
          <p:cNvPr id="6553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554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0F27A177-E38C-46BD-9809-48F44DAC63DF}" type="slidenum">
              <a:rPr lang="en-US" smtClean="0"/>
              <a:pPr/>
              <a:t>39</a:t>
            </a:fld>
            <a:endParaRPr lang="en-US" smtClean="0"/>
          </a:p>
        </p:txBody>
      </p:sp>
      <p:sp>
        <p:nvSpPr>
          <p:cNvPr id="665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656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334792A7-E03E-419D-A5C5-5B162789E98E}" type="slidenum">
              <a:rPr lang="en-US" smtClean="0"/>
              <a:pPr/>
              <a:t>40</a:t>
            </a:fld>
            <a:endParaRPr lang="en-US" smtClean="0"/>
          </a:p>
        </p:txBody>
      </p:sp>
      <p:sp>
        <p:nvSpPr>
          <p:cNvPr id="6758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758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1F4D047E-EDBE-4BAB-B092-A0E869D00993}" type="slidenum">
              <a:rPr lang="en-US" smtClean="0"/>
              <a:pPr/>
              <a:t>41</a:t>
            </a:fld>
            <a:endParaRPr lang="en-US" smtClean="0"/>
          </a:p>
        </p:txBody>
      </p:sp>
      <p:sp>
        <p:nvSpPr>
          <p:cNvPr id="686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861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E3B05634-8733-4CF9-B3EE-87D2B931C7BC}" type="slidenum">
              <a:rPr lang="en-US" smtClean="0"/>
              <a:pPr/>
              <a:t>42</a:t>
            </a:fld>
            <a:endParaRPr lang="en-US" smtClean="0"/>
          </a:p>
        </p:txBody>
      </p:sp>
      <p:sp>
        <p:nvSpPr>
          <p:cNvPr id="6963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963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217FFE79-1A40-4FDD-ADD8-34F1AA5458C9}" type="slidenum">
              <a:rPr lang="en-US" smtClean="0"/>
              <a:pPr/>
              <a:t>43</a:t>
            </a:fld>
            <a:endParaRPr lang="en-US" smtClean="0"/>
          </a:p>
        </p:txBody>
      </p:sp>
      <p:sp>
        <p:nvSpPr>
          <p:cNvPr id="7065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066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6F20E1CA-7B26-4EDC-B38B-57DA48A159D3}" type="slidenum">
              <a:rPr lang="en-US" smtClean="0"/>
              <a:pPr/>
              <a:t>44</a:t>
            </a:fld>
            <a:endParaRPr lang="en-US" smtClean="0"/>
          </a:p>
        </p:txBody>
      </p:sp>
      <p:sp>
        <p:nvSpPr>
          <p:cNvPr id="7168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168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60B3C59A-2D9B-4F08-94A7-0C029C44D16F}" type="slidenum">
              <a:rPr lang="en-US" smtClean="0"/>
              <a:pPr/>
              <a:t>46</a:t>
            </a:fld>
            <a:endParaRPr lang="en-US" smtClean="0"/>
          </a:p>
        </p:txBody>
      </p:sp>
      <p:sp>
        <p:nvSpPr>
          <p:cNvPr id="4198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198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060B42DC-20C5-425F-BF05-801BC030F72E}" type="slidenum">
              <a:rPr lang="en-US" smtClean="0"/>
              <a:pPr/>
              <a:t>47</a:t>
            </a:fld>
            <a:endParaRPr lang="en-US" smtClean="0"/>
          </a:p>
        </p:txBody>
      </p:sp>
      <p:sp>
        <p:nvSpPr>
          <p:cNvPr id="430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301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6BA4D55B-611F-4DD0-8A93-FCB36690A3FD}" type="slidenum">
              <a:rPr lang="en-US" smtClean="0"/>
              <a:pPr/>
              <a:t>48</a:t>
            </a:fld>
            <a:endParaRPr lang="en-US" smtClean="0"/>
          </a:p>
        </p:txBody>
      </p:sp>
      <p:sp>
        <p:nvSpPr>
          <p:cNvPr id="4403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403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524132CE-64BE-401B-A925-C1066DF8E826}" type="slidenum">
              <a:rPr lang="en-US" smtClean="0"/>
              <a:pPr/>
              <a:t>49</a:t>
            </a:fld>
            <a:endParaRPr lang="en-US" smtClean="0"/>
          </a:p>
        </p:txBody>
      </p:sp>
      <p:sp>
        <p:nvSpPr>
          <p:cNvPr id="4505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506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6BCC9F6B-1193-4755-9262-27DB37F34433}" type="slidenum">
              <a:rPr lang="en-US" smtClean="0"/>
              <a:pPr/>
              <a:t>50</a:t>
            </a:fld>
            <a:endParaRPr lang="en-US" smtClean="0"/>
          </a:p>
        </p:txBody>
      </p:sp>
      <p:sp>
        <p:nvSpPr>
          <p:cNvPr id="4608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608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CE12F8BE-D67B-4C34-9799-F0F895D440FC}" type="slidenum">
              <a:rPr lang="en-US" smtClean="0"/>
              <a:pPr/>
              <a:t>51</a:t>
            </a:fld>
            <a:endParaRPr lang="en-US" smtClean="0"/>
          </a:p>
        </p:txBody>
      </p:sp>
      <p:sp>
        <p:nvSpPr>
          <p:cNvPr id="4710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710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A0E84B97-CFA3-4C6F-B864-4F643915BC7F}" type="slidenum">
              <a:rPr lang="en-US" smtClean="0"/>
              <a:pPr/>
              <a:t>52</a:t>
            </a:fld>
            <a:endParaRPr lang="en-US" smtClean="0"/>
          </a:p>
        </p:txBody>
      </p:sp>
      <p:sp>
        <p:nvSpPr>
          <p:cNvPr id="4813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813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85E214BD-EA1C-4E2C-95C8-2ED8D8250D42}" type="slidenum">
              <a:rPr lang="en-US" smtClean="0"/>
              <a:pPr/>
              <a:t>53</a:t>
            </a:fld>
            <a:endParaRPr lang="en-US" smtClean="0"/>
          </a:p>
        </p:txBody>
      </p:sp>
      <p:sp>
        <p:nvSpPr>
          <p:cNvPr id="4915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915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7F2006A6-61E3-4CD3-83EA-3803AC73A7D6}" type="slidenum">
              <a:rPr lang="en-US" smtClean="0"/>
              <a:pPr/>
              <a:t>54</a:t>
            </a:fld>
            <a:endParaRPr lang="en-US" smtClean="0"/>
          </a:p>
        </p:txBody>
      </p:sp>
      <p:sp>
        <p:nvSpPr>
          <p:cNvPr id="5017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018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B91809E0-E778-429F-AD13-B2D3AD8CB859}" type="slidenum">
              <a:rPr lang="en-US" smtClean="0"/>
              <a:pPr/>
              <a:t>55</a:t>
            </a:fld>
            <a:endParaRPr lang="en-US" smtClean="0"/>
          </a:p>
        </p:txBody>
      </p:sp>
      <p:sp>
        <p:nvSpPr>
          <p:cNvPr id="5120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120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60AC5BBA-3476-435F-9915-DEDB5DFD8B82}" type="slidenum">
              <a:rPr lang="en-US" smtClean="0"/>
              <a:pPr/>
              <a:t>56</a:t>
            </a:fld>
            <a:endParaRPr lang="en-US" smtClean="0"/>
          </a:p>
        </p:txBody>
      </p:sp>
      <p:sp>
        <p:nvSpPr>
          <p:cNvPr id="5222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222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F82740AC-6A1A-4AB0-AB5B-52FA5B47F315}" type="slidenum">
              <a:rPr lang="en-US" smtClean="0"/>
              <a:pPr/>
              <a:t>57</a:t>
            </a:fld>
            <a:endParaRPr lang="en-US" smtClean="0"/>
          </a:p>
        </p:txBody>
      </p:sp>
      <p:sp>
        <p:nvSpPr>
          <p:cNvPr id="5325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3252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74725" y="4560888"/>
            <a:ext cx="5365750" cy="4319587"/>
          </a:xfrm>
          <a:noFill/>
          <a:ln/>
        </p:spPr>
        <p:txBody>
          <a:bodyPr/>
          <a:lstStyle/>
          <a:p>
            <a:pPr eaLnBrk="1" hangingPunct="1"/>
            <a:r>
              <a:rPr lang="en-US" smtClean="0"/>
              <a:t>Figure 15.1, top half.  Note that most points in the vote array are very dark, because they</a:t>
            </a:r>
          </a:p>
          <a:p>
            <a:pPr eaLnBrk="1" hangingPunct="1"/>
            <a:r>
              <a:rPr lang="en-US" smtClean="0"/>
              <a:t>get only one vote.</a:t>
            </a:r>
          </a:p>
        </p:txBody>
      </p:sp>
    </p:spTree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A85FB1B7-0581-4C25-8766-D8FC9FB5DD2C}" type="slidenum">
              <a:rPr lang="en-US" smtClean="0"/>
              <a:pPr/>
              <a:t>58</a:t>
            </a:fld>
            <a:endParaRPr lang="en-US" smtClean="0"/>
          </a:p>
        </p:txBody>
      </p:sp>
      <p:sp>
        <p:nvSpPr>
          <p:cNvPr id="5427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427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5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AF6BDA8C-E750-47F1-ACB0-B8D35AA381A8}" type="slidenum">
              <a:rPr lang="en-US" smtClean="0"/>
              <a:pPr/>
              <a:t>59</a:t>
            </a:fld>
            <a:endParaRPr lang="en-US" smtClean="0"/>
          </a:p>
        </p:txBody>
      </p:sp>
      <p:sp>
        <p:nvSpPr>
          <p:cNvPr id="5529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530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5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56323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  <p:sp>
        <p:nvSpPr>
          <p:cNvPr id="56324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16C62836-8A74-464F-A631-30DA8D631D5C}" type="slidenum">
              <a:rPr lang="en-US" smtClean="0"/>
              <a:pPr/>
              <a:t>60</a:t>
            </a:fld>
            <a:endParaRPr lang="en-US" smtClean="0"/>
          </a:p>
        </p:txBody>
      </p:sp>
    </p:spTree>
  </p:cSld>
  <p:clrMapOvr>
    <a:masterClrMapping/>
  </p:clrMapOvr>
</p:notes>
</file>

<file path=ppt/notesSlides/notesSlide5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88C4B767-D43E-4AA0-9C49-A3DDF236D880}" type="slidenum">
              <a:rPr lang="en-US" smtClean="0"/>
              <a:pPr/>
              <a:t>61</a:t>
            </a:fld>
            <a:endParaRPr lang="en-US" smtClean="0"/>
          </a:p>
        </p:txBody>
      </p:sp>
      <p:sp>
        <p:nvSpPr>
          <p:cNvPr id="5734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734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74725" y="4560888"/>
            <a:ext cx="5365750" cy="4319587"/>
          </a:xfrm>
          <a:noFill/>
          <a:ln/>
        </p:spPr>
        <p:txBody>
          <a:bodyPr/>
          <a:lstStyle/>
          <a:p>
            <a:pPr eaLnBrk="1" hangingPunct="1"/>
            <a:r>
              <a:rPr lang="en-US" smtClean="0"/>
              <a:t>This is 15.1 lower half</a:t>
            </a:r>
          </a:p>
        </p:txBody>
      </p:sp>
    </p:spTree>
  </p:cSld>
  <p:clrMapOvr>
    <a:masterClrMapping/>
  </p:clrMapOvr>
</p:notes>
</file>

<file path=ppt/notesSlides/notesSlide5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9057DC28-F467-4DAF-9976-9D881365CB30}" type="slidenum">
              <a:rPr lang="en-US" smtClean="0"/>
              <a:pPr/>
              <a:t>62</a:t>
            </a:fld>
            <a:endParaRPr lang="en-US" smtClean="0"/>
          </a:p>
        </p:txBody>
      </p:sp>
      <p:sp>
        <p:nvSpPr>
          <p:cNvPr id="5837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8372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74725" y="4560888"/>
            <a:ext cx="5365750" cy="4319587"/>
          </a:xfrm>
          <a:noFill/>
          <a:ln/>
        </p:spPr>
        <p:txBody>
          <a:bodyPr/>
          <a:lstStyle/>
          <a:p>
            <a:pPr eaLnBrk="1" hangingPunct="1"/>
            <a:r>
              <a:rPr lang="en-US" smtClean="0"/>
              <a:t>This is 15.1 lower half</a:t>
            </a:r>
          </a:p>
        </p:txBody>
      </p:sp>
    </p:spTree>
  </p:cSld>
  <p:clrMapOvr>
    <a:masterClrMapping/>
  </p:clrMapOvr>
</p:notes>
</file>

<file path=ppt/notesSlides/notesSlide5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DFB60C9B-EB1B-41A5-881E-E5AAE04B0C38}" type="slidenum">
              <a:rPr lang="en-US" smtClean="0"/>
              <a:pPr/>
              <a:t>63</a:t>
            </a:fld>
            <a:endParaRPr lang="en-US" smtClean="0"/>
          </a:p>
        </p:txBody>
      </p:sp>
      <p:sp>
        <p:nvSpPr>
          <p:cNvPr id="593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9396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74725" y="4560888"/>
            <a:ext cx="5365750" cy="4319587"/>
          </a:xfrm>
          <a:noFill/>
          <a:ln/>
        </p:spPr>
        <p:txBody>
          <a:bodyPr/>
          <a:lstStyle/>
          <a:p>
            <a:pPr eaLnBrk="1" hangingPunct="1"/>
            <a:r>
              <a:rPr lang="en-US" smtClean="0"/>
              <a:t>This is the number of votes that the real line of 20 points gets with increasing noise (figure15.3)</a:t>
            </a:r>
          </a:p>
        </p:txBody>
      </p:sp>
    </p:spTree>
  </p:cSld>
  <p:clrMapOvr>
    <a:masterClrMapping/>
  </p:clrMapOvr>
</p:notes>
</file>

<file path=ppt/notesSlides/notesSlide5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D252F289-7FCC-46B5-9350-0C72FE123055}" type="slidenum">
              <a:rPr lang="en-US" smtClean="0"/>
              <a:pPr/>
              <a:t>64</a:t>
            </a:fld>
            <a:endParaRPr lang="en-US" smtClean="0"/>
          </a:p>
        </p:txBody>
      </p:sp>
      <p:sp>
        <p:nvSpPr>
          <p:cNvPr id="6041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042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74725" y="4560888"/>
            <a:ext cx="5365750" cy="4319587"/>
          </a:xfrm>
          <a:noFill/>
          <a:ln/>
        </p:spPr>
        <p:txBody>
          <a:bodyPr/>
          <a:lstStyle/>
          <a:p>
            <a:pPr eaLnBrk="1" hangingPunct="1"/>
            <a:r>
              <a:rPr lang="en-US" smtClean="0"/>
              <a:t>15.2; main point is that lots of noise can lead to large peaks in the array</a:t>
            </a:r>
          </a:p>
        </p:txBody>
      </p:sp>
    </p:spTree>
  </p:cSld>
  <p:clrMapOvr>
    <a:masterClrMapping/>
  </p:clrMapOvr>
</p:notes>
</file>

<file path=ppt/notesSlides/notesSlide5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76CE232D-0190-4DCD-835A-0B5C538A442C}" type="slidenum">
              <a:rPr lang="en-US" smtClean="0"/>
              <a:pPr/>
              <a:t>65</a:t>
            </a:fld>
            <a:endParaRPr lang="en-US" smtClean="0"/>
          </a:p>
        </p:txBody>
      </p:sp>
      <p:sp>
        <p:nvSpPr>
          <p:cNvPr id="6144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144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74725" y="4560888"/>
            <a:ext cx="5365750" cy="4319587"/>
          </a:xfrm>
          <a:noFill/>
          <a:ln/>
        </p:spPr>
        <p:txBody>
          <a:bodyPr/>
          <a:lstStyle/>
          <a:p>
            <a:pPr eaLnBrk="1" hangingPunct="1"/>
            <a:r>
              <a:rPr lang="en-US" smtClean="0"/>
              <a:t>Figure 15.4; as the noise increases in a picture without a line, the number of points in the max cell goes</a:t>
            </a:r>
          </a:p>
          <a:p>
            <a:pPr eaLnBrk="1" hangingPunct="1"/>
            <a:r>
              <a:rPr lang="en-US" smtClean="0"/>
              <a:t>up, too</a:t>
            </a:r>
          </a:p>
        </p:txBody>
      </p:sp>
    </p:spTree>
  </p:cSld>
  <p:clrMapOvr>
    <a:masterClrMapping/>
  </p:clrMapOvr>
</p:notes>
</file>

<file path=ppt/notesSlides/notesSlide6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90424B74-C20E-4F49-87B2-68861CFEB5CF}" type="slidenum">
              <a:rPr lang="en-US" smtClean="0"/>
              <a:pPr/>
              <a:t>66</a:t>
            </a:fld>
            <a:endParaRPr lang="en-US" smtClean="0"/>
          </a:p>
        </p:txBody>
      </p:sp>
      <p:sp>
        <p:nvSpPr>
          <p:cNvPr id="6246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246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6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6A852F9D-87D8-45CE-813A-2C5D2C79CB12}" type="slidenum">
              <a:rPr lang="en-US" smtClean="0"/>
              <a:pPr/>
              <a:t>67</a:t>
            </a:fld>
            <a:endParaRPr lang="en-US" smtClean="0"/>
          </a:p>
        </p:txBody>
      </p:sp>
      <p:sp>
        <p:nvSpPr>
          <p:cNvPr id="6349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349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6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ED40B838-16DB-4A35-89DC-51AB5510E955}" type="slidenum">
              <a:rPr lang="en-US" smtClean="0"/>
              <a:pPr/>
              <a:t>68</a:t>
            </a:fld>
            <a:endParaRPr lang="en-US" smtClean="0"/>
          </a:p>
        </p:txBody>
      </p:sp>
      <p:sp>
        <p:nvSpPr>
          <p:cNvPr id="6451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451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6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16EEB05E-A0CC-4E66-8606-6F8667A0A54E}" type="slidenum">
              <a:rPr lang="en-US" smtClean="0"/>
              <a:pPr/>
              <a:t>69</a:t>
            </a:fld>
            <a:endParaRPr lang="en-US" smtClean="0"/>
          </a:p>
        </p:txBody>
      </p:sp>
      <p:sp>
        <p:nvSpPr>
          <p:cNvPr id="6553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554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6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5B40B258-9A09-4AA1-A355-95F22493D87A}" type="slidenum">
              <a:rPr lang="en-US" smtClean="0"/>
              <a:pPr/>
              <a:t>70</a:t>
            </a:fld>
            <a:endParaRPr lang="en-US" smtClean="0"/>
          </a:p>
        </p:txBody>
      </p:sp>
      <p:sp>
        <p:nvSpPr>
          <p:cNvPr id="665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656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6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F54EC305-B62A-412C-A680-81C0706AAFEE}" type="slidenum">
              <a:rPr lang="en-US" smtClean="0"/>
              <a:pPr/>
              <a:t>72</a:t>
            </a:fld>
            <a:endParaRPr lang="en-US" smtClean="0"/>
          </a:p>
        </p:txBody>
      </p:sp>
      <p:sp>
        <p:nvSpPr>
          <p:cNvPr id="6758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758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6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AC7FB0C9-9C19-4276-9BEF-04895E5A99AE}" type="slidenum">
              <a:rPr lang="en-US" smtClean="0"/>
              <a:pPr/>
              <a:t>73</a:t>
            </a:fld>
            <a:endParaRPr lang="en-US" smtClean="0"/>
          </a:p>
        </p:txBody>
      </p:sp>
      <p:sp>
        <p:nvSpPr>
          <p:cNvPr id="686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861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r>
              <a:rPr lang="en-US" smtClean="0"/>
              <a:t>Hough circles are robust to interior/exterior texture and noise, while Laplacian blobs require a “clean” center-surround pattern</a:t>
            </a:r>
          </a:p>
        </p:txBody>
      </p:sp>
    </p:spTree>
  </p:cSld>
  <p:clrMapOvr>
    <a:masterClrMapping/>
  </p:clrMapOvr>
</p:notes>
</file>

<file path=ppt/notesSlides/notesSlide6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10F82AD0-3064-475B-8AFE-13D9C60499ED}" type="slidenum">
              <a:rPr lang="en-US" smtClean="0"/>
              <a:pPr/>
              <a:t>74</a:t>
            </a:fld>
            <a:endParaRPr lang="en-US" smtClean="0"/>
          </a:p>
        </p:txBody>
      </p:sp>
      <p:sp>
        <p:nvSpPr>
          <p:cNvPr id="6963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963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r>
              <a:rPr lang="en-US" smtClean="0"/>
              <a:t>-The center or reference point is not necessarily a visible point, it’s just the “origin” of the shape’s coordinate system</a:t>
            </a:r>
          </a:p>
          <a:p>
            <a:pPr eaLnBrk="1" hangingPunct="1"/>
            <a:r>
              <a:rPr lang="en-US" smtClean="0"/>
              <a:t>-The landmark points don’t have to be located on the boundary, they just need to be in a stable spatial configuration w.r.t. the center</a:t>
            </a:r>
          </a:p>
          <a:p>
            <a:pPr eaLnBrk="1" hangingPunct="1"/>
            <a:r>
              <a:rPr lang="en-US" smtClean="0"/>
              <a:t>- The types of landmark points correspond to “visual words” or features that have a distinct local appearance (how to identify such visual words will be discussed later in the course)</a:t>
            </a:r>
          </a:p>
        </p:txBody>
      </p:sp>
    </p:spTree>
  </p:cSld>
  <p:clrMapOvr>
    <a:masterClrMapping/>
  </p:clrMapOvr>
</p:notes>
</file>

<file path=ppt/notesSlides/notesSlide6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A16DA1A0-C374-48CF-A359-6AA68BA1789B}" type="slidenum">
              <a:rPr lang="en-US" smtClean="0"/>
              <a:pPr/>
              <a:t>75</a:t>
            </a:fld>
            <a:endParaRPr lang="en-US" smtClean="0"/>
          </a:p>
        </p:txBody>
      </p:sp>
      <p:sp>
        <p:nvSpPr>
          <p:cNvPr id="7065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066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6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0974BA73-90BB-4212-888A-A015DCA53D6A}" type="slidenum">
              <a:rPr lang="en-US" smtClean="0"/>
              <a:pPr/>
              <a:t>76</a:t>
            </a:fld>
            <a:endParaRPr lang="en-US" smtClean="0"/>
          </a:p>
        </p:txBody>
      </p:sp>
      <p:sp>
        <p:nvSpPr>
          <p:cNvPr id="7168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168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r>
              <a:rPr lang="en-US" smtClean="0"/>
              <a:t>Note that some of the features present in the template may actually be absent in the test image. The positions of the features can move around; new “noise” or “clutter” features can be added.</a:t>
            </a:r>
          </a:p>
          <a:p>
            <a:pPr eaLnBrk="1" hangingPunct="1"/>
            <a:r>
              <a:rPr lang="en-US" smtClean="0"/>
              <a:t>The small circles represent votes for possible center location.</a:t>
            </a:r>
          </a:p>
        </p:txBody>
      </p:sp>
    </p:spTree>
  </p:cSld>
  <p:clrMapOvr>
    <a:masterClrMapping/>
  </p:clrMapOvr>
</p:notes>
</file>

<file path=ppt/notesSlides/notesSlide7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0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88B8697C-4C21-46E6-BA25-CCE4B6DA5499}" type="slidenum">
              <a:rPr lang="en-US" smtClean="0"/>
              <a:pPr/>
              <a:t>77</a:t>
            </a:fld>
            <a:endParaRPr lang="en-US" smtClean="0"/>
          </a:p>
        </p:txBody>
      </p:sp>
      <p:sp>
        <p:nvSpPr>
          <p:cNvPr id="7270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270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r>
              <a:rPr lang="en-US" smtClean="0"/>
              <a:t>Emphasize that this is not just some useless historic idea, but is actually extensively used in modern recognition.</a:t>
            </a:r>
          </a:p>
        </p:txBody>
      </p:sp>
    </p:spTree>
  </p:cSld>
  <p:clrMapOvr>
    <a:masterClrMapping/>
  </p:clrMapOvr>
</p:notes>
</file>

<file path=ppt/notesSlides/notesSlide7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3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44086093-E4E6-4952-BCC7-AE525443FCEE}" type="slidenum">
              <a:rPr lang="en-US" smtClean="0"/>
              <a:pPr/>
              <a:t>78</a:t>
            </a:fld>
            <a:endParaRPr lang="en-US" smtClean="0"/>
          </a:p>
        </p:txBody>
      </p:sp>
      <p:sp>
        <p:nvSpPr>
          <p:cNvPr id="7373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373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7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A4513944-790D-438B-809C-FAF0756E94B3}" type="slidenum">
              <a:rPr lang="en-US" smtClean="0"/>
              <a:pPr/>
              <a:t>79</a:t>
            </a:fld>
            <a:endParaRPr lang="en-US" smtClean="0"/>
          </a:p>
        </p:txBody>
      </p:sp>
      <p:sp>
        <p:nvSpPr>
          <p:cNvPr id="7475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475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7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539BBD71-62A1-4FFE-888E-1E6E37EFE6BE}" type="slidenum">
              <a:rPr lang="en-US" smtClean="0"/>
              <a:pPr/>
              <a:t>80</a:t>
            </a:fld>
            <a:endParaRPr lang="en-US" smtClean="0"/>
          </a:p>
        </p:txBody>
      </p:sp>
      <p:sp>
        <p:nvSpPr>
          <p:cNvPr id="7577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578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7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80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148D2B8B-F3E1-468C-B664-91BA2CCF424D}" type="slidenum">
              <a:rPr lang="en-US" smtClean="0"/>
              <a:pPr/>
              <a:t>81</a:t>
            </a:fld>
            <a:endParaRPr lang="en-US" smtClean="0"/>
          </a:p>
        </p:txBody>
      </p:sp>
      <p:sp>
        <p:nvSpPr>
          <p:cNvPr id="7680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680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7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82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45FAEE92-B982-4AC7-899E-199211042A14}" type="slidenum">
              <a:rPr lang="en-US" smtClean="0"/>
              <a:pPr/>
              <a:t>82</a:t>
            </a:fld>
            <a:endParaRPr lang="en-US" smtClean="0"/>
          </a:p>
        </p:txBody>
      </p:sp>
      <p:sp>
        <p:nvSpPr>
          <p:cNvPr id="7782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782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7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1EAA87DD-723F-41F4-8926-5D6E5AB49A11}" type="slidenum">
              <a:rPr lang="en-US" smtClean="0"/>
              <a:pPr>
                <a:defRPr/>
              </a:pPr>
              <a:t>83</a:t>
            </a:fld>
            <a:endParaRPr lang="en-US"/>
          </a:p>
        </p:txBody>
      </p:sp>
    </p:spTree>
  </p:cSld>
  <p:clrMapOvr>
    <a:masterClrMapping/>
  </p:clrMapOvr>
</p:notes>
</file>

<file path=ppt/notesSlides/notesSlide7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85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2E662648-3BFA-426F-9518-B37F5B213AB4}" type="slidenum">
              <a:rPr lang="en-US" smtClean="0"/>
              <a:pPr/>
              <a:t>84</a:t>
            </a:fld>
            <a:endParaRPr lang="en-US" smtClean="0"/>
          </a:p>
        </p:txBody>
      </p:sp>
      <p:sp>
        <p:nvSpPr>
          <p:cNvPr id="7885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885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7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87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4ABE4A7B-F8B4-4DD2-BA3C-CD956DCA1912}" type="slidenum">
              <a:rPr lang="en-US" smtClean="0"/>
              <a:pPr/>
              <a:t>85</a:t>
            </a:fld>
            <a:endParaRPr lang="en-US" smtClean="0"/>
          </a:p>
        </p:txBody>
      </p:sp>
      <p:sp>
        <p:nvSpPr>
          <p:cNvPr id="7987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987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2286000" y="3124200"/>
            <a:ext cx="6172200" cy="1894362"/>
          </a:xfrm>
        </p:spPr>
        <p:txBody>
          <a:bodyPr/>
          <a:lstStyle>
            <a:lvl1pPr>
              <a:defRPr b="1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2286000" y="5003322"/>
            <a:ext cx="6172200" cy="1371600"/>
          </a:xfrm>
        </p:spPr>
        <p:txBody>
          <a:bodyPr/>
          <a:lstStyle>
            <a:lvl1pPr marL="0" indent="0" algn="l">
              <a:buNone/>
              <a:defRPr sz="1800" b="1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4621" y="1174097"/>
            <a:ext cx="2286000" cy="381000"/>
          </a:xfrm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269" y="4181669"/>
            <a:ext cx="3657600" cy="384048"/>
          </a:xfrm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10" name="Rectangle 9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ectangle 11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4" name="Rectangle 13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9" name="Rectangle 18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Straight Connector 10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8" name="Straight Connector 17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0" name="Straight Connector 19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Straight Connector 15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5" name="Straight Connector 14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2" name="Straight Connector 21"/>
          <p:cNvSpPr>
            <a:spLocks noChangeShapeType="1"/>
          </p:cNvSpPr>
          <p:nvPr/>
        </p:nvSpPr>
        <p:spPr bwMode="auto">
          <a:xfrm>
            <a:off x="9113856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7" name="Rectangle 26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Oval 20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Oval 22"/>
          <p:cNvSpPr/>
          <p:nvPr/>
        </p:nvSpPr>
        <p:spPr bwMode="auto">
          <a:xfrm>
            <a:off x="1309632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4" name="Oval 23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Oval 25"/>
          <p:cNvSpPr/>
          <p:nvPr/>
        </p:nvSpPr>
        <p:spPr bwMode="auto">
          <a:xfrm>
            <a:off x="1664208" y="5788152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5" name="Oval 24"/>
          <p:cNvSpPr/>
          <p:nvPr/>
        </p:nvSpPr>
        <p:spPr>
          <a:xfrm>
            <a:off x="1905000" y="4495800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 bwMode="auto">
          <a:xfrm>
            <a:off x="1325544" y="4928702"/>
            <a:ext cx="609600" cy="517524"/>
          </a:xfrm>
        </p:spPr>
        <p:txBody>
          <a:bodyPr/>
          <a:lstStyle/>
          <a:p>
            <a:pPr>
              <a:defRPr/>
            </a:pPr>
            <a:fld id="{35243440-D44C-4E47-ABE7-79D0E0F87A76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7467600" cy="4873752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pPr>
              <a:defRPr/>
            </a:pPr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pPr>
              <a:defRPr/>
            </a:pPr>
            <a:fld id="{173F9778-4E3B-4556-9901-4F979F0CF0D6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pPr>
              <a:defRPr/>
            </a:pPr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0" y="2895600"/>
            <a:ext cx="6172200" cy="2053590"/>
          </a:xfrm>
        </p:spPr>
        <p:txBody>
          <a:bodyPr/>
          <a:lstStyle>
            <a:lvl1pPr algn="l">
              <a:buNone/>
              <a:defRPr sz="3000" b="1" cap="small" baseline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86000" y="5010150"/>
            <a:ext cx="6172200" cy="1371600"/>
          </a:xfrm>
        </p:spPr>
        <p:txBody>
          <a:bodyPr anchor="t"/>
          <a:lstStyle>
            <a:lvl1pPr marL="0" indent="0">
              <a:buNone/>
              <a:defRPr sz="1800" b="1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3256" y="1170432"/>
            <a:ext cx="2286000" cy="381000"/>
          </a:xfrm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456" y="4178808"/>
            <a:ext cx="3657600" cy="384048"/>
          </a:xfrm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9" name="Rectangle 8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Rectangle 9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Rectangle 10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ectangle 11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Straight Connector 12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Straight Connector 13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5" name="Straight Connector 14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Straight Connector 15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7" name="Straight Connector 16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8" name="Rectangle 17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9" name="Oval 18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0" name="Oval 19"/>
          <p:cNvSpPr/>
          <p:nvPr/>
        </p:nvSpPr>
        <p:spPr bwMode="auto">
          <a:xfrm>
            <a:off x="1324704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Oval 20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2" name="Oval 21"/>
          <p:cNvSpPr/>
          <p:nvPr/>
        </p:nvSpPr>
        <p:spPr bwMode="auto">
          <a:xfrm>
            <a:off x="1664208" y="5791200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Oval 22"/>
          <p:cNvSpPr/>
          <p:nvPr/>
        </p:nvSpPr>
        <p:spPr bwMode="auto">
          <a:xfrm>
            <a:off x="1879040" y="4479888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Straight Connector 25"/>
          <p:cNvSpPr>
            <a:spLocks noChangeShapeType="1"/>
          </p:cNvSpPr>
          <p:nvPr/>
        </p:nvSpPr>
        <p:spPr bwMode="auto">
          <a:xfrm>
            <a:off x="9097944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 bwMode="auto">
          <a:xfrm>
            <a:off x="1340616" y="4928702"/>
            <a:ext cx="609600" cy="517524"/>
          </a:xfrm>
        </p:spPr>
        <p:txBody>
          <a:bodyPr/>
          <a:lstStyle/>
          <a:p>
            <a:pPr>
              <a:defRPr/>
            </a:pPr>
            <a:fld id="{1042F96A-391C-4647-A12B-21DA78AC509B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20C485F-9B97-47D1-8045-9BB3FEE046DB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4270248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7543800" cy="1143000"/>
          </a:xfrm>
        </p:spPr>
        <p:txBody>
          <a:bodyPr anchor="b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9ED832E-2D00-4243-8B5F-515F3450DA19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4"/>
          </p:nvPr>
        </p:nvSpPr>
        <p:spPr>
          <a:xfrm>
            <a:off x="4371975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2" name="Text Placeholder 11"/>
          <p:cNvSpPr>
            <a:spLocks noGrp="1"/>
          </p:cNvSpPr>
          <p:nvPr>
            <p:ph type="body" sz="quarter" idx="1"/>
          </p:nvPr>
        </p:nvSpPr>
        <p:spPr>
          <a:xfrm>
            <a:off x="4572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14" name="Text Placeholder 13"/>
          <p:cNvSpPr>
            <a:spLocks noGrp="1"/>
          </p:cNvSpPr>
          <p:nvPr>
            <p:ph type="body" sz="quarter" idx="3"/>
          </p:nvPr>
        </p:nvSpPr>
        <p:spPr>
          <a:xfrm>
            <a:off x="43434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pPr>
              <a:defRPr/>
            </a:pPr>
            <a:fld id="{E415D21F-BD0B-4E40-9C7B-C7234C12E8DE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pPr>
              <a:defRPr/>
            </a:pPr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A51144F-0BBA-4068-ABEE-4D8D26EE083D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traight Connector 9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5400000">
            <a:off x="3371850" y="3200400"/>
            <a:ext cx="6309360" cy="457200"/>
          </a:xfrm>
        </p:spPr>
        <p:txBody>
          <a:bodyPr anchor="b"/>
          <a:lstStyle>
            <a:lvl1pPr algn="l">
              <a:buNone/>
              <a:defRPr sz="2000" b="1" cap="small" baseline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812280" y="274320"/>
            <a:ext cx="1527048" cy="4983480"/>
          </a:xfrm>
        </p:spPr>
        <p:txBody>
          <a:bodyPr/>
          <a:lstStyle>
            <a:lvl1pPr marL="0" indent="0">
              <a:spcBef>
                <a:spcPts val="400"/>
              </a:spcBef>
              <a:spcAft>
                <a:spcPts val="1000"/>
              </a:spcAft>
              <a:buNone/>
              <a:defRPr sz="12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8" name="Straight Connector 7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9" name="Straight Connector 8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1" name="Straight Connector 10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Rectangle 11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Straight Connector 12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Oval 13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8" name="Content Placeholder 17"/>
          <p:cNvSpPr>
            <a:spLocks noGrp="1"/>
          </p:cNvSpPr>
          <p:nvPr>
            <p:ph sz="quarter" idx="1"/>
          </p:nvPr>
        </p:nvSpPr>
        <p:spPr>
          <a:xfrm>
            <a:off x="304800" y="274320"/>
            <a:ext cx="5638800" cy="6327648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21" name="Date Placeholder 20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pPr>
              <a:defRPr/>
            </a:pPr>
            <a:endParaRPr lang="en-US"/>
          </a:p>
        </p:txBody>
      </p:sp>
      <p:sp>
        <p:nvSpPr>
          <p:cNvPr id="22" name="Slide Number Placeholder 21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pPr>
              <a:defRPr/>
            </a:pPr>
            <a:fld id="{256F9F14-87A2-4232-B89F-A564DEB2F9AA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  <p:sp>
        <p:nvSpPr>
          <p:cNvPr id="23" name="Footer Placeholder 22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pPr>
              <a:defRPr/>
            </a:pPr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traight Connector 8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3" name="Oval 12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5400000">
            <a:off x="3350133" y="3200400"/>
            <a:ext cx="6309360" cy="457200"/>
          </a:xfrm>
        </p:spPr>
        <p:txBody>
          <a:bodyPr anchor="b"/>
          <a:lstStyle>
            <a:lvl1pPr algn="l">
              <a:buNone/>
              <a:defRPr sz="2000" b="1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0" y="0"/>
            <a:ext cx="6172200" cy="6858000"/>
          </a:xfrm>
          <a:solidFill>
            <a:schemeClr val="bg2"/>
          </a:solidFill>
          <a:ln w="1270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/>
          <a:lstStyle>
            <a:lvl1pPr marL="0" indent="0">
              <a:buNone/>
              <a:defRPr sz="3200"/>
            </a:lvl1pPr>
          </a:lstStyle>
          <a:p>
            <a:pPr algn="ctr" eaLnBrk="1" latinLnBrk="0" hangingPunct="1">
              <a:buFontTx/>
              <a:buNone/>
            </a:pPr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65798" y="264795"/>
            <a:ext cx="1524000" cy="4956048"/>
          </a:xfrm>
        </p:spPr>
        <p:txBody>
          <a:bodyPr rot="0" spcFirstLastPara="0" vertOverflow="overflow" horzOverflow="overflow" vert="horz" wrap="square" lIns="91440" tIns="45720" rIns="91440" bIns="45720" numCol="1" spcCol="274320" rtlCol="0" fromWordArt="0" anchor="t" anchorCtr="0" forceAA="0" compatLnSpc="1">
            <a:normAutofit/>
          </a:bodyPr>
          <a:lstStyle>
            <a:lvl1pPr marL="0" indent="0">
              <a:spcBef>
                <a:spcPts val="100"/>
              </a:spcBef>
              <a:spcAft>
                <a:spcPts val="400"/>
              </a:spcAft>
              <a:buFontTx/>
              <a:buNone/>
              <a:defRPr sz="12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10" name="Straight Connector 9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1" name="Rectangle 10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Straight Connector 11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9" name="Straight Connector 18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0" name="Straight Connector 19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7" name="Date Placeholder 1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>
              <a:defRPr/>
            </a:pPr>
            <a:endParaRPr lang="en-US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pPr>
              <a:defRPr/>
            </a:pPr>
            <a:fld id="{54A73A66-7681-422F-9889-AC55E0B9A5DC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  <p:sp>
        <p:nvSpPr>
          <p:cNvPr id="21" name="Footer Placeholder 20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pPr>
              <a:defRPr/>
            </a:pPr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D8FD299-F619-4837-B3B6-3C8478A6A857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1676400" cy="5851525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CD5686A-98D8-4B08-B811-6CCEEB92CAE8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TwoObj">
  <p:cSld name="Title, Text,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76200"/>
            <a:ext cx="7772400" cy="8382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685800" y="914400"/>
            <a:ext cx="3810000" cy="52578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4648200" y="914400"/>
            <a:ext cx="3810000" cy="25527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4648200" y="3619500"/>
            <a:ext cx="3810000" cy="25527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A6B1510-E325-46AC-94C8-E34C2D751DB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>
  <p:cSld name="Title and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sz="quarter"/>
          </p:nvPr>
        </p:nvSpPr>
        <p:spPr>
          <a:xfrm>
            <a:off x="685800" y="76200"/>
            <a:ext cx="7772400" cy="8382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685800" y="914400"/>
            <a:ext cx="3810000" cy="25527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4648200" y="914400"/>
            <a:ext cx="3810000" cy="25527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685800" y="3619500"/>
            <a:ext cx="3810000" cy="25527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8200" y="3619500"/>
            <a:ext cx="3810000" cy="25527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152A4D5-E432-4E49-B10F-E0BF00F37D8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Straight Connector 15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143000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7467600" cy="487375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 rot="5400000">
            <a:off x="7589520" y="1081851"/>
            <a:ext cx="2011680" cy="384048"/>
          </a:xfrm>
          <a:prstGeom prst="rect">
            <a:avLst/>
          </a:prstGeom>
        </p:spPr>
        <p:txBody>
          <a:bodyPr vert="horz" anchor="ctr" anchorCtr="0"/>
          <a:lstStyle>
            <a:lvl1pPr algn="r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 rot="5400000">
            <a:off x="6990186" y="3737240"/>
            <a:ext cx="3200400" cy="365760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traight Connector 6"/>
          <p:cNvSpPr>
            <a:spLocks noChangeShapeType="1"/>
          </p:cNvSpPr>
          <p:nvPr/>
        </p:nvSpPr>
        <p:spPr bwMode="auto">
          <a:xfrm>
            <a:off x="76200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Straight Connector 8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0" name="Rectangle 9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Straight Connector 10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Oval 11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8129016" y="5734050"/>
            <a:ext cx="609600" cy="521208"/>
          </a:xfrm>
          <a:prstGeom prst="rect">
            <a:avLst/>
          </a:prstGeom>
        </p:spPr>
        <p:txBody>
          <a:bodyPr vert="horz" anchor="ctr"/>
          <a:lstStyle>
            <a:lvl1pPr algn="ctr" eaLnBrk="1" latinLnBrk="0" hangingPunct="1">
              <a:defRPr kumimoji="0" sz="1400" b="1">
                <a:solidFill>
                  <a:srgbClr val="FFFFFF"/>
                </a:solidFill>
              </a:defRPr>
            </a:lvl1pPr>
          </a:lstStyle>
          <a:p>
            <a:pPr>
              <a:defRPr/>
            </a:pPr>
            <a:fld id="{575822A5-3685-4802-A0F9-5B2B460C6EAE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5" r:id="rId1"/>
    <p:sldLayoutId id="2147483666" r:id="rId2"/>
    <p:sldLayoutId id="2147483667" r:id="rId3"/>
    <p:sldLayoutId id="2147483668" r:id="rId4"/>
    <p:sldLayoutId id="2147483669" r:id="rId5"/>
    <p:sldLayoutId id="2147483670" r:id="rId6"/>
    <p:sldLayoutId id="2147483671" r:id="rId7"/>
    <p:sldLayoutId id="2147483672" r:id="rId8"/>
    <p:sldLayoutId id="2147483673" r:id="rId9"/>
    <p:sldLayoutId id="2147483674" r:id="rId10"/>
    <p:sldLayoutId id="2147483675" r:id="rId11"/>
    <p:sldLayoutId id="2147483676" r:id="rId12"/>
    <p:sldLayoutId id="2147483677" r:id="rId13"/>
  </p:sldLayoutIdLst>
  <p:txStyles>
    <p:titleStyle>
      <a:lvl1pPr algn="l" rtl="0" eaLnBrk="1" latinLnBrk="0" hangingPunct="1">
        <a:spcBef>
          <a:spcPct val="0"/>
        </a:spcBef>
        <a:buNone/>
        <a:defRPr kumimoji="0" sz="3000" b="0" kern="1200" cap="small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1"/>
        </a:buClr>
        <a:buSzPct val="70000"/>
        <a:buFont typeface="Wingdings"/>
        <a:buChar char="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ct val="20000"/>
        </a:spcBef>
        <a:buClr>
          <a:schemeClr val="accent1"/>
        </a:buClr>
        <a:buSzPct val="8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182880" algn="l" rtl="0" eaLnBrk="1" latinLnBrk="0" hangingPunct="1">
        <a:spcBef>
          <a:spcPct val="20000"/>
        </a:spcBef>
        <a:buClr>
          <a:schemeClr val="accent2">
            <a:tint val="60000"/>
          </a:schemeClr>
        </a:buClr>
        <a:buSzPct val="68000"/>
        <a:buFont typeface="Wingdings 2"/>
        <a:buChar char="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182880" algn="l" rtl="0" eaLnBrk="1" latinLnBrk="0" hangingPunct="1">
        <a:spcBef>
          <a:spcPct val="20000"/>
        </a:spcBef>
        <a:buClr>
          <a:schemeClr val="accent1"/>
        </a:buClr>
        <a:buChar char="•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6pPr>
      <a:lvl7pPr marL="201168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ct val="20000"/>
        </a:spcBef>
        <a:buClr>
          <a:schemeClr val="accent2"/>
        </a:buClr>
        <a:buChar char="•"/>
        <a:defRPr kumimoji="0" sz="1400" kern="1200" cap="small" baseline="0">
          <a:solidFill>
            <a:schemeClr val="tx2"/>
          </a:solidFill>
          <a:latin typeface="+mn-lt"/>
          <a:ea typeface="+mn-ea"/>
          <a:cs typeface="+mn-cs"/>
        </a:defRPr>
      </a:lvl8pPr>
      <a:lvl9pPr marL="256032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Char char="•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4.jpeg"/><Relationship Id="rId5" Type="http://schemas.openxmlformats.org/officeDocument/2006/relationships/image" Target="../media/image3.png"/><Relationship Id="rId4" Type="http://schemas.openxmlformats.org/officeDocument/2006/relationships/oleObject" Target="../embeddings/oleObject1.bin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wmf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.png"/><Relationship Id="rId4" Type="http://schemas.openxmlformats.org/officeDocument/2006/relationships/image" Target="../media/image6.wmf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wmf"/><Relationship Id="rId3" Type="http://schemas.openxmlformats.org/officeDocument/2006/relationships/notesSlide" Target="../notesSlides/notesSlide6.xml"/><Relationship Id="rId7" Type="http://schemas.openxmlformats.org/officeDocument/2006/relationships/oleObject" Target="../embeddings/oleObject3.bin"/><Relationship Id="rId12" Type="http://schemas.openxmlformats.org/officeDocument/2006/relationships/image" Target="../media/image12.wmf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2.vml"/><Relationship Id="rId6" Type="http://schemas.openxmlformats.org/officeDocument/2006/relationships/image" Target="../media/image9.wmf"/><Relationship Id="rId11" Type="http://schemas.openxmlformats.org/officeDocument/2006/relationships/oleObject" Target="../embeddings/oleObject5.bin"/><Relationship Id="rId5" Type="http://schemas.openxmlformats.org/officeDocument/2006/relationships/oleObject" Target="../embeddings/oleObject2.bin"/><Relationship Id="rId10" Type="http://schemas.openxmlformats.org/officeDocument/2006/relationships/image" Target="../media/image11.wmf"/><Relationship Id="rId4" Type="http://schemas.openxmlformats.org/officeDocument/2006/relationships/image" Target="../media/image13.png"/><Relationship Id="rId9" Type="http://schemas.openxmlformats.org/officeDocument/2006/relationships/oleObject" Target="../embeddings/oleObject4.bin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8.xml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3.vml"/><Relationship Id="rId6" Type="http://schemas.openxmlformats.org/officeDocument/2006/relationships/image" Target="../media/image15.png"/><Relationship Id="rId5" Type="http://schemas.openxmlformats.org/officeDocument/2006/relationships/image" Target="../media/image14.wmf"/><Relationship Id="rId4" Type="http://schemas.openxmlformats.org/officeDocument/2006/relationships/oleObject" Target="../embeddings/oleObject6.bin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9.xml"/><Relationship Id="rId7" Type="http://schemas.openxmlformats.org/officeDocument/2006/relationships/image" Target="../media/image15.png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4.vml"/><Relationship Id="rId6" Type="http://schemas.openxmlformats.org/officeDocument/2006/relationships/oleObject" Target="../embeddings/oleObject8.bin"/><Relationship Id="rId5" Type="http://schemas.openxmlformats.org/officeDocument/2006/relationships/image" Target="../media/image14.wmf"/><Relationship Id="rId4" Type="http://schemas.openxmlformats.org/officeDocument/2006/relationships/oleObject" Target="../embeddings/oleObject7.bin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11.bin"/><Relationship Id="rId13" Type="http://schemas.openxmlformats.org/officeDocument/2006/relationships/image" Target="../media/image18.wmf"/><Relationship Id="rId3" Type="http://schemas.openxmlformats.org/officeDocument/2006/relationships/notesSlide" Target="../notesSlides/notesSlide10.xml"/><Relationship Id="rId7" Type="http://schemas.openxmlformats.org/officeDocument/2006/relationships/image" Target="../media/image15.png"/><Relationship Id="rId12" Type="http://schemas.openxmlformats.org/officeDocument/2006/relationships/oleObject" Target="../embeddings/oleObject13.bin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5.vml"/><Relationship Id="rId6" Type="http://schemas.openxmlformats.org/officeDocument/2006/relationships/oleObject" Target="../embeddings/oleObject10.bin"/><Relationship Id="rId11" Type="http://schemas.openxmlformats.org/officeDocument/2006/relationships/image" Target="../media/image17.wmf"/><Relationship Id="rId5" Type="http://schemas.openxmlformats.org/officeDocument/2006/relationships/image" Target="../media/image14.wmf"/><Relationship Id="rId15" Type="http://schemas.openxmlformats.org/officeDocument/2006/relationships/image" Target="../media/image19.wmf"/><Relationship Id="rId10" Type="http://schemas.openxmlformats.org/officeDocument/2006/relationships/oleObject" Target="../embeddings/oleObject12.bin"/><Relationship Id="rId4" Type="http://schemas.openxmlformats.org/officeDocument/2006/relationships/oleObject" Target="../embeddings/oleObject9.bin"/><Relationship Id="rId9" Type="http://schemas.openxmlformats.org/officeDocument/2006/relationships/image" Target="../media/image16.wmf"/><Relationship Id="rId14" Type="http://schemas.openxmlformats.org/officeDocument/2006/relationships/oleObject" Target="../embeddings/oleObject14.bin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1.xml"/><Relationship Id="rId7" Type="http://schemas.openxmlformats.org/officeDocument/2006/relationships/image" Target="../media/image21.wmf"/><Relationship Id="rId2" Type="http://schemas.openxmlformats.org/officeDocument/2006/relationships/slideLayout" Target="../slideLayouts/slideLayout13.xml"/><Relationship Id="rId1" Type="http://schemas.openxmlformats.org/officeDocument/2006/relationships/vmlDrawing" Target="../drawings/vmlDrawing6.vml"/><Relationship Id="rId6" Type="http://schemas.openxmlformats.org/officeDocument/2006/relationships/oleObject" Target="../embeddings/oleObject16.bin"/><Relationship Id="rId5" Type="http://schemas.openxmlformats.org/officeDocument/2006/relationships/image" Target="../media/image20.wmf"/><Relationship Id="rId4" Type="http://schemas.openxmlformats.org/officeDocument/2006/relationships/oleObject" Target="../embeddings/oleObject15.bin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19.bin"/><Relationship Id="rId13" Type="http://schemas.openxmlformats.org/officeDocument/2006/relationships/image" Target="../media/image24.wmf"/><Relationship Id="rId3" Type="http://schemas.openxmlformats.org/officeDocument/2006/relationships/notesSlide" Target="../notesSlides/notesSlide12.xml"/><Relationship Id="rId7" Type="http://schemas.openxmlformats.org/officeDocument/2006/relationships/image" Target="../media/image21.wmf"/><Relationship Id="rId12" Type="http://schemas.openxmlformats.org/officeDocument/2006/relationships/oleObject" Target="../embeddings/oleObject21.bin"/><Relationship Id="rId2" Type="http://schemas.openxmlformats.org/officeDocument/2006/relationships/slideLayout" Target="../slideLayouts/slideLayout13.xml"/><Relationship Id="rId1" Type="http://schemas.openxmlformats.org/officeDocument/2006/relationships/vmlDrawing" Target="../drawings/vmlDrawing7.vml"/><Relationship Id="rId6" Type="http://schemas.openxmlformats.org/officeDocument/2006/relationships/oleObject" Target="../embeddings/oleObject18.bin"/><Relationship Id="rId11" Type="http://schemas.openxmlformats.org/officeDocument/2006/relationships/image" Target="../media/image23.wmf"/><Relationship Id="rId5" Type="http://schemas.openxmlformats.org/officeDocument/2006/relationships/image" Target="../media/image20.wmf"/><Relationship Id="rId10" Type="http://schemas.openxmlformats.org/officeDocument/2006/relationships/oleObject" Target="../embeddings/oleObject20.bin"/><Relationship Id="rId4" Type="http://schemas.openxmlformats.org/officeDocument/2006/relationships/oleObject" Target="../embeddings/oleObject17.bin"/><Relationship Id="rId9" Type="http://schemas.openxmlformats.org/officeDocument/2006/relationships/image" Target="../media/image22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3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8.vml"/><Relationship Id="rId6" Type="http://schemas.openxmlformats.org/officeDocument/2006/relationships/image" Target="../media/image15.png"/><Relationship Id="rId5" Type="http://schemas.openxmlformats.org/officeDocument/2006/relationships/image" Target="../media/image25.wmf"/><Relationship Id="rId4" Type="http://schemas.openxmlformats.org/officeDocument/2006/relationships/oleObject" Target="../embeddings/oleObject22.bin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3" Type="http://schemas.openxmlformats.org/officeDocument/2006/relationships/notesSlide" Target="../notesSlides/notesSlide14.xml"/><Relationship Id="rId7" Type="http://schemas.openxmlformats.org/officeDocument/2006/relationships/image" Target="../media/image27.w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9.vml"/><Relationship Id="rId6" Type="http://schemas.openxmlformats.org/officeDocument/2006/relationships/oleObject" Target="../embeddings/oleObject24.bin"/><Relationship Id="rId5" Type="http://schemas.openxmlformats.org/officeDocument/2006/relationships/image" Target="../media/image26.wmf"/><Relationship Id="rId10" Type="http://schemas.openxmlformats.org/officeDocument/2006/relationships/image" Target="../media/image25.wmf"/><Relationship Id="rId4" Type="http://schemas.openxmlformats.org/officeDocument/2006/relationships/oleObject" Target="../embeddings/oleObject23.bin"/><Relationship Id="rId9" Type="http://schemas.openxmlformats.org/officeDocument/2006/relationships/oleObject" Target="../embeddings/oleObject25.bin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7.xml"/><Relationship Id="rId7" Type="http://schemas.openxmlformats.org/officeDocument/2006/relationships/image" Target="../media/image32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0.vml"/><Relationship Id="rId6" Type="http://schemas.openxmlformats.org/officeDocument/2006/relationships/image" Target="../media/image31.png"/><Relationship Id="rId5" Type="http://schemas.openxmlformats.org/officeDocument/2006/relationships/image" Target="../media/image30.wmf"/><Relationship Id="rId4" Type="http://schemas.openxmlformats.org/officeDocument/2006/relationships/oleObject" Target="../embeddings/oleObject26.bin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6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6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6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hyperlink" Target="http://www.ai.sri.com/pubs/files/836.pdf" TargetMode="External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4.png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5.xml"/><Relationship Id="rId7" Type="http://schemas.openxmlformats.org/officeDocument/2006/relationships/image" Target="../media/image46.w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1.vml"/><Relationship Id="rId6" Type="http://schemas.openxmlformats.org/officeDocument/2006/relationships/oleObject" Target="../embeddings/oleObject28.bin"/><Relationship Id="rId5" Type="http://schemas.openxmlformats.org/officeDocument/2006/relationships/image" Target="../media/image45.wmf"/><Relationship Id="rId4" Type="http://schemas.openxmlformats.org/officeDocument/2006/relationships/oleObject" Target="../embeddings/oleObject27.bin"/></Relationships>
</file>

<file path=ppt/slides/_rels/slide4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8.png"/><Relationship Id="rId3" Type="http://schemas.openxmlformats.org/officeDocument/2006/relationships/notesSlide" Target="../notesSlides/notesSlide36.xml"/><Relationship Id="rId7" Type="http://schemas.openxmlformats.org/officeDocument/2006/relationships/image" Target="../media/image47.w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2.vml"/><Relationship Id="rId6" Type="http://schemas.openxmlformats.org/officeDocument/2006/relationships/oleObject" Target="../embeddings/oleObject30.bin"/><Relationship Id="rId5" Type="http://schemas.openxmlformats.org/officeDocument/2006/relationships/image" Target="../media/image46.wmf"/><Relationship Id="rId4" Type="http://schemas.openxmlformats.org/officeDocument/2006/relationships/oleObject" Target="../embeddings/oleObject29.bin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8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3.vml"/><Relationship Id="rId5" Type="http://schemas.openxmlformats.org/officeDocument/2006/relationships/image" Target="../media/image49.wmf"/><Relationship Id="rId4" Type="http://schemas.openxmlformats.org/officeDocument/2006/relationships/oleObject" Target="../embeddings/oleObject31.bin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jpeg"/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3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4.vml"/><Relationship Id="rId5" Type="http://schemas.openxmlformats.org/officeDocument/2006/relationships/image" Target="../media/image52.png"/><Relationship Id="rId4" Type="http://schemas.openxmlformats.org/officeDocument/2006/relationships/oleObject" Target="../embeddings/oleObject32.bin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4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5.vml"/><Relationship Id="rId5" Type="http://schemas.openxmlformats.org/officeDocument/2006/relationships/image" Target="../media/image53.png"/><Relationship Id="rId4" Type="http://schemas.openxmlformats.org/officeDocument/2006/relationships/oleObject" Target="../embeddings/oleObject33.bin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5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6.vml"/><Relationship Id="rId5" Type="http://schemas.openxmlformats.org/officeDocument/2006/relationships/image" Target="../media/image53.png"/><Relationship Id="rId4" Type="http://schemas.openxmlformats.org/officeDocument/2006/relationships/oleObject" Target="../embeddings/oleObject34.bin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6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7.vml"/><Relationship Id="rId5" Type="http://schemas.openxmlformats.org/officeDocument/2006/relationships/image" Target="../media/image54.png"/><Relationship Id="rId4" Type="http://schemas.openxmlformats.org/officeDocument/2006/relationships/oleObject" Target="../embeddings/oleObject35.bin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7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8.vml"/><Relationship Id="rId5" Type="http://schemas.openxmlformats.org/officeDocument/2006/relationships/image" Target="../media/image54.png"/><Relationship Id="rId4" Type="http://schemas.openxmlformats.org/officeDocument/2006/relationships/oleObject" Target="../embeddings/oleObject36.bin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8.xml"/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9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9.vml"/><Relationship Id="rId6" Type="http://schemas.openxmlformats.org/officeDocument/2006/relationships/image" Target="../media/image55.wmf"/><Relationship Id="rId5" Type="http://schemas.openxmlformats.org/officeDocument/2006/relationships/oleObject" Target="../embeddings/oleObject37.bin"/><Relationship Id="rId4" Type="http://schemas.openxmlformats.org/officeDocument/2006/relationships/image" Target="../media/image56.png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0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0.vml"/><Relationship Id="rId5" Type="http://schemas.openxmlformats.org/officeDocument/2006/relationships/image" Target="../media/image57.png"/><Relationship Id="rId4" Type="http://schemas.openxmlformats.org/officeDocument/2006/relationships/oleObject" Target="../embeddings/oleObject38.bin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png"/><Relationship Id="rId2" Type="http://schemas.openxmlformats.org/officeDocument/2006/relationships/notesSlide" Target="../notesSlides/notesSlide51.xml"/><Relationship Id="rId1" Type="http://schemas.openxmlformats.org/officeDocument/2006/relationships/slideLayout" Target="../slideLayouts/slideLayout6.xml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png"/><Relationship Id="rId2" Type="http://schemas.openxmlformats.org/officeDocument/2006/relationships/notesSlide" Target="../notesSlides/notesSlide5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0.png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png"/><Relationship Id="rId2" Type="http://schemas.openxmlformats.org/officeDocument/2006/relationships/notesSlide" Target="../notesSlides/notesSlide53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62.png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jpeg"/><Relationship Id="rId2" Type="http://schemas.openxmlformats.org/officeDocument/2006/relationships/notesSlide" Target="../notesSlides/notesSlide54.xml"/><Relationship Id="rId1" Type="http://schemas.openxmlformats.org/officeDocument/2006/relationships/slideLayout" Target="../slideLayouts/slideLayout6.xml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png"/><Relationship Id="rId2" Type="http://schemas.openxmlformats.org/officeDocument/2006/relationships/notesSlide" Target="../notesSlides/notesSlide55.xml"/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png"/><Relationship Id="rId2" Type="http://schemas.openxmlformats.org/officeDocument/2006/relationships/notesSlide" Target="../notesSlides/notesSlide56.xml"/><Relationship Id="rId1" Type="http://schemas.openxmlformats.org/officeDocument/2006/relationships/slideLayout" Target="../slideLayouts/slideLayout2.xml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png"/><Relationship Id="rId2" Type="http://schemas.openxmlformats.org/officeDocument/2006/relationships/notesSlide" Target="../notesSlides/notesSlide57.xml"/><Relationship Id="rId1" Type="http://schemas.openxmlformats.org/officeDocument/2006/relationships/slideLayout" Target="../slideLayouts/slideLayout2.xml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png"/><Relationship Id="rId2" Type="http://schemas.openxmlformats.org/officeDocument/2006/relationships/notesSlide" Target="../notesSlides/notesSlide58.xml"/><Relationship Id="rId1" Type="http://schemas.openxmlformats.org/officeDocument/2006/relationships/slideLayout" Target="../slideLayouts/slideLayout2.xml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7.png"/><Relationship Id="rId2" Type="http://schemas.openxmlformats.org/officeDocument/2006/relationships/notesSlide" Target="../notesSlides/notesSlide59.xml"/><Relationship Id="rId1" Type="http://schemas.openxmlformats.org/officeDocument/2006/relationships/slideLayout" Target="../slideLayouts/slideLayout2.xml"/></Relationships>
</file>

<file path=ppt/slides/_rels/slide6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0.xml"/><Relationship Id="rId1" Type="http://schemas.openxmlformats.org/officeDocument/2006/relationships/slideLayout" Target="../slideLayouts/slideLayout2.xml"/></Relationships>
</file>

<file path=ppt/slides/_rels/slide67.xml.rels><?xml version="1.0" encoding="UTF-8" standalone="yes"?>
<Relationships xmlns="http://schemas.openxmlformats.org/package/2006/relationships"><Relationship Id="rId8" Type="http://schemas.openxmlformats.org/officeDocument/2006/relationships/image" Target="../media/image70.png"/><Relationship Id="rId3" Type="http://schemas.openxmlformats.org/officeDocument/2006/relationships/tags" Target="../tags/tag3.xml"/><Relationship Id="rId7" Type="http://schemas.openxmlformats.org/officeDocument/2006/relationships/image" Target="../media/image69.png"/><Relationship Id="rId2" Type="http://schemas.openxmlformats.org/officeDocument/2006/relationships/tags" Target="../tags/tag2.xml"/><Relationship Id="rId1" Type="http://schemas.openxmlformats.org/officeDocument/2006/relationships/tags" Target="../tags/tag1.xml"/><Relationship Id="rId6" Type="http://schemas.openxmlformats.org/officeDocument/2006/relationships/image" Target="../media/image68.png"/><Relationship Id="rId5" Type="http://schemas.openxmlformats.org/officeDocument/2006/relationships/notesSlide" Target="../notesSlides/notesSlide61.xml"/><Relationship Id="rId4" Type="http://schemas.openxmlformats.org/officeDocument/2006/relationships/slideLayout" Target="../slideLayouts/slideLayout2.xml"/></Relationships>
</file>

<file path=ppt/slides/_rels/slide6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2.xml"/><Relationship Id="rId1" Type="http://schemas.openxmlformats.org/officeDocument/2006/relationships/slideLayout" Target="../slideLayouts/slideLayout2.xml"/></Relationships>
</file>

<file path=ppt/slides/_rels/slide6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3.xml"/><Relationship Id="rId7" Type="http://schemas.openxmlformats.org/officeDocument/2006/relationships/image" Target="../media/image72.wmf"/><Relationship Id="rId2" Type="http://schemas.openxmlformats.org/officeDocument/2006/relationships/slideLayout" Target="../slideLayouts/slideLayout4.xml"/><Relationship Id="rId1" Type="http://schemas.openxmlformats.org/officeDocument/2006/relationships/vmlDrawing" Target="../drawings/vmlDrawing21.vml"/><Relationship Id="rId6" Type="http://schemas.openxmlformats.org/officeDocument/2006/relationships/oleObject" Target="../embeddings/oleObject40.bin"/><Relationship Id="rId5" Type="http://schemas.openxmlformats.org/officeDocument/2006/relationships/image" Target="../media/image71.wmf"/><Relationship Id="rId4" Type="http://schemas.openxmlformats.org/officeDocument/2006/relationships/oleObject" Target="../embeddings/oleObject39.bin"/></Relationships>
</file>

<file path=ppt/slides/_rels/slide7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4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2.vml"/><Relationship Id="rId5" Type="http://schemas.openxmlformats.org/officeDocument/2006/relationships/image" Target="../media/image73.png"/><Relationship Id="rId4" Type="http://schemas.openxmlformats.org/officeDocument/2006/relationships/oleObject" Target="../embeddings/oleObject41.bin"/></Relationships>
</file>

<file path=ppt/slides/_rels/slide7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4.png"/><Relationship Id="rId3" Type="http://schemas.openxmlformats.org/officeDocument/2006/relationships/notesSlide" Target="../notesSlides/notesSlide65.xml"/><Relationship Id="rId7" Type="http://schemas.openxmlformats.org/officeDocument/2006/relationships/oleObject" Target="../embeddings/oleObject42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3.vml"/><Relationship Id="rId6" Type="http://schemas.openxmlformats.org/officeDocument/2006/relationships/image" Target="../media/image76.wmf"/><Relationship Id="rId5" Type="http://schemas.openxmlformats.org/officeDocument/2006/relationships/image" Target="../media/image75.jpeg"/><Relationship Id="rId4" Type="http://schemas.openxmlformats.org/officeDocument/2006/relationships/hyperlink" Target="http://www.cs.unc.edu/~lazebnik/spring08/jurie_schmid.pdf" TargetMode="External"/></Relationships>
</file>

<file path=ppt/slides/_rels/slide73.xml.rels><?xml version="1.0" encoding="UTF-8" standalone="yes"?>
<Relationships xmlns="http://schemas.openxmlformats.org/package/2006/relationships"><Relationship Id="rId3" Type="http://schemas.openxmlformats.org/officeDocument/2006/relationships/hyperlink" Target="http://www.cs.unc.edu/~lazebnik/spring08/jurie_schmid.pdf" TargetMode="External"/><Relationship Id="rId2" Type="http://schemas.openxmlformats.org/officeDocument/2006/relationships/notesSlide" Target="../notesSlides/notesSlide66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8.wmf"/><Relationship Id="rId4" Type="http://schemas.openxmlformats.org/officeDocument/2006/relationships/image" Target="../media/image77.wmf"/></Relationships>
</file>

<file path=ppt/slides/_rels/slide7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7.xml"/><Relationship Id="rId1" Type="http://schemas.openxmlformats.org/officeDocument/2006/relationships/slideLayout" Target="../slideLayouts/slideLayout2.xml"/></Relationships>
</file>

<file path=ppt/slides/_rels/slide7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8.xml"/><Relationship Id="rId1" Type="http://schemas.openxmlformats.org/officeDocument/2006/relationships/slideLayout" Target="../slideLayouts/slideLayout2.xml"/></Relationships>
</file>

<file path=ppt/slides/_rels/slide7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9.xml"/><Relationship Id="rId1" Type="http://schemas.openxmlformats.org/officeDocument/2006/relationships/slideLayout" Target="../slideLayouts/slideLayout2.xml"/></Relationships>
</file>

<file path=ppt/slides/_rels/slide7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70.xml"/><Relationship Id="rId7" Type="http://schemas.openxmlformats.org/officeDocument/2006/relationships/image" Target="../media/image79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4.vml"/><Relationship Id="rId6" Type="http://schemas.openxmlformats.org/officeDocument/2006/relationships/oleObject" Target="../embeddings/oleObject43.bin"/><Relationship Id="rId5" Type="http://schemas.openxmlformats.org/officeDocument/2006/relationships/image" Target="../media/image80.wmf"/><Relationship Id="rId4" Type="http://schemas.openxmlformats.org/officeDocument/2006/relationships/hyperlink" Target="http://www.pascal-network.org/challenges/VOC/pubs/leibe04.pdf" TargetMode="External"/></Relationships>
</file>

<file path=ppt/slides/_rels/slide7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1.jpeg"/><Relationship Id="rId2" Type="http://schemas.openxmlformats.org/officeDocument/2006/relationships/notesSlide" Target="../notesSlides/notesSlide71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pascal-network.org/challenges/VOC/pubs/leibe04.pdf" TargetMode="External"/></Relationships>
</file>

<file path=ppt/slides/_rels/slide7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2.wmf"/><Relationship Id="rId2" Type="http://schemas.openxmlformats.org/officeDocument/2006/relationships/notesSlide" Target="../notesSlides/notesSlide72.xml"/><Relationship Id="rId1" Type="http://schemas.openxmlformats.org/officeDocument/2006/relationships/slideLayout" Target="../slideLayouts/slideLayout2.xml"/></Relationships>
</file>

<file path=ppt/slides/_rels/slide8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3.wmf"/><Relationship Id="rId2" Type="http://schemas.openxmlformats.org/officeDocument/2006/relationships/notesSlide" Target="../notesSlides/notesSlide7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4.wmf"/></Relationships>
</file>

<file path=ppt/slides/_rels/slide8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3.wmf"/><Relationship Id="rId2" Type="http://schemas.openxmlformats.org/officeDocument/2006/relationships/notesSlide" Target="../notesSlides/notesSlide7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4.wmf"/></Relationships>
</file>

<file path=ppt/slides/_rels/slide8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75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5.vml"/><Relationship Id="rId5" Type="http://schemas.openxmlformats.org/officeDocument/2006/relationships/image" Target="../media/image85.png"/><Relationship Id="rId4" Type="http://schemas.openxmlformats.org/officeDocument/2006/relationships/oleObject" Target="../embeddings/oleObject44.bin"/></Relationships>
</file>

<file path=ppt/slides/_rels/slide83.xml.rels><?xml version="1.0" encoding="UTF-8" standalone="yes"?>
<Relationships xmlns="http://schemas.openxmlformats.org/package/2006/relationships"><Relationship Id="rId8" Type="http://schemas.openxmlformats.org/officeDocument/2006/relationships/image" Target="../media/image91.png"/><Relationship Id="rId13" Type="http://schemas.openxmlformats.org/officeDocument/2006/relationships/image" Target="../media/image96.png"/><Relationship Id="rId3" Type="http://schemas.openxmlformats.org/officeDocument/2006/relationships/image" Target="../media/image86.png"/><Relationship Id="rId7" Type="http://schemas.openxmlformats.org/officeDocument/2006/relationships/image" Target="../media/image90.png"/><Relationship Id="rId12" Type="http://schemas.openxmlformats.org/officeDocument/2006/relationships/image" Target="../media/image95.png"/><Relationship Id="rId2" Type="http://schemas.openxmlformats.org/officeDocument/2006/relationships/notesSlide" Target="../notesSlides/notesSlide7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9.png"/><Relationship Id="rId11" Type="http://schemas.openxmlformats.org/officeDocument/2006/relationships/image" Target="../media/image94.png"/><Relationship Id="rId5" Type="http://schemas.openxmlformats.org/officeDocument/2006/relationships/image" Target="../media/image88.png"/><Relationship Id="rId15" Type="http://schemas.openxmlformats.org/officeDocument/2006/relationships/hyperlink" Target="http://www.mmp.rwth-aachen.de/publications/pdf/leibe-interleaved-ijcv07final.pdf" TargetMode="External"/><Relationship Id="rId10" Type="http://schemas.openxmlformats.org/officeDocument/2006/relationships/image" Target="../media/image93.png"/><Relationship Id="rId4" Type="http://schemas.openxmlformats.org/officeDocument/2006/relationships/image" Target="../media/image87.png"/><Relationship Id="rId9" Type="http://schemas.openxmlformats.org/officeDocument/2006/relationships/image" Target="../media/image92.png"/><Relationship Id="rId14" Type="http://schemas.openxmlformats.org/officeDocument/2006/relationships/image" Target="../media/image97.png"/></Relationships>
</file>

<file path=ppt/slides/_rels/slide8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7.xml"/><Relationship Id="rId1" Type="http://schemas.openxmlformats.org/officeDocument/2006/relationships/slideLayout" Target="../slideLayouts/slideLayout2.xml"/></Relationships>
</file>

<file path=ppt/slides/_rels/slide8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8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CS 558 Computer Vision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Fitting, RANSAC, and Hough </a:t>
            </a:r>
            <a:r>
              <a:rPr lang="en-US" dirty="0" err="1" smtClean="0"/>
              <a:t>Transfrom</a:t>
            </a:r>
            <a:endParaRPr lang="en-US" dirty="0"/>
          </a:p>
        </p:txBody>
      </p:sp>
      <p:sp>
        <p:nvSpPr>
          <p:cNvPr id="4" name="Text Box 10"/>
          <p:cNvSpPr txBox="1">
            <a:spLocks noChangeArrowheads="1"/>
          </p:cNvSpPr>
          <p:nvPr/>
        </p:nvSpPr>
        <p:spPr bwMode="auto">
          <a:xfrm>
            <a:off x="7200445" y="6579096"/>
            <a:ext cx="1951175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200" b="0" dirty="0" smtClean="0"/>
              <a:t>Adapted from S. </a:t>
            </a:r>
            <a:r>
              <a:rPr lang="en-US" sz="1200" b="0" dirty="0" err="1" smtClean="0"/>
              <a:t>Lazebnik</a:t>
            </a:r>
            <a:endParaRPr lang="en-US" sz="1200" b="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Outline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 smtClean="0"/>
              <a:t>Fitting: concept and basics</a:t>
            </a:r>
          </a:p>
          <a:p>
            <a:r>
              <a:rPr lang="en-US" dirty="0" smtClean="0"/>
              <a:t>Least square fitting: line fitting example</a:t>
            </a:r>
          </a:p>
          <a:p>
            <a:r>
              <a:rPr lang="en-US" dirty="0" smtClean="0"/>
              <a:t>Random sample consensus (RANSAC)</a:t>
            </a:r>
          </a:p>
          <a:p>
            <a:r>
              <a:rPr lang="en-US" dirty="0" smtClean="0"/>
              <a:t>Hough transform: line fitting example</a:t>
            </a:r>
          </a:p>
          <a:p>
            <a:r>
              <a:rPr lang="en-US" dirty="0" smtClean="0"/>
              <a:t>Hough transform: applications in vision</a:t>
            </a:r>
          </a:p>
          <a:p>
            <a:endParaRPr lang="en-US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Outline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u="sng" dirty="0" smtClean="0"/>
              <a:t>Fitting: concept and basics</a:t>
            </a:r>
          </a:p>
          <a:p>
            <a:r>
              <a:rPr lang="en-US" dirty="0" smtClean="0"/>
              <a:t>Least square fitting: line fitting example</a:t>
            </a:r>
          </a:p>
          <a:p>
            <a:r>
              <a:rPr lang="en-US" dirty="0" smtClean="0"/>
              <a:t>Random sample consensus (RANSAC)</a:t>
            </a:r>
          </a:p>
          <a:p>
            <a:r>
              <a:rPr lang="en-US" dirty="0" smtClean="0"/>
              <a:t>Hough transform: line fitting example</a:t>
            </a:r>
          </a:p>
          <a:p>
            <a:r>
              <a:rPr lang="en-US" dirty="0" smtClean="0"/>
              <a:t>Hough transform: applications in vision</a:t>
            </a:r>
          </a:p>
          <a:p>
            <a:endParaRPr lang="en-US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7467600" cy="579438"/>
          </a:xfrm>
        </p:spPr>
        <p:txBody>
          <a:bodyPr/>
          <a:lstStyle/>
          <a:p>
            <a:r>
              <a:rPr lang="en-US" dirty="0" smtClean="0"/>
              <a:t>Fitting</a:t>
            </a:r>
            <a:endParaRPr lang="en-US" dirty="0"/>
          </a:p>
        </p:txBody>
      </p:sp>
      <p:pic>
        <p:nvPicPr>
          <p:cNvPr id="81922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600200" y="1151201"/>
            <a:ext cx="6034088" cy="41827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3347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0" y="990600"/>
            <a:ext cx="5410200" cy="5638800"/>
          </a:xfrm>
        </p:spPr>
        <p:txBody>
          <a:bodyPr/>
          <a:lstStyle/>
          <a:p>
            <a:pPr>
              <a:buFontTx/>
              <a:buChar char="•"/>
            </a:pPr>
            <a:r>
              <a:rPr lang="en-US" dirty="0" smtClean="0"/>
              <a:t>We’ve learned how to detect edges, corners, blobs. Now what?</a:t>
            </a:r>
          </a:p>
          <a:p>
            <a:pPr>
              <a:buFontTx/>
              <a:buChar char="•"/>
            </a:pPr>
            <a:r>
              <a:rPr lang="en-US" dirty="0" smtClean="0"/>
              <a:t>We would like to form a higher-level, more compact representation of the features in the image by grouping multiple features according to a simple model</a:t>
            </a:r>
          </a:p>
        </p:txBody>
      </p:sp>
      <p:sp>
        <p:nvSpPr>
          <p:cNvPr id="1027" name="Rectangle 2"/>
          <p:cNvSpPr>
            <a:spLocks noGrp="1" noChangeArrowheads="1"/>
          </p:cNvSpPr>
          <p:nvPr>
            <p:ph type="title"/>
          </p:nvPr>
        </p:nvSpPr>
        <p:spPr>
          <a:xfrm>
            <a:off x="228600" y="0"/>
            <a:ext cx="7467600" cy="655638"/>
          </a:xfrm>
        </p:spPr>
        <p:txBody>
          <a:bodyPr/>
          <a:lstStyle/>
          <a:p>
            <a:r>
              <a:rPr lang="en-US" dirty="0" smtClean="0"/>
              <a:t>Fitting</a:t>
            </a:r>
          </a:p>
        </p:txBody>
      </p:sp>
      <p:graphicFrame>
        <p:nvGraphicFramePr>
          <p:cNvPr id="1026" name="Object 2"/>
          <p:cNvGraphicFramePr>
            <a:graphicFrameLocks noGrp="1" noChangeAspect="1"/>
          </p:cNvGraphicFramePr>
          <p:nvPr>
            <p:ph sz="quarter" idx="1"/>
          </p:nvPr>
        </p:nvGraphicFramePr>
        <p:xfrm>
          <a:off x="5486400" y="914400"/>
          <a:ext cx="3656013" cy="29241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9" name="Image" r:id="rId4" imgW="8761905" imgH="7009524" progId="">
                  <p:embed/>
                </p:oleObj>
              </mc:Choice>
              <mc:Fallback>
                <p:oleObj name="Image" r:id="rId4" imgW="8761905" imgH="7009524" progId="">
                  <p:embed/>
                  <p:pic>
                    <p:nvPicPr>
                      <p:cNvPr id="0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486400" y="914400"/>
                        <a:ext cx="3656013" cy="29241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1029" name="Picture 7" descr="I_edge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5491163" y="3962400"/>
            <a:ext cx="3652837" cy="2619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30" name="Text Box 8"/>
          <p:cNvSpPr txBox="1">
            <a:spLocks noChangeArrowheads="1"/>
          </p:cNvSpPr>
          <p:nvPr/>
        </p:nvSpPr>
        <p:spPr bwMode="auto">
          <a:xfrm>
            <a:off x="5486400" y="952500"/>
            <a:ext cx="3657600" cy="274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US" sz="1200" b="0">
                <a:solidFill>
                  <a:schemeClr val="bg1"/>
                </a:solidFill>
              </a:rPr>
              <a:t>9300 Harris Corners Pkwy, Charlotte, NC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933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9334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93347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Text Box 10"/>
          <p:cNvSpPr txBox="1">
            <a:spLocks noChangeArrowheads="1"/>
          </p:cNvSpPr>
          <p:nvPr/>
        </p:nvSpPr>
        <p:spPr bwMode="auto">
          <a:xfrm>
            <a:off x="7558088" y="6581775"/>
            <a:ext cx="1585912" cy="276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200" b="0" dirty="0"/>
              <a:t>Source: K. </a:t>
            </a:r>
            <a:r>
              <a:rPr lang="en-US" sz="1200" b="0" dirty="0" err="1"/>
              <a:t>Grauman</a:t>
            </a:r>
            <a:endParaRPr lang="en-US" sz="1200" b="0" dirty="0"/>
          </a:p>
        </p:txBody>
      </p:sp>
      <p:sp>
        <p:nvSpPr>
          <p:cNvPr id="18435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0"/>
            <a:ext cx="7467600" cy="685800"/>
          </a:xfrm>
        </p:spPr>
        <p:txBody>
          <a:bodyPr/>
          <a:lstStyle/>
          <a:p>
            <a:r>
              <a:rPr lang="en-US" dirty="0" smtClean="0"/>
              <a:t>Fitting</a:t>
            </a:r>
          </a:p>
        </p:txBody>
      </p:sp>
      <p:sp>
        <p:nvSpPr>
          <p:cNvPr id="18436" name="Rectangle 3"/>
          <p:cNvSpPr>
            <a:spLocks noGrp="1" noChangeArrowheads="1"/>
          </p:cNvSpPr>
          <p:nvPr>
            <p:ph sz="quarter" idx="1"/>
          </p:nvPr>
        </p:nvSpPr>
        <p:spPr>
          <a:xfrm>
            <a:off x="457200" y="914400"/>
            <a:ext cx="8534400" cy="990600"/>
          </a:xfrm>
        </p:spPr>
        <p:txBody>
          <a:bodyPr/>
          <a:lstStyle/>
          <a:p>
            <a:pPr>
              <a:buFontTx/>
              <a:buChar char="•"/>
            </a:pPr>
            <a:r>
              <a:rPr lang="en-US" dirty="0" smtClean="0"/>
              <a:t>Choose a parametric model to represent a set of features</a:t>
            </a:r>
          </a:p>
        </p:txBody>
      </p:sp>
      <p:pic>
        <p:nvPicPr>
          <p:cNvPr id="18437" name="Picture 7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946275" y="1965325"/>
            <a:ext cx="2162175" cy="2149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8438" name="Picture 8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495800" y="1981200"/>
            <a:ext cx="2901950" cy="2174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8439" name="Picture 9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865313" y="4648200"/>
            <a:ext cx="5595937" cy="17033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8440" name="Text Box 11"/>
          <p:cNvSpPr txBox="1">
            <a:spLocks noChangeArrowheads="1"/>
          </p:cNvSpPr>
          <p:nvPr/>
        </p:nvSpPr>
        <p:spPr bwMode="auto">
          <a:xfrm>
            <a:off x="1952625" y="4205288"/>
            <a:ext cx="21272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800" b="0"/>
              <a:t>simple model: lines</a:t>
            </a:r>
          </a:p>
        </p:txBody>
      </p:sp>
      <p:sp>
        <p:nvSpPr>
          <p:cNvPr id="18441" name="Text Box 12"/>
          <p:cNvSpPr txBox="1">
            <a:spLocks noChangeArrowheads="1"/>
          </p:cNvSpPr>
          <p:nvPr/>
        </p:nvSpPr>
        <p:spPr bwMode="auto">
          <a:xfrm>
            <a:off x="4800600" y="4191000"/>
            <a:ext cx="23050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800" b="0"/>
              <a:t>simple model: circles</a:t>
            </a:r>
          </a:p>
        </p:txBody>
      </p:sp>
      <p:sp>
        <p:nvSpPr>
          <p:cNvPr id="18442" name="Text Box 13"/>
          <p:cNvSpPr txBox="1">
            <a:spLocks noChangeArrowheads="1"/>
          </p:cNvSpPr>
          <p:nvPr/>
        </p:nvSpPr>
        <p:spPr bwMode="auto">
          <a:xfrm>
            <a:off x="3403600" y="6324600"/>
            <a:ext cx="25336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800" b="0"/>
              <a:t>complicated model: car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0"/>
            <a:ext cx="7467600" cy="655638"/>
          </a:xfrm>
        </p:spPr>
        <p:txBody>
          <a:bodyPr/>
          <a:lstStyle/>
          <a:p>
            <a:r>
              <a:rPr lang="en-US" dirty="0" smtClean="0"/>
              <a:t>Fitting: Issues</a:t>
            </a:r>
          </a:p>
        </p:txBody>
      </p:sp>
      <p:sp>
        <p:nvSpPr>
          <p:cNvPr id="19459" name="Rectangle 3"/>
          <p:cNvSpPr>
            <a:spLocks noGrp="1" noChangeArrowheads="1"/>
          </p:cNvSpPr>
          <p:nvPr>
            <p:ph sz="quarter" idx="1"/>
          </p:nvPr>
        </p:nvSpPr>
        <p:spPr>
          <a:xfrm>
            <a:off x="685800" y="5334000"/>
            <a:ext cx="7772400" cy="1676400"/>
          </a:xfrm>
        </p:spPr>
        <p:txBody>
          <a:bodyPr/>
          <a:lstStyle/>
          <a:p>
            <a:pPr>
              <a:buFontTx/>
              <a:buChar char="•"/>
            </a:pPr>
            <a:r>
              <a:rPr lang="en-US" sz="2400" b="1" smtClean="0"/>
              <a:t>Noise</a:t>
            </a:r>
            <a:r>
              <a:rPr lang="en-US" sz="2400" smtClean="0"/>
              <a:t> in the measured feature locations</a:t>
            </a:r>
          </a:p>
          <a:p>
            <a:pPr>
              <a:buFontTx/>
              <a:buChar char="•"/>
            </a:pPr>
            <a:r>
              <a:rPr lang="en-US" sz="2400" b="1" smtClean="0"/>
              <a:t>Extraneous data:</a:t>
            </a:r>
            <a:r>
              <a:rPr lang="en-US" sz="2400" smtClean="0"/>
              <a:t> clutter (outliers), multiple lines</a:t>
            </a:r>
          </a:p>
          <a:p>
            <a:pPr>
              <a:buFontTx/>
              <a:buChar char="•"/>
            </a:pPr>
            <a:r>
              <a:rPr lang="en-US" sz="2400" b="1" smtClean="0"/>
              <a:t>Missing data:</a:t>
            </a:r>
            <a:r>
              <a:rPr lang="en-US" sz="2400" smtClean="0"/>
              <a:t> occlusions</a:t>
            </a:r>
          </a:p>
        </p:txBody>
      </p:sp>
      <p:pic>
        <p:nvPicPr>
          <p:cNvPr id="20484" name="Picture 5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676400" y="1455738"/>
            <a:ext cx="5410200" cy="3743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0485" name="Text Box 6"/>
          <p:cNvSpPr txBox="1">
            <a:spLocks noChangeArrowheads="1"/>
          </p:cNvSpPr>
          <p:nvPr/>
        </p:nvSpPr>
        <p:spPr bwMode="auto">
          <a:xfrm>
            <a:off x="2514600" y="990600"/>
            <a:ext cx="37782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en-US" sz="2400" b="0"/>
              <a:t>Case study: Line detection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459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0"/>
            <a:ext cx="7467600" cy="731838"/>
          </a:xfrm>
        </p:spPr>
        <p:txBody>
          <a:bodyPr/>
          <a:lstStyle/>
          <a:p>
            <a:r>
              <a:rPr lang="en-US" dirty="0" smtClean="0"/>
              <a:t>Fitting: Overview</a:t>
            </a:r>
          </a:p>
        </p:txBody>
      </p:sp>
      <p:sp>
        <p:nvSpPr>
          <p:cNvPr id="1751043" name="Rectangle 3"/>
          <p:cNvSpPr>
            <a:spLocks noGrp="1" noChangeArrowheads="1"/>
          </p:cNvSpPr>
          <p:nvPr>
            <p:ph sz="quarter" idx="1"/>
          </p:nvPr>
        </p:nvSpPr>
        <p:spPr>
          <a:xfrm>
            <a:off x="457200" y="1146048"/>
            <a:ext cx="8305800" cy="4873752"/>
          </a:xfrm>
        </p:spPr>
        <p:txBody>
          <a:bodyPr/>
          <a:lstStyle/>
          <a:p>
            <a:pPr>
              <a:lnSpc>
                <a:spcPct val="90000"/>
              </a:lnSpc>
              <a:buFontTx/>
              <a:buChar char="•"/>
            </a:pPr>
            <a:r>
              <a:rPr lang="en-US" dirty="0" smtClean="0"/>
              <a:t>If we know which points belong to the line, how do we find the “optimal” line parameters?</a:t>
            </a:r>
          </a:p>
          <a:p>
            <a:pPr lvl="1">
              <a:lnSpc>
                <a:spcPct val="90000"/>
              </a:lnSpc>
            </a:pPr>
            <a:r>
              <a:rPr lang="en-US" dirty="0" smtClean="0"/>
              <a:t>Least squares</a:t>
            </a:r>
            <a:br>
              <a:rPr lang="en-US" dirty="0" smtClean="0"/>
            </a:br>
            <a:endParaRPr lang="en-US" dirty="0" smtClean="0"/>
          </a:p>
          <a:p>
            <a:pPr>
              <a:lnSpc>
                <a:spcPct val="90000"/>
              </a:lnSpc>
              <a:buFontTx/>
              <a:buChar char="•"/>
            </a:pPr>
            <a:r>
              <a:rPr lang="en-US" dirty="0" smtClean="0"/>
              <a:t>What if there are outliers?</a:t>
            </a:r>
          </a:p>
          <a:p>
            <a:pPr lvl="1">
              <a:lnSpc>
                <a:spcPct val="90000"/>
              </a:lnSpc>
            </a:pPr>
            <a:r>
              <a:rPr lang="en-US" dirty="0" smtClean="0"/>
              <a:t>Robust fitting, RANSAC</a:t>
            </a:r>
            <a:br>
              <a:rPr lang="en-US" dirty="0" smtClean="0"/>
            </a:br>
            <a:endParaRPr lang="en-US" dirty="0" smtClean="0"/>
          </a:p>
          <a:p>
            <a:pPr>
              <a:lnSpc>
                <a:spcPct val="90000"/>
              </a:lnSpc>
              <a:buFontTx/>
              <a:buChar char="•"/>
            </a:pPr>
            <a:r>
              <a:rPr lang="en-US" dirty="0" smtClean="0"/>
              <a:t>What if there are many lines?</a:t>
            </a:r>
          </a:p>
          <a:p>
            <a:pPr lvl="1">
              <a:lnSpc>
                <a:spcPct val="90000"/>
              </a:lnSpc>
            </a:pPr>
            <a:r>
              <a:rPr lang="en-US" dirty="0" smtClean="0"/>
              <a:t>Voting methods: RANSAC, Hough transform</a:t>
            </a:r>
            <a:br>
              <a:rPr lang="en-US" dirty="0" smtClean="0"/>
            </a:br>
            <a:endParaRPr lang="en-US" dirty="0" smtClean="0"/>
          </a:p>
          <a:p>
            <a:pPr>
              <a:lnSpc>
                <a:spcPct val="90000"/>
              </a:lnSpc>
              <a:buFontTx/>
              <a:buChar char="•"/>
            </a:pPr>
            <a:r>
              <a:rPr lang="en-US" dirty="0" smtClean="0"/>
              <a:t>What if we’re not even sure it’s a line?</a:t>
            </a:r>
          </a:p>
          <a:p>
            <a:pPr lvl="1">
              <a:lnSpc>
                <a:spcPct val="90000"/>
              </a:lnSpc>
            </a:pPr>
            <a:r>
              <a:rPr lang="en-US" dirty="0" smtClean="0"/>
              <a:t>Model selection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510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5104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5104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5104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5104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5104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5104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5104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51043" grpId="0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Outline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 smtClean="0"/>
              <a:t>Fitting: concept and basics</a:t>
            </a:r>
          </a:p>
          <a:p>
            <a:r>
              <a:rPr lang="en-US" u="sng" dirty="0" smtClean="0"/>
              <a:t>Least square fitting: line fitting example</a:t>
            </a:r>
          </a:p>
          <a:p>
            <a:r>
              <a:rPr lang="en-US" dirty="0" smtClean="0"/>
              <a:t>Random sample consensus (RANSAC)</a:t>
            </a:r>
          </a:p>
          <a:p>
            <a:r>
              <a:rPr lang="en-US" dirty="0" smtClean="0"/>
              <a:t>Hough transform: line fitting example</a:t>
            </a:r>
          </a:p>
          <a:p>
            <a:r>
              <a:rPr lang="en-US" dirty="0" smtClean="0"/>
              <a:t>Hough transform: applications in vision</a:t>
            </a:r>
          </a:p>
          <a:p>
            <a:endParaRPr lang="en-US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8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181600" y="1084263"/>
            <a:ext cx="2514600" cy="1758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079" name="Rectangle 3"/>
          <p:cNvSpPr>
            <a:spLocks noGrp="1" noChangeArrowheads="1"/>
          </p:cNvSpPr>
          <p:nvPr>
            <p:ph type="title"/>
          </p:nvPr>
        </p:nvSpPr>
        <p:spPr>
          <a:xfrm>
            <a:off x="685800" y="0"/>
            <a:ext cx="7772400" cy="685800"/>
          </a:xfrm>
        </p:spPr>
        <p:txBody>
          <a:bodyPr/>
          <a:lstStyle/>
          <a:p>
            <a:r>
              <a:rPr lang="en-US" dirty="0" smtClean="0"/>
              <a:t>Least squares line fitting</a:t>
            </a:r>
          </a:p>
        </p:txBody>
      </p:sp>
      <p:sp>
        <p:nvSpPr>
          <p:cNvPr id="3080" name="Rectangle 4"/>
          <p:cNvSpPr>
            <a:spLocks noGrp="1" noChangeArrowheads="1"/>
          </p:cNvSpPr>
          <p:nvPr>
            <p:ph type="body" sz="half" idx="1"/>
          </p:nvPr>
        </p:nvSpPr>
        <p:spPr/>
        <p:txBody>
          <a:bodyPr/>
          <a:lstStyle/>
          <a:p>
            <a:pPr marL="0" indent="0"/>
            <a:r>
              <a:rPr lang="en-US" sz="2000" smtClean="0"/>
              <a:t>Data: </a:t>
            </a:r>
            <a:r>
              <a:rPr lang="en-US" sz="2000" smtClean="0">
                <a:latin typeface="Times New Roman" pitchFamily="18" charset="0"/>
              </a:rPr>
              <a:t>(</a:t>
            </a:r>
            <a:r>
              <a:rPr lang="en-US" sz="2000" i="1" smtClean="0">
                <a:latin typeface="Times New Roman" pitchFamily="18" charset="0"/>
              </a:rPr>
              <a:t>x</a:t>
            </a:r>
            <a:r>
              <a:rPr lang="en-US" sz="2000" baseline="-25000" smtClean="0">
                <a:latin typeface="Times New Roman" pitchFamily="18" charset="0"/>
              </a:rPr>
              <a:t>1</a:t>
            </a:r>
            <a:r>
              <a:rPr lang="en-US" sz="2000" smtClean="0">
                <a:latin typeface="Times New Roman" pitchFamily="18" charset="0"/>
              </a:rPr>
              <a:t>, </a:t>
            </a:r>
            <a:r>
              <a:rPr lang="en-US" sz="2000" i="1" smtClean="0">
                <a:latin typeface="Times New Roman" pitchFamily="18" charset="0"/>
              </a:rPr>
              <a:t>y</a:t>
            </a:r>
            <a:r>
              <a:rPr lang="en-US" sz="2000" baseline="-25000" smtClean="0">
                <a:latin typeface="Times New Roman" pitchFamily="18" charset="0"/>
              </a:rPr>
              <a:t>1</a:t>
            </a:r>
            <a:r>
              <a:rPr lang="en-US" sz="2000" smtClean="0">
                <a:latin typeface="Times New Roman" pitchFamily="18" charset="0"/>
              </a:rPr>
              <a:t>), …, (</a:t>
            </a:r>
            <a:r>
              <a:rPr lang="en-US" sz="2000" i="1" smtClean="0">
                <a:latin typeface="Times New Roman" pitchFamily="18" charset="0"/>
              </a:rPr>
              <a:t>x</a:t>
            </a:r>
            <a:r>
              <a:rPr lang="en-US" sz="2000" i="1" baseline="-25000" smtClean="0">
                <a:latin typeface="Times New Roman" pitchFamily="18" charset="0"/>
              </a:rPr>
              <a:t>n</a:t>
            </a:r>
            <a:r>
              <a:rPr lang="en-US" sz="2000" smtClean="0">
                <a:latin typeface="Times New Roman" pitchFamily="18" charset="0"/>
              </a:rPr>
              <a:t>, </a:t>
            </a:r>
            <a:r>
              <a:rPr lang="en-US" sz="2000" i="1" smtClean="0">
                <a:latin typeface="Times New Roman" pitchFamily="18" charset="0"/>
              </a:rPr>
              <a:t>y</a:t>
            </a:r>
            <a:r>
              <a:rPr lang="en-US" sz="2000" i="1" baseline="-25000" smtClean="0">
                <a:latin typeface="Times New Roman" pitchFamily="18" charset="0"/>
              </a:rPr>
              <a:t>n</a:t>
            </a:r>
            <a:r>
              <a:rPr lang="en-US" sz="2000" smtClean="0">
                <a:latin typeface="Times New Roman" pitchFamily="18" charset="0"/>
              </a:rPr>
              <a:t>)</a:t>
            </a:r>
          </a:p>
          <a:p>
            <a:pPr marL="0" indent="0"/>
            <a:r>
              <a:rPr lang="en-US" sz="2000" smtClean="0"/>
              <a:t>Line equation: </a:t>
            </a:r>
            <a:r>
              <a:rPr lang="en-US" sz="2000" i="1" smtClean="0">
                <a:latin typeface="Times New Roman" pitchFamily="18" charset="0"/>
              </a:rPr>
              <a:t>y</a:t>
            </a:r>
            <a:r>
              <a:rPr lang="en-US" sz="2000" i="1" baseline="-25000" smtClean="0">
                <a:latin typeface="Times New Roman" pitchFamily="18" charset="0"/>
              </a:rPr>
              <a:t>i</a:t>
            </a:r>
            <a:r>
              <a:rPr lang="en-US" sz="2000" i="1" smtClean="0">
                <a:latin typeface="Times New Roman" pitchFamily="18" charset="0"/>
              </a:rPr>
              <a:t> = m</a:t>
            </a:r>
            <a:r>
              <a:rPr lang="en-US" sz="1200" i="1" smtClean="0">
                <a:latin typeface="Times New Roman" pitchFamily="18" charset="0"/>
              </a:rPr>
              <a:t> </a:t>
            </a:r>
            <a:r>
              <a:rPr lang="en-US" sz="2000" i="1" smtClean="0">
                <a:latin typeface="Times New Roman" pitchFamily="18" charset="0"/>
              </a:rPr>
              <a:t>x</a:t>
            </a:r>
            <a:r>
              <a:rPr lang="en-US" sz="2000" i="1" baseline="-25000" smtClean="0">
                <a:latin typeface="Times New Roman" pitchFamily="18" charset="0"/>
              </a:rPr>
              <a:t>i</a:t>
            </a:r>
            <a:r>
              <a:rPr lang="en-US" sz="2000" i="1" smtClean="0">
                <a:latin typeface="Times New Roman" pitchFamily="18" charset="0"/>
              </a:rPr>
              <a:t> + b</a:t>
            </a:r>
          </a:p>
          <a:p>
            <a:pPr marL="0" indent="0"/>
            <a:r>
              <a:rPr lang="en-US" sz="2000" smtClean="0"/>
              <a:t>Find (</a:t>
            </a:r>
            <a:r>
              <a:rPr lang="en-US" sz="2000" i="1" smtClean="0">
                <a:latin typeface="Times New Roman" pitchFamily="18" charset="0"/>
              </a:rPr>
              <a:t>m</a:t>
            </a:r>
            <a:r>
              <a:rPr lang="en-US" sz="2000" smtClean="0">
                <a:latin typeface="Times New Roman" pitchFamily="18" charset="0"/>
              </a:rPr>
              <a:t>, </a:t>
            </a:r>
            <a:r>
              <a:rPr lang="en-US" sz="2000" i="1" smtClean="0">
                <a:latin typeface="Times New Roman" pitchFamily="18" charset="0"/>
              </a:rPr>
              <a:t>b</a:t>
            </a:r>
            <a:r>
              <a:rPr lang="en-US" sz="2000" smtClean="0"/>
              <a:t>) to minimize </a:t>
            </a:r>
          </a:p>
        </p:txBody>
      </p:sp>
      <p:graphicFrame>
        <p:nvGraphicFramePr>
          <p:cNvPr id="3075" name="Object 6"/>
          <p:cNvGraphicFramePr>
            <a:graphicFrameLocks noGrp="1" noChangeAspect="1"/>
          </p:cNvGraphicFramePr>
          <p:nvPr>
            <p:ph sz="quarter" idx="2"/>
          </p:nvPr>
        </p:nvGraphicFramePr>
        <p:xfrm>
          <a:off x="762000" y="3067050"/>
          <a:ext cx="7620000" cy="1828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86" name="Equation" r:id="rId5" imgW="4127400" imgH="990360" progId="Equation.3">
                  <p:embed/>
                </p:oleObj>
              </mc:Choice>
              <mc:Fallback>
                <p:oleObj name="Equation" r:id="rId5" imgW="4127400" imgH="990360" progId="Equation.3">
                  <p:embed/>
                  <p:pic>
                    <p:nvPicPr>
                      <p:cNvPr id="0" name="Object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62000" y="3067050"/>
                        <a:ext cx="7620000" cy="18288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660933" name="Object 5"/>
          <p:cNvGraphicFramePr>
            <a:graphicFrameLocks noGrp="1" noChangeAspect="1"/>
          </p:cNvGraphicFramePr>
          <p:nvPr>
            <p:ph sz="quarter" idx="3"/>
          </p:nvPr>
        </p:nvGraphicFramePr>
        <p:xfrm>
          <a:off x="762000" y="5029200"/>
          <a:ext cx="3179762" cy="7762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87" name="Equation" r:id="rId7" imgW="1612800" imgH="393480" progId="Equation.3">
                  <p:embed/>
                </p:oleObj>
              </mc:Choice>
              <mc:Fallback>
                <p:oleObj name="Equation" r:id="rId7" imgW="1612800" imgH="393480" progId="Equation.3">
                  <p:embed/>
                  <p:pic>
                    <p:nvPicPr>
                      <p:cNvPr id="0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62000" y="5029200"/>
                        <a:ext cx="3179762" cy="77628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660935" name="Text Box 7"/>
          <p:cNvSpPr txBox="1">
            <a:spLocks noChangeArrowheads="1"/>
          </p:cNvSpPr>
          <p:nvPr/>
        </p:nvSpPr>
        <p:spPr bwMode="auto">
          <a:xfrm>
            <a:off x="2895600" y="5867400"/>
            <a:ext cx="6248400" cy="822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2400" b="0" i="1"/>
              <a:t>Normal equations: </a:t>
            </a:r>
            <a:r>
              <a:rPr lang="en-US" sz="2400" b="0"/>
              <a:t>least squares solution to </a:t>
            </a:r>
            <a:r>
              <a:rPr lang="en-US" sz="2400" b="0" i="1">
                <a:latin typeface="Times New Roman" pitchFamily="18" charset="0"/>
              </a:rPr>
              <a:t>XB=Y</a:t>
            </a:r>
          </a:p>
        </p:txBody>
      </p:sp>
      <p:graphicFrame>
        <p:nvGraphicFramePr>
          <p:cNvPr id="3076" name="Object 8"/>
          <p:cNvGraphicFramePr>
            <a:graphicFrameLocks noChangeAspect="1"/>
          </p:cNvGraphicFramePr>
          <p:nvPr/>
        </p:nvGraphicFramePr>
        <p:xfrm>
          <a:off x="838200" y="2232025"/>
          <a:ext cx="3124200" cy="6191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88" name="Equation" r:id="rId9" imgW="1473120" imgH="291960" progId="Equation.3">
                  <p:embed/>
                </p:oleObj>
              </mc:Choice>
              <mc:Fallback>
                <p:oleObj name="Equation" r:id="rId9" imgW="1473120" imgH="291960" progId="Equation.3">
                  <p:embed/>
                  <p:pic>
                    <p:nvPicPr>
                      <p:cNvPr id="0" name="Object 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38200" y="2232025"/>
                        <a:ext cx="3124200" cy="619125"/>
                      </a:xfrm>
                      <a:prstGeom prst="rect">
                        <a:avLst/>
                      </a:prstGeom>
                      <a:noFill/>
                      <a:ln w="9525">
                        <a:solidFill>
                          <a:srgbClr val="FF0000"/>
                        </a:solidFill>
                        <a:miter lim="800000"/>
                        <a:headEnd/>
                        <a:tailEnd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082" name="Rectangle 9"/>
          <p:cNvSpPr>
            <a:spLocks noChangeArrowheads="1"/>
          </p:cNvSpPr>
          <p:nvPr/>
        </p:nvSpPr>
        <p:spPr bwMode="auto">
          <a:xfrm>
            <a:off x="6400800" y="1905000"/>
            <a:ext cx="923925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400" b="0">
                <a:latin typeface="Times New Roman" pitchFamily="18" charset="0"/>
              </a:rPr>
              <a:t>(</a:t>
            </a:r>
            <a:r>
              <a:rPr lang="en-US" sz="2400" b="0" i="1">
                <a:latin typeface="Times New Roman" pitchFamily="18" charset="0"/>
              </a:rPr>
              <a:t>x</a:t>
            </a:r>
            <a:r>
              <a:rPr lang="en-US" sz="2400" b="0" i="1" baseline="-25000">
                <a:latin typeface="Times New Roman" pitchFamily="18" charset="0"/>
              </a:rPr>
              <a:t>i</a:t>
            </a:r>
            <a:r>
              <a:rPr lang="en-US" sz="2400" b="0">
                <a:latin typeface="Times New Roman" pitchFamily="18" charset="0"/>
              </a:rPr>
              <a:t>, </a:t>
            </a:r>
            <a:r>
              <a:rPr lang="en-US" sz="2400" b="0" i="1">
                <a:latin typeface="Times New Roman" pitchFamily="18" charset="0"/>
              </a:rPr>
              <a:t>y</a:t>
            </a:r>
            <a:r>
              <a:rPr lang="en-US" sz="2400" b="0" i="1" baseline="-25000">
                <a:latin typeface="Times New Roman" pitchFamily="18" charset="0"/>
              </a:rPr>
              <a:t>i</a:t>
            </a:r>
            <a:r>
              <a:rPr lang="en-US" sz="2400" b="0">
                <a:latin typeface="Times New Roman" pitchFamily="18" charset="0"/>
              </a:rPr>
              <a:t>)</a:t>
            </a:r>
          </a:p>
        </p:txBody>
      </p:sp>
      <p:sp>
        <p:nvSpPr>
          <p:cNvPr id="3083" name="Rectangle 10"/>
          <p:cNvSpPr>
            <a:spLocks noChangeArrowheads="1"/>
          </p:cNvSpPr>
          <p:nvPr/>
        </p:nvSpPr>
        <p:spPr bwMode="auto">
          <a:xfrm>
            <a:off x="7162800" y="1066800"/>
            <a:ext cx="1239838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400" b="0" i="1">
                <a:latin typeface="Times New Roman" pitchFamily="18" charset="0"/>
              </a:rPr>
              <a:t>y=mx+b</a:t>
            </a:r>
          </a:p>
        </p:txBody>
      </p:sp>
      <p:graphicFrame>
        <p:nvGraphicFramePr>
          <p:cNvPr id="1660939" name="Object 11"/>
          <p:cNvGraphicFramePr>
            <a:graphicFrameLocks noChangeAspect="1"/>
          </p:cNvGraphicFramePr>
          <p:nvPr/>
        </p:nvGraphicFramePr>
        <p:xfrm>
          <a:off x="838200" y="6019800"/>
          <a:ext cx="1905000" cy="4016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89" name="Equation" r:id="rId11" imgW="901440" imgH="190440" progId="Equation.3">
                  <p:embed/>
                </p:oleObj>
              </mc:Choice>
              <mc:Fallback>
                <p:oleObj name="Equation" r:id="rId11" imgW="901440" imgH="190440" progId="Equation.3">
                  <p:embed/>
                  <p:pic>
                    <p:nvPicPr>
                      <p:cNvPr id="0" name="Object 1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38200" y="6019800"/>
                        <a:ext cx="1905000" cy="401638"/>
                      </a:xfrm>
                      <a:prstGeom prst="rect">
                        <a:avLst/>
                      </a:prstGeom>
                      <a:noFill/>
                      <a:ln w="9525">
                        <a:solidFill>
                          <a:srgbClr val="FF0000"/>
                        </a:solidFill>
                        <a:miter lim="800000"/>
                        <a:headEnd/>
                        <a:tailEnd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609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609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609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60935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0"/>
            <a:ext cx="7467600" cy="731838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Problem with “vertical” least squares</a:t>
            </a:r>
          </a:p>
        </p:txBody>
      </p:sp>
      <p:sp>
        <p:nvSpPr>
          <p:cNvPr id="1662979" name="Rectangle 3"/>
          <p:cNvSpPr>
            <a:spLocks noGrp="1" noChangeArrowheads="1"/>
          </p:cNvSpPr>
          <p:nvPr>
            <p:ph sz="quarter" idx="1"/>
          </p:nvPr>
        </p:nvSpPr>
        <p:spPr/>
        <p:txBody>
          <a:bodyPr/>
          <a:lstStyle/>
          <a:p>
            <a:pPr>
              <a:buFontTx/>
              <a:buChar char="•"/>
            </a:pPr>
            <a:r>
              <a:rPr lang="en-US" smtClean="0"/>
              <a:t>Not rotation-invariant</a:t>
            </a:r>
          </a:p>
          <a:p>
            <a:pPr>
              <a:buFontTx/>
              <a:buChar char="•"/>
            </a:pPr>
            <a:r>
              <a:rPr lang="en-US" smtClean="0"/>
              <a:t>Fails completely for vertical lines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629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6297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62979" grpId="0" build="p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9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Total least squares</a:t>
            </a:r>
          </a:p>
        </p:txBody>
      </p:sp>
      <p:sp>
        <p:nvSpPr>
          <p:cNvPr id="4100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304800" y="914400"/>
            <a:ext cx="4800600" cy="2362200"/>
          </a:xfrm>
        </p:spPr>
        <p:txBody>
          <a:bodyPr/>
          <a:lstStyle/>
          <a:p>
            <a:pPr marL="0" indent="0"/>
            <a:r>
              <a:rPr lang="en-US" sz="2000" dirty="0" smtClean="0"/>
              <a:t>Distance between point </a:t>
            </a:r>
            <a:r>
              <a:rPr lang="en-US" sz="2000" dirty="0" smtClean="0">
                <a:latin typeface="Times New Roman" pitchFamily="18" charset="0"/>
              </a:rPr>
              <a:t>(</a:t>
            </a:r>
            <a:r>
              <a:rPr lang="en-US" sz="2000" i="1" dirty="0" smtClean="0">
                <a:latin typeface="Times New Roman" pitchFamily="18" charset="0"/>
              </a:rPr>
              <a:t>x</a:t>
            </a:r>
            <a:r>
              <a:rPr lang="en-US" sz="2000" i="1" baseline="-25000" dirty="0" smtClean="0">
                <a:latin typeface="Times New Roman" pitchFamily="18" charset="0"/>
              </a:rPr>
              <a:t>i</a:t>
            </a:r>
            <a:r>
              <a:rPr lang="en-US" sz="2000" dirty="0" smtClean="0">
                <a:latin typeface="Times New Roman" pitchFamily="18" charset="0"/>
              </a:rPr>
              <a:t>, </a:t>
            </a:r>
            <a:r>
              <a:rPr lang="en-US" sz="2000" i="1" dirty="0" err="1" smtClean="0">
                <a:latin typeface="Times New Roman" pitchFamily="18" charset="0"/>
              </a:rPr>
              <a:t>y</a:t>
            </a:r>
            <a:r>
              <a:rPr lang="en-US" sz="2000" i="1" baseline="-25000" dirty="0" err="1" smtClean="0">
                <a:latin typeface="Times New Roman" pitchFamily="18" charset="0"/>
              </a:rPr>
              <a:t>i</a:t>
            </a:r>
            <a:r>
              <a:rPr lang="en-US" sz="2000" dirty="0" smtClean="0">
                <a:latin typeface="Times New Roman" pitchFamily="18" charset="0"/>
              </a:rPr>
              <a:t>) </a:t>
            </a:r>
            <a:r>
              <a:rPr lang="en-US" sz="2000" dirty="0" smtClean="0"/>
              <a:t>and line</a:t>
            </a:r>
            <a:r>
              <a:rPr lang="en-US" sz="2000" dirty="0" smtClean="0">
                <a:latin typeface="Times New Roman" pitchFamily="18" charset="0"/>
              </a:rPr>
              <a:t> </a:t>
            </a:r>
            <a:r>
              <a:rPr lang="en-US" sz="2000" i="1" dirty="0" err="1" smtClean="0">
                <a:latin typeface="Times New Roman" pitchFamily="18" charset="0"/>
              </a:rPr>
              <a:t>ax+by</a:t>
            </a:r>
            <a:r>
              <a:rPr lang="en-US" sz="2000" i="1" dirty="0" smtClean="0">
                <a:latin typeface="Times New Roman" pitchFamily="18" charset="0"/>
              </a:rPr>
              <a:t>=d </a:t>
            </a:r>
            <a:r>
              <a:rPr lang="en-US" sz="2000" dirty="0" smtClean="0">
                <a:latin typeface="Times New Roman" pitchFamily="18" charset="0"/>
              </a:rPr>
              <a:t>(</a:t>
            </a:r>
            <a:r>
              <a:rPr lang="en-US" sz="2000" i="1" dirty="0" smtClean="0">
                <a:latin typeface="Times New Roman" pitchFamily="18" charset="0"/>
              </a:rPr>
              <a:t>a</a:t>
            </a:r>
            <a:r>
              <a:rPr lang="en-US" sz="2000" baseline="30000" dirty="0" smtClean="0">
                <a:latin typeface="Times New Roman" pitchFamily="18" charset="0"/>
              </a:rPr>
              <a:t>2</a:t>
            </a:r>
            <a:r>
              <a:rPr lang="en-US" sz="2000" i="1" dirty="0" smtClean="0">
                <a:latin typeface="Times New Roman" pitchFamily="18" charset="0"/>
              </a:rPr>
              <a:t>+b</a:t>
            </a:r>
            <a:r>
              <a:rPr lang="en-US" sz="2000" baseline="30000" dirty="0" smtClean="0">
                <a:latin typeface="Times New Roman" pitchFamily="18" charset="0"/>
              </a:rPr>
              <a:t>2</a:t>
            </a:r>
            <a:r>
              <a:rPr lang="en-US" sz="2000" i="1" dirty="0" smtClean="0">
                <a:latin typeface="Times New Roman" pitchFamily="18" charset="0"/>
              </a:rPr>
              <a:t>=</a:t>
            </a:r>
            <a:r>
              <a:rPr lang="en-US" sz="2000" dirty="0" smtClean="0">
                <a:latin typeface="Times New Roman" pitchFamily="18" charset="0"/>
              </a:rPr>
              <a:t>1): |</a:t>
            </a:r>
            <a:r>
              <a:rPr lang="en-US" sz="2000" i="1" dirty="0" err="1" smtClean="0">
                <a:latin typeface="Times New Roman" pitchFamily="18" charset="0"/>
              </a:rPr>
              <a:t>ax</a:t>
            </a:r>
            <a:r>
              <a:rPr lang="en-US" sz="2000" i="1" baseline="-25000" dirty="0" err="1" smtClean="0">
                <a:latin typeface="Times New Roman" pitchFamily="18" charset="0"/>
              </a:rPr>
              <a:t>i</a:t>
            </a:r>
            <a:r>
              <a:rPr lang="en-US" sz="2000" i="1" dirty="0" smtClean="0">
                <a:latin typeface="Times New Roman" pitchFamily="18" charset="0"/>
              </a:rPr>
              <a:t> + </a:t>
            </a:r>
            <a:r>
              <a:rPr lang="en-US" sz="2000" i="1" dirty="0" err="1" smtClean="0">
                <a:latin typeface="Times New Roman" pitchFamily="18" charset="0"/>
              </a:rPr>
              <a:t>by</a:t>
            </a:r>
            <a:r>
              <a:rPr lang="en-US" sz="2000" i="1" baseline="-25000" dirty="0" err="1" smtClean="0">
                <a:latin typeface="Times New Roman" pitchFamily="18" charset="0"/>
              </a:rPr>
              <a:t>i</a:t>
            </a:r>
            <a:r>
              <a:rPr lang="en-US" sz="2000" i="1" dirty="0" smtClean="0">
                <a:latin typeface="Times New Roman" pitchFamily="18" charset="0"/>
              </a:rPr>
              <a:t> – d</a:t>
            </a:r>
            <a:r>
              <a:rPr lang="en-US" sz="2000" dirty="0" smtClean="0">
                <a:latin typeface="Times New Roman" pitchFamily="18" charset="0"/>
              </a:rPr>
              <a:t>|</a:t>
            </a:r>
          </a:p>
        </p:txBody>
      </p:sp>
      <p:graphicFrame>
        <p:nvGraphicFramePr>
          <p:cNvPr id="4098" name="Object 8"/>
          <p:cNvGraphicFramePr>
            <a:graphicFrameLocks noGrp="1" noChangeAspect="1"/>
          </p:cNvGraphicFramePr>
          <p:nvPr>
            <p:ph sz="quarter" idx="2"/>
          </p:nvPr>
        </p:nvGraphicFramePr>
        <p:xfrm>
          <a:off x="5778500" y="2044700"/>
          <a:ext cx="1549400" cy="2921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01" name="Equation" r:id="rId4" imgW="1549080" imgH="291960" progId="Equation.3">
                  <p:embed/>
                </p:oleObj>
              </mc:Choice>
              <mc:Fallback>
                <p:oleObj name="Equation" r:id="rId4" imgW="1549080" imgH="291960" progId="Equation.3">
                  <p:embed/>
                  <p:pic>
                    <p:nvPicPr>
                      <p:cNvPr id="0" name="Object 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778500" y="2044700"/>
                        <a:ext cx="1549400" cy="292100"/>
                      </a:xfrm>
                      <a:prstGeom prst="rect">
                        <a:avLst/>
                      </a:prstGeom>
                      <a:noFill/>
                      <a:ln w="9525">
                        <a:solidFill>
                          <a:srgbClr val="FF0000"/>
                        </a:solidFill>
                        <a:miter lim="800000"/>
                        <a:headEnd/>
                        <a:tailEnd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4101" name="Picture 4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5156200" y="936625"/>
            <a:ext cx="2692400" cy="1882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102" name="Rectangle 5"/>
          <p:cNvSpPr>
            <a:spLocks noChangeArrowheads="1"/>
          </p:cNvSpPr>
          <p:nvPr/>
        </p:nvSpPr>
        <p:spPr bwMode="auto">
          <a:xfrm>
            <a:off x="6477000" y="1905000"/>
            <a:ext cx="923925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400" b="0">
                <a:latin typeface="Times New Roman" pitchFamily="18" charset="0"/>
              </a:rPr>
              <a:t>(</a:t>
            </a:r>
            <a:r>
              <a:rPr lang="en-US" sz="2400" b="0" i="1">
                <a:latin typeface="Times New Roman" pitchFamily="18" charset="0"/>
              </a:rPr>
              <a:t>x</a:t>
            </a:r>
            <a:r>
              <a:rPr lang="en-US" sz="2400" b="0" i="1" baseline="-25000">
                <a:latin typeface="Times New Roman" pitchFamily="18" charset="0"/>
              </a:rPr>
              <a:t>i</a:t>
            </a:r>
            <a:r>
              <a:rPr lang="en-US" sz="2400" b="0">
                <a:latin typeface="Times New Roman" pitchFamily="18" charset="0"/>
              </a:rPr>
              <a:t>, </a:t>
            </a:r>
            <a:r>
              <a:rPr lang="en-US" sz="2400" b="0" i="1">
                <a:latin typeface="Times New Roman" pitchFamily="18" charset="0"/>
              </a:rPr>
              <a:t>y</a:t>
            </a:r>
            <a:r>
              <a:rPr lang="en-US" sz="2400" b="0" i="1" baseline="-25000">
                <a:latin typeface="Times New Roman" pitchFamily="18" charset="0"/>
              </a:rPr>
              <a:t>i</a:t>
            </a:r>
            <a:r>
              <a:rPr lang="en-US" sz="2400" b="0">
                <a:latin typeface="Times New Roman" pitchFamily="18" charset="0"/>
              </a:rPr>
              <a:t>)</a:t>
            </a:r>
          </a:p>
        </p:txBody>
      </p:sp>
      <p:sp>
        <p:nvSpPr>
          <p:cNvPr id="4103" name="Rectangle 6"/>
          <p:cNvSpPr>
            <a:spLocks noChangeArrowheads="1"/>
          </p:cNvSpPr>
          <p:nvPr/>
        </p:nvSpPr>
        <p:spPr bwMode="auto">
          <a:xfrm>
            <a:off x="7162800" y="1066800"/>
            <a:ext cx="1323975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400" b="0" i="1">
                <a:latin typeface="Times New Roman" pitchFamily="18" charset="0"/>
              </a:rPr>
              <a:t>ax+by=d</a:t>
            </a:r>
          </a:p>
        </p:txBody>
      </p:sp>
      <p:sp>
        <p:nvSpPr>
          <p:cNvPr id="4104" name="Rectangle 24"/>
          <p:cNvSpPr>
            <a:spLocks noChangeArrowheads="1"/>
          </p:cNvSpPr>
          <p:nvPr/>
        </p:nvSpPr>
        <p:spPr bwMode="auto">
          <a:xfrm>
            <a:off x="7010400" y="1600200"/>
            <a:ext cx="2057400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US" sz="2000" b="0"/>
              <a:t>Unit normal: </a:t>
            </a:r>
            <a:r>
              <a:rPr lang="en-US" sz="2000" b="0" i="1">
                <a:latin typeface="Times New Roman" pitchFamily="18" charset="0"/>
              </a:rPr>
              <a:t>N=</a:t>
            </a:r>
            <a:r>
              <a:rPr lang="en-US" sz="2000" b="0">
                <a:latin typeface="Times New Roman" pitchFamily="18" charset="0"/>
              </a:rPr>
              <a:t>(</a:t>
            </a:r>
            <a:r>
              <a:rPr lang="en-US" sz="2000" b="0" i="1">
                <a:latin typeface="Times New Roman" pitchFamily="18" charset="0"/>
              </a:rPr>
              <a:t>a, b</a:t>
            </a:r>
            <a:r>
              <a:rPr lang="en-US" sz="2000" b="0">
                <a:latin typeface="Times New Roman" pitchFamily="18" charset="0"/>
              </a:rPr>
              <a:t>)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Total least squares</a:t>
            </a:r>
          </a:p>
        </p:txBody>
      </p:sp>
      <p:sp>
        <p:nvSpPr>
          <p:cNvPr id="5125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304800" y="914400"/>
            <a:ext cx="4800600" cy="2362200"/>
          </a:xfrm>
        </p:spPr>
        <p:txBody>
          <a:bodyPr/>
          <a:lstStyle/>
          <a:p>
            <a:pPr marL="0" indent="0"/>
            <a:r>
              <a:rPr lang="en-US" sz="2000" dirty="0" smtClean="0"/>
              <a:t>Distance between point </a:t>
            </a:r>
            <a:r>
              <a:rPr lang="en-US" sz="2000" dirty="0" smtClean="0">
                <a:latin typeface="Times New Roman" pitchFamily="18" charset="0"/>
              </a:rPr>
              <a:t>(</a:t>
            </a:r>
            <a:r>
              <a:rPr lang="en-US" sz="2000" i="1" dirty="0" smtClean="0">
                <a:latin typeface="Times New Roman" pitchFamily="18" charset="0"/>
              </a:rPr>
              <a:t>x</a:t>
            </a:r>
            <a:r>
              <a:rPr lang="en-US" sz="2000" i="1" baseline="-25000" dirty="0" smtClean="0">
                <a:latin typeface="Times New Roman" pitchFamily="18" charset="0"/>
              </a:rPr>
              <a:t>i</a:t>
            </a:r>
            <a:r>
              <a:rPr lang="en-US" sz="2000" dirty="0" smtClean="0">
                <a:latin typeface="Times New Roman" pitchFamily="18" charset="0"/>
              </a:rPr>
              <a:t>, </a:t>
            </a:r>
            <a:r>
              <a:rPr lang="en-US" sz="2000" i="1" dirty="0" err="1" smtClean="0">
                <a:latin typeface="Times New Roman" pitchFamily="18" charset="0"/>
              </a:rPr>
              <a:t>y</a:t>
            </a:r>
            <a:r>
              <a:rPr lang="en-US" sz="2000" i="1" baseline="-25000" dirty="0" err="1" smtClean="0">
                <a:latin typeface="Times New Roman" pitchFamily="18" charset="0"/>
              </a:rPr>
              <a:t>i</a:t>
            </a:r>
            <a:r>
              <a:rPr lang="en-US" sz="2000" dirty="0" smtClean="0">
                <a:latin typeface="Times New Roman" pitchFamily="18" charset="0"/>
              </a:rPr>
              <a:t>) </a:t>
            </a:r>
            <a:r>
              <a:rPr lang="en-US" sz="2000" dirty="0" smtClean="0"/>
              <a:t>and line</a:t>
            </a:r>
            <a:r>
              <a:rPr lang="en-US" sz="2000" dirty="0" smtClean="0">
                <a:latin typeface="Times New Roman" pitchFamily="18" charset="0"/>
              </a:rPr>
              <a:t> </a:t>
            </a:r>
            <a:r>
              <a:rPr lang="en-US" sz="2000" i="1" dirty="0" err="1" smtClean="0">
                <a:latin typeface="Times New Roman" pitchFamily="18" charset="0"/>
              </a:rPr>
              <a:t>ax+by</a:t>
            </a:r>
            <a:r>
              <a:rPr lang="en-US" sz="2000" i="1" dirty="0" smtClean="0">
                <a:latin typeface="Times New Roman" pitchFamily="18" charset="0"/>
              </a:rPr>
              <a:t>=d </a:t>
            </a:r>
            <a:r>
              <a:rPr lang="en-US" sz="2000" dirty="0" smtClean="0">
                <a:latin typeface="Times New Roman" pitchFamily="18" charset="0"/>
              </a:rPr>
              <a:t>(</a:t>
            </a:r>
            <a:r>
              <a:rPr lang="en-US" sz="2000" i="1" dirty="0" smtClean="0">
                <a:latin typeface="Times New Roman" pitchFamily="18" charset="0"/>
              </a:rPr>
              <a:t>a</a:t>
            </a:r>
            <a:r>
              <a:rPr lang="en-US" sz="2000" baseline="30000" dirty="0" smtClean="0">
                <a:latin typeface="Times New Roman" pitchFamily="18" charset="0"/>
              </a:rPr>
              <a:t>2</a:t>
            </a:r>
            <a:r>
              <a:rPr lang="en-US" sz="2000" i="1" dirty="0" smtClean="0">
                <a:latin typeface="Times New Roman" pitchFamily="18" charset="0"/>
              </a:rPr>
              <a:t>+b</a:t>
            </a:r>
            <a:r>
              <a:rPr lang="en-US" sz="2000" baseline="30000" dirty="0" smtClean="0">
                <a:latin typeface="Times New Roman" pitchFamily="18" charset="0"/>
              </a:rPr>
              <a:t>2</a:t>
            </a:r>
            <a:r>
              <a:rPr lang="en-US" sz="2000" i="1" dirty="0" smtClean="0">
                <a:latin typeface="Times New Roman" pitchFamily="18" charset="0"/>
              </a:rPr>
              <a:t>=</a:t>
            </a:r>
            <a:r>
              <a:rPr lang="en-US" sz="2000" dirty="0" smtClean="0">
                <a:latin typeface="Times New Roman" pitchFamily="18" charset="0"/>
              </a:rPr>
              <a:t>1): |</a:t>
            </a:r>
            <a:r>
              <a:rPr lang="en-US" sz="2000" i="1" dirty="0" err="1" smtClean="0">
                <a:latin typeface="Times New Roman" pitchFamily="18" charset="0"/>
              </a:rPr>
              <a:t>ax</a:t>
            </a:r>
            <a:r>
              <a:rPr lang="en-US" sz="2000" i="1" baseline="-25000" dirty="0" err="1" smtClean="0">
                <a:latin typeface="Times New Roman" pitchFamily="18" charset="0"/>
              </a:rPr>
              <a:t>i</a:t>
            </a:r>
            <a:r>
              <a:rPr lang="en-US" sz="2000" i="1" dirty="0" smtClean="0">
                <a:latin typeface="Times New Roman" pitchFamily="18" charset="0"/>
              </a:rPr>
              <a:t> + </a:t>
            </a:r>
            <a:r>
              <a:rPr lang="en-US" sz="2000" i="1" dirty="0" err="1" smtClean="0">
                <a:latin typeface="Times New Roman" pitchFamily="18" charset="0"/>
              </a:rPr>
              <a:t>by</a:t>
            </a:r>
            <a:r>
              <a:rPr lang="en-US" sz="2000" i="1" baseline="-25000" dirty="0" err="1" smtClean="0">
                <a:latin typeface="Times New Roman" pitchFamily="18" charset="0"/>
              </a:rPr>
              <a:t>i</a:t>
            </a:r>
            <a:r>
              <a:rPr lang="en-US" sz="2000" i="1" dirty="0" smtClean="0">
                <a:latin typeface="Times New Roman" pitchFamily="18" charset="0"/>
              </a:rPr>
              <a:t> – d</a:t>
            </a:r>
            <a:r>
              <a:rPr lang="en-US" sz="2000" dirty="0" smtClean="0">
                <a:latin typeface="Times New Roman" pitchFamily="18" charset="0"/>
              </a:rPr>
              <a:t>|</a:t>
            </a:r>
          </a:p>
          <a:p>
            <a:pPr marL="0" indent="0"/>
            <a:r>
              <a:rPr lang="en-US" sz="2000" dirty="0" smtClean="0"/>
              <a:t>Find </a:t>
            </a:r>
            <a:r>
              <a:rPr lang="en-US" sz="2000" dirty="0" smtClean="0">
                <a:latin typeface="Times New Roman" pitchFamily="18" charset="0"/>
              </a:rPr>
              <a:t>(</a:t>
            </a:r>
            <a:r>
              <a:rPr lang="en-US" sz="2000" i="1" dirty="0" smtClean="0">
                <a:latin typeface="Times New Roman" pitchFamily="18" charset="0"/>
              </a:rPr>
              <a:t>a</a:t>
            </a:r>
            <a:r>
              <a:rPr lang="en-US" sz="2000" dirty="0" smtClean="0">
                <a:latin typeface="Times New Roman" pitchFamily="18" charset="0"/>
              </a:rPr>
              <a:t>, </a:t>
            </a:r>
            <a:r>
              <a:rPr lang="en-US" sz="2000" i="1" dirty="0" smtClean="0">
                <a:latin typeface="Times New Roman" pitchFamily="18" charset="0"/>
              </a:rPr>
              <a:t>b</a:t>
            </a:r>
            <a:r>
              <a:rPr lang="en-US" sz="2000" dirty="0" smtClean="0">
                <a:latin typeface="Times New Roman" pitchFamily="18" charset="0"/>
              </a:rPr>
              <a:t>, </a:t>
            </a:r>
            <a:r>
              <a:rPr lang="en-US" sz="2000" i="1" dirty="0" smtClean="0">
                <a:latin typeface="Times New Roman" pitchFamily="18" charset="0"/>
              </a:rPr>
              <a:t>d</a:t>
            </a:r>
            <a:r>
              <a:rPr lang="en-US" sz="2000" dirty="0" smtClean="0">
                <a:latin typeface="Times New Roman" pitchFamily="18" charset="0"/>
              </a:rPr>
              <a:t>) </a:t>
            </a:r>
            <a:r>
              <a:rPr lang="en-US" sz="2000" dirty="0" smtClean="0"/>
              <a:t>to minimize the sum of squared perpendicular distances</a:t>
            </a:r>
          </a:p>
        </p:txBody>
      </p:sp>
      <p:graphicFrame>
        <p:nvGraphicFramePr>
          <p:cNvPr id="5122" name="Object 8"/>
          <p:cNvGraphicFramePr>
            <a:graphicFrameLocks noGrp="1" noChangeAspect="1"/>
          </p:cNvGraphicFramePr>
          <p:nvPr>
            <p:ph sz="quarter" idx="2"/>
          </p:nvPr>
        </p:nvGraphicFramePr>
        <p:xfrm>
          <a:off x="5778500" y="2044700"/>
          <a:ext cx="1549400" cy="2921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28" name="Equation" r:id="rId4" imgW="1549080" imgH="291960" progId="Equation.3">
                  <p:embed/>
                </p:oleObj>
              </mc:Choice>
              <mc:Fallback>
                <p:oleObj name="Equation" r:id="rId4" imgW="1549080" imgH="291960" progId="Equation.3">
                  <p:embed/>
                  <p:pic>
                    <p:nvPicPr>
                      <p:cNvPr id="0" name="Object 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778500" y="2044700"/>
                        <a:ext cx="1549400" cy="292100"/>
                      </a:xfrm>
                      <a:prstGeom prst="rect">
                        <a:avLst/>
                      </a:prstGeom>
                      <a:noFill/>
                      <a:ln w="9525">
                        <a:solidFill>
                          <a:srgbClr val="FF0000"/>
                        </a:solidFill>
                        <a:miter lim="800000"/>
                        <a:headEnd/>
                        <a:tailEnd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123" name="Object 20"/>
          <p:cNvGraphicFramePr>
            <a:graphicFrameLocks noGrp="1" noChangeAspect="1"/>
          </p:cNvGraphicFramePr>
          <p:nvPr>
            <p:ph sz="quarter" idx="3"/>
          </p:nvPr>
        </p:nvGraphicFramePr>
        <p:xfrm>
          <a:off x="990600" y="2362200"/>
          <a:ext cx="3427413" cy="6461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29" name="Equation" r:id="rId6" imgW="1549080" imgH="291960" progId="Equation.3">
                  <p:embed/>
                </p:oleObj>
              </mc:Choice>
              <mc:Fallback>
                <p:oleObj name="Equation" r:id="rId6" imgW="1549080" imgH="291960" progId="Equation.3">
                  <p:embed/>
                  <p:pic>
                    <p:nvPicPr>
                      <p:cNvPr id="0" name="Object 2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90600" y="2362200"/>
                        <a:ext cx="3427413" cy="646113"/>
                      </a:xfrm>
                      <a:prstGeom prst="rect">
                        <a:avLst/>
                      </a:prstGeom>
                      <a:noFill/>
                      <a:ln w="9525">
                        <a:solidFill>
                          <a:srgbClr val="FF0000"/>
                        </a:solidFill>
                        <a:miter lim="800000"/>
                        <a:headEnd/>
                        <a:tailEnd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5126" name="Picture 4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5105400" y="936625"/>
            <a:ext cx="2692400" cy="1882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127" name="Rectangle 5"/>
          <p:cNvSpPr>
            <a:spLocks noChangeArrowheads="1"/>
          </p:cNvSpPr>
          <p:nvPr/>
        </p:nvSpPr>
        <p:spPr bwMode="auto">
          <a:xfrm>
            <a:off x="6477000" y="1905000"/>
            <a:ext cx="923925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400" b="0">
                <a:latin typeface="Times New Roman" pitchFamily="18" charset="0"/>
              </a:rPr>
              <a:t>(</a:t>
            </a:r>
            <a:r>
              <a:rPr lang="en-US" sz="2400" b="0" i="1">
                <a:latin typeface="Times New Roman" pitchFamily="18" charset="0"/>
              </a:rPr>
              <a:t>x</a:t>
            </a:r>
            <a:r>
              <a:rPr lang="en-US" sz="2400" b="0" i="1" baseline="-25000">
                <a:latin typeface="Times New Roman" pitchFamily="18" charset="0"/>
              </a:rPr>
              <a:t>i</a:t>
            </a:r>
            <a:r>
              <a:rPr lang="en-US" sz="2400" b="0">
                <a:latin typeface="Times New Roman" pitchFamily="18" charset="0"/>
              </a:rPr>
              <a:t>, </a:t>
            </a:r>
            <a:r>
              <a:rPr lang="en-US" sz="2400" b="0" i="1">
                <a:latin typeface="Times New Roman" pitchFamily="18" charset="0"/>
              </a:rPr>
              <a:t>y</a:t>
            </a:r>
            <a:r>
              <a:rPr lang="en-US" sz="2400" b="0" i="1" baseline="-25000">
                <a:latin typeface="Times New Roman" pitchFamily="18" charset="0"/>
              </a:rPr>
              <a:t>i</a:t>
            </a:r>
            <a:r>
              <a:rPr lang="en-US" sz="2400" b="0">
                <a:latin typeface="Times New Roman" pitchFamily="18" charset="0"/>
              </a:rPr>
              <a:t>)</a:t>
            </a:r>
          </a:p>
        </p:txBody>
      </p:sp>
      <p:sp>
        <p:nvSpPr>
          <p:cNvPr id="5128" name="Rectangle 6"/>
          <p:cNvSpPr>
            <a:spLocks noChangeArrowheads="1"/>
          </p:cNvSpPr>
          <p:nvPr/>
        </p:nvSpPr>
        <p:spPr bwMode="auto">
          <a:xfrm>
            <a:off x="7162800" y="1066800"/>
            <a:ext cx="1323975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400" b="0" i="1">
                <a:latin typeface="Times New Roman" pitchFamily="18" charset="0"/>
              </a:rPr>
              <a:t>ax+by=d</a:t>
            </a:r>
          </a:p>
        </p:txBody>
      </p:sp>
      <p:sp>
        <p:nvSpPr>
          <p:cNvPr id="5129" name="Rectangle 24"/>
          <p:cNvSpPr>
            <a:spLocks noChangeArrowheads="1"/>
          </p:cNvSpPr>
          <p:nvPr/>
        </p:nvSpPr>
        <p:spPr bwMode="auto">
          <a:xfrm>
            <a:off x="7010400" y="1600200"/>
            <a:ext cx="2057400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US" sz="2000" b="0"/>
              <a:t>Unit normal: </a:t>
            </a:r>
            <a:r>
              <a:rPr lang="en-US" sz="2000" b="0" i="1">
                <a:latin typeface="Times New Roman" pitchFamily="18" charset="0"/>
              </a:rPr>
              <a:t>N=</a:t>
            </a:r>
            <a:r>
              <a:rPr lang="en-US" sz="2000" b="0">
                <a:latin typeface="Times New Roman" pitchFamily="18" charset="0"/>
              </a:rPr>
              <a:t>(</a:t>
            </a:r>
            <a:r>
              <a:rPr lang="en-US" sz="2000" b="0" i="1">
                <a:latin typeface="Times New Roman" pitchFamily="18" charset="0"/>
              </a:rPr>
              <a:t>a, b</a:t>
            </a:r>
            <a:r>
              <a:rPr lang="en-US" sz="2000" b="0">
                <a:latin typeface="Times New Roman" pitchFamily="18" charset="0"/>
              </a:rPr>
              <a:t>)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5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Total least squares</a:t>
            </a:r>
          </a:p>
        </p:txBody>
      </p:sp>
      <p:sp>
        <p:nvSpPr>
          <p:cNvPr id="6153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304800" y="914400"/>
            <a:ext cx="4648200" cy="2362200"/>
          </a:xfrm>
        </p:spPr>
        <p:txBody>
          <a:bodyPr/>
          <a:lstStyle/>
          <a:p>
            <a:pPr marL="0" indent="0"/>
            <a:r>
              <a:rPr lang="en-US" sz="2000" dirty="0" smtClean="0"/>
              <a:t>Distance between point </a:t>
            </a:r>
            <a:r>
              <a:rPr lang="en-US" sz="2000" dirty="0" smtClean="0">
                <a:latin typeface="Times New Roman" pitchFamily="18" charset="0"/>
              </a:rPr>
              <a:t>(</a:t>
            </a:r>
            <a:r>
              <a:rPr lang="en-US" sz="2000" i="1" dirty="0" smtClean="0">
                <a:latin typeface="Times New Roman" pitchFamily="18" charset="0"/>
              </a:rPr>
              <a:t>x</a:t>
            </a:r>
            <a:r>
              <a:rPr lang="en-US" sz="2000" i="1" baseline="-25000" dirty="0" smtClean="0">
                <a:latin typeface="Times New Roman" pitchFamily="18" charset="0"/>
              </a:rPr>
              <a:t>i</a:t>
            </a:r>
            <a:r>
              <a:rPr lang="en-US" sz="2000" dirty="0" smtClean="0">
                <a:latin typeface="Times New Roman" pitchFamily="18" charset="0"/>
              </a:rPr>
              <a:t>, </a:t>
            </a:r>
            <a:r>
              <a:rPr lang="en-US" sz="2000" i="1" dirty="0" err="1" smtClean="0">
                <a:latin typeface="Times New Roman" pitchFamily="18" charset="0"/>
              </a:rPr>
              <a:t>y</a:t>
            </a:r>
            <a:r>
              <a:rPr lang="en-US" sz="2000" i="1" baseline="-25000" dirty="0" err="1" smtClean="0">
                <a:latin typeface="Times New Roman" pitchFamily="18" charset="0"/>
              </a:rPr>
              <a:t>i</a:t>
            </a:r>
            <a:r>
              <a:rPr lang="en-US" sz="2000" dirty="0" smtClean="0">
                <a:latin typeface="Times New Roman" pitchFamily="18" charset="0"/>
              </a:rPr>
              <a:t>) </a:t>
            </a:r>
            <a:r>
              <a:rPr lang="en-US" sz="2000" dirty="0" smtClean="0"/>
              <a:t>and line</a:t>
            </a:r>
            <a:r>
              <a:rPr lang="en-US" sz="2000" dirty="0" smtClean="0">
                <a:latin typeface="Times New Roman" pitchFamily="18" charset="0"/>
              </a:rPr>
              <a:t> </a:t>
            </a:r>
            <a:r>
              <a:rPr lang="en-US" sz="2000" i="1" dirty="0" err="1" smtClean="0">
                <a:latin typeface="Times New Roman" pitchFamily="18" charset="0"/>
              </a:rPr>
              <a:t>ax+by</a:t>
            </a:r>
            <a:r>
              <a:rPr lang="en-US" sz="2000" i="1" dirty="0" smtClean="0">
                <a:latin typeface="Times New Roman" pitchFamily="18" charset="0"/>
              </a:rPr>
              <a:t>=d </a:t>
            </a:r>
            <a:r>
              <a:rPr lang="en-US" sz="2000" dirty="0" smtClean="0">
                <a:latin typeface="Times New Roman" pitchFamily="18" charset="0"/>
              </a:rPr>
              <a:t>(</a:t>
            </a:r>
            <a:r>
              <a:rPr lang="en-US" sz="2000" i="1" dirty="0" smtClean="0">
                <a:latin typeface="Times New Roman" pitchFamily="18" charset="0"/>
              </a:rPr>
              <a:t>a</a:t>
            </a:r>
            <a:r>
              <a:rPr lang="en-US" sz="2000" baseline="30000" dirty="0" smtClean="0">
                <a:latin typeface="Times New Roman" pitchFamily="18" charset="0"/>
              </a:rPr>
              <a:t>2</a:t>
            </a:r>
            <a:r>
              <a:rPr lang="en-US" sz="2000" i="1" dirty="0" smtClean="0">
                <a:latin typeface="Times New Roman" pitchFamily="18" charset="0"/>
              </a:rPr>
              <a:t>+b</a:t>
            </a:r>
            <a:r>
              <a:rPr lang="en-US" sz="2000" baseline="30000" dirty="0" smtClean="0">
                <a:latin typeface="Times New Roman" pitchFamily="18" charset="0"/>
              </a:rPr>
              <a:t>2</a:t>
            </a:r>
            <a:r>
              <a:rPr lang="en-US" sz="2000" i="1" dirty="0" smtClean="0">
                <a:latin typeface="Times New Roman" pitchFamily="18" charset="0"/>
              </a:rPr>
              <a:t>=</a:t>
            </a:r>
            <a:r>
              <a:rPr lang="en-US" sz="2000" dirty="0" smtClean="0">
                <a:latin typeface="Times New Roman" pitchFamily="18" charset="0"/>
              </a:rPr>
              <a:t>1): |</a:t>
            </a:r>
            <a:r>
              <a:rPr lang="en-US" sz="2000" i="1" dirty="0" err="1" smtClean="0">
                <a:latin typeface="Times New Roman" pitchFamily="18" charset="0"/>
              </a:rPr>
              <a:t>ax</a:t>
            </a:r>
            <a:r>
              <a:rPr lang="en-US" sz="2000" i="1" baseline="-25000" dirty="0" err="1" smtClean="0">
                <a:latin typeface="Times New Roman" pitchFamily="18" charset="0"/>
              </a:rPr>
              <a:t>i</a:t>
            </a:r>
            <a:r>
              <a:rPr lang="en-US" sz="2000" i="1" dirty="0" smtClean="0">
                <a:latin typeface="Times New Roman" pitchFamily="18" charset="0"/>
              </a:rPr>
              <a:t> + </a:t>
            </a:r>
            <a:r>
              <a:rPr lang="en-US" sz="2000" i="1" dirty="0" err="1" smtClean="0">
                <a:latin typeface="Times New Roman" pitchFamily="18" charset="0"/>
              </a:rPr>
              <a:t>by</a:t>
            </a:r>
            <a:r>
              <a:rPr lang="en-US" sz="2000" i="1" baseline="-25000" dirty="0" err="1" smtClean="0">
                <a:latin typeface="Times New Roman" pitchFamily="18" charset="0"/>
              </a:rPr>
              <a:t>i</a:t>
            </a:r>
            <a:r>
              <a:rPr lang="en-US" sz="2000" i="1" dirty="0" smtClean="0">
                <a:latin typeface="Times New Roman" pitchFamily="18" charset="0"/>
              </a:rPr>
              <a:t> – d</a:t>
            </a:r>
            <a:r>
              <a:rPr lang="en-US" sz="2000" dirty="0" smtClean="0">
                <a:latin typeface="Times New Roman" pitchFamily="18" charset="0"/>
              </a:rPr>
              <a:t>|</a:t>
            </a:r>
          </a:p>
          <a:p>
            <a:pPr marL="0" indent="0"/>
            <a:r>
              <a:rPr lang="en-US" sz="2000" dirty="0" smtClean="0"/>
              <a:t>Find </a:t>
            </a:r>
            <a:r>
              <a:rPr lang="en-US" sz="2000" dirty="0" smtClean="0">
                <a:latin typeface="Times New Roman" pitchFamily="18" charset="0"/>
              </a:rPr>
              <a:t>(</a:t>
            </a:r>
            <a:r>
              <a:rPr lang="en-US" sz="2000" i="1" dirty="0" smtClean="0">
                <a:latin typeface="Times New Roman" pitchFamily="18" charset="0"/>
              </a:rPr>
              <a:t>a</a:t>
            </a:r>
            <a:r>
              <a:rPr lang="en-US" sz="2000" dirty="0" smtClean="0">
                <a:latin typeface="Times New Roman" pitchFamily="18" charset="0"/>
              </a:rPr>
              <a:t>, </a:t>
            </a:r>
            <a:r>
              <a:rPr lang="en-US" sz="2000" i="1" dirty="0" smtClean="0">
                <a:latin typeface="Times New Roman" pitchFamily="18" charset="0"/>
              </a:rPr>
              <a:t>b</a:t>
            </a:r>
            <a:r>
              <a:rPr lang="en-US" sz="2000" dirty="0" smtClean="0">
                <a:latin typeface="Times New Roman" pitchFamily="18" charset="0"/>
              </a:rPr>
              <a:t>, </a:t>
            </a:r>
            <a:r>
              <a:rPr lang="en-US" sz="2000" i="1" dirty="0" smtClean="0">
                <a:latin typeface="Times New Roman" pitchFamily="18" charset="0"/>
              </a:rPr>
              <a:t>d</a:t>
            </a:r>
            <a:r>
              <a:rPr lang="en-US" sz="2000" dirty="0" smtClean="0">
                <a:latin typeface="Times New Roman" pitchFamily="18" charset="0"/>
              </a:rPr>
              <a:t>) </a:t>
            </a:r>
            <a:r>
              <a:rPr lang="en-US" sz="2000" dirty="0" smtClean="0"/>
              <a:t>to minimize the sum of squared perpendicular distances</a:t>
            </a:r>
          </a:p>
        </p:txBody>
      </p:sp>
      <p:graphicFrame>
        <p:nvGraphicFramePr>
          <p:cNvPr id="6146" name="Object 4"/>
          <p:cNvGraphicFramePr>
            <a:graphicFrameLocks noGrp="1" noChangeAspect="1"/>
          </p:cNvGraphicFramePr>
          <p:nvPr>
            <p:ph sz="quarter" idx="2"/>
          </p:nvPr>
        </p:nvGraphicFramePr>
        <p:xfrm>
          <a:off x="5778500" y="2044700"/>
          <a:ext cx="1549400" cy="2921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164" name="Equation" r:id="rId4" imgW="1549080" imgH="291960" progId="Equation.3">
                  <p:embed/>
                </p:oleObj>
              </mc:Choice>
              <mc:Fallback>
                <p:oleObj name="Equation" r:id="rId4" imgW="1549080" imgH="291960" progId="Equation.3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778500" y="2044700"/>
                        <a:ext cx="1549400" cy="292100"/>
                      </a:xfrm>
                      <a:prstGeom prst="rect">
                        <a:avLst/>
                      </a:prstGeom>
                      <a:noFill/>
                      <a:ln w="9525">
                        <a:solidFill>
                          <a:srgbClr val="FF0000"/>
                        </a:solidFill>
                        <a:miter lim="800000"/>
                        <a:headEnd/>
                        <a:tailEnd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147" name="Object 8"/>
          <p:cNvGraphicFramePr>
            <a:graphicFrameLocks noGrp="1" noChangeAspect="1"/>
          </p:cNvGraphicFramePr>
          <p:nvPr>
            <p:ph sz="quarter" idx="3"/>
          </p:nvPr>
        </p:nvGraphicFramePr>
        <p:xfrm>
          <a:off x="990600" y="2362200"/>
          <a:ext cx="3427413" cy="6461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165" name="Equation" r:id="rId6" imgW="1549080" imgH="291960" progId="Equation.3">
                  <p:embed/>
                </p:oleObj>
              </mc:Choice>
              <mc:Fallback>
                <p:oleObj name="Equation" r:id="rId6" imgW="1549080" imgH="291960" progId="Equation.3">
                  <p:embed/>
                  <p:pic>
                    <p:nvPicPr>
                      <p:cNvPr id="0" name="Object 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90600" y="2362200"/>
                        <a:ext cx="3427413" cy="646113"/>
                      </a:xfrm>
                      <a:prstGeom prst="rect">
                        <a:avLst/>
                      </a:prstGeom>
                      <a:noFill/>
                      <a:ln w="9525">
                        <a:solidFill>
                          <a:srgbClr val="FF0000"/>
                        </a:solidFill>
                        <a:miter lim="800000"/>
                        <a:headEnd/>
                        <a:tailEnd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6154" name="Picture 5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5105400" y="936625"/>
            <a:ext cx="2692400" cy="1882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155" name="Rectangle 6"/>
          <p:cNvSpPr>
            <a:spLocks noChangeArrowheads="1"/>
          </p:cNvSpPr>
          <p:nvPr/>
        </p:nvSpPr>
        <p:spPr bwMode="auto">
          <a:xfrm>
            <a:off x="6477000" y="1905000"/>
            <a:ext cx="923925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400" b="0">
                <a:latin typeface="Times New Roman" pitchFamily="18" charset="0"/>
              </a:rPr>
              <a:t>(</a:t>
            </a:r>
            <a:r>
              <a:rPr lang="en-US" sz="2400" b="0" i="1">
                <a:latin typeface="Times New Roman" pitchFamily="18" charset="0"/>
              </a:rPr>
              <a:t>x</a:t>
            </a:r>
            <a:r>
              <a:rPr lang="en-US" sz="2400" b="0" i="1" baseline="-25000">
                <a:latin typeface="Times New Roman" pitchFamily="18" charset="0"/>
              </a:rPr>
              <a:t>i</a:t>
            </a:r>
            <a:r>
              <a:rPr lang="en-US" sz="2400" b="0">
                <a:latin typeface="Times New Roman" pitchFamily="18" charset="0"/>
              </a:rPr>
              <a:t>, </a:t>
            </a:r>
            <a:r>
              <a:rPr lang="en-US" sz="2400" b="0" i="1">
                <a:latin typeface="Times New Roman" pitchFamily="18" charset="0"/>
              </a:rPr>
              <a:t>y</a:t>
            </a:r>
            <a:r>
              <a:rPr lang="en-US" sz="2400" b="0" i="1" baseline="-25000">
                <a:latin typeface="Times New Roman" pitchFamily="18" charset="0"/>
              </a:rPr>
              <a:t>i</a:t>
            </a:r>
            <a:r>
              <a:rPr lang="en-US" sz="2400" b="0">
                <a:latin typeface="Times New Roman" pitchFamily="18" charset="0"/>
              </a:rPr>
              <a:t>)</a:t>
            </a:r>
          </a:p>
        </p:txBody>
      </p:sp>
      <p:sp>
        <p:nvSpPr>
          <p:cNvPr id="6156" name="Rectangle 7"/>
          <p:cNvSpPr>
            <a:spLocks noChangeArrowheads="1"/>
          </p:cNvSpPr>
          <p:nvPr/>
        </p:nvSpPr>
        <p:spPr bwMode="auto">
          <a:xfrm>
            <a:off x="7162800" y="1066800"/>
            <a:ext cx="1323975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400" b="0" i="1">
                <a:latin typeface="Times New Roman" pitchFamily="18" charset="0"/>
              </a:rPr>
              <a:t>ax+by=d</a:t>
            </a:r>
          </a:p>
        </p:txBody>
      </p:sp>
      <p:sp>
        <p:nvSpPr>
          <p:cNvPr id="6157" name="Rectangle 9"/>
          <p:cNvSpPr>
            <a:spLocks noChangeArrowheads="1"/>
          </p:cNvSpPr>
          <p:nvPr/>
        </p:nvSpPr>
        <p:spPr bwMode="auto">
          <a:xfrm>
            <a:off x="7010400" y="1600200"/>
            <a:ext cx="2057400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US" sz="2000" b="0"/>
              <a:t>Unit normal: </a:t>
            </a:r>
            <a:r>
              <a:rPr lang="en-US" sz="2000" b="0" i="1">
                <a:latin typeface="Times New Roman" pitchFamily="18" charset="0"/>
              </a:rPr>
              <a:t>N=</a:t>
            </a:r>
            <a:r>
              <a:rPr lang="en-US" sz="2000" b="0">
                <a:latin typeface="Times New Roman" pitchFamily="18" charset="0"/>
              </a:rPr>
              <a:t>(</a:t>
            </a:r>
            <a:r>
              <a:rPr lang="en-US" sz="2000" b="0" i="1">
                <a:latin typeface="Times New Roman" pitchFamily="18" charset="0"/>
              </a:rPr>
              <a:t>a, b</a:t>
            </a:r>
            <a:r>
              <a:rPr lang="en-US" sz="2000" b="0">
                <a:latin typeface="Times New Roman" pitchFamily="18" charset="0"/>
              </a:rPr>
              <a:t>)</a:t>
            </a:r>
          </a:p>
        </p:txBody>
      </p:sp>
      <p:graphicFrame>
        <p:nvGraphicFramePr>
          <p:cNvPr id="6148" name="Object 10"/>
          <p:cNvGraphicFramePr>
            <a:graphicFrameLocks noChangeAspect="1"/>
          </p:cNvGraphicFramePr>
          <p:nvPr/>
        </p:nvGraphicFramePr>
        <p:xfrm>
          <a:off x="304800" y="2963863"/>
          <a:ext cx="3886200" cy="7699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166" name="Equation" r:id="rId8" imgW="1981080" imgH="393480" progId="Equation.3">
                  <p:embed/>
                </p:oleObj>
              </mc:Choice>
              <mc:Fallback>
                <p:oleObj name="Equation" r:id="rId8" imgW="1981080" imgH="393480" progId="Equation.3">
                  <p:embed/>
                  <p:pic>
                    <p:nvPicPr>
                      <p:cNvPr id="0" name="Object 1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04800" y="2963863"/>
                        <a:ext cx="3886200" cy="76993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FF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665035" name="Object 11"/>
          <p:cNvGraphicFramePr>
            <a:graphicFrameLocks noChangeAspect="1"/>
          </p:cNvGraphicFramePr>
          <p:nvPr/>
        </p:nvGraphicFramePr>
        <p:xfrm>
          <a:off x="4953000" y="2971800"/>
          <a:ext cx="3886200" cy="7223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167" name="Equation" r:id="rId10" imgW="2120760" imgH="393480" progId="Equation.3">
                  <p:embed/>
                </p:oleObj>
              </mc:Choice>
              <mc:Fallback>
                <p:oleObj name="Equation" r:id="rId10" imgW="2120760" imgH="393480" progId="Equation.3">
                  <p:embed/>
                  <p:pic>
                    <p:nvPicPr>
                      <p:cNvPr id="0" name="Object 1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953000" y="2971800"/>
                        <a:ext cx="3886200" cy="7223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665036" name="Object 12"/>
          <p:cNvGraphicFramePr>
            <a:graphicFrameLocks noChangeAspect="1"/>
          </p:cNvGraphicFramePr>
          <p:nvPr/>
        </p:nvGraphicFramePr>
        <p:xfrm>
          <a:off x="228600" y="3657600"/>
          <a:ext cx="8807450" cy="15398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168" name="Equation" r:id="rId12" imgW="4356000" imgH="761760" progId="Equation.3">
                  <p:embed/>
                </p:oleObj>
              </mc:Choice>
              <mc:Fallback>
                <p:oleObj name="Equation" r:id="rId12" imgW="4356000" imgH="761760" progId="Equation.3">
                  <p:embed/>
                  <p:pic>
                    <p:nvPicPr>
                      <p:cNvPr id="0" name="Object 1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28600" y="3657600"/>
                        <a:ext cx="8807450" cy="15398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FF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665038" name="Object 14"/>
          <p:cNvGraphicFramePr>
            <a:graphicFrameLocks noChangeAspect="1"/>
          </p:cNvGraphicFramePr>
          <p:nvPr/>
        </p:nvGraphicFramePr>
        <p:xfrm>
          <a:off x="261938" y="4800600"/>
          <a:ext cx="2481262" cy="7762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169" name="Equation" r:id="rId14" imgW="1257120" imgH="393480" progId="Equation.3">
                  <p:embed/>
                </p:oleObj>
              </mc:Choice>
              <mc:Fallback>
                <p:oleObj name="Equation" r:id="rId14" imgW="1257120" imgH="393480" progId="Equation.3">
                  <p:embed/>
                  <p:pic>
                    <p:nvPicPr>
                      <p:cNvPr id="0" name="Object 1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61938" y="4800600"/>
                        <a:ext cx="2481262" cy="77628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665040" name="Text Box 16"/>
          <p:cNvSpPr txBox="1">
            <a:spLocks noChangeArrowheads="1"/>
          </p:cNvSpPr>
          <p:nvPr/>
        </p:nvSpPr>
        <p:spPr bwMode="auto">
          <a:xfrm>
            <a:off x="228600" y="5638800"/>
            <a:ext cx="8764588" cy="1187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400" b="0"/>
              <a:t>Solution to (</a:t>
            </a:r>
            <a:r>
              <a:rPr lang="en-US" sz="2400" b="0" i="1">
                <a:latin typeface="Times New Roman" pitchFamily="18" charset="0"/>
              </a:rPr>
              <a:t>U</a:t>
            </a:r>
            <a:r>
              <a:rPr lang="en-US" sz="2400" b="0" i="1" baseline="30000">
                <a:latin typeface="Times New Roman" pitchFamily="18" charset="0"/>
              </a:rPr>
              <a:t>T</a:t>
            </a:r>
            <a:r>
              <a:rPr lang="en-US" sz="2400" b="0" i="1">
                <a:latin typeface="Times New Roman" pitchFamily="18" charset="0"/>
              </a:rPr>
              <a:t>U</a:t>
            </a:r>
            <a:r>
              <a:rPr lang="en-US" sz="2400" b="0">
                <a:latin typeface="Times New Roman" pitchFamily="18" charset="0"/>
              </a:rPr>
              <a:t>)</a:t>
            </a:r>
            <a:r>
              <a:rPr lang="en-US" sz="2400" b="0" i="1">
                <a:latin typeface="Times New Roman" pitchFamily="18" charset="0"/>
              </a:rPr>
              <a:t>N = </a:t>
            </a:r>
            <a:r>
              <a:rPr lang="en-US" sz="2400" b="0">
                <a:latin typeface="Times New Roman" pitchFamily="18" charset="0"/>
              </a:rPr>
              <a:t>0, </a:t>
            </a:r>
            <a:r>
              <a:rPr lang="en-US" sz="2400" b="0"/>
              <a:t>subject to </a:t>
            </a:r>
            <a:r>
              <a:rPr lang="en-US" sz="2400" b="0">
                <a:latin typeface="Times New Roman" pitchFamily="18" charset="0"/>
              </a:rPr>
              <a:t>||</a:t>
            </a:r>
            <a:r>
              <a:rPr lang="en-US" sz="2400" b="0" i="1">
                <a:latin typeface="Times New Roman" pitchFamily="18" charset="0"/>
              </a:rPr>
              <a:t>N</a:t>
            </a:r>
            <a:r>
              <a:rPr lang="en-US" sz="2400" b="0">
                <a:latin typeface="Times New Roman" pitchFamily="18" charset="0"/>
              </a:rPr>
              <a:t>||</a:t>
            </a:r>
            <a:r>
              <a:rPr lang="en-US" sz="2400" b="0" baseline="30000">
                <a:latin typeface="Times New Roman" pitchFamily="18" charset="0"/>
              </a:rPr>
              <a:t>2 </a:t>
            </a:r>
            <a:r>
              <a:rPr lang="en-US" sz="2400" b="0">
                <a:latin typeface="Times New Roman" pitchFamily="18" charset="0"/>
              </a:rPr>
              <a:t>= 1</a:t>
            </a:r>
            <a:r>
              <a:rPr lang="en-US" sz="2400" b="0"/>
              <a:t>: eigenvector of </a:t>
            </a:r>
            <a:r>
              <a:rPr lang="en-US" sz="2400" b="0" i="1">
                <a:latin typeface="Times New Roman" pitchFamily="18" charset="0"/>
              </a:rPr>
              <a:t>U</a:t>
            </a:r>
            <a:r>
              <a:rPr lang="en-US" sz="2400" b="0" i="1" baseline="30000">
                <a:latin typeface="Times New Roman" pitchFamily="18" charset="0"/>
              </a:rPr>
              <a:t>T</a:t>
            </a:r>
            <a:r>
              <a:rPr lang="en-US" sz="2400" b="0" i="1">
                <a:latin typeface="Times New Roman" pitchFamily="18" charset="0"/>
              </a:rPr>
              <a:t>U</a:t>
            </a:r>
            <a:r>
              <a:rPr lang="en-US" sz="2400" b="0" i="1"/>
              <a:t/>
            </a:r>
            <a:br>
              <a:rPr lang="en-US" sz="2400" b="0" i="1"/>
            </a:br>
            <a:r>
              <a:rPr lang="en-US" sz="2400" b="0"/>
              <a:t>associated with the smallest eigenvalue (least squares solution </a:t>
            </a:r>
            <a:br>
              <a:rPr lang="en-US" sz="2400" b="0"/>
            </a:br>
            <a:r>
              <a:rPr lang="en-US" sz="2400" b="0"/>
              <a:t>to </a:t>
            </a:r>
            <a:r>
              <a:rPr lang="en-US" sz="2400" b="0" i="1"/>
              <a:t>homogeneous linear system</a:t>
            </a:r>
            <a:r>
              <a:rPr lang="en-US" sz="2400" b="0"/>
              <a:t> </a:t>
            </a:r>
            <a:r>
              <a:rPr lang="en-US" sz="2400" b="0" i="1">
                <a:latin typeface="Times New Roman" pitchFamily="18" charset="0"/>
              </a:rPr>
              <a:t>UN </a:t>
            </a:r>
            <a:r>
              <a:rPr lang="en-US" sz="2400" b="0">
                <a:latin typeface="Times New Roman" pitchFamily="18" charset="0"/>
              </a:rPr>
              <a:t>= </a:t>
            </a:r>
            <a:r>
              <a:rPr lang="en-US" sz="2400" b="0" i="1">
                <a:latin typeface="Times New Roman" pitchFamily="18" charset="0"/>
              </a:rPr>
              <a:t>0</a:t>
            </a:r>
            <a:r>
              <a:rPr lang="en-US" sz="2400" b="0"/>
              <a:t>)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650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650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650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650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65040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2" name="Rectangle 2"/>
          <p:cNvSpPr>
            <a:spLocks noGrp="1" noChangeArrowheads="1"/>
          </p:cNvSpPr>
          <p:nvPr>
            <p:ph type="title" sz="quarter"/>
          </p:nvPr>
        </p:nvSpPr>
        <p:spPr/>
        <p:txBody>
          <a:bodyPr/>
          <a:lstStyle/>
          <a:p>
            <a:r>
              <a:rPr lang="en-US" smtClean="0"/>
              <a:t>Total least squares</a:t>
            </a:r>
          </a:p>
        </p:txBody>
      </p:sp>
      <p:graphicFrame>
        <p:nvGraphicFramePr>
          <p:cNvPr id="7170" name="Object 4"/>
          <p:cNvGraphicFramePr>
            <a:graphicFrameLocks noGrp="1" noChangeAspect="1"/>
          </p:cNvGraphicFramePr>
          <p:nvPr>
            <p:ph sz="quarter" idx="1"/>
          </p:nvPr>
        </p:nvGraphicFramePr>
        <p:xfrm>
          <a:off x="609600" y="1066800"/>
          <a:ext cx="2667000" cy="14366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176" name="Equation" r:id="rId4" imgW="1320480" imgH="711000" progId="Equation.3">
                  <p:embed/>
                </p:oleObj>
              </mc:Choice>
              <mc:Fallback>
                <p:oleObj name="Equation" r:id="rId4" imgW="1320480" imgH="711000" progId="Equation.3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09600" y="1066800"/>
                        <a:ext cx="2667000" cy="14366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FF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724422" name="Object 6"/>
          <p:cNvGraphicFramePr>
            <a:graphicFrameLocks noGrp="1" noChangeAspect="1"/>
          </p:cNvGraphicFramePr>
          <p:nvPr>
            <p:ph sz="quarter" idx="2"/>
          </p:nvPr>
        </p:nvGraphicFramePr>
        <p:xfrm>
          <a:off x="3505200" y="990600"/>
          <a:ext cx="5257800" cy="15478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177" name="Equation" r:id="rId6" imgW="2933640" imgH="863280" progId="Equation.3">
                  <p:embed/>
                </p:oleObj>
              </mc:Choice>
              <mc:Fallback>
                <p:oleObj name="Equation" r:id="rId6" imgW="2933640" imgH="863280" progId="Equation.3">
                  <p:embed/>
                  <p:pic>
                    <p:nvPicPr>
                      <p:cNvPr id="0" name="Object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505200" y="990600"/>
                        <a:ext cx="5257800" cy="15478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FF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724434" name="Text Box 18"/>
          <p:cNvSpPr txBox="1">
            <a:spLocks noChangeArrowheads="1"/>
          </p:cNvSpPr>
          <p:nvPr/>
        </p:nvSpPr>
        <p:spPr bwMode="auto">
          <a:xfrm>
            <a:off x="4876800" y="2641600"/>
            <a:ext cx="3268663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400" b="0"/>
              <a:t>second moment matrix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244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244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24434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9" name="Rectangle 2"/>
          <p:cNvSpPr>
            <a:spLocks noGrp="1" noChangeArrowheads="1"/>
          </p:cNvSpPr>
          <p:nvPr>
            <p:ph type="title" sz="quarter"/>
          </p:nvPr>
        </p:nvSpPr>
        <p:spPr/>
        <p:txBody>
          <a:bodyPr/>
          <a:lstStyle/>
          <a:p>
            <a:r>
              <a:rPr lang="en-US" smtClean="0"/>
              <a:t>Total least squares</a:t>
            </a:r>
          </a:p>
        </p:txBody>
      </p:sp>
      <p:graphicFrame>
        <p:nvGraphicFramePr>
          <p:cNvPr id="8194" name="Object 3"/>
          <p:cNvGraphicFramePr>
            <a:graphicFrameLocks noGrp="1" noChangeAspect="1"/>
          </p:cNvGraphicFramePr>
          <p:nvPr>
            <p:ph sz="quarter" idx="1"/>
          </p:nvPr>
        </p:nvGraphicFramePr>
        <p:xfrm>
          <a:off x="609600" y="1066800"/>
          <a:ext cx="2667000" cy="14366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209" name="Equation" r:id="rId4" imgW="1320480" imgH="711000" progId="Equation.3">
                  <p:embed/>
                </p:oleObj>
              </mc:Choice>
              <mc:Fallback>
                <p:oleObj name="Equation" r:id="rId4" imgW="1320480" imgH="711000" progId="Equation.3">
                  <p:embed/>
                  <p:pic>
                    <p:nvPicPr>
                      <p:cNvPr id="0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09600" y="1066800"/>
                        <a:ext cx="2667000" cy="14366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FF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195" name="Object 4"/>
          <p:cNvGraphicFramePr>
            <a:graphicFrameLocks noGrp="1" noChangeAspect="1"/>
          </p:cNvGraphicFramePr>
          <p:nvPr>
            <p:ph sz="quarter" idx="2"/>
          </p:nvPr>
        </p:nvGraphicFramePr>
        <p:xfrm>
          <a:off x="3505200" y="990600"/>
          <a:ext cx="5257800" cy="15478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210" name="Equation" r:id="rId6" imgW="2933640" imgH="863280" progId="Equation.3">
                  <p:embed/>
                </p:oleObj>
              </mc:Choice>
              <mc:Fallback>
                <p:oleObj name="Equation" r:id="rId6" imgW="2933640" imgH="863280" progId="Equation.3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505200" y="990600"/>
                        <a:ext cx="5257800" cy="15478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FF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196" name="Object 5"/>
          <p:cNvGraphicFramePr>
            <a:graphicFrameLocks noGrp="1" noChangeAspect="1"/>
          </p:cNvGraphicFramePr>
          <p:nvPr>
            <p:ph sz="quarter" idx="3"/>
          </p:nvPr>
        </p:nvGraphicFramePr>
        <p:xfrm>
          <a:off x="2073275" y="2786063"/>
          <a:ext cx="5241925" cy="36893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211" name="Image" r:id="rId8" imgW="5231746" imgH="3682540" progId="">
                  <p:embed/>
                </p:oleObj>
              </mc:Choice>
              <mc:Fallback>
                <p:oleObj name="Image" r:id="rId8" imgW="5231746" imgH="3682540" progId="">
                  <p:embed/>
                  <p:pic>
                    <p:nvPicPr>
                      <p:cNvPr id="0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073275" y="2786063"/>
                        <a:ext cx="5241925" cy="36893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197" name="Object 6"/>
          <p:cNvGraphicFramePr>
            <a:graphicFrameLocks noGrp="1" noChangeAspect="1"/>
          </p:cNvGraphicFramePr>
          <p:nvPr>
            <p:ph sz="quarter" idx="4"/>
          </p:nvPr>
        </p:nvGraphicFramePr>
        <p:xfrm>
          <a:off x="4191000" y="4733925"/>
          <a:ext cx="609600" cy="3254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212" name="Equation" r:id="rId10" imgW="380880" imgH="203040" progId="Equation.3">
                  <p:embed/>
                </p:oleObj>
              </mc:Choice>
              <mc:Fallback>
                <p:oleObj name="Equation" r:id="rId10" imgW="380880" imgH="203040" progId="Equation.3">
                  <p:embed/>
                  <p:pic>
                    <p:nvPicPr>
                      <p:cNvPr id="0" name="Object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191000" y="4733925"/>
                        <a:ext cx="609600" cy="32543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8201" name="Line 8"/>
          <p:cNvSpPr>
            <a:spLocks noChangeShapeType="1"/>
          </p:cNvSpPr>
          <p:nvPr/>
        </p:nvSpPr>
        <p:spPr bwMode="auto">
          <a:xfrm flipV="1">
            <a:off x="4648200" y="3429000"/>
            <a:ext cx="685800" cy="1219200"/>
          </a:xfrm>
          <a:prstGeom prst="line">
            <a:avLst/>
          </a:prstGeom>
          <a:noFill/>
          <a:ln w="50800">
            <a:solidFill>
              <a:srgbClr val="FF0000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8202" name="Text Box 9"/>
          <p:cNvSpPr txBox="1">
            <a:spLocks noChangeArrowheads="1"/>
          </p:cNvSpPr>
          <p:nvPr/>
        </p:nvSpPr>
        <p:spPr bwMode="auto">
          <a:xfrm>
            <a:off x="5181600" y="3581400"/>
            <a:ext cx="1570038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b="0" i="1">
                <a:latin typeface="Times New Roman" pitchFamily="18" charset="0"/>
              </a:rPr>
              <a:t>N </a:t>
            </a:r>
            <a:r>
              <a:rPr lang="en-US" b="0">
                <a:latin typeface="Times New Roman" pitchFamily="18" charset="0"/>
              </a:rPr>
              <a:t>= (</a:t>
            </a:r>
            <a:r>
              <a:rPr lang="en-US" b="0" i="1">
                <a:latin typeface="Times New Roman" pitchFamily="18" charset="0"/>
              </a:rPr>
              <a:t>a</a:t>
            </a:r>
            <a:r>
              <a:rPr lang="en-US" b="0">
                <a:latin typeface="Times New Roman" pitchFamily="18" charset="0"/>
              </a:rPr>
              <a:t>, </a:t>
            </a:r>
            <a:r>
              <a:rPr lang="en-US" b="0" i="1">
                <a:latin typeface="Times New Roman" pitchFamily="18" charset="0"/>
              </a:rPr>
              <a:t>b</a:t>
            </a:r>
            <a:r>
              <a:rPr lang="en-US" b="0">
                <a:latin typeface="Times New Roman" pitchFamily="18" charset="0"/>
              </a:rPr>
              <a:t>)</a:t>
            </a:r>
          </a:p>
        </p:txBody>
      </p:sp>
      <p:sp>
        <p:nvSpPr>
          <p:cNvPr id="8203" name="Text Box 10"/>
          <p:cNvSpPr txBox="1">
            <a:spLocks noChangeArrowheads="1"/>
          </p:cNvSpPr>
          <p:nvPr/>
        </p:nvSpPr>
        <p:spPr bwMode="auto">
          <a:xfrm>
            <a:off x="4876800" y="2641600"/>
            <a:ext cx="3268663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400" b="0"/>
              <a:t>second moment matrix</a:t>
            </a:r>
          </a:p>
        </p:txBody>
      </p:sp>
      <p:sp>
        <p:nvSpPr>
          <p:cNvPr id="8204" name="Line 11"/>
          <p:cNvSpPr>
            <a:spLocks noChangeShapeType="1"/>
          </p:cNvSpPr>
          <p:nvPr/>
        </p:nvSpPr>
        <p:spPr bwMode="auto">
          <a:xfrm>
            <a:off x="4648200" y="4648200"/>
            <a:ext cx="1371600" cy="304800"/>
          </a:xfrm>
          <a:prstGeom prst="line">
            <a:avLst/>
          </a:prstGeom>
          <a:noFill/>
          <a:ln w="9525">
            <a:solidFill>
              <a:schemeClr val="folHlink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8205" name="Oval 12"/>
          <p:cNvSpPr>
            <a:spLocks noChangeArrowheads="1"/>
          </p:cNvSpPr>
          <p:nvPr/>
        </p:nvSpPr>
        <p:spPr bwMode="auto">
          <a:xfrm>
            <a:off x="4572000" y="4572000"/>
            <a:ext cx="152400" cy="1524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graphicFrame>
        <p:nvGraphicFramePr>
          <p:cNvPr id="8198" name="Object 13"/>
          <p:cNvGraphicFramePr>
            <a:graphicFrameLocks noChangeAspect="1"/>
          </p:cNvGraphicFramePr>
          <p:nvPr/>
        </p:nvGraphicFramePr>
        <p:xfrm>
          <a:off x="6400800" y="4419600"/>
          <a:ext cx="1600200" cy="406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213" name="Equation" r:id="rId12" imgW="901440" imgH="228600" progId="Equation.3">
                  <p:embed/>
                </p:oleObj>
              </mc:Choice>
              <mc:Fallback>
                <p:oleObj name="Equation" r:id="rId12" imgW="901440" imgH="228600" progId="Equation.3">
                  <p:embed/>
                  <p:pic>
                    <p:nvPicPr>
                      <p:cNvPr id="0" name="Object 1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400800" y="4419600"/>
                        <a:ext cx="1600200" cy="4064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8206" name="Freeform 14"/>
          <p:cNvSpPr>
            <a:spLocks/>
          </p:cNvSpPr>
          <p:nvPr/>
        </p:nvSpPr>
        <p:spPr bwMode="auto">
          <a:xfrm>
            <a:off x="5235575" y="4530725"/>
            <a:ext cx="1150938" cy="233363"/>
          </a:xfrm>
          <a:custGeom>
            <a:avLst/>
            <a:gdLst>
              <a:gd name="T0" fmla="*/ 2147483647 w 725"/>
              <a:gd name="T1" fmla="*/ 2147483647 h 147"/>
              <a:gd name="T2" fmla="*/ 2147483647 w 725"/>
              <a:gd name="T3" fmla="*/ 2147483647 h 147"/>
              <a:gd name="T4" fmla="*/ 0 w 725"/>
              <a:gd name="T5" fmla="*/ 2147483647 h 147"/>
              <a:gd name="T6" fmla="*/ 0 60000 65536"/>
              <a:gd name="T7" fmla="*/ 0 60000 65536"/>
              <a:gd name="T8" fmla="*/ 0 60000 65536"/>
              <a:gd name="T9" fmla="*/ 0 w 725"/>
              <a:gd name="T10" fmla="*/ 0 h 147"/>
              <a:gd name="T11" fmla="*/ 725 w 725"/>
              <a:gd name="T12" fmla="*/ 147 h 147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725" h="147">
                <a:moveTo>
                  <a:pt x="725" y="45"/>
                </a:moveTo>
                <a:cubicBezTo>
                  <a:pt x="651" y="40"/>
                  <a:pt x="400" y="0"/>
                  <a:pt x="279" y="17"/>
                </a:cubicBezTo>
                <a:cubicBezTo>
                  <a:pt x="158" y="34"/>
                  <a:pt x="58" y="120"/>
                  <a:pt x="0" y="147"/>
                </a:cubicBezTo>
              </a:path>
            </a:pathLst>
          </a:cu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9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76200"/>
            <a:ext cx="8382000" cy="731838"/>
          </a:xfrm>
        </p:spPr>
        <p:txBody>
          <a:bodyPr/>
          <a:lstStyle/>
          <a:p>
            <a:r>
              <a:rPr lang="en-US" sz="3000" dirty="0" smtClean="0"/>
              <a:t>Least squares as likelihood maximization</a:t>
            </a:r>
          </a:p>
        </p:txBody>
      </p:sp>
      <p:graphicFrame>
        <p:nvGraphicFramePr>
          <p:cNvPr id="9218" name="Object 5"/>
          <p:cNvGraphicFramePr>
            <a:graphicFrameLocks noGrp="1" noChangeAspect="1"/>
          </p:cNvGraphicFramePr>
          <p:nvPr>
            <p:ph sz="quarter" idx="1"/>
          </p:nvPr>
        </p:nvGraphicFramePr>
        <p:xfrm>
          <a:off x="1524000" y="3055938"/>
          <a:ext cx="2590800" cy="10842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221" name="Equation" r:id="rId4" imgW="1091880" imgH="457200" progId="Equation.3">
                  <p:embed/>
                </p:oleObj>
              </mc:Choice>
              <mc:Fallback>
                <p:oleObj name="Equation" r:id="rId4" imgW="1091880" imgH="457200" progId="Equation.3">
                  <p:embed/>
                  <p:pic>
                    <p:nvPicPr>
                      <p:cNvPr id="0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24000" y="3055938"/>
                        <a:ext cx="2590800" cy="1084262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9220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0" y="990600"/>
            <a:ext cx="5105400" cy="5257800"/>
          </a:xfrm>
        </p:spPr>
        <p:txBody>
          <a:bodyPr/>
          <a:lstStyle/>
          <a:p>
            <a:pPr>
              <a:buFontTx/>
              <a:buChar char="•"/>
            </a:pPr>
            <a:r>
              <a:rPr lang="en-US" sz="2400" b="1" dirty="0" smtClean="0"/>
              <a:t>Generative model</a:t>
            </a:r>
            <a:r>
              <a:rPr lang="en-US" sz="2400" dirty="0" smtClean="0"/>
              <a:t>: line points are sampled independently and corrupted by Gaussian noise in the direction perpendicular to the line</a:t>
            </a:r>
          </a:p>
        </p:txBody>
      </p:sp>
      <p:pic>
        <p:nvPicPr>
          <p:cNvPr id="9221" name="Picture 4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4800600" y="1062038"/>
            <a:ext cx="4038600" cy="28241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222" name="Rectangle 7"/>
          <p:cNvSpPr>
            <a:spLocks noChangeArrowheads="1"/>
          </p:cNvSpPr>
          <p:nvPr/>
        </p:nvSpPr>
        <p:spPr bwMode="auto">
          <a:xfrm>
            <a:off x="7496175" y="2438400"/>
            <a:ext cx="809625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400" b="0">
                <a:latin typeface="Times New Roman" pitchFamily="18" charset="0"/>
              </a:rPr>
              <a:t>(</a:t>
            </a:r>
            <a:r>
              <a:rPr lang="en-US" sz="2400" b="0" i="1">
                <a:latin typeface="Times New Roman" pitchFamily="18" charset="0"/>
              </a:rPr>
              <a:t>x</a:t>
            </a:r>
            <a:r>
              <a:rPr lang="en-US" sz="2400" b="0">
                <a:latin typeface="Times New Roman" pitchFamily="18" charset="0"/>
              </a:rPr>
              <a:t>, </a:t>
            </a:r>
            <a:r>
              <a:rPr lang="en-US" sz="2400" b="0" i="1">
                <a:latin typeface="Times New Roman" pitchFamily="18" charset="0"/>
              </a:rPr>
              <a:t>y</a:t>
            </a:r>
            <a:r>
              <a:rPr lang="en-US" sz="2400" b="0">
                <a:latin typeface="Times New Roman" pitchFamily="18" charset="0"/>
              </a:rPr>
              <a:t>)</a:t>
            </a:r>
          </a:p>
        </p:txBody>
      </p:sp>
      <p:sp>
        <p:nvSpPr>
          <p:cNvPr id="9223" name="Rectangle 8"/>
          <p:cNvSpPr>
            <a:spLocks noChangeArrowheads="1"/>
          </p:cNvSpPr>
          <p:nvPr/>
        </p:nvSpPr>
        <p:spPr bwMode="auto">
          <a:xfrm>
            <a:off x="7743825" y="990600"/>
            <a:ext cx="1323975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400" b="0" i="1">
                <a:latin typeface="Times New Roman" pitchFamily="18" charset="0"/>
              </a:rPr>
              <a:t>ax+by=d</a:t>
            </a:r>
          </a:p>
        </p:txBody>
      </p:sp>
      <p:sp>
        <p:nvSpPr>
          <p:cNvPr id="9224" name="Rectangle 10"/>
          <p:cNvSpPr>
            <a:spLocks noChangeArrowheads="1"/>
          </p:cNvSpPr>
          <p:nvPr/>
        </p:nvSpPr>
        <p:spPr bwMode="auto">
          <a:xfrm>
            <a:off x="7097713" y="1752600"/>
            <a:ext cx="827087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400" b="0">
                <a:latin typeface="Times New Roman" pitchFamily="18" charset="0"/>
              </a:rPr>
              <a:t>(</a:t>
            </a:r>
            <a:r>
              <a:rPr lang="en-US" sz="2400" b="0" i="1">
                <a:latin typeface="Times New Roman" pitchFamily="18" charset="0"/>
              </a:rPr>
              <a:t>u</a:t>
            </a:r>
            <a:r>
              <a:rPr lang="en-US" sz="2400" b="0">
                <a:latin typeface="Times New Roman" pitchFamily="18" charset="0"/>
              </a:rPr>
              <a:t>, </a:t>
            </a:r>
            <a:r>
              <a:rPr lang="en-US" sz="2400" b="0" i="1">
                <a:latin typeface="Times New Roman" pitchFamily="18" charset="0"/>
              </a:rPr>
              <a:t>v</a:t>
            </a:r>
            <a:r>
              <a:rPr lang="en-US" sz="2400" b="0">
                <a:latin typeface="Times New Roman" pitchFamily="18" charset="0"/>
              </a:rPr>
              <a:t>)</a:t>
            </a:r>
          </a:p>
        </p:txBody>
      </p:sp>
      <p:sp>
        <p:nvSpPr>
          <p:cNvPr id="9225" name="Text Box 11"/>
          <p:cNvSpPr txBox="1">
            <a:spLocks noChangeArrowheads="1"/>
          </p:cNvSpPr>
          <p:nvPr/>
        </p:nvSpPr>
        <p:spPr bwMode="auto">
          <a:xfrm>
            <a:off x="6981825" y="2071688"/>
            <a:ext cx="333375" cy="519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l-GR" b="0">
                <a:latin typeface="Times New Roman" pitchFamily="18" charset="0"/>
                <a:cs typeface="Times New Roman" pitchFamily="18" charset="0"/>
              </a:rPr>
              <a:t>ε</a:t>
            </a:r>
          </a:p>
        </p:txBody>
      </p:sp>
      <p:sp>
        <p:nvSpPr>
          <p:cNvPr id="9226" name="Text Box 12"/>
          <p:cNvSpPr txBox="1">
            <a:spLocks noChangeArrowheads="1"/>
          </p:cNvSpPr>
          <p:nvPr/>
        </p:nvSpPr>
        <p:spPr bwMode="auto">
          <a:xfrm>
            <a:off x="1371600" y="4784725"/>
            <a:ext cx="1066800" cy="1006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US" sz="2000" b="0"/>
              <a:t>point on the line</a:t>
            </a:r>
          </a:p>
        </p:txBody>
      </p:sp>
      <p:sp>
        <p:nvSpPr>
          <p:cNvPr id="9227" name="Text Box 13"/>
          <p:cNvSpPr txBox="1">
            <a:spLocks noChangeArrowheads="1"/>
          </p:cNvSpPr>
          <p:nvPr/>
        </p:nvSpPr>
        <p:spPr bwMode="auto">
          <a:xfrm>
            <a:off x="2244725" y="5089525"/>
            <a:ext cx="1808163" cy="1631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en-US" sz="2000" b="0"/>
              <a:t>noise:</a:t>
            </a:r>
            <a:br>
              <a:rPr lang="en-US" sz="2000" b="0"/>
            </a:br>
            <a:r>
              <a:rPr lang="en-US" sz="2000" b="0"/>
              <a:t>sampled from </a:t>
            </a:r>
            <a:br>
              <a:rPr lang="en-US" sz="2000" b="0"/>
            </a:br>
            <a:r>
              <a:rPr lang="en-US" sz="2000" b="0"/>
              <a:t>zero-mean</a:t>
            </a:r>
            <a:br>
              <a:rPr lang="en-US" sz="2000" b="0"/>
            </a:br>
            <a:r>
              <a:rPr lang="en-US" sz="2000" b="0"/>
              <a:t>Gaussian with</a:t>
            </a:r>
            <a:br>
              <a:rPr lang="en-US" sz="2000" b="0"/>
            </a:br>
            <a:r>
              <a:rPr lang="en-US" sz="2000" b="0"/>
              <a:t>std. dev. </a:t>
            </a:r>
            <a:r>
              <a:rPr lang="el-GR" sz="2000" b="0">
                <a:latin typeface="Times New Roman" pitchFamily="18" charset="0"/>
                <a:cs typeface="Times New Roman" pitchFamily="18" charset="0"/>
              </a:rPr>
              <a:t>σ</a:t>
            </a:r>
          </a:p>
        </p:txBody>
      </p:sp>
      <p:sp>
        <p:nvSpPr>
          <p:cNvPr id="9228" name="Text Box 14"/>
          <p:cNvSpPr txBox="1">
            <a:spLocks noChangeArrowheads="1"/>
          </p:cNvSpPr>
          <p:nvPr/>
        </p:nvSpPr>
        <p:spPr bwMode="auto">
          <a:xfrm>
            <a:off x="3884613" y="4876800"/>
            <a:ext cx="1144587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en-US" sz="2000" b="0"/>
              <a:t>normal</a:t>
            </a:r>
            <a:br>
              <a:rPr lang="en-US" sz="2000" b="0"/>
            </a:br>
            <a:r>
              <a:rPr lang="en-US" sz="2000" b="0"/>
              <a:t>direction</a:t>
            </a:r>
          </a:p>
        </p:txBody>
      </p:sp>
      <p:sp>
        <p:nvSpPr>
          <p:cNvPr id="9229" name="Line 15"/>
          <p:cNvSpPr>
            <a:spLocks noChangeShapeType="1"/>
          </p:cNvSpPr>
          <p:nvPr/>
        </p:nvSpPr>
        <p:spPr bwMode="auto">
          <a:xfrm flipV="1">
            <a:off x="2057400" y="4114800"/>
            <a:ext cx="457200" cy="609600"/>
          </a:xfrm>
          <a:prstGeom prst="line">
            <a:avLst/>
          </a:prstGeom>
          <a:noFill/>
          <a:ln w="9525">
            <a:solidFill>
              <a:srgbClr val="FF0000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9230" name="Line 16"/>
          <p:cNvSpPr>
            <a:spLocks noChangeShapeType="1"/>
          </p:cNvSpPr>
          <p:nvPr/>
        </p:nvSpPr>
        <p:spPr bwMode="auto">
          <a:xfrm flipV="1">
            <a:off x="3124200" y="3810000"/>
            <a:ext cx="228600" cy="1219200"/>
          </a:xfrm>
          <a:prstGeom prst="line">
            <a:avLst/>
          </a:prstGeom>
          <a:noFill/>
          <a:ln w="9525">
            <a:solidFill>
              <a:srgbClr val="FF0000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9231" name="Line 17"/>
          <p:cNvSpPr>
            <a:spLocks noChangeShapeType="1"/>
          </p:cNvSpPr>
          <p:nvPr/>
        </p:nvSpPr>
        <p:spPr bwMode="auto">
          <a:xfrm flipH="1" flipV="1">
            <a:off x="3810000" y="4114800"/>
            <a:ext cx="381000" cy="762000"/>
          </a:xfrm>
          <a:prstGeom prst="line">
            <a:avLst/>
          </a:prstGeom>
          <a:noFill/>
          <a:ln w="9525">
            <a:solidFill>
              <a:srgbClr val="FF0000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9232" name="Freeform 19"/>
          <p:cNvSpPr>
            <a:spLocks/>
          </p:cNvSpPr>
          <p:nvPr/>
        </p:nvSpPr>
        <p:spPr bwMode="auto">
          <a:xfrm>
            <a:off x="6197600" y="1122363"/>
            <a:ext cx="1430338" cy="1827212"/>
          </a:xfrm>
          <a:custGeom>
            <a:avLst/>
            <a:gdLst>
              <a:gd name="T0" fmla="*/ 2147483647 w 901"/>
              <a:gd name="T1" fmla="*/ 2147483647 h 1151"/>
              <a:gd name="T2" fmla="*/ 2147483647 w 901"/>
              <a:gd name="T3" fmla="*/ 2147483647 h 1151"/>
              <a:gd name="T4" fmla="*/ 2147483647 w 901"/>
              <a:gd name="T5" fmla="*/ 2147483647 h 1151"/>
              <a:gd name="T6" fmla="*/ 2147483647 w 901"/>
              <a:gd name="T7" fmla="*/ 2147483647 h 1151"/>
              <a:gd name="T8" fmla="*/ 2147483647 w 901"/>
              <a:gd name="T9" fmla="*/ 0 h 1151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901"/>
              <a:gd name="T16" fmla="*/ 0 h 1151"/>
              <a:gd name="T17" fmla="*/ 901 w 901"/>
              <a:gd name="T18" fmla="*/ 1151 h 1151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901" h="1151">
                <a:moveTo>
                  <a:pt x="901" y="1151"/>
                </a:moveTo>
                <a:cubicBezTo>
                  <a:pt x="787" y="1066"/>
                  <a:pt x="673" y="981"/>
                  <a:pt x="533" y="930"/>
                </a:cubicBezTo>
                <a:cubicBezTo>
                  <a:pt x="392" y="880"/>
                  <a:pt x="116" y="925"/>
                  <a:pt x="58" y="847"/>
                </a:cubicBezTo>
                <a:cubicBezTo>
                  <a:pt x="0" y="769"/>
                  <a:pt x="163" y="605"/>
                  <a:pt x="187" y="464"/>
                </a:cubicBezTo>
                <a:cubicBezTo>
                  <a:pt x="211" y="323"/>
                  <a:pt x="200" y="97"/>
                  <a:pt x="203" y="0"/>
                </a:cubicBezTo>
              </a:path>
            </a:pathLst>
          </a:custGeom>
          <a:noFill/>
          <a:ln w="50800">
            <a:solidFill>
              <a:srgbClr val="FF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5" name="Rectangle 2"/>
          <p:cNvSpPr>
            <a:spLocks noGrp="1" noChangeArrowheads="1"/>
          </p:cNvSpPr>
          <p:nvPr>
            <p:ph type="title"/>
          </p:nvPr>
        </p:nvSpPr>
        <p:spPr>
          <a:xfrm>
            <a:off x="381000" y="0"/>
            <a:ext cx="8686800" cy="579438"/>
          </a:xfrm>
        </p:spPr>
        <p:txBody>
          <a:bodyPr/>
          <a:lstStyle/>
          <a:p>
            <a:r>
              <a:rPr lang="en-US" sz="3000" dirty="0" smtClean="0"/>
              <a:t>Least squares as likelihood maximization</a:t>
            </a:r>
          </a:p>
        </p:txBody>
      </p:sp>
      <p:graphicFrame>
        <p:nvGraphicFramePr>
          <p:cNvPr id="10243" name="Object 18"/>
          <p:cNvGraphicFramePr>
            <a:graphicFrameLocks noChangeAspect="1"/>
          </p:cNvGraphicFramePr>
          <p:nvPr/>
        </p:nvGraphicFramePr>
        <p:xfrm>
          <a:off x="55563" y="4862513"/>
          <a:ext cx="9013825" cy="9286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52" name="Equation" r:id="rId4" imgW="4686120" imgH="482400" progId="Equation.3">
                  <p:embed/>
                </p:oleObj>
              </mc:Choice>
              <mc:Fallback>
                <p:oleObj name="Equation" r:id="rId4" imgW="4686120" imgH="482400" progId="Equation.3">
                  <p:embed/>
                  <p:pic>
                    <p:nvPicPr>
                      <p:cNvPr id="0" name="Object 1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5563" y="4862513"/>
                        <a:ext cx="9013825" cy="928687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252" name="Text Box 19"/>
          <p:cNvSpPr txBox="1">
            <a:spLocks noChangeArrowheads="1"/>
          </p:cNvSpPr>
          <p:nvPr/>
        </p:nvSpPr>
        <p:spPr bwMode="auto">
          <a:xfrm>
            <a:off x="517525" y="4383088"/>
            <a:ext cx="70167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400" b="0" i="1"/>
              <a:t>Likelihood</a:t>
            </a:r>
            <a:r>
              <a:rPr lang="en-US" sz="2400" b="0"/>
              <a:t> of points given line parameters (</a:t>
            </a:r>
            <a:r>
              <a:rPr lang="en-US" sz="2400" b="0" i="1"/>
              <a:t>a</a:t>
            </a:r>
            <a:r>
              <a:rPr lang="en-US" sz="2400" b="0"/>
              <a:t>, </a:t>
            </a:r>
            <a:r>
              <a:rPr lang="en-US" sz="2400" b="0" i="1"/>
              <a:t>b</a:t>
            </a:r>
            <a:r>
              <a:rPr lang="en-US" sz="2400" b="0"/>
              <a:t>, </a:t>
            </a:r>
            <a:r>
              <a:rPr lang="en-US" sz="2400" b="0" i="1"/>
              <a:t>d</a:t>
            </a:r>
            <a:r>
              <a:rPr lang="en-US" sz="2400" b="0"/>
              <a:t>):</a:t>
            </a:r>
          </a:p>
        </p:txBody>
      </p:sp>
      <p:grpSp>
        <p:nvGrpSpPr>
          <p:cNvPr id="10253" name="Group 22"/>
          <p:cNvGrpSpPr>
            <a:grpSpLocks/>
          </p:cNvGrpSpPr>
          <p:nvPr/>
        </p:nvGrpSpPr>
        <p:grpSpPr bwMode="auto">
          <a:xfrm>
            <a:off x="228600" y="5822950"/>
            <a:ext cx="8763000" cy="882650"/>
            <a:chOff x="144" y="3668"/>
            <a:chExt cx="5520" cy="556"/>
          </a:xfrm>
        </p:grpSpPr>
        <p:graphicFrame>
          <p:nvGraphicFramePr>
            <p:cNvPr id="10244" name="Object 17"/>
            <p:cNvGraphicFramePr>
              <a:graphicFrameLocks noChangeAspect="1"/>
            </p:cNvGraphicFramePr>
            <p:nvPr/>
          </p:nvGraphicFramePr>
          <p:xfrm>
            <a:off x="1507" y="3668"/>
            <a:ext cx="4157" cy="556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0253" name="Equation" r:id="rId6" imgW="3225600" imgH="431640" progId="Equation.3">
                    <p:embed/>
                  </p:oleObj>
                </mc:Choice>
                <mc:Fallback>
                  <p:oleObj name="Equation" r:id="rId6" imgW="3225600" imgH="431640" progId="Equation.3">
                    <p:embed/>
                    <p:pic>
                      <p:nvPicPr>
                        <p:cNvPr id="0" name="Object 17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7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1507" y="3668"/>
                          <a:ext cx="4157" cy="556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10255" name="Text Box 20"/>
            <p:cNvSpPr txBox="1">
              <a:spLocks noChangeArrowheads="1"/>
            </p:cNvSpPr>
            <p:nvPr/>
          </p:nvSpPr>
          <p:spPr bwMode="auto">
            <a:xfrm>
              <a:off x="144" y="3792"/>
              <a:ext cx="1357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2400" b="0"/>
                <a:t>Log-likelihood:</a:t>
              </a:r>
            </a:p>
          </p:txBody>
        </p:sp>
      </p:grpSp>
      <p:pic>
        <p:nvPicPr>
          <p:cNvPr id="19" name="Picture 4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4800600" y="1062038"/>
            <a:ext cx="4038600" cy="28241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0" name="Rectangle 7"/>
          <p:cNvSpPr>
            <a:spLocks noChangeArrowheads="1"/>
          </p:cNvSpPr>
          <p:nvPr/>
        </p:nvSpPr>
        <p:spPr bwMode="auto">
          <a:xfrm>
            <a:off x="7496175" y="2438400"/>
            <a:ext cx="809625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400" b="0">
                <a:latin typeface="Times New Roman" pitchFamily="18" charset="0"/>
              </a:rPr>
              <a:t>(</a:t>
            </a:r>
            <a:r>
              <a:rPr lang="en-US" sz="2400" b="0" i="1">
                <a:latin typeface="Times New Roman" pitchFamily="18" charset="0"/>
              </a:rPr>
              <a:t>x</a:t>
            </a:r>
            <a:r>
              <a:rPr lang="en-US" sz="2400" b="0">
                <a:latin typeface="Times New Roman" pitchFamily="18" charset="0"/>
              </a:rPr>
              <a:t>, </a:t>
            </a:r>
            <a:r>
              <a:rPr lang="en-US" sz="2400" b="0" i="1">
                <a:latin typeface="Times New Roman" pitchFamily="18" charset="0"/>
              </a:rPr>
              <a:t>y</a:t>
            </a:r>
            <a:r>
              <a:rPr lang="en-US" sz="2400" b="0">
                <a:latin typeface="Times New Roman" pitchFamily="18" charset="0"/>
              </a:rPr>
              <a:t>)</a:t>
            </a:r>
          </a:p>
        </p:txBody>
      </p:sp>
      <p:sp>
        <p:nvSpPr>
          <p:cNvPr id="21" name="Rectangle 8"/>
          <p:cNvSpPr>
            <a:spLocks noChangeArrowheads="1"/>
          </p:cNvSpPr>
          <p:nvPr/>
        </p:nvSpPr>
        <p:spPr bwMode="auto">
          <a:xfrm>
            <a:off x="7743825" y="990600"/>
            <a:ext cx="1323975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400" b="0" i="1">
                <a:latin typeface="Times New Roman" pitchFamily="18" charset="0"/>
              </a:rPr>
              <a:t>ax+by=d</a:t>
            </a:r>
          </a:p>
        </p:txBody>
      </p:sp>
      <p:sp>
        <p:nvSpPr>
          <p:cNvPr id="22" name="Rectangle 10"/>
          <p:cNvSpPr>
            <a:spLocks noChangeArrowheads="1"/>
          </p:cNvSpPr>
          <p:nvPr/>
        </p:nvSpPr>
        <p:spPr bwMode="auto">
          <a:xfrm>
            <a:off x="7097713" y="1752600"/>
            <a:ext cx="827087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400" b="0">
                <a:latin typeface="Times New Roman" pitchFamily="18" charset="0"/>
              </a:rPr>
              <a:t>(</a:t>
            </a:r>
            <a:r>
              <a:rPr lang="en-US" sz="2400" b="0" i="1">
                <a:latin typeface="Times New Roman" pitchFamily="18" charset="0"/>
              </a:rPr>
              <a:t>u</a:t>
            </a:r>
            <a:r>
              <a:rPr lang="en-US" sz="2400" b="0">
                <a:latin typeface="Times New Roman" pitchFamily="18" charset="0"/>
              </a:rPr>
              <a:t>, </a:t>
            </a:r>
            <a:r>
              <a:rPr lang="en-US" sz="2400" b="0" i="1">
                <a:latin typeface="Times New Roman" pitchFamily="18" charset="0"/>
              </a:rPr>
              <a:t>v</a:t>
            </a:r>
            <a:r>
              <a:rPr lang="en-US" sz="2400" b="0">
                <a:latin typeface="Times New Roman" pitchFamily="18" charset="0"/>
              </a:rPr>
              <a:t>)</a:t>
            </a:r>
          </a:p>
        </p:txBody>
      </p:sp>
      <p:sp>
        <p:nvSpPr>
          <p:cNvPr id="23" name="Text Box 11"/>
          <p:cNvSpPr txBox="1">
            <a:spLocks noChangeArrowheads="1"/>
          </p:cNvSpPr>
          <p:nvPr/>
        </p:nvSpPr>
        <p:spPr bwMode="auto">
          <a:xfrm>
            <a:off x="6981825" y="2071688"/>
            <a:ext cx="333375" cy="519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l-GR" b="0">
                <a:latin typeface="Times New Roman" pitchFamily="18" charset="0"/>
                <a:cs typeface="Times New Roman" pitchFamily="18" charset="0"/>
              </a:rPr>
              <a:t>ε</a:t>
            </a:r>
          </a:p>
        </p:txBody>
      </p:sp>
      <p:sp>
        <p:nvSpPr>
          <p:cNvPr id="24" name="Freeform 19"/>
          <p:cNvSpPr>
            <a:spLocks/>
          </p:cNvSpPr>
          <p:nvPr/>
        </p:nvSpPr>
        <p:spPr bwMode="auto">
          <a:xfrm>
            <a:off x="6197600" y="1122363"/>
            <a:ext cx="1430338" cy="1827212"/>
          </a:xfrm>
          <a:custGeom>
            <a:avLst/>
            <a:gdLst>
              <a:gd name="T0" fmla="*/ 2147483647 w 901"/>
              <a:gd name="T1" fmla="*/ 2147483647 h 1151"/>
              <a:gd name="T2" fmla="*/ 2147483647 w 901"/>
              <a:gd name="T3" fmla="*/ 2147483647 h 1151"/>
              <a:gd name="T4" fmla="*/ 2147483647 w 901"/>
              <a:gd name="T5" fmla="*/ 2147483647 h 1151"/>
              <a:gd name="T6" fmla="*/ 2147483647 w 901"/>
              <a:gd name="T7" fmla="*/ 2147483647 h 1151"/>
              <a:gd name="T8" fmla="*/ 2147483647 w 901"/>
              <a:gd name="T9" fmla="*/ 0 h 1151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901"/>
              <a:gd name="T16" fmla="*/ 0 h 1151"/>
              <a:gd name="T17" fmla="*/ 901 w 901"/>
              <a:gd name="T18" fmla="*/ 1151 h 1151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901" h="1151">
                <a:moveTo>
                  <a:pt x="901" y="1151"/>
                </a:moveTo>
                <a:cubicBezTo>
                  <a:pt x="787" y="1066"/>
                  <a:pt x="673" y="981"/>
                  <a:pt x="533" y="930"/>
                </a:cubicBezTo>
                <a:cubicBezTo>
                  <a:pt x="392" y="880"/>
                  <a:pt x="116" y="925"/>
                  <a:pt x="58" y="847"/>
                </a:cubicBezTo>
                <a:cubicBezTo>
                  <a:pt x="0" y="769"/>
                  <a:pt x="163" y="605"/>
                  <a:pt x="187" y="464"/>
                </a:cubicBezTo>
                <a:cubicBezTo>
                  <a:pt x="211" y="323"/>
                  <a:pt x="200" y="97"/>
                  <a:pt x="203" y="0"/>
                </a:cubicBezTo>
              </a:path>
            </a:pathLst>
          </a:custGeom>
          <a:noFill/>
          <a:ln w="50800">
            <a:solidFill>
              <a:srgbClr val="FF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6" name="Rectangle 3"/>
          <p:cNvSpPr txBox="1">
            <a:spLocks noChangeArrowheads="1"/>
          </p:cNvSpPr>
          <p:nvPr/>
        </p:nvSpPr>
        <p:spPr bwMode="auto">
          <a:xfrm>
            <a:off x="228600" y="914400"/>
            <a:ext cx="4648200" cy="5257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tabLst/>
              <a:defRPr/>
            </a:pPr>
            <a:r>
              <a:rPr kumimoji="0" lang="en-US" sz="2400" b="1" i="0" u="none" strike="noStrike" kern="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Generative model</a:t>
            </a:r>
            <a:r>
              <a:rPr kumimoji="0" lang="en-US" sz="2400" b="0" i="0" u="none" strike="noStrike" kern="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: line points are sampled independently and corrupted by Gaussian noise in the direction perpendicular to the line</a:t>
            </a:r>
            <a:endParaRPr kumimoji="0" lang="en-US" sz="2400" b="0" i="0" u="none" strike="noStrike" kern="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graphicFrame>
        <p:nvGraphicFramePr>
          <p:cNvPr id="2" name="Object 5"/>
          <p:cNvGraphicFramePr>
            <a:graphicFrameLocks noChangeAspect="1"/>
          </p:cNvGraphicFramePr>
          <p:nvPr/>
        </p:nvGraphicFramePr>
        <p:xfrm>
          <a:off x="762000" y="3259138"/>
          <a:ext cx="2590800" cy="10842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54" name="Equation" r:id="rId9" imgW="1091880" imgH="457200" progId="Equation.3">
                  <p:embed/>
                </p:oleObj>
              </mc:Choice>
              <mc:Fallback>
                <p:oleObj name="Equation" r:id="rId9" imgW="1091880" imgH="457200" progId="Equation.3">
                  <p:embed/>
                  <p:pic>
                    <p:nvPicPr>
                      <p:cNvPr id="0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62000" y="3259138"/>
                        <a:ext cx="2590800" cy="1084262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0"/>
            <a:ext cx="7467600" cy="731838"/>
          </a:xfrm>
        </p:spPr>
        <p:txBody>
          <a:bodyPr>
            <a:normAutofit/>
          </a:bodyPr>
          <a:lstStyle/>
          <a:p>
            <a:r>
              <a:rPr lang="en-US" dirty="0" smtClean="0"/>
              <a:t>Least squares: Robustness to noise</a:t>
            </a:r>
          </a:p>
        </p:txBody>
      </p:sp>
      <p:sp>
        <p:nvSpPr>
          <p:cNvPr id="25603" name="Rectangle 3"/>
          <p:cNvSpPr>
            <a:spLocks noGrp="1" noChangeArrowheads="1"/>
          </p:cNvSpPr>
          <p:nvPr>
            <p:ph sz="quarter" idx="1"/>
          </p:nvPr>
        </p:nvSpPr>
        <p:spPr>
          <a:xfrm>
            <a:off x="685800" y="914400"/>
            <a:ext cx="7467600" cy="4873752"/>
          </a:xfrm>
        </p:spPr>
        <p:txBody>
          <a:bodyPr/>
          <a:lstStyle/>
          <a:p>
            <a:r>
              <a:rPr lang="en-US" dirty="0" smtClean="0"/>
              <a:t>Least squares fit to the red points:</a:t>
            </a:r>
          </a:p>
        </p:txBody>
      </p:sp>
      <p:pic>
        <p:nvPicPr>
          <p:cNvPr id="25604" name="Picture 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554163" y="1435100"/>
            <a:ext cx="6034087" cy="4813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0"/>
            <a:ext cx="7467600" cy="731838"/>
          </a:xfrm>
        </p:spPr>
        <p:txBody>
          <a:bodyPr/>
          <a:lstStyle/>
          <a:p>
            <a:r>
              <a:rPr lang="en-US" dirty="0" smtClean="0"/>
              <a:t>Least squares: Robustness to noise</a:t>
            </a:r>
          </a:p>
        </p:txBody>
      </p:sp>
      <p:sp>
        <p:nvSpPr>
          <p:cNvPr id="26627" name="Rectangle 3"/>
          <p:cNvSpPr>
            <a:spLocks noGrp="1" noChangeArrowheads="1"/>
          </p:cNvSpPr>
          <p:nvPr>
            <p:ph sz="quarter" idx="1"/>
          </p:nvPr>
        </p:nvSpPr>
        <p:spPr>
          <a:xfrm>
            <a:off x="609600" y="990600"/>
            <a:ext cx="7467600" cy="4873752"/>
          </a:xfrm>
        </p:spPr>
        <p:txBody>
          <a:bodyPr/>
          <a:lstStyle/>
          <a:p>
            <a:r>
              <a:rPr lang="en-US" dirty="0" smtClean="0"/>
              <a:t>Least squares fit with an outlier:</a:t>
            </a:r>
          </a:p>
        </p:txBody>
      </p:sp>
      <p:pic>
        <p:nvPicPr>
          <p:cNvPr id="26628" name="Picture 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554163" y="1435100"/>
            <a:ext cx="6034087" cy="4813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511429" name="Text Box 5"/>
          <p:cNvSpPr txBox="1">
            <a:spLocks noChangeArrowheads="1"/>
          </p:cNvSpPr>
          <p:nvPr/>
        </p:nvSpPr>
        <p:spPr bwMode="auto">
          <a:xfrm>
            <a:off x="1371600" y="6288088"/>
            <a:ext cx="6799263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400" b="0"/>
              <a:t>Problem: squared error heavily penalizes outliers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114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11429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2" name="Rectangle 3"/>
          <p:cNvSpPr>
            <a:spLocks noGrp="1" noChangeArrowheads="1"/>
          </p:cNvSpPr>
          <p:nvPr>
            <p:ph sz="quarter" idx="1"/>
          </p:nvPr>
        </p:nvSpPr>
        <p:spPr>
          <a:xfrm>
            <a:off x="381000" y="990600"/>
            <a:ext cx="8305800" cy="1752600"/>
          </a:xfrm>
        </p:spPr>
        <p:txBody>
          <a:bodyPr>
            <a:normAutofit fontScale="92500" lnSpcReduction="10000"/>
          </a:bodyPr>
          <a:lstStyle/>
          <a:p>
            <a:pPr>
              <a:buFontTx/>
              <a:buChar char="•"/>
            </a:pPr>
            <a:r>
              <a:rPr lang="en-US" sz="2400" dirty="0" smtClean="0"/>
              <a:t>General approach: find model parameters</a:t>
            </a:r>
            <a:r>
              <a:rPr lang="el-GR" sz="2400" i="1" dirty="0" smtClean="0">
                <a:latin typeface="Times New Roman" pitchFamily="18" charset="0"/>
                <a:cs typeface="Times New Roman" pitchFamily="18" charset="0"/>
              </a:rPr>
              <a:t> θ</a:t>
            </a:r>
            <a:r>
              <a:rPr lang="en-US" sz="2400" dirty="0" smtClean="0"/>
              <a:t> that minimize</a:t>
            </a:r>
            <a:br>
              <a:rPr lang="en-US" sz="2400" dirty="0" smtClean="0"/>
            </a:br>
            <a:r>
              <a:rPr lang="en-US" sz="1800" dirty="0" smtClean="0"/>
              <a:t/>
            </a:r>
            <a:br>
              <a:rPr lang="en-US" sz="1800" dirty="0" smtClean="0"/>
            </a:br>
            <a:r>
              <a:rPr lang="en-US" sz="1800" dirty="0" smtClean="0"/>
              <a:t>                                  </a:t>
            </a:r>
            <a:br>
              <a:rPr lang="en-US" sz="1800" dirty="0" smtClean="0"/>
            </a:br>
            <a:r>
              <a:rPr lang="en-US" sz="1800" dirty="0" smtClean="0"/>
              <a:t/>
            </a:r>
            <a:br>
              <a:rPr lang="en-US" sz="1800" dirty="0" smtClean="0"/>
            </a:br>
            <a:r>
              <a:rPr lang="en-US" sz="2400" i="1" dirty="0" err="1" smtClean="0">
                <a:latin typeface="Times New Roman" pitchFamily="18" charset="0"/>
              </a:rPr>
              <a:t>r</a:t>
            </a:r>
            <a:r>
              <a:rPr lang="en-US" sz="2400" i="1" baseline="-25000" dirty="0" err="1" smtClean="0">
                <a:latin typeface="Times New Roman" pitchFamily="18" charset="0"/>
              </a:rPr>
              <a:t>i</a:t>
            </a:r>
            <a:r>
              <a:rPr lang="en-US" sz="2400" i="1" baseline="-25000" dirty="0" smtClean="0">
                <a:latin typeface="Times New Roman" pitchFamily="18" charset="0"/>
              </a:rPr>
              <a:t> </a:t>
            </a:r>
            <a:r>
              <a:rPr lang="en-US" sz="2400" dirty="0" smtClean="0">
                <a:latin typeface="Times New Roman" pitchFamily="18" charset="0"/>
              </a:rPr>
              <a:t>(</a:t>
            </a:r>
            <a:r>
              <a:rPr lang="en-US" sz="2400" i="1" dirty="0" smtClean="0">
                <a:latin typeface="Times New Roman" pitchFamily="18" charset="0"/>
              </a:rPr>
              <a:t>x</a:t>
            </a:r>
            <a:r>
              <a:rPr lang="en-US" sz="2400" i="1" baseline="-25000" dirty="0" smtClean="0">
                <a:latin typeface="Times New Roman" pitchFamily="18" charset="0"/>
              </a:rPr>
              <a:t>i</a:t>
            </a:r>
            <a:r>
              <a:rPr lang="en-US" sz="2400" dirty="0" smtClean="0">
                <a:latin typeface="Times New Roman" pitchFamily="18" charset="0"/>
              </a:rPr>
              <a:t>, </a:t>
            </a:r>
            <a:r>
              <a:rPr lang="el-GR" sz="2400" i="1" dirty="0" smtClean="0">
                <a:latin typeface="Times New Roman" pitchFamily="18" charset="0"/>
                <a:cs typeface="Times New Roman" pitchFamily="18" charset="0"/>
              </a:rPr>
              <a:t>θ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) – </a:t>
            </a:r>
            <a:r>
              <a:rPr lang="en-US" sz="2400" dirty="0" smtClean="0">
                <a:cs typeface="Times New Roman" pitchFamily="18" charset="0"/>
              </a:rPr>
              <a:t>residual of </a:t>
            </a:r>
            <a:r>
              <a:rPr lang="en-US" sz="2400" dirty="0" err="1" smtClean="0">
                <a:cs typeface="Times New Roman" pitchFamily="18" charset="0"/>
              </a:rPr>
              <a:t>ith</a:t>
            </a:r>
            <a:r>
              <a:rPr lang="en-US" sz="2400" dirty="0" smtClean="0">
                <a:cs typeface="Times New Roman" pitchFamily="18" charset="0"/>
              </a:rPr>
              <a:t> point </a:t>
            </a:r>
            <a:r>
              <a:rPr lang="en-US" sz="2400" dirty="0" err="1" smtClean="0">
                <a:cs typeface="Times New Roman" pitchFamily="18" charset="0"/>
              </a:rPr>
              <a:t>w.r.t</a:t>
            </a:r>
            <a:r>
              <a:rPr lang="en-US" sz="2400" dirty="0" smtClean="0">
                <a:cs typeface="Times New Roman" pitchFamily="18" charset="0"/>
              </a:rPr>
              <a:t>. model parameters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l-GR" sz="2400" i="1" dirty="0" smtClean="0">
                <a:latin typeface="Times New Roman" pitchFamily="18" charset="0"/>
                <a:cs typeface="Times New Roman" pitchFamily="18" charset="0"/>
              </a:rPr>
              <a:t>θ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en-US" sz="2400" dirty="0" smtClean="0">
                <a:latin typeface="Times New Roman" pitchFamily="18" charset="0"/>
                <a:cs typeface="Times New Roman" pitchFamily="18" charset="0"/>
              </a:rPr>
            </a:br>
            <a:r>
              <a:rPr lang="el-GR" sz="2400" i="1" dirty="0" smtClean="0">
                <a:latin typeface="Times New Roman" pitchFamily="18" charset="0"/>
                <a:cs typeface="Times New Roman" pitchFamily="18" charset="0"/>
              </a:rPr>
              <a:t>ρ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– </a:t>
            </a:r>
            <a:r>
              <a:rPr lang="en-US" sz="2400" dirty="0" smtClean="0">
                <a:cs typeface="Times New Roman" pitchFamily="18" charset="0"/>
              </a:rPr>
              <a:t>robust function</a:t>
            </a:r>
            <a:r>
              <a:rPr lang="en-US" sz="2400" dirty="0" smtClean="0"/>
              <a:t> with scale parameter </a:t>
            </a:r>
            <a:r>
              <a:rPr lang="el-GR" sz="2400" dirty="0" smtClean="0">
                <a:latin typeface="Times New Roman" pitchFamily="18" charset="0"/>
                <a:cs typeface="Times New Roman" pitchFamily="18" charset="0"/>
              </a:rPr>
              <a:t>σ</a:t>
            </a:r>
            <a:r>
              <a:rPr lang="en-US" sz="2400" dirty="0" smtClean="0">
                <a:cs typeface="Times New Roman" pitchFamily="18" charset="0"/>
              </a:rPr>
              <a:t>  </a:t>
            </a:r>
            <a:endParaRPr lang="en-US" sz="2400" dirty="0" smtClean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2291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0"/>
            <a:ext cx="7467600" cy="655638"/>
          </a:xfrm>
        </p:spPr>
        <p:txBody>
          <a:bodyPr/>
          <a:lstStyle/>
          <a:p>
            <a:r>
              <a:rPr lang="en-US" dirty="0" smtClean="0"/>
              <a:t>Robust estimators</a:t>
            </a:r>
          </a:p>
        </p:txBody>
      </p:sp>
      <p:graphicFrame>
        <p:nvGraphicFramePr>
          <p:cNvPr id="12290" name="Object 4"/>
          <p:cNvGraphicFramePr>
            <a:graphicFrameLocks noChangeAspect="1"/>
          </p:cNvGraphicFramePr>
          <p:nvPr/>
        </p:nvGraphicFramePr>
        <p:xfrm>
          <a:off x="3124200" y="1371600"/>
          <a:ext cx="2482850" cy="558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293" name="Equation" r:id="rId4" imgW="1015920" imgH="228600" progId="Equation.3">
                  <p:embed/>
                </p:oleObj>
              </mc:Choice>
              <mc:Fallback>
                <p:oleObj name="Equation" r:id="rId4" imgW="1015920" imgH="228600" progId="Equation.3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124200" y="1371600"/>
                        <a:ext cx="2482850" cy="5588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12293" name="Picture 6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1117092" y="3276600"/>
            <a:ext cx="4521708" cy="3276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294" name="Picture 7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533400" y="3581400"/>
            <a:ext cx="2031493" cy="667608"/>
          </a:xfrm>
          <a:prstGeom prst="rect">
            <a:avLst/>
          </a:prstGeom>
          <a:noFill/>
          <a:ln w="9525">
            <a:solidFill>
              <a:srgbClr val="FF0000"/>
            </a:solidFill>
            <a:miter lim="800000"/>
            <a:headEnd/>
            <a:tailEnd/>
          </a:ln>
        </p:spPr>
      </p:pic>
      <p:sp>
        <p:nvSpPr>
          <p:cNvPr id="12295" name="Rectangle 9"/>
          <p:cNvSpPr>
            <a:spLocks noChangeArrowheads="1"/>
          </p:cNvSpPr>
          <p:nvPr/>
        </p:nvSpPr>
        <p:spPr bwMode="auto">
          <a:xfrm>
            <a:off x="5791200" y="3352800"/>
            <a:ext cx="2971800" cy="2647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20000"/>
              </a:spcBef>
            </a:pPr>
            <a:r>
              <a:rPr lang="en-US" sz="2400" b="0" dirty="0"/>
              <a:t>The robust function </a:t>
            </a:r>
            <a:r>
              <a:rPr lang="el-GR" sz="2400" b="0" i="1" dirty="0">
                <a:latin typeface="Times New Roman" pitchFamily="18" charset="0"/>
                <a:cs typeface="Times New Roman" pitchFamily="18" charset="0"/>
              </a:rPr>
              <a:t>ρ</a:t>
            </a:r>
            <a:r>
              <a:rPr lang="en-US" sz="2400" b="0" dirty="0"/>
              <a:t> behaves like squared distance for small values of the residual </a:t>
            </a:r>
            <a:r>
              <a:rPr lang="en-US" sz="2400" b="0" i="1" dirty="0"/>
              <a:t>u</a:t>
            </a:r>
            <a:r>
              <a:rPr lang="en-US" sz="2400" b="0" dirty="0"/>
              <a:t> but saturates for larger values of </a:t>
            </a:r>
            <a:r>
              <a:rPr lang="en-US" sz="2400" b="0" i="1" dirty="0"/>
              <a:t>u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650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554163" y="1022350"/>
            <a:ext cx="6034087" cy="4813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7651" name="Rectangle 4"/>
          <p:cNvSpPr>
            <a:spLocks noGrp="1" noChangeArrowheads="1"/>
          </p:cNvSpPr>
          <p:nvPr>
            <p:ph type="title"/>
          </p:nvPr>
        </p:nvSpPr>
        <p:spPr>
          <a:xfrm>
            <a:off x="533400" y="152400"/>
            <a:ext cx="7467600" cy="655638"/>
          </a:xfrm>
        </p:spPr>
        <p:txBody>
          <a:bodyPr/>
          <a:lstStyle/>
          <a:p>
            <a:r>
              <a:rPr lang="en-US" dirty="0" smtClean="0"/>
              <a:t>Choosing the scale: Just right</a:t>
            </a:r>
          </a:p>
        </p:txBody>
      </p:sp>
      <p:sp>
        <p:nvSpPr>
          <p:cNvPr id="27652" name="Text Box 5"/>
          <p:cNvSpPr txBox="1">
            <a:spLocks noChangeArrowheads="1"/>
          </p:cNvSpPr>
          <p:nvPr/>
        </p:nvSpPr>
        <p:spPr bwMode="auto">
          <a:xfrm>
            <a:off x="1714500" y="6034088"/>
            <a:ext cx="5934075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b="0"/>
              <a:t>The effect of the outlier is minimized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Text Box 7"/>
          <p:cNvSpPr txBox="1">
            <a:spLocks noChangeArrowheads="1"/>
          </p:cNvSpPr>
          <p:nvPr/>
        </p:nvSpPr>
        <p:spPr bwMode="auto">
          <a:xfrm>
            <a:off x="1066800" y="5867400"/>
            <a:ext cx="7153275" cy="946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en-US" b="0"/>
              <a:t>The error value is almost the same for every</a:t>
            </a:r>
            <a:br>
              <a:rPr lang="en-US" b="0"/>
            </a:br>
            <a:r>
              <a:rPr lang="en-US" b="0"/>
              <a:t>point and the fit is very poor</a:t>
            </a:r>
          </a:p>
        </p:txBody>
      </p:sp>
      <p:pic>
        <p:nvPicPr>
          <p:cNvPr id="28675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554163" y="1022350"/>
            <a:ext cx="6034087" cy="4813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8676" name="Rectangle 5"/>
          <p:cNvSpPr>
            <a:spLocks noGrp="1" noChangeArrowheads="1"/>
          </p:cNvSpPr>
          <p:nvPr>
            <p:ph type="title"/>
          </p:nvPr>
        </p:nvSpPr>
        <p:spPr>
          <a:xfrm>
            <a:off x="533400" y="30162"/>
            <a:ext cx="7467600" cy="731838"/>
          </a:xfrm>
        </p:spPr>
        <p:txBody>
          <a:bodyPr/>
          <a:lstStyle/>
          <a:p>
            <a:r>
              <a:rPr lang="en-US" dirty="0" smtClean="0"/>
              <a:t>Choosing the scale: Too small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698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554163" y="1022350"/>
            <a:ext cx="6034087" cy="4813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9699" name="Rectangle 5"/>
          <p:cNvSpPr>
            <a:spLocks noGrp="1" noChangeArrowheads="1"/>
          </p:cNvSpPr>
          <p:nvPr>
            <p:ph type="title"/>
          </p:nvPr>
        </p:nvSpPr>
        <p:spPr>
          <a:xfrm>
            <a:off x="457200" y="0"/>
            <a:ext cx="7467600" cy="655638"/>
          </a:xfrm>
        </p:spPr>
        <p:txBody>
          <a:bodyPr/>
          <a:lstStyle/>
          <a:p>
            <a:r>
              <a:rPr lang="en-US" dirty="0" smtClean="0"/>
              <a:t>Choosing the scale: Too large</a:t>
            </a:r>
          </a:p>
        </p:txBody>
      </p:sp>
      <p:sp>
        <p:nvSpPr>
          <p:cNvPr id="29700" name="Text Box 7"/>
          <p:cNvSpPr txBox="1">
            <a:spLocks noChangeArrowheads="1"/>
          </p:cNvSpPr>
          <p:nvPr/>
        </p:nvSpPr>
        <p:spPr bwMode="auto">
          <a:xfrm>
            <a:off x="1357313" y="6034088"/>
            <a:ext cx="6796087" cy="519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b="0"/>
              <a:t>Behaves much the same as least squares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2"/>
          <p:cNvSpPr>
            <a:spLocks noGrp="1" noChangeArrowheads="1"/>
          </p:cNvSpPr>
          <p:nvPr>
            <p:ph type="title"/>
          </p:nvPr>
        </p:nvSpPr>
        <p:spPr>
          <a:xfrm>
            <a:off x="533400" y="0"/>
            <a:ext cx="7467600" cy="579438"/>
          </a:xfrm>
        </p:spPr>
        <p:txBody>
          <a:bodyPr/>
          <a:lstStyle/>
          <a:p>
            <a:r>
              <a:rPr lang="en-US" dirty="0" smtClean="0"/>
              <a:t>Robust estimation: Details</a:t>
            </a:r>
          </a:p>
        </p:txBody>
      </p:sp>
      <p:sp>
        <p:nvSpPr>
          <p:cNvPr id="30723" name="Rectangle 3"/>
          <p:cNvSpPr>
            <a:spLocks noGrp="1" noChangeArrowheads="1"/>
          </p:cNvSpPr>
          <p:nvPr>
            <p:ph sz="quarter" idx="1"/>
          </p:nvPr>
        </p:nvSpPr>
        <p:spPr>
          <a:xfrm>
            <a:off x="457200" y="762000"/>
            <a:ext cx="7467600" cy="4873752"/>
          </a:xfrm>
        </p:spPr>
        <p:txBody>
          <a:bodyPr/>
          <a:lstStyle/>
          <a:p>
            <a:pPr>
              <a:buFontTx/>
              <a:buChar char="•"/>
            </a:pPr>
            <a:r>
              <a:rPr lang="en-US" dirty="0" smtClean="0"/>
              <a:t>Robust fitting is a nonlinear optimization problem that must be solved iteratively</a:t>
            </a:r>
          </a:p>
          <a:p>
            <a:pPr>
              <a:buFontTx/>
              <a:buChar char="•"/>
            </a:pPr>
            <a:r>
              <a:rPr lang="en-US" dirty="0" smtClean="0"/>
              <a:t>Least squares solution can be used for initialization</a:t>
            </a:r>
          </a:p>
          <a:p>
            <a:pPr>
              <a:buFontTx/>
              <a:buChar char="•"/>
            </a:pPr>
            <a:r>
              <a:rPr lang="en-US" dirty="0" smtClean="0"/>
              <a:t>Adaptive choice of scale: approx. 1.5 times median residual (F&amp;P, Sec. 15.5.1)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Outline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 smtClean="0"/>
              <a:t>Fitting: concept and basics</a:t>
            </a:r>
          </a:p>
          <a:p>
            <a:r>
              <a:rPr lang="en-US" dirty="0" smtClean="0"/>
              <a:t>Least square fitting: line fitting example</a:t>
            </a:r>
          </a:p>
          <a:p>
            <a:r>
              <a:rPr lang="en-US" u="sng" dirty="0" smtClean="0"/>
              <a:t>Random sample consensus (RANSAC)</a:t>
            </a:r>
          </a:p>
          <a:p>
            <a:r>
              <a:rPr lang="en-US" dirty="0" smtClean="0"/>
              <a:t>Hough transform: line fitting example</a:t>
            </a:r>
          </a:p>
          <a:p>
            <a:r>
              <a:rPr lang="en-US" dirty="0" smtClean="0"/>
              <a:t>Hough transform: applications in vision</a:t>
            </a:r>
          </a:p>
          <a:p>
            <a:endParaRPr lang="en-US" dirty="0"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0819" name="Rectangle 3"/>
          <p:cNvSpPr>
            <a:spLocks noGrp="1" noChangeArrowheads="1"/>
          </p:cNvSpPr>
          <p:nvPr>
            <p:ph sz="quarter" idx="1"/>
          </p:nvPr>
        </p:nvSpPr>
        <p:spPr>
          <a:xfrm>
            <a:off x="533400" y="914400"/>
            <a:ext cx="7772400" cy="5562600"/>
          </a:xfrm>
        </p:spPr>
        <p:txBody>
          <a:bodyPr/>
          <a:lstStyle/>
          <a:p>
            <a:pPr>
              <a:lnSpc>
                <a:spcPct val="90000"/>
              </a:lnSpc>
              <a:buFontTx/>
              <a:buChar char="•"/>
            </a:pPr>
            <a:r>
              <a:rPr lang="en-US" dirty="0" smtClean="0"/>
              <a:t>Robust fitting can deal with a few outliers – what if we have very many?</a:t>
            </a:r>
          </a:p>
          <a:p>
            <a:pPr>
              <a:lnSpc>
                <a:spcPct val="90000"/>
              </a:lnSpc>
              <a:buFontTx/>
              <a:buChar char="•"/>
            </a:pPr>
            <a:r>
              <a:rPr lang="en-US" dirty="0" smtClean="0"/>
              <a:t>Random sample consensus (RANSAC): </a:t>
            </a:r>
            <a:br>
              <a:rPr lang="en-US" dirty="0" smtClean="0"/>
            </a:br>
            <a:r>
              <a:rPr lang="en-US" dirty="0" smtClean="0"/>
              <a:t>Very general framework for model fitting in the presence of outliers</a:t>
            </a:r>
          </a:p>
          <a:p>
            <a:pPr>
              <a:lnSpc>
                <a:spcPct val="90000"/>
              </a:lnSpc>
              <a:buFontTx/>
              <a:buChar char="•"/>
            </a:pPr>
            <a:r>
              <a:rPr lang="en-US" dirty="0" smtClean="0"/>
              <a:t>Outline</a:t>
            </a:r>
          </a:p>
          <a:p>
            <a:pPr lvl="1">
              <a:lnSpc>
                <a:spcPct val="90000"/>
              </a:lnSpc>
            </a:pPr>
            <a:r>
              <a:rPr lang="en-US" dirty="0" smtClean="0"/>
              <a:t>Choose a small subset of points uniformly at random</a:t>
            </a:r>
          </a:p>
          <a:p>
            <a:pPr lvl="1">
              <a:lnSpc>
                <a:spcPct val="90000"/>
              </a:lnSpc>
            </a:pPr>
            <a:r>
              <a:rPr lang="en-US" dirty="0" smtClean="0"/>
              <a:t>Fit a model to that subset</a:t>
            </a:r>
          </a:p>
          <a:p>
            <a:pPr lvl="1">
              <a:lnSpc>
                <a:spcPct val="90000"/>
              </a:lnSpc>
            </a:pPr>
            <a:r>
              <a:rPr lang="en-US" dirty="0" smtClean="0"/>
              <a:t>Find all remaining points that are “close” to the model and reject the rest as outliers</a:t>
            </a:r>
          </a:p>
          <a:p>
            <a:pPr lvl="1">
              <a:lnSpc>
                <a:spcPct val="90000"/>
              </a:lnSpc>
            </a:pPr>
            <a:r>
              <a:rPr lang="en-US" dirty="0" smtClean="0"/>
              <a:t>Do this many times and choose the best model</a:t>
            </a:r>
          </a:p>
        </p:txBody>
      </p:sp>
      <p:sp>
        <p:nvSpPr>
          <p:cNvPr id="31746" name="Rectangle 2"/>
          <p:cNvSpPr>
            <a:spLocks noGrp="1" noChangeArrowheads="1"/>
          </p:cNvSpPr>
          <p:nvPr>
            <p:ph type="title"/>
          </p:nvPr>
        </p:nvSpPr>
        <p:spPr>
          <a:xfrm>
            <a:off x="381000" y="30162"/>
            <a:ext cx="7467600" cy="579438"/>
          </a:xfrm>
        </p:spPr>
        <p:txBody>
          <a:bodyPr/>
          <a:lstStyle/>
          <a:p>
            <a:r>
              <a:rPr lang="en-US" dirty="0" smtClean="0"/>
              <a:t>RANSAC</a:t>
            </a:r>
          </a:p>
        </p:txBody>
      </p:sp>
      <p:sp>
        <p:nvSpPr>
          <p:cNvPr id="31748" name="Rectangle 6"/>
          <p:cNvSpPr>
            <a:spLocks noChangeArrowheads="1"/>
          </p:cNvSpPr>
          <p:nvPr/>
        </p:nvSpPr>
        <p:spPr bwMode="auto">
          <a:xfrm>
            <a:off x="228600" y="5105400"/>
            <a:ext cx="8763000" cy="9159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eaLnBrk="1" hangingPunct="1"/>
            <a:r>
              <a:rPr lang="en-US" sz="1800" b="0"/>
              <a:t>M. A. Fischler, R. C. Bolles. </a:t>
            </a:r>
            <a:r>
              <a:rPr lang="en-US" sz="1800" b="0">
                <a:hlinkClick r:id="rId3"/>
              </a:rPr>
              <a:t>Random Sample Consensus: A Paradigm for Model Fitting with Applications to Image Analysis and Automated Cartography</a:t>
            </a:r>
            <a:r>
              <a:rPr lang="en-US" sz="1800" b="0"/>
              <a:t>. Comm. of the ACM, Vol 24, pp 381-395, 1981.</a:t>
            </a:r>
            <a:r>
              <a:rPr lang="en-US" sz="1800"/>
              <a:t> 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708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708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708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7081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7081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7081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7081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70819" grpId="0" build="p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7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l" eaLnBrk="1" hangingPunct="1"/>
            <a:r>
              <a:rPr lang="en-US" sz="3200" dirty="0" smtClean="0"/>
              <a:t>RANSAC for line fitting example</a:t>
            </a:r>
          </a:p>
        </p:txBody>
      </p:sp>
      <p:pic>
        <p:nvPicPr>
          <p:cNvPr id="31753" name="Picture 9" descr="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927225" y="2506663"/>
            <a:ext cx="5037138" cy="3773487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</p:spPr>
      </p:pic>
      <p:sp>
        <p:nvSpPr>
          <p:cNvPr id="8" name="Text Box 10"/>
          <p:cNvSpPr txBox="1">
            <a:spLocks noChangeArrowheads="1"/>
          </p:cNvSpPr>
          <p:nvPr/>
        </p:nvSpPr>
        <p:spPr bwMode="auto">
          <a:xfrm>
            <a:off x="92312" y="6504801"/>
            <a:ext cx="1584088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200" b="0" dirty="0"/>
              <a:t>Source: </a:t>
            </a:r>
            <a:r>
              <a:rPr lang="en-US" sz="1200" b="0" dirty="0" smtClean="0"/>
              <a:t>R. </a:t>
            </a:r>
            <a:r>
              <a:rPr lang="en-US" sz="1200" b="0" dirty="0" err="1" smtClean="0"/>
              <a:t>Raguram</a:t>
            </a:r>
            <a:endParaRPr lang="en-US" sz="1200" b="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1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z="3200" dirty="0" smtClean="0"/>
              <a:t>RANSAC for line fitting example</a:t>
            </a:r>
          </a:p>
        </p:txBody>
      </p:sp>
      <p:pic>
        <p:nvPicPr>
          <p:cNvPr id="7173" name="Picture 4" descr="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927225" y="2506663"/>
            <a:ext cx="5037138" cy="3773487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pic>
      <p:sp>
        <p:nvSpPr>
          <p:cNvPr id="73733" name="Line 5"/>
          <p:cNvSpPr>
            <a:spLocks noChangeShapeType="1"/>
          </p:cNvSpPr>
          <p:nvPr/>
        </p:nvSpPr>
        <p:spPr bwMode="auto">
          <a:xfrm flipV="1">
            <a:off x="2163763" y="3529013"/>
            <a:ext cx="4708525" cy="1487487"/>
          </a:xfrm>
          <a:prstGeom prst="line">
            <a:avLst/>
          </a:prstGeom>
          <a:noFill/>
          <a:ln w="19050">
            <a:solidFill>
              <a:srgbClr val="FF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7175" name="Text Box 6"/>
          <p:cNvSpPr txBox="1">
            <a:spLocks noChangeArrowheads="1"/>
          </p:cNvSpPr>
          <p:nvPr/>
        </p:nvSpPr>
        <p:spPr bwMode="auto">
          <a:xfrm>
            <a:off x="7023100" y="4208463"/>
            <a:ext cx="1890713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1600">
                <a:latin typeface="Calibri" pitchFamily="34" charset="0"/>
              </a:rPr>
              <a:t>Least-squares fit</a:t>
            </a:r>
          </a:p>
        </p:txBody>
      </p:sp>
      <p:sp>
        <p:nvSpPr>
          <p:cNvPr id="9" name="Text Box 10"/>
          <p:cNvSpPr txBox="1">
            <a:spLocks noChangeArrowheads="1"/>
          </p:cNvSpPr>
          <p:nvPr/>
        </p:nvSpPr>
        <p:spPr bwMode="auto">
          <a:xfrm>
            <a:off x="92312" y="6504801"/>
            <a:ext cx="1584088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200" b="0" dirty="0"/>
              <a:t>Source: </a:t>
            </a:r>
            <a:r>
              <a:rPr lang="en-US" sz="1200" b="0" dirty="0" smtClean="0"/>
              <a:t>R. </a:t>
            </a:r>
            <a:r>
              <a:rPr lang="en-US" sz="1200" b="0" dirty="0" err="1" smtClean="0"/>
              <a:t>Raguram</a:t>
            </a:r>
            <a:endParaRPr lang="en-US" sz="1200" b="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7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3733" grpId="0" animBg="1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5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z="3200" dirty="0" smtClean="0"/>
              <a:t>RANSAC for line fitting example</a:t>
            </a:r>
          </a:p>
        </p:txBody>
      </p:sp>
      <p:pic>
        <p:nvPicPr>
          <p:cNvPr id="8197" name="Picture 5" descr="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927225" y="2503488"/>
            <a:ext cx="5037138" cy="377507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pic>
      <p:sp>
        <p:nvSpPr>
          <p:cNvPr id="8198" name="Text Box 7"/>
          <p:cNvSpPr txBox="1">
            <a:spLocks noChangeArrowheads="1"/>
          </p:cNvSpPr>
          <p:nvPr/>
        </p:nvSpPr>
        <p:spPr bwMode="auto">
          <a:xfrm>
            <a:off x="7031038" y="2617788"/>
            <a:ext cx="2112962" cy="12003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342900" indent="-342900">
              <a:buFontTx/>
              <a:buAutoNum type="arabicPeriod"/>
            </a:pPr>
            <a:r>
              <a:rPr lang="en-US" sz="1800" b="0" dirty="0">
                <a:solidFill>
                  <a:srgbClr val="CC0000"/>
                </a:solidFill>
                <a:latin typeface="Calibri" pitchFamily="34" charset="0"/>
              </a:rPr>
              <a:t>Randomly select minimal subset of points</a:t>
            </a:r>
          </a:p>
          <a:p>
            <a:pPr marL="342900" indent="-342900">
              <a:buFontTx/>
              <a:buAutoNum type="arabicPeriod"/>
            </a:pPr>
            <a:endParaRPr lang="en-US" sz="1800" b="0" dirty="0">
              <a:solidFill>
                <a:srgbClr val="CC0000"/>
              </a:solidFill>
              <a:latin typeface="Calibri" pitchFamily="34" charset="0"/>
            </a:endParaRPr>
          </a:p>
        </p:txBody>
      </p:sp>
      <p:sp>
        <p:nvSpPr>
          <p:cNvPr id="8" name="Text Box 10"/>
          <p:cNvSpPr txBox="1">
            <a:spLocks noChangeArrowheads="1"/>
          </p:cNvSpPr>
          <p:nvPr/>
        </p:nvSpPr>
        <p:spPr bwMode="auto">
          <a:xfrm>
            <a:off x="92312" y="6504801"/>
            <a:ext cx="1584088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200" b="0" dirty="0"/>
              <a:t>Source: </a:t>
            </a:r>
            <a:r>
              <a:rPr lang="en-US" sz="1200" b="0" dirty="0" smtClean="0"/>
              <a:t>R. </a:t>
            </a:r>
            <a:r>
              <a:rPr lang="en-US" sz="1200" b="0" dirty="0" err="1" smtClean="0"/>
              <a:t>Raguram</a:t>
            </a:r>
            <a:endParaRPr lang="en-US" sz="1200" b="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9" name="Picture 6" descr="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927225" y="2503488"/>
            <a:ext cx="5037138" cy="377507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pic>
      <p:sp>
        <p:nvSpPr>
          <p:cNvPr id="922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z="3200" dirty="0" smtClean="0"/>
              <a:t>RANSAC for line fitting example</a:t>
            </a:r>
          </a:p>
        </p:txBody>
      </p:sp>
      <p:sp>
        <p:nvSpPr>
          <p:cNvPr id="9222" name="Text Box 5"/>
          <p:cNvSpPr txBox="1">
            <a:spLocks noChangeArrowheads="1"/>
          </p:cNvSpPr>
          <p:nvPr/>
        </p:nvSpPr>
        <p:spPr bwMode="auto">
          <a:xfrm>
            <a:off x="7031038" y="2617788"/>
            <a:ext cx="2112962" cy="14773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342900" indent="-342900">
              <a:buFontTx/>
              <a:buAutoNum type="arabicPeriod"/>
            </a:pPr>
            <a:r>
              <a:rPr lang="en-US" sz="1800" b="0" dirty="0">
                <a:latin typeface="Calibri" pitchFamily="34" charset="0"/>
              </a:rPr>
              <a:t>Randomly select minimal subset of points</a:t>
            </a:r>
          </a:p>
          <a:p>
            <a:pPr marL="342900" indent="-342900">
              <a:buFontTx/>
              <a:buAutoNum type="arabicPeriod"/>
            </a:pPr>
            <a:r>
              <a:rPr lang="en-US" sz="1800" b="0" dirty="0">
                <a:solidFill>
                  <a:srgbClr val="CC0000"/>
                </a:solidFill>
                <a:latin typeface="Calibri" pitchFamily="34" charset="0"/>
              </a:rPr>
              <a:t>Hypothesize a model</a:t>
            </a:r>
          </a:p>
        </p:txBody>
      </p:sp>
      <p:sp>
        <p:nvSpPr>
          <p:cNvPr id="8" name="Text Box 10"/>
          <p:cNvSpPr txBox="1">
            <a:spLocks noChangeArrowheads="1"/>
          </p:cNvSpPr>
          <p:nvPr/>
        </p:nvSpPr>
        <p:spPr bwMode="auto">
          <a:xfrm>
            <a:off x="92312" y="6504801"/>
            <a:ext cx="1584088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200" b="0" dirty="0"/>
              <a:t>Source: </a:t>
            </a:r>
            <a:r>
              <a:rPr lang="en-US" sz="1200" b="0" dirty="0" smtClean="0"/>
              <a:t>R. </a:t>
            </a:r>
            <a:r>
              <a:rPr lang="en-US" sz="1200" b="0" dirty="0" err="1" smtClean="0"/>
              <a:t>Raguram</a:t>
            </a:r>
            <a:endParaRPr lang="en-US" sz="1200" b="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3" name="Rectangle 3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z="3200" dirty="0" smtClean="0"/>
              <a:t>RANSAC for line fitting example</a:t>
            </a:r>
          </a:p>
        </p:txBody>
      </p:sp>
      <p:sp>
        <p:nvSpPr>
          <p:cNvPr id="10245" name="Text Box 5"/>
          <p:cNvSpPr txBox="1">
            <a:spLocks noChangeArrowheads="1"/>
          </p:cNvSpPr>
          <p:nvPr/>
        </p:nvSpPr>
        <p:spPr bwMode="auto">
          <a:xfrm>
            <a:off x="7031038" y="2617788"/>
            <a:ext cx="2112962" cy="2031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342900" indent="-342900">
              <a:buFontTx/>
              <a:buAutoNum type="arabicPeriod"/>
            </a:pPr>
            <a:r>
              <a:rPr lang="en-US" sz="1800" b="0" dirty="0">
                <a:latin typeface="Calibri" pitchFamily="34" charset="0"/>
              </a:rPr>
              <a:t>Randomly select minimal subset of points</a:t>
            </a:r>
          </a:p>
          <a:p>
            <a:pPr marL="342900" indent="-342900">
              <a:buFontTx/>
              <a:buAutoNum type="arabicPeriod"/>
            </a:pPr>
            <a:r>
              <a:rPr lang="en-US" sz="1800" b="0" dirty="0">
                <a:latin typeface="Calibri" pitchFamily="34" charset="0"/>
              </a:rPr>
              <a:t>Hypothesize a model</a:t>
            </a:r>
          </a:p>
          <a:p>
            <a:pPr marL="342900" indent="-342900">
              <a:buFontTx/>
              <a:buAutoNum type="arabicPeriod"/>
            </a:pPr>
            <a:r>
              <a:rPr lang="en-US" sz="1800" b="0" dirty="0">
                <a:solidFill>
                  <a:srgbClr val="CC0000"/>
                </a:solidFill>
                <a:latin typeface="Calibri" pitchFamily="34" charset="0"/>
              </a:rPr>
              <a:t>Compute error function</a:t>
            </a:r>
          </a:p>
        </p:txBody>
      </p:sp>
      <p:pic>
        <p:nvPicPr>
          <p:cNvPr id="10246" name="Picture 6" descr="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927225" y="2503488"/>
            <a:ext cx="5037138" cy="377507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pic>
      <p:sp>
        <p:nvSpPr>
          <p:cNvPr id="8" name="Text Box 10"/>
          <p:cNvSpPr txBox="1">
            <a:spLocks noChangeArrowheads="1"/>
          </p:cNvSpPr>
          <p:nvPr/>
        </p:nvSpPr>
        <p:spPr bwMode="auto">
          <a:xfrm>
            <a:off x="92312" y="6504801"/>
            <a:ext cx="1584088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200" b="0" dirty="0"/>
              <a:t>Source: </a:t>
            </a:r>
            <a:r>
              <a:rPr lang="en-US" sz="1200" b="0" dirty="0" smtClean="0"/>
              <a:t>R. </a:t>
            </a:r>
            <a:r>
              <a:rPr lang="en-US" sz="1200" b="0" dirty="0" err="1" smtClean="0"/>
              <a:t>Raguram</a:t>
            </a:r>
            <a:endParaRPr lang="en-US" sz="1200" b="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7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z="3200" dirty="0" smtClean="0"/>
              <a:t>RANSAC for line fitting example</a:t>
            </a:r>
          </a:p>
        </p:txBody>
      </p:sp>
      <p:sp>
        <p:nvSpPr>
          <p:cNvPr id="11269" name="Text Box 4"/>
          <p:cNvSpPr txBox="1">
            <a:spLocks noChangeArrowheads="1"/>
          </p:cNvSpPr>
          <p:nvPr/>
        </p:nvSpPr>
        <p:spPr bwMode="auto">
          <a:xfrm>
            <a:off x="7031038" y="2617788"/>
            <a:ext cx="2112962" cy="31393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342900" indent="-342900">
              <a:buFontTx/>
              <a:buAutoNum type="arabicPeriod"/>
            </a:pPr>
            <a:r>
              <a:rPr lang="en-US" sz="1800" b="0" dirty="0">
                <a:latin typeface="Calibri" pitchFamily="34" charset="0"/>
              </a:rPr>
              <a:t>Randomly select minimal subset of points</a:t>
            </a:r>
          </a:p>
          <a:p>
            <a:pPr marL="342900" indent="-342900">
              <a:buFontTx/>
              <a:buAutoNum type="arabicPeriod"/>
            </a:pPr>
            <a:r>
              <a:rPr lang="en-US" sz="1800" b="0" dirty="0">
                <a:latin typeface="Calibri" pitchFamily="34" charset="0"/>
              </a:rPr>
              <a:t>Hypothesize a model</a:t>
            </a:r>
          </a:p>
          <a:p>
            <a:pPr marL="342900" indent="-342900">
              <a:buFontTx/>
              <a:buAutoNum type="arabicPeriod"/>
            </a:pPr>
            <a:r>
              <a:rPr lang="en-US" sz="1800" b="0" dirty="0">
                <a:latin typeface="Calibri" pitchFamily="34" charset="0"/>
              </a:rPr>
              <a:t>Compute error function</a:t>
            </a:r>
          </a:p>
          <a:p>
            <a:pPr marL="342900" indent="-342900">
              <a:buFontTx/>
              <a:buAutoNum type="arabicPeriod"/>
            </a:pPr>
            <a:r>
              <a:rPr lang="en-US" sz="1800" b="0" dirty="0">
                <a:solidFill>
                  <a:srgbClr val="CC0000"/>
                </a:solidFill>
                <a:latin typeface="Calibri" pitchFamily="34" charset="0"/>
              </a:rPr>
              <a:t>Select points consistent with model</a:t>
            </a:r>
          </a:p>
          <a:p>
            <a:pPr marL="342900" indent="-342900">
              <a:buFontTx/>
              <a:buAutoNum type="arabicPeriod"/>
            </a:pPr>
            <a:endParaRPr lang="en-US" sz="1800" b="0" dirty="0">
              <a:solidFill>
                <a:srgbClr val="CC0000"/>
              </a:solidFill>
              <a:latin typeface="Calibri" pitchFamily="34" charset="0"/>
            </a:endParaRPr>
          </a:p>
        </p:txBody>
      </p:sp>
      <p:pic>
        <p:nvPicPr>
          <p:cNvPr id="11270" name="Picture 6" descr="5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927225" y="2503488"/>
            <a:ext cx="5037138" cy="377507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pic>
      <p:sp>
        <p:nvSpPr>
          <p:cNvPr id="8" name="Text Box 10"/>
          <p:cNvSpPr txBox="1">
            <a:spLocks noChangeArrowheads="1"/>
          </p:cNvSpPr>
          <p:nvPr/>
        </p:nvSpPr>
        <p:spPr bwMode="auto">
          <a:xfrm>
            <a:off x="92312" y="6504801"/>
            <a:ext cx="1584088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200" b="0" dirty="0"/>
              <a:t>Source: </a:t>
            </a:r>
            <a:r>
              <a:rPr lang="en-US" sz="1200" b="0" dirty="0" smtClean="0"/>
              <a:t>R. </a:t>
            </a:r>
            <a:r>
              <a:rPr lang="en-US" sz="1200" b="0" dirty="0" err="1" smtClean="0"/>
              <a:t>Raguram</a:t>
            </a:r>
            <a:endParaRPr lang="en-US" sz="1200" b="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1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z="3200" dirty="0" smtClean="0"/>
              <a:t>RANSAC for line fitting example</a:t>
            </a:r>
          </a:p>
        </p:txBody>
      </p:sp>
      <p:sp>
        <p:nvSpPr>
          <p:cNvPr id="12293" name="Text Box 4"/>
          <p:cNvSpPr txBox="1">
            <a:spLocks noChangeArrowheads="1"/>
          </p:cNvSpPr>
          <p:nvPr/>
        </p:nvSpPr>
        <p:spPr bwMode="auto">
          <a:xfrm>
            <a:off x="7031038" y="2617788"/>
            <a:ext cx="2112962" cy="39703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342900" indent="-342900">
              <a:buFontTx/>
              <a:buAutoNum type="arabicPeriod"/>
            </a:pPr>
            <a:r>
              <a:rPr lang="en-US" sz="1800" b="0" dirty="0">
                <a:latin typeface="Calibri" pitchFamily="34" charset="0"/>
              </a:rPr>
              <a:t>Randomly select minimal subset of points</a:t>
            </a:r>
          </a:p>
          <a:p>
            <a:pPr marL="342900" indent="-342900">
              <a:buFontTx/>
              <a:buAutoNum type="arabicPeriod"/>
            </a:pPr>
            <a:r>
              <a:rPr lang="en-US" sz="1800" b="0" dirty="0">
                <a:latin typeface="Calibri" pitchFamily="34" charset="0"/>
              </a:rPr>
              <a:t>Hypothesize a model</a:t>
            </a:r>
          </a:p>
          <a:p>
            <a:pPr marL="342900" indent="-342900">
              <a:buFontTx/>
              <a:buAutoNum type="arabicPeriod"/>
            </a:pPr>
            <a:r>
              <a:rPr lang="en-US" sz="1800" b="0" dirty="0">
                <a:latin typeface="Calibri" pitchFamily="34" charset="0"/>
              </a:rPr>
              <a:t>Compute error function</a:t>
            </a:r>
          </a:p>
          <a:p>
            <a:pPr marL="342900" indent="-342900">
              <a:buFontTx/>
              <a:buAutoNum type="arabicPeriod"/>
            </a:pPr>
            <a:r>
              <a:rPr lang="en-US" sz="1800" b="0" dirty="0">
                <a:latin typeface="Calibri" pitchFamily="34" charset="0"/>
              </a:rPr>
              <a:t>Select points consistent with model</a:t>
            </a:r>
          </a:p>
          <a:p>
            <a:pPr marL="342900" indent="-342900">
              <a:buFontTx/>
              <a:buAutoNum type="arabicPeriod"/>
            </a:pPr>
            <a:r>
              <a:rPr lang="en-US" sz="1800" b="0" dirty="0">
                <a:solidFill>
                  <a:srgbClr val="CC0000"/>
                </a:solidFill>
                <a:latin typeface="Calibri" pitchFamily="34" charset="0"/>
              </a:rPr>
              <a:t>Repeat </a:t>
            </a:r>
            <a:r>
              <a:rPr lang="en-US" sz="1800" b="0" i="1" dirty="0">
                <a:solidFill>
                  <a:srgbClr val="CC0000"/>
                </a:solidFill>
                <a:latin typeface="Calibri" pitchFamily="34" charset="0"/>
              </a:rPr>
              <a:t>hypothesize-and-verify</a:t>
            </a:r>
            <a:r>
              <a:rPr lang="en-US" sz="1800" b="0" dirty="0">
                <a:solidFill>
                  <a:srgbClr val="CC0000"/>
                </a:solidFill>
                <a:latin typeface="Calibri" pitchFamily="34" charset="0"/>
              </a:rPr>
              <a:t> loop</a:t>
            </a:r>
          </a:p>
          <a:p>
            <a:pPr marL="342900" indent="-342900">
              <a:buFontTx/>
              <a:buAutoNum type="arabicPeriod"/>
            </a:pPr>
            <a:endParaRPr lang="en-US" sz="1800" b="0" dirty="0">
              <a:solidFill>
                <a:srgbClr val="CC0000"/>
              </a:solidFill>
              <a:latin typeface="Calibri" pitchFamily="34" charset="0"/>
            </a:endParaRPr>
          </a:p>
        </p:txBody>
      </p:sp>
      <p:pic>
        <p:nvPicPr>
          <p:cNvPr id="12294" name="Picture 6" descr="6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927225" y="2503488"/>
            <a:ext cx="5037138" cy="377507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pic>
      <p:sp>
        <p:nvSpPr>
          <p:cNvPr id="8" name="Text Box 10"/>
          <p:cNvSpPr txBox="1">
            <a:spLocks noChangeArrowheads="1"/>
          </p:cNvSpPr>
          <p:nvPr/>
        </p:nvSpPr>
        <p:spPr bwMode="auto">
          <a:xfrm>
            <a:off x="92312" y="6504801"/>
            <a:ext cx="1584088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200" b="0" dirty="0"/>
              <a:t>Source: </a:t>
            </a:r>
            <a:r>
              <a:rPr lang="en-US" sz="1200" b="0" dirty="0" smtClean="0"/>
              <a:t>R. </a:t>
            </a:r>
            <a:r>
              <a:rPr lang="en-US" sz="1200" b="0" dirty="0" err="1" smtClean="0"/>
              <a:t>Raguram</a:t>
            </a:r>
            <a:endParaRPr lang="en-US" sz="1200" b="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5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z="3200" dirty="0" smtClean="0"/>
              <a:t>RANSAC for line fitting example</a:t>
            </a:r>
          </a:p>
        </p:txBody>
      </p:sp>
      <p:sp>
        <p:nvSpPr>
          <p:cNvPr id="16386" name="Rectangle 6"/>
          <p:cNvSpPr>
            <a:spLocks noGrp="1" noChangeArrowheads="1"/>
          </p:cNvSpPr>
          <p:nvPr>
            <p:ph type="sldNum" sz="quarter" idx="15"/>
          </p:nvPr>
        </p:nvSpPr>
        <p:spPr/>
        <p:txBody>
          <a:bodyPr/>
          <a:lstStyle/>
          <a:p>
            <a:pPr>
              <a:defRPr/>
            </a:pPr>
            <a:fld id="{835613A4-6CC5-4909-A815-DFA32D608AB7}" type="slidenum">
              <a:rPr lang="en-US"/>
              <a:pPr>
                <a:defRPr/>
              </a:pPr>
              <a:t>35</a:t>
            </a:fld>
            <a:endParaRPr lang="en-US"/>
          </a:p>
        </p:txBody>
      </p:sp>
      <p:sp>
        <p:nvSpPr>
          <p:cNvPr id="13317" name="Text Box 4"/>
          <p:cNvSpPr txBox="1">
            <a:spLocks noChangeArrowheads="1"/>
          </p:cNvSpPr>
          <p:nvPr/>
        </p:nvSpPr>
        <p:spPr bwMode="auto">
          <a:xfrm>
            <a:off x="7031038" y="2617788"/>
            <a:ext cx="2112962" cy="39703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342900" indent="-342900">
              <a:buFontTx/>
              <a:buAutoNum type="arabicPeriod"/>
            </a:pPr>
            <a:r>
              <a:rPr lang="en-US" sz="1800" b="0" dirty="0">
                <a:latin typeface="Calibri" pitchFamily="34" charset="0"/>
              </a:rPr>
              <a:t>Randomly select minimal subset of points</a:t>
            </a:r>
          </a:p>
          <a:p>
            <a:pPr marL="342900" indent="-342900">
              <a:buFontTx/>
              <a:buAutoNum type="arabicPeriod"/>
            </a:pPr>
            <a:r>
              <a:rPr lang="en-US" sz="1800" b="0" dirty="0">
                <a:latin typeface="Calibri" pitchFamily="34" charset="0"/>
              </a:rPr>
              <a:t>Hypothesize a model</a:t>
            </a:r>
          </a:p>
          <a:p>
            <a:pPr marL="342900" indent="-342900">
              <a:buFontTx/>
              <a:buAutoNum type="arabicPeriod"/>
            </a:pPr>
            <a:r>
              <a:rPr lang="en-US" sz="1800" b="0" dirty="0">
                <a:latin typeface="Calibri" pitchFamily="34" charset="0"/>
              </a:rPr>
              <a:t>Compute error function</a:t>
            </a:r>
          </a:p>
          <a:p>
            <a:pPr marL="342900" indent="-342900">
              <a:buFontTx/>
              <a:buAutoNum type="arabicPeriod"/>
            </a:pPr>
            <a:r>
              <a:rPr lang="en-US" sz="1800" b="0" dirty="0">
                <a:latin typeface="Calibri" pitchFamily="34" charset="0"/>
              </a:rPr>
              <a:t>Select points consistent with model</a:t>
            </a:r>
          </a:p>
          <a:p>
            <a:pPr marL="342900" indent="-342900">
              <a:buFontTx/>
              <a:buAutoNum type="arabicPeriod"/>
            </a:pPr>
            <a:r>
              <a:rPr lang="en-US" sz="1800" b="0" dirty="0">
                <a:solidFill>
                  <a:srgbClr val="CC0000"/>
                </a:solidFill>
                <a:latin typeface="Calibri" pitchFamily="34" charset="0"/>
              </a:rPr>
              <a:t>Repeat </a:t>
            </a:r>
            <a:r>
              <a:rPr lang="en-US" sz="1800" b="0" i="1" dirty="0">
                <a:solidFill>
                  <a:srgbClr val="CC0000"/>
                </a:solidFill>
                <a:latin typeface="Calibri" pitchFamily="34" charset="0"/>
              </a:rPr>
              <a:t>hypothesize-and-verify</a:t>
            </a:r>
            <a:r>
              <a:rPr lang="en-US" sz="1800" b="0" dirty="0">
                <a:solidFill>
                  <a:srgbClr val="CC0000"/>
                </a:solidFill>
                <a:latin typeface="Calibri" pitchFamily="34" charset="0"/>
              </a:rPr>
              <a:t> loop</a:t>
            </a:r>
          </a:p>
          <a:p>
            <a:pPr marL="342900" indent="-342900">
              <a:buFontTx/>
              <a:buAutoNum type="arabicPeriod"/>
            </a:pPr>
            <a:endParaRPr lang="en-US" sz="1800" b="0" dirty="0">
              <a:solidFill>
                <a:srgbClr val="CC0000"/>
              </a:solidFill>
              <a:latin typeface="Calibri" pitchFamily="34" charset="0"/>
            </a:endParaRPr>
          </a:p>
        </p:txBody>
      </p:sp>
      <p:pic>
        <p:nvPicPr>
          <p:cNvPr id="13318" name="Picture 6" descr="7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927225" y="2503488"/>
            <a:ext cx="5037138" cy="377507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pic>
      <p:sp>
        <p:nvSpPr>
          <p:cNvPr id="8" name="Text Box 10"/>
          <p:cNvSpPr txBox="1">
            <a:spLocks noChangeArrowheads="1"/>
          </p:cNvSpPr>
          <p:nvPr/>
        </p:nvSpPr>
        <p:spPr bwMode="auto">
          <a:xfrm>
            <a:off x="92312" y="6504801"/>
            <a:ext cx="1584088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200" b="0" dirty="0"/>
              <a:t>Source: </a:t>
            </a:r>
            <a:r>
              <a:rPr lang="en-US" sz="1200" b="0" dirty="0" smtClean="0"/>
              <a:t>R. </a:t>
            </a:r>
            <a:r>
              <a:rPr lang="en-US" sz="1200" b="0" dirty="0" err="1" smtClean="0"/>
              <a:t>Raguram</a:t>
            </a:r>
            <a:endParaRPr lang="en-US" sz="1200" b="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9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z="3200" dirty="0" smtClean="0"/>
              <a:t>RANSAC for line fitting example</a:t>
            </a:r>
          </a:p>
        </p:txBody>
      </p:sp>
      <p:sp>
        <p:nvSpPr>
          <p:cNvPr id="17410" name="Rectangle 6"/>
          <p:cNvSpPr>
            <a:spLocks noGrp="1" noChangeArrowheads="1"/>
          </p:cNvSpPr>
          <p:nvPr>
            <p:ph type="sldNum" sz="quarter" idx="15"/>
          </p:nvPr>
        </p:nvSpPr>
        <p:spPr/>
        <p:txBody>
          <a:bodyPr/>
          <a:lstStyle/>
          <a:p>
            <a:pPr>
              <a:defRPr/>
            </a:pPr>
            <a:fld id="{B317DC88-5B31-43EF-88D5-7BE42F3C3526}" type="slidenum">
              <a:rPr lang="en-US"/>
              <a:pPr>
                <a:defRPr/>
              </a:pPr>
              <a:t>36</a:t>
            </a:fld>
            <a:endParaRPr lang="en-US"/>
          </a:p>
        </p:txBody>
      </p:sp>
      <p:sp>
        <p:nvSpPr>
          <p:cNvPr id="14341" name="Text Box 4"/>
          <p:cNvSpPr txBox="1">
            <a:spLocks noChangeArrowheads="1"/>
          </p:cNvSpPr>
          <p:nvPr/>
        </p:nvSpPr>
        <p:spPr bwMode="auto">
          <a:xfrm>
            <a:off x="7031038" y="2617788"/>
            <a:ext cx="2112962" cy="39703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342900" indent="-342900">
              <a:buFontTx/>
              <a:buAutoNum type="arabicPeriod"/>
            </a:pPr>
            <a:r>
              <a:rPr lang="en-US" sz="1800" b="0" dirty="0">
                <a:latin typeface="Calibri" pitchFamily="34" charset="0"/>
              </a:rPr>
              <a:t>Randomly select minimal subset of points</a:t>
            </a:r>
          </a:p>
          <a:p>
            <a:pPr marL="342900" indent="-342900">
              <a:buFontTx/>
              <a:buAutoNum type="arabicPeriod"/>
            </a:pPr>
            <a:r>
              <a:rPr lang="en-US" sz="1800" b="0" dirty="0">
                <a:latin typeface="Calibri" pitchFamily="34" charset="0"/>
              </a:rPr>
              <a:t>Hypothesize a model</a:t>
            </a:r>
          </a:p>
          <a:p>
            <a:pPr marL="342900" indent="-342900">
              <a:buFontTx/>
              <a:buAutoNum type="arabicPeriod"/>
            </a:pPr>
            <a:r>
              <a:rPr lang="en-US" sz="1800" b="0" dirty="0">
                <a:latin typeface="Calibri" pitchFamily="34" charset="0"/>
              </a:rPr>
              <a:t>Compute error function</a:t>
            </a:r>
          </a:p>
          <a:p>
            <a:pPr marL="342900" indent="-342900">
              <a:buFontTx/>
              <a:buAutoNum type="arabicPeriod"/>
            </a:pPr>
            <a:r>
              <a:rPr lang="en-US" sz="1800" b="0" dirty="0">
                <a:latin typeface="Calibri" pitchFamily="34" charset="0"/>
              </a:rPr>
              <a:t>Select points consistent with model</a:t>
            </a:r>
          </a:p>
          <a:p>
            <a:pPr marL="342900" indent="-342900">
              <a:buFontTx/>
              <a:buAutoNum type="arabicPeriod"/>
            </a:pPr>
            <a:r>
              <a:rPr lang="en-US" sz="1800" b="0" dirty="0">
                <a:solidFill>
                  <a:srgbClr val="CC0000"/>
                </a:solidFill>
                <a:latin typeface="Calibri" pitchFamily="34" charset="0"/>
              </a:rPr>
              <a:t>Repeat </a:t>
            </a:r>
            <a:r>
              <a:rPr lang="en-US" sz="1800" b="0" i="1" dirty="0">
                <a:solidFill>
                  <a:srgbClr val="CC0000"/>
                </a:solidFill>
                <a:latin typeface="Calibri" pitchFamily="34" charset="0"/>
              </a:rPr>
              <a:t>hypothesize-and-verify</a:t>
            </a:r>
            <a:r>
              <a:rPr lang="en-US" sz="1800" b="0" dirty="0">
                <a:solidFill>
                  <a:srgbClr val="CC0000"/>
                </a:solidFill>
                <a:latin typeface="Calibri" pitchFamily="34" charset="0"/>
              </a:rPr>
              <a:t> loop</a:t>
            </a:r>
          </a:p>
          <a:p>
            <a:pPr marL="342900" indent="-342900">
              <a:buFontTx/>
              <a:buAutoNum type="arabicPeriod"/>
            </a:pPr>
            <a:endParaRPr lang="en-US" sz="1800" b="0" dirty="0">
              <a:solidFill>
                <a:srgbClr val="CC0000"/>
              </a:solidFill>
              <a:latin typeface="Calibri" pitchFamily="34" charset="0"/>
            </a:endParaRPr>
          </a:p>
        </p:txBody>
      </p:sp>
      <p:pic>
        <p:nvPicPr>
          <p:cNvPr id="14342" name="Picture 6" descr="8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927225" y="2503488"/>
            <a:ext cx="5037138" cy="377507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pic>
      <p:sp>
        <p:nvSpPr>
          <p:cNvPr id="14343" name="Text Box 7"/>
          <p:cNvSpPr txBox="1">
            <a:spLocks noChangeArrowheads="1"/>
          </p:cNvSpPr>
          <p:nvPr/>
        </p:nvSpPr>
        <p:spPr bwMode="auto">
          <a:xfrm>
            <a:off x="2438400" y="1828800"/>
            <a:ext cx="4233862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US">
                <a:solidFill>
                  <a:srgbClr val="CC0000"/>
                </a:solidFill>
                <a:latin typeface="Calibri" pitchFamily="34" charset="0"/>
              </a:rPr>
              <a:t>Uncontaminated sample</a:t>
            </a:r>
          </a:p>
        </p:txBody>
      </p:sp>
      <p:sp>
        <p:nvSpPr>
          <p:cNvPr id="9" name="Text Box 10"/>
          <p:cNvSpPr txBox="1">
            <a:spLocks noChangeArrowheads="1"/>
          </p:cNvSpPr>
          <p:nvPr/>
        </p:nvSpPr>
        <p:spPr bwMode="auto">
          <a:xfrm>
            <a:off x="92312" y="6504801"/>
            <a:ext cx="1584088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200" b="0" dirty="0"/>
              <a:t>Source: </a:t>
            </a:r>
            <a:r>
              <a:rPr lang="en-US" sz="1200" b="0" dirty="0" smtClean="0"/>
              <a:t>R. </a:t>
            </a:r>
            <a:r>
              <a:rPr lang="en-US" sz="1200" b="0" dirty="0" err="1" smtClean="0"/>
              <a:t>Raguram</a:t>
            </a:r>
            <a:endParaRPr lang="en-US" sz="1200" b="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3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533400" y="228600"/>
            <a:ext cx="7772400" cy="838200"/>
          </a:xfrm>
        </p:spPr>
        <p:txBody>
          <a:bodyPr/>
          <a:lstStyle/>
          <a:p>
            <a:pPr eaLnBrk="1" hangingPunct="1"/>
            <a:r>
              <a:rPr lang="en-US" sz="3200" dirty="0" smtClean="0"/>
              <a:t>RANSAC for line fitting example</a:t>
            </a:r>
          </a:p>
        </p:txBody>
      </p:sp>
      <p:sp>
        <p:nvSpPr>
          <p:cNvPr id="15365" name="Text Box 4"/>
          <p:cNvSpPr txBox="1">
            <a:spLocks noChangeArrowheads="1"/>
          </p:cNvSpPr>
          <p:nvPr/>
        </p:nvSpPr>
        <p:spPr bwMode="auto">
          <a:xfrm>
            <a:off x="7031038" y="2617788"/>
            <a:ext cx="2112962" cy="39703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342900" indent="-342900">
              <a:buFontTx/>
              <a:buAutoNum type="arabicPeriod"/>
            </a:pPr>
            <a:r>
              <a:rPr lang="en-US" sz="1800" b="0" dirty="0">
                <a:latin typeface="Calibri" pitchFamily="34" charset="0"/>
              </a:rPr>
              <a:t>Randomly select minimal subset of points</a:t>
            </a:r>
          </a:p>
          <a:p>
            <a:pPr marL="342900" indent="-342900">
              <a:buFontTx/>
              <a:buAutoNum type="arabicPeriod"/>
            </a:pPr>
            <a:r>
              <a:rPr lang="en-US" sz="1800" b="0" dirty="0">
                <a:latin typeface="Calibri" pitchFamily="34" charset="0"/>
              </a:rPr>
              <a:t>Hypothesize a model</a:t>
            </a:r>
          </a:p>
          <a:p>
            <a:pPr marL="342900" indent="-342900">
              <a:buFontTx/>
              <a:buAutoNum type="arabicPeriod"/>
            </a:pPr>
            <a:r>
              <a:rPr lang="en-US" sz="1800" b="0" dirty="0">
                <a:latin typeface="Calibri" pitchFamily="34" charset="0"/>
              </a:rPr>
              <a:t>Compute error function</a:t>
            </a:r>
          </a:p>
          <a:p>
            <a:pPr marL="342900" indent="-342900">
              <a:buFontTx/>
              <a:buAutoNum type="arabicPeriod"/>
            </a:pPr>
            <a:r>
              <a:rPr lang="en-US" sz="1800" b="0" dirty="0">
                <a:latin typeface="Calibri" pitchFamily="34" charset="0"/>
              </a:rPr>
              <a:t>Select points consistent with model</a:t>
            </a:r>
          </a:p>
          <a:p>
            <a:pPr marL="342900" indent="-342900">
              <a:buFontTx/>
              <a:buAutoNum type="arabicPeriod"/>
            </a:pPr>
            <a:r>
              <a:rPr lang="en-US" sz="1800" b="0" dirty="0">
                <a:solidFill>
                  <a:srgbClr val="CC0000"/>
                </a:solidFill>
                <a:latin typeface="Calibri" pitchFamily="34" charset="0"/>
              </a:rPr>
              <a:t>Repeat </a:t>
            </a:r>
            <a:r>
              <a:rPr lang="en-US" sz="1800" b="0" i="1" dirty="0">
                <a:solidFill>
                  <a:srgbClr val="CC0000"/>
                </a:solidFill>
                <a:latin typeface="Calibri" pitchFamily="34" charset="0"/>
              </a:rPr>
              <a:t>hypothesize-and-verify</a:t>
            </a:r>
            <a:r>
              <a:rPr lang="en-US" sz="1800" b="0" dirty="0">
                <a:solidFill>
                  <a:srgbClr val="CC0000"/>
                </a:solidFill>
                <a:latin typeface="Calibri" pitchFamily="34" charset="0"/>
              </a:rPr>
              <a:t> loop</a:t>
            </a:r>
          </a:p>
          <a:p>
            <a:pPr marL="342900" indent="-342900">
              <a:buFontTx/>
              <a:buAutoNum type="arabicPeriod"/>
            </a:pPr>
            <a:endParaRPr lang="en-US" sz="1800" b="0" dirty="0">
              <a:solidFill>
                <a:srgbClr val="CC0000"/>
              </a:solidFill>
              <a:latin typeface="Calibri" pitchFamily="34" charset="0"/>
            </a:endParaRPr>
          </a:p>
        </p:txBody>
      </p:sp>
      <p:pic>
        <p:nvPicPr>
          <p:cNvPr id="15366" name="Picture 6" descr="8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927225" y="2503488"/>
            <a:ext cx="5037138" cy="377507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pic>
      <p:pic>
        <p:nvPicPr>
          <p:cNvPr id="15367" name="Picture 8" descr="Picture9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917700" y="2484438"/>
            <a:ext cx="5053013" cy="3808412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pic>
      <p:sp>
        <p:nvSpPr>
          <p:cNvPr id="15368" name="Oval 9"/>
          <p:cNvSpPr>
            <a:spLocks noChangeArrowheads="1"/>
          </p:cNvSpPr>
          <p:nvPr/>
        </p:nvSpPr>
        <p:spPr bwMode="auto">
          <a:xfrm>
            <a:off x="5859463" y="2820988"/>
            <a:ext cx="60325" cy="65087"/>
          </a:xfrm>
          <a:prstGeom prst="ellipse">
            <a:avLst/>
          </a:prstGeom>
          <a:solidFill>
            <a:srgbClr val="00FF00"/>
          </a:solidFill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endParaRPr lang="en-US">
              <a:latin typeface="Calibri" pitchFamily="34" charset="0"/>
            </a:endParaRPr>
          </a:p>
        </p:txBody>
      </p:sp>
      <p:sp>
        <p:nvSpPr>
          <p:cNvPr id="9" name="Text Box 10"/>
          <p:cNvSpPr txBox="1">
            <a:spLocks noChangeArrowheads="1"/>
          </p:cNvSpPr>
          <p:nvPr/>
        </p:nvSpPr>
        <p:spPr bwMode="auto">
          <a:xfrm>
            <a:off x="92312" y="6504801"/>
            <a:ext cx="1584088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200" b="0" dirty="0"/>
              <a:t>Source: </a:t>
            </a:r>
            <a:r>
              <a:rPr lang="en-US" sz="1200" b="0" dirty="0" smtClean="0"/>
              <a:t>R. </a:t>
            </a:r>
            <a:r>
              <a:rPr lang="en-US" sz="1200" b="0" dirty="0" err="1" smtClean="0"/>
              <a:t>Raguram</a:t>
            </a:r>
            <a:endParaRPr lang="en-US" sz="1200" b="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0"/>
            <a:ext cx="7467600" cy="731838"/>
          </a:xfrm>
        </p:spPr>
        <p:txBody>
          <a:bodyPr/>
          <a:lstStyle/>
          <a:p>
            <a:r>
              <a:rPr lang="en-US" dirty="0" smtClean="0"/>
              <a:t>RANSAC for line fitting</a:t>
            </a:r>
          </a:p>
        </p:txBody>
      </p:sp>
      <p:sp>
        <p:nvSpPr>
          <p:cNvPr id="32771" name="Rectangle 3"/>
          <p:cNvSpPr>
            <a:spLocks noGrp="1" noChangeArrowheads="1"/>
          </p:cNvSpPr>
          <p:nvPr>
            <p:ph sz="quarter" idx="1"/>
          </p:nvPr>
        </p:nvSpPr>
        <p:spPr>
          <a:xfrm>
            <a:off x="457200" y="990600"/>
            <a:ext cx="7467600" cy="4873752"/>
          </a:xfrm>
        </p:spPr>
        <p:txBody>
          <a:bodyPr/>
          <a:lstStyle/>
          <a:p>
            <a:pPr marL="533400" indent="-533400"/>
            <a:r>
              <a:rPr lang="en-US" dirty="0" smtClean="0"/>
              <a:t>Repeat </a:t>
            </a:r>
            <a:r>
              <a:rPr lang="en-US" b="1" i="1" dirty="0" smtClean="0"/>
              <a:t>N</a:t>
            </a:r>
            <a:r>
              <a:rPr lang="en-US" dirty="0" smtClean="0"/>
              <a:t> times:</a:t>
            </a:r>
          </a:p>
          <a:p>
            <a:pPr marL="533400" indent="-533400">
              <a:buFontTx/>
              <a:buChar char="•"/>
            </a:pPr>
            <a:r>
              <a:rPr lang="en-US" dirty="0" smtClean="0"/>
              <a:t>Draw </a:t>
            </a:r>
            <a:r>
              <a:rPr lang="en-US" b="1" i="1" dirty="0" smtClean="0"/>
              <a:t>s</a:t>
            </a:r>
            <a:r>
              <a:rPr lang="en-US" dirty="0" smtClean="0"/>
              <a:t> points uniformly at random</a:t>
            </a:r>
          </a:p>
          <a:p>
            <a:pPr marL="533400" indent="-533400">
              <a:buFontTx/>
              <a:buChar char="•"/>
            </a:pPr>
            <a:r>
              <a:rPr lang="en-US" dirty="0" smtClean="0"/>
              <a:t>Fit line to these </a:t>
            </a:r>
            <a:r>
              <a:rPr lang="en-US" b="1" i="1" dirty="0" smtClean="0"/>
              <a:t>s</a:t>
            </a:r>
            <a:r>
              <a:rPr lang="en-US" dirty="0" smtClean="0"/>
              <a:t> points</a:t>
            </a:r>
          </a:p>
          <a:p>
            <a:pPr marL="533400" indent="-533400">
              <a:buFontTx/>
              <a:buChar char="•"/>
            </a:pPr>
            <a:r>
              <a:rPr lang="en-US" dirty="0" smtClean="0"/>
              <a:t>Find inliers to this line among the remaining points (i.e., points whose distance from the line is less than </a:t>
            </a:r>
            <a:r>
              <a:rPr lang="en-US" b="1" i="1" dirty="0" smtClean="0"/>
              <a:t>t</a:t>
            </a:r>
            <a:r>
              <a:rPr lang="en-US" dirty="0" smtClean="0"/>
              <a:t>)</a:t>
            </a:r>
          </a:p>
          <a:p>
            <a:pPr marL="533400" indent="-533400">
              <a:buFontTx/>
              <a:buChar char="•"/>
            </a:pPr>
            <a:r>
              <a:rPr lang="en-US" dirty="0" smtClean="0"/>
              <a:t>If there are </a:t>
            </a:r>
            <a:r>
              <a:rPr lang="en-US" b="1" i="1" dirty="0" smtClean="0"/>
              <a:t>d</a:t>
            </a:r>
            <a:r>
              <a:rPr lang="en-US" dirty="0" smtClean="0"/>
              <a:t> or more inliers, accept the line and refit using all inliers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30162"/>
            <a:ext cx="7467600" cy="731838"/>
          </a:xfrm>
        </p:spPr>
        <p:txBody>
          <a:bodyPr/>
          <a:lstStyle/>
          <a:p>
            <a:r>
              <a:rPr lang="en-US" dirty="0" smtClean="0"/>
              <a:t>Choosing the parameters</a:t>
            </a:r>
          </a:p>
        </p:txBody>
      </p:sp>
      <p:sp>
        <p:nvSpPr>
          <p:cNvPr id="1587203" name="Rectangle 3"/>
          <p:cNvSpPr>
            <a:spLocks noGrp="1" noChangeArrowheads="1"/>
          </p:cNvSpPr>
          <p:nvPr>
            <p:ph sz="quarter" idx="1"/>
          </p:nvPr>
        </p:nvSpPr>
        <p:spPr>
          <a:xfrm>
            <a:off x="685800" y="914400"/>
            <a:ext cx="7772400" cy="3276600"/>
          </a:xfrm>
        </p:spPr>
        <p:txBody>
          <a:bodyPr/>
          <a:lstStyle/>
          <a:p>
            <a:pPr>
              <a:buFontTx/>
              <a:buChar char="•"/>
            </a:pPr>
            <a:r>
              <a:rPr lang="en-US" sz="2600" dirty="0" smtClean="0"/>
              <a:t>Initial number of points </a:t>
            </a:r>
            <a:r>
              <a:rPr lang="en-US" sz="2600" i="1" dirty="0" smtClean="0"/>
              <a:t>s</a:t>
            </a:r>
          </a:p>
          <a:p>
            <a:pPr lvl="1"/>
            <a:r>
              <a:rPr lang="en-US" dirty="0" smtClean="0"/>
              <a:t>Typically minimum number needed to fit the model</a:t>
            </a:r>
          </a:p>
          <a:p>
            <a:pPr>
              <a:buFontTx/>
              <a:buChar char="•"/>
            </a:pPr>
            <a:r>
              <a:rPr lang="en-US" sz="2600" dirty="0" smtClean="0"/>
              <a:t>Distance threshold </a:t>
            </a:r>
            <a:r>
              <a:rPr lang="en-US" sz="2600" i="1" dirty="0" smtClean="0"/>
              <a:t>t</a:t>
            </a:r>
          </a:p>
          <a:p>
            <a:pPr lvl="1"/>
            <a:r>
              <a:rPr lang="en-US" dirty="0" smtClean="0"/>
              <a:t>Choose </a:t>
            </a:r>
            <a:r>
              <a:rPr lang="en-US" sz="1900" i="1" dirty="0" smtClean="0"/>
              <a:t>t</a:t>
            </a:r>
            <a:r>
              <a:rPr lang="en-US" sz="1900" dirty="0" smtClean="0"/>
              <a:t> so probability for </a:t>
            </a:r>
            <a:r>
              <a:rPr lang="en-US" sz="1900" dirty="0" err="1" smtClean="0"/>
              <a:t>inlier</a:t>
            </a:r>
            <a:r>
              <a:rPr lang="en-US" sz="1900" dirty="0" smtClean="0"/>
              <a:t> is </a:t>
            </a:r>
            <a:r>
              <a:rPr lang="en-US" sz="1900" i="1" dirty="0" smtClean="0"/>
              <a:t>p</a:t>
            </a:r>
            <a:r>
              <a:rPr lang="en-US" sz="1900" dirty="0" smtClean="0"/>
              <a:t> (e.g. 0.95) </a:t>
            </a:r>
          </a:p>
          <a:p>
            <a:pPr lvl="1"/>
            <a:r>
              <a:rPr lang="en-US" sz="1900" dirty="0" smtClean="0"/>
              <a:t>Zero-mean Gaussian noise with std. dev. </a:t>
            </a:r>
            <a:r>
              <a:rPr lang="el-GR" sz="1900" dirty="0" smtClean="0"/>
              <a:t>σ</a:t>
            </a:r>
            <a:r>
              <a:rPr lang="en-US" sz="1900" dirty="0" smtClean="0"/>
              <a:t>: t</a:t>
            </a:r>
            <a:r>
              <a:rPr lang="en-US" sz="1700" baseline="30000" dirty="0" smtClean="0"/>
              <a:t>2</a:t>
            </a:r>
            <a:r>
              <a:rPr lang="en-US" sz="1700" dirty="0" smtClean="0"/>
              <a:t>=3.84</a:t>
            </a:r>
            <a:r>
              <a:rPr lang="el-GR" sz="1700" dirty="0" smtClean="0"/>
              <a:t>σ</a:t>
            </a:r>
            <a:r>
              <a:rPr lang="en-US" sz="1700" baseline="30000" dirty="0" smtClean="0"/>
              <a:t>2</a:t>
            </a:r>
          </a:p>
          <a:p>
            <a:pPr>
              <a:buFontTx/>
              <a:buChar char="•"/>
            </a:pPr>
            <a:r>
              <a:rPr lang="en-US" sz="2600" dirty="0" smtClean="0"/>
              <a:t>Number of samples </a:t>
            </a:r>
            <a:r>
              <a:rPr lang="en-US" sz="2600" i="1" dirty="0" smtClean="0"/>
              <a:t>N</a:t>
            </a:r>
          </a:p>
          <a:p>
            <a:pPr lvl="1"/>
            <a:r>
              <a:rPr lang="en-US" dirty="0" smtClean="0"/>
              <a:t>Choose </a:t>
            </a:r>
            <a:r>
              <a:rPr lang="en-US" sz="1900" i="1" dirty="0" smtClean="0"/>
              <a:t>N</a:t>
            </a:r>
            <a:r>
              <a:rPr lang="en-US" sz="1900" dirty="0" smtClean="0"/>
              <a:t> so that, with probability </a:t>
            </a:r>
            <a:r>
              <a:rPr lang="en-US" sz="1900" i="1" dirty="0" smtClean="0"/>
              <a:t>p</a:t>
            </a:r>
            <a:r>
              <a:rPr lang="en-US" sz="1900" dirty="0" smtClean="0"/>
              <a:t>, at least one random sample is free from outliers (e.g. </a:t>
            </a:r>
            <a:r>
              <a:rPr lang="en-US" sz="1900" i="1" dirty="0" smtClean="0"/>
              <a:t>p</a:t>
            </a:r>
            <a:r>
              <a:rPr lang="en-US" sz="1900" dirty="0" smtClean="0"/>
              <a:t>=0.99) (outlier ratio: </a:t>
            </a:r>
            <a:r>
              <a:rPr lang="en-US" sz="1900" i="1" dirty="0" smtClean="0"/>
              <a:t>e</a:t>
            </a:r>
            <a:r>
              <a:rPr lang="en-US" sz="1900" dirty="0" smtClean="0"/>
              <a:t>)</a:t>
            </a:r>
          </a:p>
        </p:txBody>
      </p:sp>
      <p:sp>
        <p:nvSpPr>
          <p:cNvPr id="33796" name="Text Box 95"/>
          <p:cNvSpPr txBox="1">
            <a:spLocks noChangeArrowheads="1"/>
          </p:cNvSpPr>
          <p:nvPr/>
        </p:nvSpPr>
        <p:spPr bwMode="auto">
          <a:xfrm>
            <a:off x="7256463" y="6477000"/>
            <a:ext cx="1811337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400" b="0"/>
              <a:t>Source: M. Pollefeys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8720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8720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8720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8720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8720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8720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8720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87203" grpId="0" build="p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6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0"/>
            <a:ext cx="7467600" cy="655638"/>
          </a:xfrm>
        </p:spPr>
        <p:txBody>
          <a:bodyPr/>
          <a:lstStyle/>
          <a:p>
            <a:r>
              <a:rPr lang="en-US" dirty="0" smtClean="0"/>
              <a:t>Choosing the parameters</a:t>
            </a:r>
          </a:p>
        </p:txBody>
      </p:sp>
      <p:sp>
        <p:nvSpPr>
          <p:cNvPr id="13317" name="Rectangle 3"/>
          <p:cNvSpPr>
            <a:spLocks noGrp="1" noChangeArrowheads="1"/>
          </p:cNvSpPr>
          <p:nvPr>
            <p:ph sz="quarter" idx="1"/>
          </p:nvPr>
        </p:nvSpPr>
        <p:spPr>
          <a:xfrm>
            <a:off x="685800" y="914400"/>
            <a:ext cx="7772400" cy="3276600"/>
          </a:xfrm>
        </p:spPr>
        <p:txBody>
          <a:bodyPr/>
          <a:lstStyle/>
          <a:p>
            <a:pPr>
              <a:buFontTx/>
              <a:buChar char="•"/>
            </a:pPr>
            <a:r>
              <a:rPr lang="en-US" sz="2600" smtClean="0"/>
              <a:t>Initial number of points </a:t>
            </a:r>
            <a:r>
              <a:rPr lang="en-US" sz="2600" i="1" smtClean="0"/>
              <a:t>s</a:t>
            </a:r>
          </a:p>
          <a:p>
            <a:pPr lvl="1"/>
            <a:r>
              <a:rPr lang="en-US" smtClean="0"/>
              <a:t>Typically minimum number needed to fit the model</a:t>
            </a:r>
          </a:p>
          <a:p>
            <a:pPr>
              <a:buFontTx/>
              <a:buChar char="•"/>
            </a:pPr>
            <a:r>
              <a:rPr lang="en-US" sz="2600" smtClean="0"/>
              <a:t>Distance threshold </a:t>
            </a:r>
            <a:r>
              <a:rPr lang="en-US" sz="2600" i="1" smtClean="0"/>
              <a:t>t</a:t>
            </a:r>
          </a:p>
          <a:p>
            <a:pPr lvl="1"/>
            <a:r>
              <a:rPr lang="en-US" smtClean="0"/>
              <a:t>Choose </a:t>
            </a:r>
            <a:r>
              <a:rPr lang="en-US" sz="1900" i="1" smtClean="0"/>
              <a:t>t</a:t>
            </a:r>
            <a:r>
              <a:rPr lang="en-US" sz="1900" smtClean="0"/>
              <a:t> so probability for inlier is </a:t>
            </a:r>
            <a:r>
              <a:rPr lang="en-US" sz="1900" i="1" smtClean="0"/>
              <a:t>p</a:t>
            </a:r>
            <a:r>
              <a:rPr lang="en-US" sz="1900" smtClean="0"/>
              <a:t> (e.g. 0.95) </a:t>
            </a:r>
          </a:p>
          <a:p>
            <a:pPr lvl="1"/>
            <a:r>
              <a:rPr lang="en-US" sz="1900" smtClean="0"/>
              <a:t>Zero-mean Gaussian noise with std. dev. </a:t>
            </a:r>
            <a:r>
              <a:rPr lang="el-GR" sz="1900" smtClean="0"/>
              <a:t>σ</a:t>
            </a:r>
            <a:r>
              <a:rPr lang="en-US" sz="1900" smtClean="0"/>
              <a:t>: t</a:t>
            </a:r>
            <a:r>
              <a:rPr lang="en-US" sz="1700" baseline="30000" smtClean="0"/>
              <a:t>2</a:t>
            </a:r>
            <a:r>
              <a:rPr lang="en-US" sz="1700" smtClean="0"/>
              <a:t>=3.84</a:t>
            </a:r>
            <a:r>
              <a:rPr lang="el-GR" sz="1700" smtClean="0"/>
              <a:t>σ</a:t>
            </a:r>
            <a:r>
              <a:rPr lang="en-US" sz="1700" baseline="30000" smtClean="0"/>
              <a:t>2</a:t>
            </a:r>
          </a:p>
          <a:p>
            <a:pPr>
              <a:buFontTx/>
              <a:buChar char="•"/>
            </a:pPr>
            <a:r>
              <a:rPr lang="en-US" sz="2600" smtClean="0"/>
              <a:t>Number of samples </a:t>
            </a:r>
            <a:r>
              <a:rPr lang="en-US" sz="2600" i="1" smtClean="0"/>
              <a:t>N</a:t>
            </a:r>
          </a:p>
          <a:p>
            <a:pPr lvl="1"/>
            <a:r>
              <a:rPr lang="en-US" smtClean="0"/>
              <a:t>Choose </a:t>
            </a:r>
            <a:r>
              <a:rPr lang="en-US" sz="1900" i="1" smtClean="0"/>
              <a:t>N</a:t>
            </a:r>
            <a:r>
              <a:rPr lang="en-US" sz="1900" smtClean="0"/>
              <a:t> so that, with probability </a:t>
            </a:r>
            <a:r>
              <a:rPr lang="en-US" sz="1900" i="1" smtClean="0"/>
              <a:t>p</a:t>
            </a:r>
            <a:r>
              <a:rPr lang="en-US" sz="1900" smtClean="0"/>
              <a:t>, at least one random sample is free from outliers (e.g. </a:t>
            </a:r>
            <a:r>
              <a:rPr lang="en-US" sz="1900" i="1" smtClean="0"/>
              <a:t>p</a:t>
            </a:r>
            <a:r>
              <a:rPr lang="en-US" sz="1900" smtClean="0"/>
              <a:t>=0.99) (outlier ratio: </a:t>
            </a:r>
            <a:r>
              <a:rPr lang="en-US" sz="1900" i="1" smtClean="0"/>
              <a:t>e</a:t>
            </a:r>
            <a:r>
              <a:rPr lang="en-US" sz="1900" smtClean="0"/>
              <a:t>)</a:t>
            </a:r>
          </a:p>
        </p:txBody>
      </p:sp>
      <p:graphicFrame>
        <p:nvGraphicFramePr>
          <p:cNvPr id="1796100" name="Object 4"/>
          <p:cNvGraphicFramePr>
            <a:graphicFrameLocks noChangeAspect="1"/>
          </p:cNvGraphicFramePr>
          <p:nvPr/>
        </p:nvGraphicFramePr>
        <p:xfrm>
          <a:off x="457200" y="5575300"/>
          <a:ext cx="3200400" cy="4206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320" name="Equation" r:id="rId4" imgW="1828800" imgH="241200" progId="Equation.3">
                  <p:embed/>
                </p:oleObj>
              </mc:Choice>
              <mc:Fallback>
                <p:oleObj name="Equation" r:id="rId4" imgW="1828800" imgH="241200" progId="Equation.3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57200" y="5575300"/>
                        <a:ext cx="3200400" cy="42068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3315" name="Object 5"/>
          <p:cNvGraphicFramePr>
            <a:graphicFrameLocks noChangeAspect="1"/>
          </p:cNvGraphicFramePr>
          <p:nvPr/>
        </p:nvGraphicFramePr>
        <p:xfrm>
          <a:off x="511175" y="4575175"/>
          <a:ext cx="2841625" cy="6159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321" name="Equation" r:id="rId6" imgW="1231560" imgH="266400" progId="Equation.3">
                  <p:embed/>
                </p:oleObj>
              </mc:Choice>
              <mc:Fallback>
                <p:oleObj name="Equation" r:id="rId6" imgW="1231560" imgH="266400" progId="Equation.3">
                  <p:embed/>
                  <p:pic>
                    <p:nvPicPr>
                      <p:cNvPr id="0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11175" y="4575175"/>
                        <a:ext cx="2841625" cy="615950"/>
                      </a:xfrm>
                      <a:prstGeom prst="rect">
                        <a:avLst/>
                      </a:prstGeom>
                      <a:noFill/>
                      <a:ln w="9525">
                        <a:solidFill>
                          <a:srgbClr val="FF0000"/>
                        </a:solidFill>
                        <a:miter lim="800000"/>
                        <a:headEnd/>
                        <a:tailEnd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796102" name="Group 6"/>
          <p:cNvGraphicFramePr>
            <a:graphicFrameLocks noGrp="1"/>
          </p:cNvGraphicFramePr>
          <p:nvPr/>
        </p:nvGraphicFramePr>
        <p:xfrm>
          <a:off x="3962400" y="4200525"/>
          <a:ext cx="4800600" cy="2194560"/>
        </p:xfrm>
        <a:graphic>
          <a:graphicData uri="http://schemas.openxmlformats.org/drawingml/2006/table">
            <a:tbl>
              <a:tblPr/>
              <a:tblGrid>
                <a:gridCol w="600075"/>
                <a:gridCol w="600075"/>
                <a:gridCol w="600075"/>
                <a:gridCol w="625475"/>
                <a:gridCol w="574675"/>
                <a:gridCol w="600075"/>
                <a:gridCol w="600075"/>
                <a:gridCol w="600075"/>
              </a:tblGrid>
              <a:tr h="234950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45720" marR="45720" marT="0" marB="0" horzOverflow="overflow">
                    <a:lnL cap="flat">
                      <a:noFill/>
                    </a:lnL>
                    <a:lnR>
                      <a:noFill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7"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proportion of outliers</a:t>
                      </a: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 </a:t>
                      </a:r>
                      <a:r>
                        <a:rPr kumimoji="0" lang="en-US" sz="16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e</a:t>
                      </a:r>
                    </a:p>
                  </a:txBody>
                  <a:tcPr marL="45720" marR="45720" marT="0" marB="0" horzOverflow="overflow">
                    <a:lnL>
                      <a:noFill/>
                    </a:lnL>
                    <a:lnR cap="flat">
                      <a:noFill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230188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s</a:t>
                      </a:r>
                    </a:p>
                  </a:txBody>
                  <a:tcPr marL="45720" marR="45720" marT="0" marB="0" horzOverflow="overflow">
                    <a:lnL cap="flat"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5%</a:t>
                      </a:r>
                    </a:p>
                  </a:txBody>
                  <a:tcPr marL="45720" marR="45720" marT="0" marB="0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10%</a:t>
                      </a:r>
                    </a:p>
                  </a:txBody>
                  <a:tcPr marL="45720" marR="45720" marT="0" marB="0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20%</a:t>
                      </a:r>
                    </a:p>
                  </a:txBody>
                  <a:tcPr marL="45720" marR="45720" marT="0" marB="0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25%</a:t>
                      </a:r>
                    </a:p>
                  </a:txBody>
                  <a:tcPr marL="45720" marR="45720" marT="0" marB="0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30%</a:t>
                      </a:r>
                    </a:p>
                  </a:txBody>
                  <a:tcPr marL="45720" marR="45720" marT="0" marB="0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40%</a:t>
                      </a:r>
                    </a:p>
                  </a:txBody>
                  <a:tcPr marL="45720" marR="45720" marT="0" marB="0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50%</a:t>
                      </a:r>
                    </a:p>
                  </a:txBody>
                  <a:tcPr marL="45720" marR="45720" marT="0" marB="0" horzOverflow="overflow">
                    <a:lnL>
                      <a:noFill/>
                    </a:lnL>
                    <a:lnR cap="flat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28600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2</a:t>
                      </a:r>
                    </a:p>
                  </a:txBody>
                  <a:tcPr marL="45720" marR="45720" marT="0" marB="0" horzOverflow="overflow">
                    <a:lnL cap="flat"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2</a:t>
                      </a:r>
                    </a:p>
                  </a:txBody>
                  <a:tcPr marL="45720" marR="45720" marT="0" marB="0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3</a:t>
                      </a:r>
                    </a:p>
                  </a:txBody>
                  <a:tcPr marL="45720" marR="45720" marT="0" marB="0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5</a:t>
                      </a:r>
                    </a:p>
                  </a:txBody>
                  <a:tcPr marL="45720" marR="45720" marT="0" marB="0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6</a:t>
                      </a:r>
                    </a:p>
                  </a:txBody>
                  <a:tcPr marL="45720" marR="45720" marT="0" marB="0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7</a:t>
                      </a:r>
                    </a:p>
                  </a:txBody>
                  <a:tcPr marL="45720" marR="45720" marT="0" marB="0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11</a:t>
                      </a:r>
                    </a:p>
                  </a:txBody>
                  <a:tcPr marL="45720" marR="45720" marT="0" marB="0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17</a:t>
                      </a:r>
                    </a:p>
                  </a:txBody>
                  <a:tcPr marL="45720" marR="45720" marT="0" marB="0" horzOverflow="overflow">
                    <a:lnL>
                      <a:noFill/>
                    </a:lnL>
                    <a:lnR cap="flat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28600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3</a:t>
                      </a:r>
                    </a:p>
                  </a:txBody>
                  <a:tcPr marL="45720" marR="45720" marT="0" marB="0"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3</a:t>
                      </a:r>
                    </a:p>
                  </a:txBody>
                  <a:tcPr marL="45720" marR="45720" marT="0" marB="0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4</a:t>
                      </a:r>
                    </a:p>
                  </a:txBody>
                  <a:tcPr marL="45720" marR="45720" marT="0" marB="0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7</a:t>
                      </a:r>
                    </a:p>
                  </a:txBody>
                  <a:tcPr marL="45720" marR="45720" marT="0" marB="0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9</a:t>
                      </a:r>
                    </a:p>
                  </a:txBody>
                  <a:tcPr marL="45720" marR="45720" marT="0" marB="0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11</a:t>
                      </a:r>
                    </a:p>
                  </a:txBody>
                  <a:tcPr marL="45720" marR="45720" marT="0" marB="0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19</a:t>
                      </a:r>
                    </a:p>
                  </a:txBody>
                  <a:tcPr marL="45720" marR="45720" marT="0" marB="0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35</a:t>
                      </a:r>
                    </a:p>
                  </a:txBody>
                  <a:tcPr marL="45720" marR="45720" marT="0" marB="0" horzOverflow="overflow">
                    <a:lnL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30188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4</a:t>
                      </a:r>
                    </a:p>
                  </a:txBody>
                  <a:tcPr marL="45720" marR="45720" marT="0" marB="0"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3</a:t>
                      </a:r>
                    </a:p>
                  </a:txBody>
                  <a:tcPr marL="45720" marR="45720" marT="0" marB="0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5</a:t>
                      </a:r>
                    </a:p>
                  </a:txBody>
                  <a:tcPr marL="45720" marR="45720" marT="0" marB="0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9</a:t>
                      </a:r>
                    </a:p>
                  </a:txBody>
                  <a:tcPr marL="45720" marR="45720" marT="0" marB="0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13</a:t>
                      </a:r>
                    </a:p>
                  </a:txBody>
                  <a:tcPr marL="45720" marR="45720" marT="0" marB="0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17</a:t>
                      </a:r>
                    </a:p>
                  </a:txBody>
                  <a:tcPr marL="45720" marR="45720" marT="0" marB="0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34</a:t>
                      </a:r>
                    </a:p>
                  </a:txBody>
                  <a:tcPr marL="45720" marR="45720" marT="0" marB="0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72</a:t>
                      </a:r>
                    </a:p>
                  </a:txBody>
                  <a:tcPr marL="45720" marR="45720" marT="0" marB="0" horzOverflow="overflow">
                    <a:lnL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28600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5</a:t>
                      </a:r>
                    </a:p>
                  </a:txBody>
                  <a:tcPr marL="45720" marR="45720" marT="0" marB="0"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4</a:t>
                      </a:r>
                    </a:p>
                  </a:txBody>
                  <a:tcPr marL="45720" marR="45720" marT="0" marB="0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6</a:t>
                      </a:r>
                    </a:p>
                  </a:txBody>
                  <a:tcPr marL="45720" marR="45720" marT="0" marB="0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12</a:t>
                      </a:r>
                    </a:p>
                  </a:txBody>
                  <a:tcPr marL="45720" marR="45720" marT="0" marB="0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17</a:t>
                      </a:r>
                    </a:p>
                  </a:txBody>
                  <a:tcPr marL="45720" marR="45720" marT="0" marB="0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26</a:t>
                      </a:r>
                    </a:p>
                  </a:txBody>
                  <a:tcPr marL="45720" marR="45720" marT="0" marB="0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57</a:t>
                      </a:r>
                    </a:p>
                  </a:txBody>
                  <a:tcPr marL="45720" marR="45720" marT="0" marB="0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146</a:t>
                      </a:r>
                    </a:p>
                  </a:txBody>
                  <a:tcPr marL="45720" marR="45720" marT="0" marB="0" horzOverflow="overflow">
                    <a:lnL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28600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6</a:t>
                      </a:r>
                    </a:p>
                  </a:txBody>
                  <a:tcPr marL="45720" marR="45720" marT="0" marB="0"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4</a:t>
                      </a:r>
                    </a:p>
                  </a:txBody>
                  <a:tcPr marL="45720" marR="45720" marT="0" marB="0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7</a:t>
                      </a:r>
                    </a:p>
                  </a:txBody>
                  <a:tcPr marL="45720" marR="45720" marT="0" marB="0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16</a:t>
                      </a:r>
                    </a:p>
                  </a:txBody>
                  <a:tcPr marL="45720" marR="45720" marT="0" marB="0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24</a:t>
                      </a:r>
                    </a:p>
                  </a:txBody>
                  <a:tcPr marL="45720" marR="45720" marT="0" marB="0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37</a:t>
                      </a:r>
                    </a:p>
                  </a:txBody>
                  <a:tcPr marL="45720" marR="45720" marT="0" marB="0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97</a:t>
                      </a:r>
                    </a:p>
                  </a:txBody>
                  <a:tcPr marL="45720" marR="45720" marT="0" marB="0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293</a:t>
                      </a:r>
                    </a:p>
                  </a:txBody>
                  <a:tcPr marL="45720" marR="45720" marT="0" marB="0" horzOverflow="overflow">
                    <a:lnL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30188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7</a:t>
                      </a:r>
                    </a:p>
                  </a:txBody>
                  <a:tcPr marL="45720" marR="45720" marT="0" marB="0"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4</a:t>
                      </a:r>
                    </a:p>
                  </a:txBody>
                  <a:tcPr marL="45720" marR="45720" marT="0" marB="0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8</a:t>
                      </a:r>
                    </a:p>
                  </a:txBody>
                  <a:tcPr marL="45720" marR="45720" marT="0" marB="0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20</a:t>
                      </a:r>
                    </a:p>
                  </a:txBody>
                  <a:tcPr marL="45720" marR="45720" marT="0" marB="0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33</a:t>
                      </a:r>
                    </a:p>
                  </a:txBody>
                  <a:tcPr marL="45720" marR="45720" marT="0" marB="0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54</a:t>
                      </a:r>
                    </a:p>
                  </a:txBody>
                  <a:tcPr marL="45720" marR="45720" marT="0" marB="0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163</a:t>
                      </a:r>
                    </a:p>
                  </a:txBody>
                  <a:tcPr marL="45720" marR="45720" marT="0" marB="0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588</a:t>
                      </a:r>
                    </a:p>
                  </a:txBody>
                  <a:tcPr marL="45720" marR="45720" marT="0" marB="0" horzOverflow="overflow">
                    <a:lnL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28600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8</a:t>
                      </a:r>
                    </a:p>
                  </a:txBody>
                  <a:tcPr marL="45720" marR="45720" marT="0" marB="0"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5</a:t>
                      </a:r>
                    </a:p>
                  </a:txBody>
                  <a:tcPr marL="45720" marR="45720" marT="0" marB="0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9</a:t>
                      </a:r>
                    </a:p>
                  </a:txBody>
                  <a:tcPr marL="45720" marR="45720" marT="0" marB="0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26</a:t>
                      </a:r>
                    </a:p>
                  </a:txBody>
                  <a:tcPr marL="45720" marR="45720" marT="0" marB="0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44</a:t>
                      </a:r>
                    </a:p>
                  </a:txBody>
                  <a:tcPr marL="45720" marR="45720" marT="0" marB="0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78</a:t>
                      </a:r>
                    </a:p>
                  </a:txBody>
                  <a:tcPr marL="45720" marR="45720" marT="0" marB="0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272</a:t>
                      </a:r>
                    </a:p>
                  </a:txBody>
                  <a:tcPr marL="45720" marR="45720" marT="0" marB="0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1177</a:t>
                      </a:r>
                    </a:p>
                  </a:txBody>
                  <a:tcPr marL="45720" marR="45720" marT="0" marB="0" horzOverflow="overflow">
                    <a:lnL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13389" name="Text Box 95"/>
          <p:cNvSpPr txBox="1">
            <a:spLocks noChangeArrowheads="1"/>
          </p:cNvSpPr>
          <p:nvPr/>
        </p:nvSpPr>
        <p:spPr bwMode="auto">
          <a:xfrm>
            <a:off x="7256463" y="6477000"/>
            <a:ext cx="1811337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400" b="0"/>
              <a:t>Source: M. Pollefeys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96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96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40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0"/>
            <a:ext cx="7467600" cy="655638"/>
          </a:xfrm>
        </p:spPr>
        <p:txBody>
          <a:bodyPr/>
          <a:lstStyle/>
          <a:p>
            <a:r>
              <a:rPr lang="en-US" dirty="0" smtClean="0"/>
              <a:t>Choosing the parameters</a:t>
            </a:r>
          </a:p>
        </p:txBody>
      </p:sp>
      <p:sp>
        <p:nvSpPr>
          <p:cNvPr id="14341" name="Rectangle 3"/>
          <p:cNvSpPr>
            <a:spLocks noGrp="1" noChangeArrowheads="1"/>
          </p:cNvSpPr>
          <p:nvPr>
            <p:ph sz="quarter" idx="1"/>
          </p:nvPr>
        </p:nvSpPr>
        <p:spPr>
          <a:xfrm>
            <a:off x="685800" y="914400"/>
            <a:ext cx="7772400" cy="3276600"/>
          </a:xfrm>
        </p:spPr>
        <p:txBody>
          <a:bodyPr/>
          <a:lstStyle/>
          <a:p>
            <a:pPr>
              <a:buFontTx/>
              <a:buChar char="•"/>
            </a:pPr>
            <a:r>
              <a:rPr lang="en-US" sz="2600" smtClean="0"/>
              <a:t>Initial number of points </a:t>
            </a:r>
            <a:r>
              <a:rPr lang="en-US" sz="2600" i="1" smtClean="0"/>
              <a:t>s</a:t>
            </a:r>
          </a:p>
          <a:p>
            <a:pPr lvl="1"/>
            <a:r>
              <a:rPr lang="en-US" smtClean="0"/>
              <a:t>Typically minimum number needed to fit the model</a:t>
            </a:r>
          </a:p>
          <a:p>
            <a:pPr>
              <a:buFontTx/>
              <a:buChar char="•"/>
            </a:pPr>
            <a:r>
              <a:rPr lang="en-US" sz="2600" smtClean="0"/>
              <a:t>Distance threshold </a:t>
            </a:r>
            <a:r>
              <a:rPr lang="en-US" sz="2600" i="1" smtClean="0"/>
              <a:t>t</a:t>
            </a:r>
          </a:p>
          <a:p>
            <a:pPr lvl="1"/>
            <a:r>
              <a:rPr lang="en-US" smtClean="0"/>
              <a:t>Choose </a:t>
            </a:r>
            <a:r>
              <a:rPr lang="en-US" sz="1900" i="1" smtClean="0"/>
              <a:t>t</a:t>
            </a:r>
            <a:r>
              <a:rPr lang="en-US" sz="1900" smtClean="0"/>
              <a:t> so probability for inlier is </a:t>
            </a:r>
            <a:r>
              <a:rPr lang="en-US" sz="1900" i="1" smtClean="0"/>
              <a:t>p</a:t>
            </a:r>
            <a:r>
              <a:rPr lang="en-US" sz="1900" smtClean="0"/>
              <a:t> (e.g. 0.95) </a:t>
            </a:r>
          </a:p>
          <a:p>
            <a:pPr lvl="1"/>
            <a:r>
              <a:rPr lang="en-US" sz="1900" smtClean="0"/>
              <a:t>Zero-mean Gaussian noise with std. dev. </a:t>
            </a:r>
            <a:r>
              <a:rPr lang="el-GR" sz="1900" smtClean="0"/>
              <a:t>σ</a:t>
            </a:r>
            <a:r>
              <a:rPr lang="en-US" sz="1900" smtClean="0"/>
              <a:t>: t</a:t>
            </a:r>
            <a:r>
              <a:rPr lang="en-US" sz="1700" baseline="30000" smtClean="0"/>
              <a:t>2</a:t>
            </a:r>
            <a:r>
              <a:rPr lang="en-US" sz="1700" smtClean="0"/>
              <a:t>=3.84</a:t>
            </a:r>
            <a:r>
              <a:rPr lang="el-GR" sz="1700" smtClean="0"/>
              <a:t>σ</a:t>
            </a:r>
            <a:r>
              <a:rPr lang="en-US" sz="1700" baseline="30000" smtClean="0"/>
              <a:t>2</a:t>
            </a:r>
          </a:p>
          <a:p>
            <a:pPr>
              <a:buFontTx/>
              <a:buChar char="•"/>
            </a:pPr>
            <a:r>
              <a:rPr lang="en-US" sz="2600" smtClean="0"/>
              <a:t>Number of samples </a:t>
            </a:r>
            <a:r>
              <a:rPr lang="en-US" sz="2600" i="1" smtClean="0"/>
              <a:t>N</a:t>
            </a:r>
          </a:p>
          <a:p>
            <a:pPr lvl="1"/>
            <a:r>
              <a:rPr lang="en-US" smtClean="0"/>
              <a:t>Choose </a:t>
            </a:r>
            <a:r>
              <a:rPr lang="en-US" sz="1900" i="1" smtClean="0"/>
              <a:t>N</a:t>
            </a:r>
            <a:r>
              <a:rPr lang="en-US" sz="1900" smtClean="0"/>
              <a:t> so that, with probability </a:t>
            </a:r>
            <a:r>
              <a:rPr lang="en-US" sz="1900" i="1" smtClean="0"/>
              <a:t>p</a:t>
            </a:r>
            <a:r>
              <a:rPr lang="en-US" sz="1900" smtClean="0"/>
              <a:t>, at least one random sample is free from outliers (e.g. </a:t>
            </a:r>
            <a:r>
              <a:rPr lang="en-US" sz="1900" i="1" smtClean="0"/>
              <a:t>p</a:t>
            </a:r>
            <a:r>
              <a:rPr lang="en-US" sz="1900" smtClean="0"/>
              <a:t>=0.99) (outlier ratio: </a:t>
            </a:r>
            <a:r>
              <a:rPr lang="en-US" sz="1900" i="1" smtClean="0"/>
              <a:t>e</a:t>
            </a:r>
            <a:r>
              <a:rPr lang="en-US" sz="1900" smtClean="0"/>
              <a:t>)</a:t>
            </a:r>
          </a:p>
        </p:txBody>
      </p:sp>
      <p:graphicFrame>
        <p:nvGraphicFramePr>
          <p:cNvPr id="14338" name="Object 5"/>
          <p:cNvGraphicFramePr>
            <a:graphicFrameLocks noChangeAspect="1"/>
          </p:cNvGraphicFramePr>
          <p:nvPr/>
        </p:nvGraphicFramePr>
        <p:xfrm>
          <a:off x="511175" y="4575175"/>
          <a:ext cx="2841625" cy="6159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344" name="Equation" r:id="rId4" imgW="1231560" imgH="266400" progId="Equation.3">
                  <p:embed/>
                </p:oleObj>
              </mc:Choice>
              <mc:Fallback>
                <p:oleObj name="Equation" r:id="rId4" imgW="1231560" imgH="266400" progId="Equation.3">
                  <p:embed/>
                  <p:pic>
                    <p:nvPicPr>
                      <p:cNvPr id="0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11175" y="4575175"/>
                        <a:ext cx="2841625" cy="615950"/>
                      </a:xfrm>
                      <a:prstGeom prst="rect">
                        <a:avLst/>
                      </a:prstGeom>
                      <a:noFill/>
                      <a:ln w="9525">
                        <a:solidFill>
                          <a:srgbClr val="FF0000"/>
                        </a:solidFill>
                        <a:miter lim="800000"/>
                        <a:headEnd/>
                        <a:tailEnd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4342" name="Text Box 95"/>
          <p:cNvSpPr txBox="1">
            <a:spLocks noChangeArrowheads="1"/>
          </p:cNvSpPr>
          <p:nvPr/>
        </p:nvSpPr>
        <p:spPr bwMode="auto">
          <a:xfrm>
            <a:off x="7256463" y="6477000"/>
            <a:ext cx="1811337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400" b="0"/>
              <a:t>Source: M. Pollefeys</a:t>
            </a:r>
          </a:p>
        </p:txBody>
      </p:sp>
      <p:graphicFrame>
        <p:nvGraphicFramePr>
          <p:cNvPr id="14339" name="Object 96"/>
          <p:cNvGraphicFramePr>
            <a:graphicFrameLocks noChangeAspect="1"/>
          </p:cNvGraphicFramePr>
          <p:nvPr/>
        </p:nvGraphicFramePr>
        <p:xfrm>
          <a:off x="457200" y="5575300"/>
          <a:ext cx="3200400" cy="4206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345" name="Equation" r:id="rId6" imgW="1828800" imgH="241200" progId="Equation.3">
                  <p:embed/>
                </p:oleObj>
              </mc:Choice>
              <mc:Fallback>
                <p:oleObj name="Equation" r:id="rId6" imgW="1828800" imgH="241200" progId="Equation.3">
                  <p:embed/>
                  <p:pic>
                    <p:nvPicPr>
                      <p:cNvPr id="0" name="Object 9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57200" y="5575300"/>
                        <a:ext cx="3200400" cy="42068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14343" name="Picture 97" descr="ransac_iters"/>
          <p:cNvPicPr>
            <a:picLocks noChangeAspect="1" noChangeArrowheads="1"/>
          </p:cNvPicPr>
          <p:nvPr/>
        </p:nvPicPr>
        <p:blipFill>
          <a:blip r:embed="rId8" cstate="print"/>
          <a:srcRect b="2766"/>
          <a:stretch>
            <a:fillRect/>
          </a:stretch>
        </p:blipFill>
        <p:spPr bwMode="auto">
          <a:xfrm>
            <a:off x="4419600" y="4114800"/>
            <a:ext cx="3657600" cy="2409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30162"/>
            <a:ext cx="7467600" cy="731838"/>
          </a:xfrm>
        </p:spPr>
        <p:txBody>
          <a:bodyPr/>
          <a:lstStyle/>
          <a:p>
            <a:r>
              <a:rPr lang="en-US" dirty="0" smtClean="0"/>
              <a:t>Choosing the parameters</a:t>
            </a:r>
          </a:p>
        </p:txBody>
      </p:sp>
      <p:sp>
        <p:nvSpPr>
          <p:cNvPr id="34819" name="Rectangle 3"/>
          <p:cNvSpPr>
            <a:spLocks noGrp="1" noChangeArrowheads="1"/>
          </p:cNvSpPr>
          <p:nvPr>
            <p:ph sz="quarter" idx="1"/>
          </p:nvPr>
        </p:nvSpPr>
        <p:spPr>
          <a:xfrm>
            <a:off x="457200" y="1066800"/>
            <a:ext cx="7467600" cy="4873752"/>
          </a:xfrm>
        </p:spPr>
        <p:txBody>
          <a:bodyPr/>
          <a:lstStyle/>
          <a:p>
            <a:pPr>
              <a:buFontTx/>
              <a:buChar char="•"/>
            </a:pPr>
            <a:r>
              <a:rPr lang="en-US" sz="2600" dirty="0" smtClean="0"/>
              <a:t>Initial number of points </a:t>
            </a:r>
            <a:r>
              <a:rPr lang="en-US" sz="2600" i="1" dirty="0" smtClean="0"/>
              <a:t>s</a:t>
            </a:r>
            <a:endParaRPr lang="en-US" sz="2600" dirty="0" smtClean="0"/>
          </a:p>
          <a:p>
            <a:pPr lvl="1"/>
            <a:r>
              <a:rPr lang="en-US" dirty="0" smtClean="0"/>
              <a:t>Typically minimum number needed to fit the model</a:t>
            </a:r>
          </a:p>
          <a:p>
            <a:pPr>
              <a:buFontTx/>
              <a:buChar char="•"/>
            </a:pPr>
            <a:r>
              <a:rPr lang="en-US" sz="2600" dirty="0" smtClean="0"/>
              <a:t>Distance threshold </a:t>
            </a:r>
            <a:r>
              <a:rPr lang="en-US" sz="2600" i="1" dirty="0" smtClean="0"/>
              <a:t>t</a:t>
            </a:r>
          </a:p>
          <a:p>
            <a:pPr lvl="1"/>
            <a:r>
              <a:rPr lang="en-US" dirty="0" smtClean="0"/>
              <a:t>Choose </a:t>
            </a:r>
            <a:r>
              <a:rPr lang="en-US" sz="1900" i="1" dirty="0" smtClean="0"/>
              <a:t>t</a:t>
            </a:r>
            <a:r>
              <a:rPr lang="en-US" sz="1900" dirty="0" smtClean="0"/>
              <a:t> so probability for </a:t>
            </a:r>
            <a:r>
              <a:rPr lang="en-US" sz="1900" dirty="0" err="1" smtClean="0"/>
              <a:t>inlier</a:t>
            </a:r>
            <a:r>
              <a:rPr lang="en-US" sz="1900" dirty="0" smtClean="0"/>
              <a:t> is </a:t>
            </a:r>
            <a:r>
              <a:rPr lang="en-US" sz="1900" i="1" dirty="0" smtClean="0"/>
              <a:t>p</a:t>
            </a:r>
            <a:r>
              <a:rPr lang="en-US" sz="1900" dirty="0" smtClean="0"/>
              <a:t> (e.g. 0.95) </a:t>
            </a:r>
          </a:p>
          <a:p>
            <a:pPr lvl="1"/>
            <a:r>
              <a:rPr lang="en-US" sz="1900" dirty="0" smtClean="0"/>
              <a:t>Zero-mean Gaussian noise with std. dev. </a:t>
            </a:r>
            <a:r>
              <a:rPr lang="el-GR" sz="1900" dirty="0" smtClean="0"/>
              <a:t>σ</a:t>
            </a:r>
            <a:r>
              <a:rPr lang="en-US" sz="1900" dirty="0" smtClean="0"/>
              <a:t>: t</a:t>
            </a:r>
            <a:r>
              <a:rPr lang="en-US" sz="1700" baseline="30000" dirty="0" smtClean="0"/>
              <a:t>2</a:t>
            </a:r>
            <a:r>
              <a:rPr lang="en-US" sz="1700" dirty="0" smtClean="0"/>
              <a:t>=3.84</a:t>
            </a:r>
            <a:r>
              <a:rPr lang="el-GR" sz="1700" dirty="0" smtClean="0"/>
              <a:t>σ</a:t>
            </a:r>
            <a:r>
              <a:rPr lang="en-US" sz="1700" baseline="30000" dirty="0" smtClean="0"/>
              <a:t>2</a:t>
            </a:r>
          </a:p>
          <a:p>
            <a:pPr>
              <a:buFontTx/>
              <a:buChar char="•"/>
            </a:pPr>
            <a:r>
              <a:rPr lang="en-US" sz="2600" dirty="0" smtClean="0"/>
              <a:t>Number of samples </a:t>
            </a:r>
            <a:r>
              <a:rPr lang="en-US" sz="2600" i="1" dirty="0" smtClean="0"/>
              <a:t>N</a:t>
            </a:r>
          </a:p>
          <a:p>
            <a:pPr lvl="1"/>
            <a:r>
              <a:rPr lang="en-US" dirty="0" smtClean="0"/>
              <a:t>Choose </a:t>
            </a:r>
            <a:r>
              <a:rPr lang="en-US" sz="1900" i="1" dirty="0" smtClean="0"/>
              <a:t>N</a:t>
            </a:r>
            <a:r>
              <a:rPr lang="en-US" sz="1900" dirty="0" smtClean="0"/>
              <a:t> so that, with probability </a:t>
            </a:r>
            <a:r>
              <a:rPr lang="en-US" sz="1900" i="1" dirty="0" smtClean="0"/>
              <a:t>p</a:t>
            </a:r>
            <a:r>
              <a:rPr lang="en-US" sz="1900" dirty="0" smtClean="0"/>
              <a:t>, at least one random sample is free from outliers (e.g. </a:t>
            </a:r>
            <a:r>
              <a:rPr lang="en-US" sz="1900" i="1" dirty="0" smtClean="0"/>
              <a:t>p</a:t>
            </a:r>
            <a:r>
              <a:rPr lang="en-US" sz="1900" dirty="0" smtClean="0"/>
              <a:t>=0.99) (outlier ratio: </a:t>
            </a:r>
            <a:r>
              <a:rPr lang="en-US" sz="1900" i="1" dirty="0" smtClean="0"/>
              <a:t>e</a:t>
            </a:r>
            <a:r>
              <a:rPr lang="en-US" sz="1900" dirty="0" smtClean="0"/>
              <a:t>)</a:t>
            </a:r>
          </a:p>
          <a:p>
            <a:pPr>
              <a:buFontTx/>
              <a:buChar char="•"/>
            </a:pPr>
            <a:r>
              <a:rPr lang="en-US" sz="2600" dirty="0" smtClean="0"/>
              <a:t>Consensus set size </a:t>
            </a:r>
            <a:r>
              <a:rPr lang="en-US" sz="2600" i="1" dirty="0" smtClean="0"/>
              <a:t>d</a:t>
            </a:r>
          </a:p>
          <a:p>
            <a:pPr lvl="1"/>
            <a:r>
              <a:rPr lang="en-US" dirty="0" smtClean="0"/>
              <a:t>Should match expected </a:t>
            </a:r>
            <a:r>
              <a:rPr lang="en-US" dirty="0" err="1" smtClean="0"/>
              <a:t>inlier</a:t>
            </a:r>
            <a:r>
              <a:rPr lang="en-US" dirty="0" smtClean="0"/>
              <a:t> ratio</a:t>
            </a:r>
          </a:p>
          <a:p>
            <a:pPr lvl="1"/>
            <a:endParaRPr lang="en-US" sz="1700" baseline="30000" dirty="0" smtClean="0"/>
          </a:p>
          <a:p>
            <a:pPr>
              <a:buFontTx/>
              <a:buChar char="•"/>
            </a:pPr>
            <a:endParaRPr lang="el-GR" sz="2600" dirty="0" smtClean="0"/>
          </a:p>
        </p:txBody>
      </p:sp>
      <p:sp>
        <p:nvSpPr>
          <p:cNvPr id="34820" name="Text Box 4"/>
          <p:cNvSpPr txBox="1">
            <a:spLocks noChangeArrowheads="1"/>
          </p:cNvSpPr>
          <p:nvPr/>
        </p:nvSpPr>
        <p:spPr bwMode="auto">
          <a:xfrm>
            <a:off x="7256463" y="6477000"/>
            <a:ext cx="1811337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400" b="0"/>
              <a:t>Source: M. Pollefeys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3" name="Rectangle 2"/>
          <p:cNvSpPr>
            <a:spLocks noGrp="1" noChangeArrowheads="1"/>
          </p:cNvSpPr>
          <p:nvPr>
            <p:ph type="title"/>
          </p:nvPr>
        </p:nvSpPr>
        <p:spPr>
          <a:xfrm>
            <a:off x="609600" y="0"/>
            <a:ext cx="8153400" cy="762000"/>
          </a:xfrm>
        </p:spPr>
        <p:txBody>
          <a:bodyPr>
            <a:normAutofit fontScale="90000"/>
          </a:bodyPr>
          <a:lstStyle/>
          <a:p>
            <a:r>
              <a:rPr lang="en-US" sz="3000" dirty="0" smtClean="0"/>
              <a:t>Adaptively determining the number of samples</a:t>
            </a:r>
          </a:p>
        </p:txBody>
      </p:sp>
      <p:sp>
        <p:nvSpPr>
          <p:cNvPr id="15364" name="Rectangle 3"/>
          <p:cNvSpPr>
            <a:spLocks noGrp="1" noChangeArrowheads="1"/>
          </p:cNvSpPr>
          <p:nvPr>
            <p:ph sz="quarter" idx="1"/>
          </p:nvPr>
        </p:nvSpPr>
        <p:spPr>
          <a:xfrm>
            <a:off x="457200" y="1219200"/>
            <a:ext cx="7467600" cy="4873752"/>
          </a:xfrm>
        </p:spPr>
        <p:txBody>
          <a:bodyPr>
            <a:normAutofit/>
          </a:bodyPr>
          <a:lstStyle/>
          <a:p>
            <a:pPr>
              <a:buFontTx/>
              <a:buChar char="•"/>
            </a:pPr>
            <a:r>
              <a:rPr lang="en-US" smtClean="0"/>
              <a:t>Outlier </a:t>
            </a:r>
            <a:r>
              <a:rPr lang="en-US" smtClean="0"/>
              <a:t>ratio </a:t>
            </a:r>
            <a:r>
              <a:rPr lang="en-US" i="1" dirty="0" smtClean="0"/>
              <a:t>e</a:t>
            </a:r>
            <a:r>
              <a:rPr lang="en-US" dirty="0" smtClean="0"/>
              <a:t> is often unknown a priori, so pick worst case, e.g. 50%, and adapt if more inliers are found, e.g. 80% would yield </a:t>
            </a:r>
            <a:r>
              <a:rPr lang="en-US" i="1" dirty="0" smtClean="0"/>
              <a:t>e</a:t>
            </a:r>
            <a:r>
              <a:rPr lang="en-US" dirty="0" smtClean="0"/>
              <a:t>=0.2 </a:t>
            </a:r>
          </a:p>
          <a:p>
            <a:pPr>
              <a:buFontTx/>
              <a:buChar char="•"/>
            </a:pPr>
            <a:r>
              <a:rPr lang="en-US" dirty="0" smtClean="0"/>
              <a:t>Adaptive procedure:</a:t>
            </a:r>
          </a:p>
          <a:p>
            <a:pPr lvl="1"/>
            <a:r>
              <a:rPr lang="en-US" i="1" dirty="0" smtClean="0"/>
              <a:t>N</a:t>
            </a:r>
            <a:r>
              <a:rPr lang="en-US" dirty="0" smtClean="0"/>
              <a:t>=∞, </a:t>
            </a:r>
            <a:r>
              <a:rPr lang="en-US" i="1" dirty="0" err="1" smtClean="0"/>
              <a:t>sample_count</a:t>
            </a:r>
            <a:r>
              <a:rPr lang="en-US" i="1" dirty="0" smtClean="0"/>
              <a:t> </a:t>
            </a:r>
            <a:r>
              <a:rPr lang="en-US" dirty="0" smtClean="0"/>
              <a:t>=0</a:t>
            </a:r>
          </a:p>
          <a:p>
            <a:pPr lvl="1"/>
            <a:r>
              <a:rPr lang="en-US" dirty="0" smtClean="0"/>
              <a:t>While </a:t>
            </a:r>
            <a:r>
              <a:rPr lang="en-US" i="1" dirty="0" smtClean="0"/>
              <a:t>N </a:t>
            </a:r>
            <a:r>
              <a:rPr lang="en-US" dirty="0" smtClean="0"/>
              <a:t>&gt;</a:t>
            </a:r>
            <a:r>
              <a:rPr lang="en-US" i="1" dirty="0" err="1" smtClean="0"/>
              <a:t>sample_count</a:t>
            </a:r>
            <a:endParaRPr lang="en-US" dirty="0" smtClean="0"/>
          </a:p>
          <a:p>
            <a:pPr lvl="2"/>
            <a:r>
              <a:rPr lang="en-US" sz="2000" dirty="0" smtClean="0"/>
              <a:t>Choose a sample and count the number of inliers</a:t>
            </a:r>
          </a:p>
          <a:p>
            <a:pPr lvl="2"/>
            <a:r>
              <a:rPr lang="en-US" sz="2000" dirty="0" smtClean="0"/>
              <a:t>Set e = 1 – (number of inliers)/(total number of points)</a:t>
            </a:r>
          </a:p>
          <a:p>
            <a:pPr lvl="2"/>
            <a:r>
              <a:rPr lang="en-US" sz="2000" dirty="0" err="1" smtClean="0"/>
              <a:t>Recompute</a:t>
            </a:r>
            <a:r>
              <a:rPr lang="en-US" sz="2000" dirty="0" smtClean="0"/>
              <a:t> </a:t>
            </a:r>
            <a:r>
              <a:rPr lang="en-US" sz="2000" i="1" dirty="0" smtClean="0"/>
              <a:t>N</a:t>
            </a:r>
            <a:r>
              <a:rPr lang="en-US" sz="2000" dirty="0" smtClean="0"/>
              <a:t> from </a:t>
            </a:r>
            <a:r>
              <a:rPr lang="en-US" sz="2000" i="1" dirty="0" smtClean="0"/>
              <a:t>e:</a:t>
            </a:r>
            <a:br>
              <a:rPr lang="en-US" sz="2000" i="1" dirty="0" smtClean="0"/>
            </a:br>
            <a:r>
              <a:rPr lang="en-US" sz="2000" i="1" dirty="0" smtClean="0"/>
              <a:t/>
            </a:r>
            <a:br>
              <a:rPr lang="en-US" sz="2000" i="1" dirty="0" smtClean="0"/>
            </a:br>
            <a:r>
              <a:rPr lang="en-US" sz="2000" i="1" dirty="0" smtClean="0"/>
              <a:t/>
            </a:r>
            <a:br>
              <a:rPr lang="en-US" sz="2000" i="1" dirty="0" smtClean="0"/>
            </a:br>
            <a:endParaRPr lang="en-US" sz="2000" i="1" dirty="0" smtClean="0"/>
          </a:p>
          <a:p>
            <a:pPr lvl="2"/>
            <a:r>
              <a:rPr lang="en-US" sz="2000" dirty="0" smtClean="0"/>
              <a:t>Increment the </a:t>
            </a:r>
            <a:r>
              <a:rPr lang="en-US" sz="2000" i="1" dirty="0" err="1" smtClean="0"/>
              <a:t>sample_count</a:t>
            </a:r>
            <a:r>
              <a:rPr lang="en-US" sz="2000" dirty="0" smtClean="0"/>
              <a:t> by 1</a:t>
            </a:r>
          </a:p>
        </p:txBody>
      </p:sp>
      <p:graphicFrame>
        <p:nvGraphicFramePr>
          <p:cNvPr id="15362" name="Object 4"/>
          <p:cNvGraphicFramePr>
            <a:graphicFrameLocks noChangeAspect="1"/>
          </p:cNvGraphicFramePr>
          <p:nvPr/>
        </p:nvGraphicFramePr>
        <p:xfrm>
          <a:off x="2587625" y="4873625"/>
          <a:ext cx="3509963" cy="4603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365" name="Equation" r:id="rId4" imgW="1828800" imgH="241200" progId="Equation.3">
                  <p:embed/>
                </p:oleObj>
              </mc:Choice>
              <mc:Fallback>
                <p:oleObj name="Equation" r:id="rId4" imgW="1828800" imgH="241200" progId="Equation.3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587625" y="4873625"/>
                        <a:ext cx="3509963" cy="46037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5365" name="Text Box 5"/>
          <p:cNvSpPr txBox="1">
            <a:spLocks noChangeArrowheads="1"/>
          </p:cNvSpPr>
          <p:nvPr/>
        </p:nvSpPr>
        <p:spPr bwMode="auto">
          <a:xfrm>
            <a:off x="7256463" y="6477000"/>
            <a:ext cx="1811337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400" b="0"/>
              <a:t>Source: M. Pollefeys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Rectangle 2"/>
          <p:cNvSpPr>
            <a:spLocks noGrp="1" noChangeArrowheads="1"/>
          </p:cNvSpPr>
          <p:nvPr>
            <p:ph type="title"/>
          </p:nvPr>
        </p:nvSpPr>
        <p:spPr>
          <a:xfrm>
            <a:off x="228600" y="0"/>
            <a:ext cx="7467600" cy="884238"/>
          </a:xfrm>
        </p:spPr>
        <p:txBody>
          <a:bodyPr/>
          <a:lstStyle/>
          <a:p>
            <a:r>
              <a:rPr lang="en-US" dirty="0" smtClean="0"/>
              <a:t>RANSAC pros and cons</a:t>
            </a:r>
          </a:p>
        </p:txBody>
      </p:sp>
      <p:sp>
        <p:nvSpPr>
          <p:cNvPr id="1591299" name="Rectangle 3"/>
          <p:cNvSpPr>
            <a:spLocks noGrp="1" noChangeArrowheads="1"/>
          </p:cNvSpPr>
          <p:nvPr>
            <p:ph sz="quarter" idx="1"/>
          </p:nvPr>
        </p:nvSpPr>
        <p:spPr>
          <a:xfrm>
            <a:off x="152400" y="1143000"/>
            <a:ext cx="8305800" cy="4873752"/>
          </a:xfrm>
        </p:spPr>
        <p:txBody>
          <a:bodyPr/>
          <a:lstStyle/>
          <a:p>
            <a:pPr>
              <a:buFontTx/>
              <a:buChar char="•"/>
            </a:pPr>
            <a:r>
              <a:rPr lang="en-US" dirty="0" smtClean="0"/>
              <a:t>Pros</a:t>
            </a:r>
          </a:p>
          <a:p>
            <a:pPr lvl="1"/>
            <a:r>
              <a:rPr lang="en-US" dirty="0" smtClean="0"/>
              <a:t>Simple and general</a:t>
            </a:r>
          </a:p>
          <a:p>
            <a:pPr lvl="1"/>
            <a:r>
              <a:rPr lang="en-US" dirty="0" smtClean="0"/>
              <a:t>Applicable to many different problems</a:t>
            </a:r>
          </a:p>
          <a:p>
            <a:pPr lvl="1"/>
            <a:r>
              <a:rPr lang="en-US" dirty="0" smtClean="0"/>
              <a:t>Often works well in practice</a:t>
            </a:r>
          </a:p>
          <a:p>
            <a:pPr>
              <a:buFontTx/>
              <a:buChar char="•"/>
            </a:pPr>
            <a:r>
              <a:rPr lang="en-US" dirty="0" smtClean="0"/>
              <a:t>Cons</a:t>
            </a:r>
          </a:p>
          <a:p>
            <a:pPr lvl="1"/>
            <a:r>
              <a:rPr lang="en-US" dirty="0" smtClean="0"/>
              <a:t>Lots of parameters to tune</a:t>
            </a:r>
          </a:p>
          <a:p>
            <a:pPr lvl="1"/>
            <a:r>
              <a:rPr lang="en-US" dirty="0" smtClean="0"/>
              <a:t>Doesn’t work well for low </a:t>
            </a:r>
            <a:r>
              <a:rPr lang="en-US" dirty="0" err="1" smtClean="0"/>
              <a:t>inlier</a:t>
            </a:r>
            <a:r>
              <a:rPr lang="en-US" dirty="0" smtClean="0"/>
              <a:t> ratios (too many iterations, or can fail completely)</a:t>
            </a:r>
          </a:p>
          <a:p>
            <a:pPr lvl="1"/>
            <a:r>
              <a:rPr lang="en-US" dirty="0" smtClean="0"/>
              <a:t>Can’t always get a good initialization </a:t>
            </a:r>
            <a:br>
              <a:rPr lang="en-US" dirty="0" smtClean="0"/>
            </a:br>
            <a:r>
              <a:rPr lang="en-US" dirty="0" smtClean="0"/>
              <a:t>of the model based on the minimum </a:t>
            </a:r>
            <a:br>
              <a:rPr lang="en-US" dirty="0" smtClean="0"/>
            </a:br>
            <a:r>
              <a:rPr lang="en-US" dirty="0" smtClean="0"/>
              <a:t>number of samples</a:t>
            </a:r>
          </a:p>
        </p:txBody>
      </p:sp>
      <p:pic>
        <p:nvPicPr>
          <p:cNvPr id="5" name="Picture 7" descr="Picture1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829300" y="4005414"/>
            <a:ext cx="3086100" cy="2319186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912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9129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9129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9129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9129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9129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9129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9129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91299" grpId="0" uiExpand="1" build="p"/>
    </p:bld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Outline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 smtClean="0"/>
              <a:t>Fitting: concept and basics</a:t>
            </a:r>
          </a:p>
          <a:p>
            <a:r>
              <a:rPr lang="en-US" dirty="0" smtClean="0"/>
              <a:t>Least square fitting: line fitting example</a:t>
            </a:r>
          </a:p>
          <a:p>
            <a:r>
              <a:rPr lang="en-US" dirty="0" smtClean="0"/>
              <a:t>Random sample consensus (RANSAC)</a:t>
            </a:r>
          </a:p>
          <a:p>
            <a:r>
              <a:rPr lang="en-US" u="sng" dirty="0" smtClean="0"/>
              <a:t>Hough transform: line fitting example</a:t>
            </a:r>
          </a:p>
          <a:p>
            <a:r>
              <a:rPr lang="en-US" dirty="0" smtClean="0"/>
              <a:t>Hough transform: applications in vision</a:t>
            </a:r>
          </a:p>
          <a:p>
            <a:endParaRPr lang="en-US" dirty="0"/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/>
          <p:cNvSpPr>
            <a:spLocks noGrp="1" noChangeArrowheads="1"/>
          </p:cNvSpPr>
          <p:nvPr>
            <p:ph type="title"/>
          </p:nvPr>
        </p:nvSpPr>
        <p:spPr>
          <a:xfrm>
            <a:off x="228600" y="304800"/>
            <a:ext cx="7467600" cy="731838"/>
          </a:xfrm>
        </p:spPr>
        <p:txBody>
          <a:bodyPr/>
          <a:lstStyle/>
          <a:p>
            <a:r>
              <a:rPr lang="en-US" dirty="0" smtClean="0"/>
              <a:t>Fitting: The Hough transform</a:t>
            </a:r>
          </a:p>
        </p:txBody>
      </p:sp>
      <p:sp>
        <p:nvSpPr>
          <p:cNvPr id="143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smtClean="0"/>
          </a:p>
        </p:txBody>
      </p:sp>
      <p:pic>
        <p:nvPicPr>
          <p:cNvPr id="14340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81000" y="1458913"/>
            <a:ext cx="8305800" cy="42560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0"/>
            <a:ext cx="7467600" cy="731838"/>
          </a:xfrm>
        </p:spPr>
        <p:txBody>
          <a:bodyPr/>
          <a:lstStyle/>
          <a:p>
            <a:r>
              <a:rPr lang="en-US" dirty="0" smtClean="0"/>
              <a:t>Voting schemes</a:t>
            </a:r>
          </a:p>
        </p:txBody>
      </p:sp>
      <p:sp>
        <p:nvSpPr>
          <p:cNvPr id="1536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33400" y="990600"/>
            <a:ext cx="8229600" cy="4873752"/>
          </a:xfrm>
        </p:spPr>
        <p:txBody>
          <a:bodyPr/>
          <a:lstStyle/>
          <a:p>
            <a:pPr>
              <a:buFontTx/>
              <a:buChar char="•"/>
            </a:pPr>
            <a:r>
              <a:rPr lang="en-US" dirty="0" smtClean="0"/>
              <a:t>Let each feature vote for all the models that are compatible with it</a:t>
            </a:r>
          </a:p>
          <a:p>
            <a:pPr>
              <a:buFontTx/>
              <a:buChar char="•"/>
            </a:pPr>
            <a:r>
              <a:rPr lang="en-US" dirty="0" smtClean="0"/>
              <a:t>Hopefully the noise features will not vote consistently for any single model</a:t>
            </a:r>
          </a:p>
          <a:p>
            <a:pPr>
              <a:buFontTx/>
              <a:buChar char="•"/>
            </a:pPr>
            <a:r>
              <a:rPr lang="en-US" dirty="0" smtClean="0"/>
              <a:t>Missing data doesn’t matter as long as there are enough features remaining to agree on a good model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152400"/>
            <a:ext cx="7467600" cy="655638"/>
          </a:xfrm>
        </p:spPr>
        <p:txBody>
          <a:bodyPr/>
          <a:lstStyle/>
          <a:p>
            <a:r>
              <a:rPr lang="en-US" dirty="0" smtClean="0"/>
              <a:t>Hough transform</a:t>
            </a:r>
          </a:p>
        </p:txBody>
      </p:sp>
      <p:sp>
        <p:nvSpPr>
          <p:cNvPr id="1638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841248"/>
            <a:ext cx="7467600" cy="4873752"/>
          </a:xfrm>
        </p:spPr>
        <p:txBody>
          <a:bodyPr/>
          <a:lstStyle/>
          <a:p>
            <a:pPr>
              <a:buFontTx/>
              <a:buChar char="•"/>
            </a:pPr>
            <a:r>
              <a:rPr lang="en-US" dirty="0" smtClean="0"/>
              <a:t>An early type of voting scheme</a:t>
            </a:r>
          </a:p>
          <a:p>
            <a:pPr>
              <a:buFontTx/>
              <a:buChar char="•"/>
            </a:pPr>
            <a:r>
              <a:rPr lang="en-US" dirty="0" smtClean="0"/>
              <a:t>General outline: </a:t>
            </a:r>
          </a:p>
          <a:p>
            <a:pPr lvl="1"/>
            <a:r>
              <a:rPr lang="en-US" dirty="0" err="1" smtClean="0"/>
              <a:t>Discretize</a:t>
            </a:r>
            <a:r>
              <a:rPr lang="en-US" dirty="0" smtClean="0"/>
              <a:t> parameter space into bins</a:t>
            </a:r>
          </a:p>
          <a:p>
            <a:pPr lvl="1"/>
            <a:r>
              <a:rPr lang="en-US" dirty="0" smtClean="0"/>
              <a:t>For each feature point in the image, put a vote in every bin in the parameter space that could have generated this point</a:t>
            </a:r>
          </a:p>
          <a:p>
            <a:pPr lvl="1"/>
            <a:r>
              <a:rPr lang="en-US" dirty="0" smtClean="0"/>
              <a:t>Find bins that have the most votes</a:t>
            </a:r>
          </a:p>
        </p:txBody>
      </p:sp>
      <p:sp>
        <p:nvSpPr>
          <p:cNvPr id="16388" name="Rectangle 4"/>
          <p:cNvSpPr>
            <a:spLocks noChangeArrowheads="1"/>
          </p:cNvSpPr>
          <p:nvPr/>
        </p:nvSpPr>
        <p:spPr bwMode="auto">
          <a:xfrm>
            <a:off x="1143000" y="6140450"/>
            <a:ext cx="7127875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eaLnBrk="1" hangingPunct="1"/>
            <a:r>
              <a:rPr lang="en-US" sz="1800" b="0"/>
              <a:t>P.V.C. Hough, </a:t>
            </a:r>
            <a:r>
              <a:rPr lang="en-US" sz="1800" b="0" i="1"/>
              <a:t>Machine Analysis of Bubble Chamber Pictures,</a:t>
            </a:r>
            <a:r>
              <a:rPr lang="en-US" sz="1800" b="0"/>
              <a:t> Proc. Int. Conf. High Energy Accelerators and Instrumentation, 1959 </a:t>
            </a:r>
          </a:p>
        </p:txBody>
      </p:sp>
      <p:sp>
        <p:nvSpPr>
          <p:cNvPr id="16389" name="Rectangle 5"/>
          <p:cNvSpPr>
            <a:spLocks noChangeArrowheads="1"/>
          </p:cNvSpPr>
          <p:nvPr/>
        </p:nvSpPr>
        <p:spPr bwMode="auto">
          <a:xfrm>
            <a:off x="1295400" y="3581400"/>
            <a:ext cx="2514600" cy="19050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6390" name="AutoShape 6"/>
          <p:cNvSpPr>
            <a:spLocks noChangeArrowheads="1"/>
          </p:cNvSpPr>
          <p:nvPr/>
        </p:nvSpPr>
        <p:spPr bwMode="auto">
          <a:xfrm>
            <a:off x="4267200" y="4267200"/>
            <a:ext cx="838200" cy="609600"/>
          </a:xfrm>
          <a:prstGeom prst="rightArrow">
            <a:avLst>
              <a:gd name="adj1" fmla="val 50000"/>
              <a:gd name="adj2" fmla="val 34375"/>
            </a:avLst>
          </a:prstGeom>
          <a:solidFill>
            <a:srgbClr val="FFCC00"/>
          </a:solidFill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graphicFrame>
        <p:nvGraphicFramePr>
          <p:cNvPr id="1421351" name="Group 39"/>
          <p:cNvGraphicFramePr>
            <a:graphicFrameLocks noGrp="1"/>
          </p:cNvGraphicFramePr>
          <p:nvPr>
            <p:ph sz="half" idx="4294967295"/>
          </p:nvPr>
        </p:nvGraphicFramePr>
        <p:xfrm>
          <a:off x="5562600" y="3581400"/>
          <a:ext cx="2362200" cy="1981200"/>
        </p:xfrm>
        <a:graphic>
          <a:graphicData uri="http://schemas.openxmlformats.org/drawingml/2006/table">
            <a:tbl>
              <a:tblPr/>
              <a:tblGrid>
                <a:gridCol w="473075"/>
                <a:gridCol w="471488"/>
                <a:gridCol w="473075"/>
                <a:gridCol w="471487"/>
                <a:gridCol w="473075"/>
              </a:tblGrid>
              <a:tr h="495300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95300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95300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95300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16423" name="Oval 41"/>
          <p:cNvSpPr>
            <a:spLocks noChangeArrowheads="1"/>
          </p:cNvSpPr>
          <p:nvPr/>
        </p:nvSpPr>
        <p:spPr bwMode="auto">
          <a:xfrm>
            <a:off x="1905000" y="5029200"/>
            <a:ext cx="76200" cy="76200"/>
          </a:xfrm>
          <a:prstGeom prst="ellipse">
            <a:avLst/>
          </a:prstGeom>
          <a:solidFill>
            <a:schemeClr val="folHlink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6424" name="Oval 42"/>
          <p:cNvSpPr>
            <a:spLocks noChangeArrowheads="1"/>
          </p:cNvSpPr>
          <p:nvPr/>
        </p:nvSpPr>
        <p:spPr bwMode="auto">
          <a:xfrm>
            <a:off x="2133600" y="4800600"/>
            <a:ext cx="76200" cy="76200"/>
          </a:xfrm>
          <a:prstGeom prst="ellipse">
            <a:avLst/>
          </a:prstGeom>
          <a:solidFill>
            <a:schemeClr val="folHlink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6425" name="Oval 43"/>
          <p:cNvSpPr>
            <a:spLocks noChangeArrowheads="1"/>
          </p:cNvSpPr>
          <p:nvPr/>
        </p:nvSpPr>
        <p:spPr bwMode="auto">
          <a:xfrm>
            <a:off x="2438400" y="4572000"/>
            <a:ext cx="76200" cy="76200"/>
          </a:xfrm>
          <a:prstGeom prst="ellipse">
            <a:avLst/>
          </a:prstGeom>
          <a:solidFill>
            <a:schemeClr val="folHlink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6426" name="Oval 44"/>
          <p:cNvSpPr>
            <a:spLocks noChangeArrowheads="1"/>
          </p:cNvSpPr>
          <p:nvPr/>
        </p:nvSpPr>
        <p:spPr bwMode="auto">
          <a:xfrm>
            <a:off x="2667000" y="4343400"/>
            <a:ext cx="76200" cy="76200"/>
          </a:xfrm>
          <a:prstGeom prst="ellipse">
            <a:avLst/>
          </a:prstGeom>
          <a:solidFill>
            <a:schemeClr val="folHlink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6427" name="Oval 45"/>
          <p:cNvSpPr>
            <a:spLocks noChangeArrowheads="1"/>
          </p:cNvSpPr>
          <p:nvPr/>
        </p:nvSpPr>
        <p:spPr bwMode="auto">
          <a:xfrm>
            <a:off x="2895600" y="4191000"/>
            <a:ext cx="76200" cy="76200"/>
          </a:xfrm>
          <a:prstGeom prst="ellipse">
            <a:avLst/>
          </a:prstGeom>
          <a:solidFill>
            <a:schemeClr val="folHlink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6428" name="Oval 46"/>
          <p:cNvSpPr>
            <a:spLocks noChangeArrowheads="1"/>
          </p:cNvSpPr>
          <p:nvPr/>
        </p:nvSpPr>
        <p:spPr bwMode="auto">
          <a:xfrm>
            <a:off x="3124200" y="3962400"/>
            <a:ext cx="76200" cy="76200"/>
          </a:xfrm>
          <a:prstGeom prst="ellipse">
            <a:avLst/>
          </a:prstGeom>
          <a:solidFill>
            <a:schemeClr val="folHlink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6429" name="Text Box 47"/>
          <p:cNvSpPr txBox="1">
            <a:spLocks noChangeArrowheads="1"/>
          </p:cNvSpPr>
          <p:nvPr/>
        </p:nvSpPr>
        <p:spPr bwMode="auto">
          <a:xfrm>
            <a:off x="1741488" y="5470525"/>
            <a:ext cx="1636712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000" b="0"/>
              <a:t>Image space</a:t>
            </a:r>
          </a:p>
        </p:txBody>
      </p:sp>
      <p:sp>
        <p:nvSpPr>
          <p:cNvPr id="16430" name="Text Box 48"/>
          <p:cNvSpPr txBox="1">
            <a:spLocks noChangeArrowheads="1"/>
          </p:cNvSpPr>
          <p:nvPr/>
        </p:nvSpPr>
        <p:spPr bwMode="auto">
          <a:xfrm>
            <a:off x="5334000" y="5546725"/>
            <a:ext cx="2906713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000" b="0"/>
              <a:t>Hough parameter space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7" name="Rectangle 9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>
                <a:solidFill>
                  <a:schemeClr val="tx1"/>
                </a:solidFill>
              </a:rPr>
              <a:t>Parameter space representation</a:t>
            </a:r>
          </a:p>
        </p:txBody>
      </p:sp>
      <p:sp>
        <p:nvSpPr>
          <p:cNvPr id="1028" name="Rectangle 14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buFontTx/>
              <a:buChar char="•"/>
            </a:pPr>
            <a:r>
              <a:rPr lang="en-US" smtClean="0"/>
              <a:t>A line in the image corresponds to a point in Hough space</a:t>
            </a:r>
          </a:p>
        </p:txBody>
      </p:sp>
      <p:graphicFrame>
        <p:nvGraphicFramePr>
          <p:cNvPr id="1026" name="Object 11"/>
          <p:cNvGraphicFramePr>
            <a:graphicFrameLocks noGrp="1" noChangeAspect="1"/>
          </p:cNvGraphicFramePr>
          <p:nvPr>
            <p:ph sz="half" idx="4294967295"/>
          </p:nvPr>
        </p:nvGraphicFramePr>
        <p:xfrm>
          <a:off x="685800" y="3027363"/>
          <a:ext cx="7315200" cy="25352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4213" name="Image" r:id="rId4" imgW="10552381" imgH="3657143" progId="">
                  <p:embed/>
                </p:oleObj>
              </mc:Choice>
              <mc:Fallback>
                <p:oleObj name="Image" r:id="rId4" imgW="10552381" imgH="3657143" progId="">
                  <p:embed/>
                  <p:pic>
                    <p:nvPicPr>
                      <p:cNvPr id="0" name="Object 1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85800" y="3027363"/>
                        <a:ext cx="7315200" cy="253523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29" name="Text Box 15"/>
          <p:cNvSpPr txBox="1">
            <a:spLocks noChangeArrowheads="1"/>
          </p:cNvSpPr>
          <p:nvPr/>
        </p:nvSpPr>
        <p:spPr bwMode="auto">
          <a:xfrm>
            <a:off x="1295400" y="2570163"/>
            <a:ext cx="1636713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000" b="0"/>
              <a:t>Image space</a:t>
            </a:r>
          </a:p>
        </p:txBody>
      </p:sp>
      <p:sp>
        <p:nvSpPr>
          <p:cNvPr id="1030" name="Text Box 16"/>
          <p:cNvSpPr txBox="1">
            <a:spLocks noChangeArrowheads="1"/>
          </p:cNvSpPr>
          <p:nvPr/>
        </p:nvSpPr>
        <p:spPr bwMode="auto">
          <a:xfrm>
            <a:off x="5475288" y="2570163"/>
            <a:ext cx="2906712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000" b="0"/>
              <a:t>Hough parameter space</a:t>
            </a:r>
          </a:p>
        </p:txBody>
      </p:sp>
      <p:sp>
        <p:nvSpPr>
          <p:cNvPr id="1031" name="Text Box 18"/>
          <p:cNvSpPr txBox="1">
            <a:spLocks noChangeArrowheads="1"/>
          </p:cNvSpPr>
          <p:nvPr/>
        </p:nvSpPr>
        <p:spPr bwMode="auto">
          <a:xfrm>
            <a:off x="7343775" y="6477000"/>
            <a:ext cx="1470025" cy="30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400" b="0"/>
              <a:t>Source: S. Seitz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1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152400"/>
            <a:ext cx="7467600" cy="609600"/>
          </a:xfrm>
        </p:spPr>
        <p:txBody>
          <a:bodyPr/>
          <a:lstStyle/>
          <a:p>
            <a:r>
              <a:rPr lang="en-US" dirty="0" smtClean="0"/>
              <a:t>Parameter space representation</a:t>
            </a:r>
          </a:p>
        </p:txBody>
      </p:sp>
      <p:sp>
        <p:nvSpPr>
          <p:cNvPr id="2052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914400"/>
            <a:ext cx="8382000" cy="2667000"/>
          </a:xfrm>
        </p:spPr>
        <p:txBody>
          <a:bodyPr/>
          <a:lstStyle/>
          <a:p>
            <a:pPr>
              <a:buFontTx/>
              <a:buChar char="•"/>
            </a:pPr>
            <a:r>
              <a:rPr lang="en-US" dirty="0" smtClean="0"/>
              <a:t>What does a point (x</a:t>
            </a:r>
            <a:r>
              <a:rPr lang="en-US" baseline="-25000" dirty="0" smtClean="0"/>
              <a:t>0</a:t>
            </a:r>
            <a:r>
              <a:rPr lang="en-US" dirty="0" smtClean="0"/>
              <a:t>, y</a:t>
            </a:r>
            <a:r>
              <a:rPr lang="en-US" baseline="-25000" dirty="0" smtClean="0"/>
              <a:t>0</a:t>
            </a:r>
            <a:r>
              <a:rPr lang="en-US" dirty="0" smtClean="0"/>
              <a:t>) in the image space map to in the Hough space?</a:t>
            </a:r>
          </a:p>
        </p:txBody>
      </p:sp>
      <p:graphicFrame>
        <p:nvGraphicFramePr>
          <p:cNvPr id="2050" name="Object 4"/>
          <p:cNvGraphicFramePr>
            <a:graphicFrameLocks noGrp="1" noChangeAspect="1"/>
          </p:cNvGraphicFramePr>
          <p:nvPr>
            <p:ph idx="4294967295"/>
          </p:nvPr>
        </p:nvGraphicFramePr>
        <p:xfrm>
          <a:off x="533400" y="3416300"/>
          <a:ext cx="7772400" cy="2603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5237" name="Image" r:id="rId4" imgW="10882540" imgH="3644444" progId="">
                  <p:embed/>
                </p:oleObj>
              </mc:Choice>
              <mc:Fallback>
                <p:oleObj name="Image" r:id="rId4" imgW="10882540" imgH="3644444" progId="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33400" y="3416300"/>
                        <a:ext cx="7772400" cy="26035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053" name="Text Box 5"/>
          <p:cNvSpPr txBox="1">
            <a:spLocks noChangeArrowheads="1"/>
          </p:cNvSpPr>
          <p:nvPr/>
        </p:nvSpPr>
        <p:spPr bwMode="auto">
          <a:xfrm>
            <a:off x="1295400" y="2971800"/>
            <a:ext cx="1636713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000" b="0"/>
              <a:t>Image space</a:t>
            </a:r>
          </a:p>
        </p:txBody>
      </p:sp>
      <p:sp>
        <p:nvSpPr>
          <p:cNvPr id="2054" name="Text Box 6"/>
          <p:cNvSpPr txBox="1">
            <a:spLocks noChangeArrowheads="1"/>
          </p:cNvSpPr>
          <p:nvPr/>
        </p:nvSpPr>
        <p:spPr bwMode="auto">
          <a:xfrm>
            <a:off x="5562600" y="2971800"/>
            <a:ext cx="2906713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000" b="0"/>
              <a:t>Hough parameter space</a:t>
            </a:r>
          </a:p>
        </p:txBody>
      </p:sp>
      <p:sp>
        <p:nvSpPr>
          <p:cNvPr id="2055" name="Rectangle 7"/>
          <p:cNvSpPr>
            <a:spLocks noChangeArrowheads="1"/>
          </p:cNvSpPr>
          <p:nvPr/>
        </p:nvSpPr>
        <p:spPr bwMode="auto">
          <a:xfrm>
            <a:off x="6019800" y="3810000"/>
            <a:ext cx="2286000" cy="1371600"/>
          </a:xfrm>
          <a:prstGeom prst="rect">
            <a:avLst/>
          </a:prstGeom>
          <a:solidFill>
            <a:schemeClr val="bg1"/>
          </a:solidFill>
          <a:ln w="9525" algn="ctr">
            <a:noFill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5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0"/>
            <a:ext cx="7467600" cy="731838"/>
          </a:xfrm>
        </p:spPr>
        <p:txBody>
          <a:bodyPr/>
          <a:lstStyle/>
          <a:p>
            <a:r>
              <a:rPr lang="en-US" dirty="0" smtClean="0"/>
              <a:t>Parameter space representation</a:t>
            </a:r>
          </a:p>
        </p:txBody>
      </p:sp>
      <p:sp>
        <p:nvSpPr>
          <p:cNvPr id="3076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914400"/>
            <a:ext cx="8153400" cy="2667000"/>
          </a:xfrm>
        </p:spPr>
        <p:txBody>
          <a:bodyPr/>
          <a:lstStyle/>
          <a:p>
            <a:pPr>
              <a:buFontTx/>
              <a:buChar char="•"/>
            </a:pPr>
            <a:r>
              <a:rPr lang="en-US" smtClean="0"/>
              <a:t>What does a point (x</a:t>
            </a:r>
            <a:r>
              <a:rPr lang="en-US" baseline="-25000" smtClean="0"/>
              <a:t>0</a:t>
            </a:r>
            <a:r>
              <a:rPr lang="en-US" smtClean="0"/>
              <a:t>, y</a:t>
            </a:r>
            <a:r>
              <a:rPr lang="en-US" baseline="-25000" smtClean="0"/>
              <a:t>0</a:t>
            </a:r>
            <a:r>
              <a:rPr lang="en-US" smtClean="0"/>
              <a:t>) in the image space map to in the Hough space?</a:t>
            </a:r>
          </a:p>
          <a:p>
            <a:pPr lvl="1"/>
            <a:r>
              <a:rPr lang="en-US" smtClean="0"/>
              <a:t>Answer: the solutions of b = –x</a:t>
            </a:r>
            <a:r>
              <a:rPr lang="en-US" baseline="-25000" smtClean="0"/>
              <a:t>0</a:t>
            </a:r>
            <a:r>
              <a:rPr lang="en-US" smtClean="0"/>
              <a:t>m + y</a:t>
            </a:r>
            <a:r>
              <a:rPr lang="en-US" baseline="-25000" smtClean="0"/>
              <a:t>0</a:t>
            </a:r>
            <a:endParaRPr lang="en-US" smtClean="0"/>
          </a:p>
          <a:p>
            <a:pPr lvl="1"/>
            <a:r>
              <a:rPr lang="en-US" smtClean="0"/>
              <a:t>This is a line in Hough space</a:t>
            </a:r>
          </a:p>
        </p:txBody>
      </p:sp>
      <p:graphicFrame>
        <p:nvGraphicFramePr>
          <p:cNvPr id="3074" name="Object 4"/>
          <p:cNvGraphicFramePr>
            <a:graphicFrameLocks noGrp="1" noChangeAspect="1"/>
          </p:cNvGraphicFramePr>
          <p:nvPr>
            <p:ph idx="4294967295"/>
          </p:nvPr>
        </p:nvGraphicFramePr>
        <p:xfrm>
          <a:off x="533400" y="3416300"/>
          <a:ext cx="7772400" cy="2603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6261" name="Image" r:id="rId4" imgW="10882540" imgH="3644444" progId="">
                  <p:embed/>
                </p:oleObj>
              </mc:Choice>
              <mc:Fallback>
                <p:oleObj name="Image" r:id="rId4" imgW="10882540" imgH="3644444" progId="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33400" y="3416300"/>
                        <a:ext cx="7772400" cy="26035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077" name="Text Box 5"/>
          <p:cNvSpPr txBox="1">
            <a:spLocks noChangeArrowheads="1"/>
          </p:cNvSpPr>
          <p:nvPr/>
        </p:nvSpPr>
        <p:spPr bwMode="auto">
          <a:xfrm>
            <a:off x="1295400" y="2971800"/>
            <a:ext cx="1636713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000" b="0"/>
              <a:t>Image space</a:t>
            </a:r>
          </a:p>
        </p:txBody>
      </p:sp>
      <p:sp>
        <p:nvSpPr>
          <p:cNvPr id="3078" name="Text Box 6"/>
          <p:cNvSpPr txBox="1">
            <a:spLocks noChangeArrowheads="1"/>
          </p:cNvSpPr>
          <p:nvPr/>
        </p:nvSpPr>
        <p:spPr bwMode="auto">
          <a:xfrm>
            <a:off x="5562600" y="2971800"/>
            <a:ext cx="2906713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000" b="0"/>
              <a:t>Hough parameter space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9" name="Rectangle 2"/>
          <p:cNvSpPr>
            <a:spLocks noGrp="1" noChangeArrowheads="1"/>
          </p:cNvSpPr>
          <p:nvPr>
            <p:ph type="title"/>
          </p:nvPr>
        </p:nvSpPr>
        <p:spPr>
          <a:xfrm>
            <a:off x="533400" y="0"/>
            <a:ext cx="7467600" cy="731838"/>
          </a:xfrm>
        </p:spPr>
        <p:txBody>
          <a:bodyPr/>
          <a:lstStyle/>
          <a:p>
            <a:r>
              <a:rPr lang="en-US" dirty="0" smtClean="0"/>
              <a:t>Parameter space representation</a:t>
            </a:r>
          </a:p>
        </p:txBody>
      </p:sp>
      <p:sp>
        <p:nvSpPr>
          <p:cNvPr id="410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04800" y="914400"/>
            <a:ext cx="8610600" cy="5257800"/>
          </a:xfrm>
        </p:spPr>
        <p:txBody>
          <a:bodyPr/>
          <a:lstStyle/>
          <a:p>
            <a:pPr>
              <a:buFontTx/>
              <a:buChar char="•"/>
            </a:pPr>
            <a:r>
              <a:rPr lang="en-US" dirty="0" smtClean="0"/>
              <a:t>Where is the line that contains both (x</a:t>
            </a:r>
            <a:r>
              <a:rPr lang="en-US" baseline="-25000" dirty="0" smtClean="0"/>
              <a:t>0</a:t>
            </a:r>
            <a:r>
              <a:rPr lang="en-US" dirty="0" smtClean="0"/>
              <a:t>, y</a:t>
            </a:r>
            <a:r>
              <a:rPr lang="en-US" baseline="-25000" dirty="0" smtClean="0"/>
              <a:t>0</a:t>
            </a:r>
            <a:r>
              <a:rPr lang="en-US" dirty="0" smtClean="0"/>
              <a:t>) and (x</a:t>
            </a:r>
            <a:r>
              <a:rPr lang="en-US" baseline="-25000" dirty="0" smtClean="0"/>
              <a:t>1</a:t>
            </a:r>
            <a:r>
              <a:rPr lang="en-US" dirty="0" smtClean="0"/>
              <a:t>, y</a:t>
            </a:r>
            <a:r>
              <a:rPr lang="en-US" baseline="-25000" dirty="0" smtClean="0"/>
              <a:t>1</a:t>
            </a:r>
            <a:r>
              <a:rPr lang="en-US" dirty="0" smtClean="0"/>
              <a:t>)?</a:t>
            </a:r>
          </a:p>
        </p:txBody>
      </p:sp>
      <p:graphicFrame>
        <p:nvGraphicFramePr>
          <p:cNvPr id="4098" name="Object 4"/>
          <p:cNvGraphicFramePr>
            <a:graphicFrameLocks noGrp="1" noChangeAspect="1"/>
          </p:cNvGraphicFramePr>
          <p:nvPr>
            <p:ph idx="4294967295"/>
          </p:nvPr>
        </p:nvGraphicFramePr>
        <p:xfrm>
          <a:off x="528638" y="3487738"/>
          <a:ext cx="7777162" cy="26050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7285" name="Image" r:id="rId4" imgW="10971429" imgH="3758730" progId="">
                  <p:embed/>
                </p:oleObj>
              </mc:Choice>
              <mc:Fallback>
                <p:oleObj name="Image" r:id="rId4" imgW="10971429" imgH="3758730" progId="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28638" y="3487738"/>
                        <a:ext cx="7777162" cy="260508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4101" name="Text Box 5"/>
          <p:cNvSpPr txBox="1">
            <a:spLocks noChangeArrowheads="1"/>
          </p:cNvSpPr>
          <p:nvPr/>
        </p:nvSpPr>
        <p:spPr bwMode="auto">
          <a:xfrm>
            <a:off x="1295400" y="3048000"/>
            <a:ext cx="1636713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000" b="0"/>
              <a:t>Image space</a:t>
            </a:r>
          </a:p>
        </p:txBody>
      </p:sp>
      <p:sp>
        <p:nvSpPr>
          <p:cNvPr id="4102" name="Text Box 6"/>
          <p:cNvSpPr txBox="1">
            <a:spLocks noChangeArrowheads="1"/>
          </p:cNvSpPr>
          <p:nvPr/>
        </p:nvSpPr>
        <p:spPr bwMode="auto">
          <a:xfrm>
            <a:off x="5562600" y="3048000"/>
            <a:ext cx="2906713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000" b="0"/>
              <a:t>Hough parameter space</a:t>
            </a:r>
          </a:p>
        </p:txBody>
      </p:sp>
      <p:sp>
        <p:nvSpPr>
          <p:cNvPr id="4103" name="Rectangle 7"/>
          <p:cNvSpPr>
            <a:spLocks noChangeArrowheads="1"/>
          </p:cNvSpPr>
          <p:nvPr/>
        </p:nvSpPr>
        <p:spPr bwMode="auto">
          <a:xfrm>
            <a:off x="1447800" y="4419600"/>
            <a:ext cx="860425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800" b="0"/>
              <a:t>(</a:t>
            </a:r>
            <a:r>
              <a:rPr lang="en-US" sz="1800" b="0" i="1"/>
              <a:t>x</a:t>
            </a:r>
            <a:r>
              <a:rPr lang="en-US" sz="1800" b="0" baseline="-25000"/>
              <a:t>0</a:t>
            </a:r>
            <a:r>
              <a:rPr lang="en-US" sz="1800" b="0"/>
              <a:t>, </a:t>
            </a:r>
            <a:r>
              <a:rPr lang="en-US" sz="1800" b="0" i="1"/>
              <a:t>y</a:t>
            </a:r>
            <a:r>
              <a:rPr lang="en-US" sz="1800" b="0" baseline="-25000"/>
              <a:t>0</a:t>
            </a:r>
            <a:r>
              <a:rPr lang="en-US" sz="1800" b="0"/>
              <a:t>)</a:t>
            </a:r>
          </a:p>
        </p:txBody>
      </p:sp>
      <p:sp>
        <p:nvSpPr>
          <p:cNvPr id="4104" name="Rectangle 8"/>
          <p:cNvSpPr>
            <a:spLocks noChangeArrowheads="1"/>
          </p:cNvSpPr>
          <p:nvPr/>
        </p:nvSpPr>
        <p:spPr bwMode="auto">
          <a:xfrm>
            <a:off x="2339975" y="3824288"/>
            <a:ext cx="860425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800" b="0"/>
              <a:t>(</a:t>
            </a:r>
            <a:r>
              <a:rPr lang="en-US" sz="1800" b="0" i="1"/>
              <a:t>x</a:t>
            </a:r>
            <a:r>
              <a:rPr lang="en-US" sz="1800" b="0" baseline="-25000"/>
              <a:t>1</a:t>
            </a:r>
            <a:r>
              <a:rPr lang="en-US" sz="1800" b="0"/>
              <a:t>, </a:t>
            </a:r>
            <a:r>
              <a:rPr lang="en-US" sz="1800" b="0" i="1"/>
              <a:t>y</a:t>
            </a:r>
            <a:r>
              <a:rPr lang="en-US" sz="1800" b="0" baseline="-25000"/>
              <a:t>1</a:t>
            </a:r>
            <a:r>
              <a:rPr lang="en-US" sz="1800" b="0"/>
              <a:t>)</a:t>
            </a:r>
          </a:p>
        </p:txBody>
      </p:sp>
      <p:sp>
        <p:nvSpPr>
          <p:cNvPr id="4105" name="Rectangle 9"/>
          <p:cNvSpPr>
            <a:spLocks noChangeArrowheads="1"/>
          </p:cNvSpPr>
          <p:nvPr/>
        </p:nvSpPr>
        <p:spPr bwMode="auto">
          <a:xfrm>
            <a:off x="6629400" y="5105400"/>
            <a:ext cx="1546225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800" b="0" i="1"/>
              <a:t>b</a:t>
            </a:r>
            <a:r>
              <a:rPr lang="en-US" sz="1800" b="0"/>
              <a:t> = –</a:t>
            </a:r>
            <a:r>
              <a:rPr lang="en-US" sz="1800" b="0" i="1"/>
              <a:t>x</a:t>
            </a:r>
            <a:r>
              <a:rPr lang="en-US" sz="1800" b="0" baseline="-25000"/>
              <a:t>1</a:t>
            </a:r>
            <a:r>
              <a:rPr lang="en-US" sz="1800" b="0" i="1"/>
              <a:t>m</a:t>
            </a:r>
            <a:r>
              <a:rPr lang="en-US" sz="1800" b="0"/>
              <a:t> + </a:t>
            </a:r>
            <a:r>
              <a:rPr lang="en-US" sz="1800" b="0" i="1"/>
              <a:t>y</a:t>
            </a:r>
            <a:r>
              <a:rPr lang="en-US" sz="1800" b="0" baseline="-25000"/>
              <a:t>1</a:t>
            </a:r>
          </a:p>
        </p:txBody>
      </p:sp>
      <p:sp>
        <p:nvSpPr>
          <p:cNvPr id="4106" name="Oval 10"/>
          <p:cNvSpPr>
            <a:spLocks noChangeArrowheads="1"/>
          </p:cNvSpPr>
          <p:nvPr/>
        </p:nvSpPr>
        <p:spPr bwMode="auto">
          <a:xfrm>
            <a:off x="6781800" y="4724400"/>
            <a:ext cx="76200" cy="76200"/>
          </a:xfrm>
          <a:prstGeom prst="ellipse">
            <a:avLst/>
          </a:prstGeom>
          <a:solidFill>
            <a:schemeClr val="folHlink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107" name="Rectangle 10"/>
          <p:cNvSpPr>
            <a:spLocks noChangeArrowheads="1"/>
          </p:cNvSpPr>
          <p:nvPr/>
        </p:nvSpPr>
        <p:spPr bwMode="auto">
          <a:xfrm>
            <a:off x="5867400" y="3810000"/>
            <a:ext cx="2438400" cy="1752600"/>
          </a:xfrm>
          <a:prstGeom prst="rect">
            <a:avLst/>
          </a:prstGeom>
          <a:solidFill>
            <a:schemeClr val="bg1"/>
          </a:solidFill>
          <a:ln w="9525" algn="ctr">
            <a:noFill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3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0"/>
            <a:ext cx="7467600" cy="655638"/>
          </a:xfrm>
        </p:spPr>
        <p:txBody>
          <a:bodyPr/>
          <a:lstStyle/>
          <a:p>
            <a:r>
              <a:rPr lang="en-US" dirty="0" smtClean="0"/>
              <a:t>Parameter space representation</a:t>
            </a:r>
          </a:p>
        </p:txBody>
      </p:sp>
      <p:sp>
        <p:nvSpPr>
          <p:cNvPr id="512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81000" y="914400"/>
            <a:ext cx="8610600" cy="5257800"/>
          </a:xfrm>
        </p:spPr>
        <p:txBody>
          <a:bodyPr/>
          <a:lstStyle/>
          <a:p>
            <a:pPr>
              <a:buFontTx/>
              <a:buChar char="•"/>
            </a:pPr>
            <a:r>
              <a:rPr lang="en-US" dirty="0" smtClean="0"/>
              <a:t>Where is the line that contains both (x</a:t>
            </a:r>
            <a:r>
              <a:rPr lang="en-US" baseline="-25000" dirty="0" smtClean="0"/>
              <a:t>0</a:t>
            </a:r>
            <a:r>
              <a:rPr lang="en-US" dirty="0" smtClean="0"/>
              <a:t>, y</a:t>
            </a:r>
            <a:r>
              <a:rPr lang="en-US" baseline="-25000" dirty="0" smtClean="0"/>
              <a:t>0</a:t>
            </a:r>
            <a:r>
              <a:rPr lang="en-US" dirty="0" smtClean="0"/>
              <a:t>) and (x</a:t>
            </a:r>
            <a:r>
              <a:rPr lang="en-US" baseline="-25000" dirty="0" smtClean="0"/>
              <a:t>1</a:t>
            </a:r>
            <a:r>
              <a:rPr lang="en-US" dirty="0" smtClean="0"/>
              <a:t>, y</a:t>
            </a:r>
            <a:r>
              <a:rPr lang="en-US" baseline="-25000" dirty="0" smtClean="0"/>
              <a:t>1</a:t>
            </a:r>
            <a:r>
              <a:rPr lang="en-US" dirty="0" smtClean="0"/>
              <a:t>)?</a:t>
            </a:r>
          </a:p>
          <a:p>
            <a:pPr lvl="1"/>
            <a:r>
              <a:rPr lang="en-US" dirty="0" smtClean="0"/>
              <a:t>It is the intersection of the lines b = –x</a:t>
            </a:r>
            <a:r>
              <a:rPr lang="en-US" baseline="-25000" dirty="0" smtClean="0"/>
              <a:t>0</a:t>
            </a:r>
            <a:r>
              <a:rPr lang="en-US" dirty="0" smtClean="0"/>
              <a:t>m + y</a:t>
            </a:r>
            <a:r>
              <a:rPr lang="en-US" baseline="-25000" dirty="0" smtClean="0"/>
              <a:t>0 </a:t>
            </a:r>
            <a:r>
              <a:rPr lang="en-US" dirty="0" smtClean="0"/>
              <a:t>and </a:t>
            </a:r>
            <a:br>
              <a:rPr lang="en-US" dirty="0" smtClean="0"/>
            </a:br>
            <a:r>
              <a:rPr lang="en-US" dirty="0" smtClean="0"/>
              <a:t>b = –x</a:t>
            </a:r>
            <a:r>
              <a:rPr lang="en-US" baseline="-25000" dirty="0" smtClean="0"/>
              <a:t>1</a:t>
            </a:r>
            <a:r>
              <a:rPr lang="en-US" dirty="0" smtClean="0"/>
              <a:t>m + y</a:t>
            </a:r>
            <a:r>
              <a:rPr lang="en-US" baseline="-25000" dirty="0" smtClean="0"/>
              <a:t>1</a:t>
            </a:r>
            <a:r>
              <a:rPr lang="en-US" dirty="0" smtClean="0"/>
              <a:t> </a:t>
            </a:r>
          </a:p>
        </p:txBody>
      </p:sp>
      <p:graphicFrame>
        <p:nvGraphicFramePr>
          <p:cNvPr id="5122" name="Object 4"/>
          <p:cNvGraphicFramePr>
            <a:graphicFrameLocks noGrp="1" noChangeAspect="1"/>
          </p:cNvGraphicFramePr>
          <p:nvPr>
            <p:ph idx="4294967295"/>
          </p:nvPr>
        </p:nvGraphicFramePr>
        <p:xfrm>
          <a:off x="528638" y="3487738"/>
          <a:ext cx="7777162" cy="26050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8309" name="Image" r:id="rId4" imgW="10971429" imgH="3758730" progId="">
                  <p:embed/>
                </p:oleObj>
              </mc:Choice>
              <mc:Fallback>
                <p:oleObj name="Image" r:id="rId4" imgW="10971429" imgH="3758730" progId="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28638" y="3487738"/>
                        <a:ext cx="7777162" cy="260508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5125" name="Text Box 5"/>
          <p:cNvSpPr txBox="1">
            <a:spLocks noChangeArrowheads="1"/>
          </p:cNvSpPr>
          <p:nvPr/>
        </p:nvSpPr>
        <p:spPr bwMode="auto">
          <a:xfrm>
            <a:off x="1295400" y="3048000"/>
            <a:ext cx="1636713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000" b="0"/>
              <a:t>Image space</a:t>
            </a:r>
          </a:p>
        </p:txBody>
      </p:sp>
      <p:sp>
        <p:nvSpPr>
          <p:cNvPr id="5126" name="Text Box 6"/>
          <p:cNvSpPr txBox="1">
            <a:spLocks noChangeArrowheads="1"/>
          </p:cNvSpPr>
          <p:nvPr/>
        </p:nvSpPr>
        <p:spPr bwMode="auto">
          <a:xfrm>
            <a:off x="5562600" y="3048000"/>
            <a:ext cx="2906713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000" b="0"/>
              <a:t>Hough parameter space</a:t>
            </a:r>
          </a:p>
        </p:txBody>
      </p:sp>
      <p:sp>
        <p:nvSpPr>
          <p:cNvPr id="5127" name="Rectangle 7"/>
          <p:cNvSpPr>
            <a:spLocks noChangeArrowheads="1"/>
          </p:cNvSpPr>
          <p:nvPr/>
        </p:nvSpPr>
        <p:spPr bwMode="auto">
          <a:xfrm>
            <a:off x="1447800" y="4419600"/>
            <a:ext cx="860425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800" b="0"/>
              <a:t>(</a:t>
            </a:r>
            <a:r>
              <a:rPr lang="en-US" sz="1800" b="0" i="1"/>
              <a:t>x</a:t>
            </a:r>
            <a:r>
              <a:rPr lang="en-US" sz="1800" b="0" baseline="-25000"/>
              <a:t>0</a:t>
            </a:r>
            <a:r>
              <a:rPr lang="en-US" sz="1800" b="0"/>
              <a:t>, </a:t>
            </a:r>
            <a:r>
              <a:rPr lang="en-US" sz="1800" b="0" i="1"/>
              <a:t>y</a:t>
            </a:r>
            <a:r>
              <a:rPr lang="en-US" sz="1800" b="0" baseline="-25000"/>
              <a:t>0</a:t>
            </a:r>
            <a:r>
              <a:rPr lang="en-US" sz="1800" b="0"/>
              <a:t>)</a:t>
            </a:r>
          </a:p>
        </p:txBody>
      </p:sp>
      <p:sp>
        <p:nvSpPr>
          <p:cNvPr id="5128" name="Rectangle 8"/>
          <p:cNvSpPr>
            <a:spLocks noChangeArrowheads="1"/>
          </p:cNvSpPr>
          <p:nvPr/>
        </p:nvSpPr>
        <p:spPr bwMode="auto">
          <a:xfrm>
            <a:off x="2339975" y="3824288"/>
            <a:ext cx="860425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800" b="0"/>
              <a:t>(</a:t>
            </a:r>
            <a:r>
              <a:rPr lang="en-US" sz="1800" b="0" i="1"/>
              <a:t>x</a:t>
            </a:r>
            <a:r>
              <a:rPr lang="en-US" sz="1800" b="0" baseline="-25000"/>
              <a:t>1</a:t>
            </a:r>
            <a:r>
              <a:rPr lang="en-US" sz="1800" b="0"/>
              <a:t>, </a:t>
            </a:r>
            <a:r>
              <a:rPr lang="en-US" sz="1800" b="0" i="1"/>
              <a:t>y</a:t>
            </a:r>
            <a:r>
              <a:rPr lang="en-US" sz="1800" b="0" baseline="-25000"/>
              <a:t>1</a:t>
            </a:r>
            <a:r>
              <a:rPr lang="en-US" sz="1800" b="0"/>
              <a:t>)</a:t>
            </a:r>
          </a:p>
        </p:txBody>
      </p:sp>
      <p:sp>
        <p:nvSpPr>
          <p:cNvPr id="5129" name="Rectangle 9"/>
          <p:cNvSpPr>
            <a:spLocks noChangeArrowheads="1"/>
          </p:cNvSpPr>
          <p:nvPr/>
        </p:nvSpPr>
        <p:spPr bwMode="auto">
          <a:xfrm>
            <a:off x="6629400" y="5105400"/>
            <a:ext cx="1546225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800" b="0" i="1"/>
              <a:t>b</a:t>
            </a:r>
            <a:r>
              <a:rPr lang="en-US" sz="1800" b="0"/>
              <a:t> = –</a:t>
            </a:r>
            <a:r>
              <a:rPr lang="en-US" sz="1800" b="0" i="1"/>
              <a:t>x</a:t>
            </a:r>
            <a:r>
              <a:rPr lang="en-US" sz="1800" b="0" baseline="-25000"/>
              <a:t>1</a:t>
            </a:r>
            <a:r>
              <a:rPr lang="en-US" sz="1800" b="0" i="1"/>
              <a:t>m</a:t>
            </a:r>
            <a:r>
              <a:rPr lang="en-US" sz="1800" b="0"/>
              <a:t> + </a:t>
            </a:r>
            <a:r>
              <a:rPr lang="en-US" sz="1800" b="0" i="1"/>
              <a:t>y</a:t>
            </a:r>
            <a:r>
              <a:rPr lang="en-US" sz="1800" b="0" baseline="-25000"/>
              <a:t>1</a:t>
            </a:r>
          </a:p>
        </p:txBody>
      </p:sp>
      <p:sp>
        <p:nvSpPr>
          <p:cNvPr id="5130" name="Oval 10"/>
          <p:cNvSpPr>
            <a:spLocks noChangeArrowheads="1"/>
          </p:cNvSpPr>
          <p:nvPr/>
        </p:nvSpPr>
        <p:spPr bwMode="auto">
          <a:xfrm>
            <a:off x="6781800" y="4724400"/>
            <a:ext cx="76200" cy="76200"/>
          </a:xfrm>
          <a:prstGeom prst="ellipse">
            <a:avLst/>
          </a:prstGeom>
          <a:solidFill>
            <a:schemeClr val="folHlink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12"/>
          <p:cNvSpPr>
            <a:spLocks noGrp="1" noChangeArrowheads="1"/>
          </p:cNvSpPr>
          <p:nvPr>
            <p:ph type="body" idx="1"/>
          </p:nvPr>
        </p:nvSpPr>
        <p:spPr>
          <a:xfrm>
            <a:off x="457200" y="914400"/>
            <a:ext cx="7467600" cy="4873752"/>
          </a:xfrm>
        </p:spPr>
        <p:txBody>
          <a:bodyPr/>
          <a:lstStyle/>
          <a:p>
            <a:pPr>
              <a:buFontTx/>
              <a:buChar char="•"/>
            </a:pPr>
            <a:r>
              <a:rPr lang="en-US" sz="3200" dirty="0" smtClean="0"/>
              <a:t>Problems with the (</a:t>
            </a:r>
            <a:r>
              <a:rPr lang="en-US" sz="3200" dirty="0" err="1" smtClean="0"/>
              <a:t>m,b</a:t>
            </a:r>
            <a:r>
              <a:rPr lang="en-US" sz="3200" dirty="0" smtClean="0"/>
              <a:t>) space:</a:t>
            </a:r>
          </a:p>
          <a:p>
            <a:pPr lvl="1"/>
            <a:r>
              <a:rPr lang="en-US" sz="2400" dirty="0" smtClean="0"/>
              <a:t>Unbounded parameter domain</a:t>
            </a:r>
          </a:p>
          <a:p>
            <a:pPr lvl="1"/>
            <a:r>
              <a:rPr lang="en-US" sz="2400" dirty="0" smtClean="0"/>
              <a:t>Vertical lines require infinite m</a:t>
            </a:r>
          </a:p>
        </p:txBody>
      </p:sp>
      <p:sp>
        <p:nvSpPr>
          <p:cNvPr id="17411" name="Rectangle 11"/>
          <p:cNvSpPr>
            <a:spLocks noGrp="1" noChangeArrowheads="1"/>
          </p:cNvSpPr>
          <p:nvPr>
            <p:ph type="title"/>
          </p:nvPr>
        </p:nvSpPr>
        <p:spPr>
          <a:xfrm>
            <a:off x="457200" y="0"/>
            <a:ext cx="7467600" cy="731838"/>
          </a:xfrm>
        </p:spPr>
        <p:txBody>
          <a:bodyPr/>
          <a:lstStyle/>
          <a:p>
            <a:r>
              <a:rPr lang="en-US" dirty="0" smtClean="0"/>
              <a:t>Parameter space representation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554" grpId="0" build="p"/>
    </p:bld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7" name="Picture 2" descr="c-repres-hough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981200" y="3124200"/>
            <a:ext cx="2938463" cy="2928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14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914400"/>
            <a:ext cx="7467600" cy="4873752"/>
          </a:xfrm>
        </p:spPr>
        <p:txBody>
          <a:bodyPr/>
          <a:lstStyle/>
          <a:p>
            <a:pPr>
              <a:buFontTx/>
              <a:buChar char="•"/>
            </a:pPr>
            <a:r>
              <a:rPr lang="en-US" sz="3200" dirty="0" smtClean="0"/>
              <a:t>Problems with the (</a:t>
            </a:r>
            <a:r>
              <a:rPr lang="en-US" sz="3200" dirty="0" err="1" smtClean="0"/>
              <a:t>m,b</a:t>
            </a:r>
            <a:r>
              <a:rPr lang="en-US" sz="3200" dirty="0" smtClean="0"/>
              <a:t>) space:</a:t>
            </a:r>
          </a:p>
          <a:p>
            <a:pPr lvl="1"/>
            <a:r>
              <a:rPr lang="en-US" sz="2400" dirty="0" smtClean="0"/>
              <a:t>Unbounded parameter domain</a:t>
            </a:r>
          </a:p>
          <a:p>
            <a:pPr lvl="1"/>
            <a:r>
              <a:rPr lang="en-US" sz="2400" dirty="0" smtClean="0"/>
              <a:t>Vertical lines require infinite m</a:t>
            </a:r>
          </a:p>
          <a:p>
            <a:pPr>
              <a:buFontTx/>
              <a:buChar char="•"/>
            </a:pPr>
            <a:r>
              <a:rPr lang="en-US" sz="3200" dirty="0" smtClean="0"/>
              <a:t>Alternative: polar representation</a:t>
            </a:r>
          </a:p>
          <a:p>
            <a:pPr>
              <a:buFontTx/>
              <a:buChar char="•"/>
            </a:pPr>
            <a:endParaRPr lang="en-US" sz="3200" dirty="0" smtClean="0"/>
          </a:p>
        </p:txBody>
      </p:sp>
      <p:sp>
        <p:nvSpPr>
          <p:cNvPr id="6149" name="Rectangle 4"/>
          <p:cNvSpPr>
            <a:spLocks noGrp="1" noChangeArrowheads="1"/>
          </p:cNvSpPr>
          <p:nvPr>
            <p:ph type="title"/>
          </p:nvPr>
        </p:nvSpPr>
        <p:spPr>
          <a:xfrm>
            <a:off x="457200" y="0"/>
            <a:ext cx="7467600" cy="655638"/>
          </a:xfrm>
        </p:spPr>
        <p:txBody>
          <a:bodyPr/>
          <a:lstStyle/>
          <a:p>
            <a:r>
              <a:rPr lang="en-US" dirty="0" smtClean="0"/>
              <a:t>Parameter space representation</a:t>
            </a:r>
          </a:p>
        </p:txBody>
      </p:sp>
      <p:graphicFrame>
        <p:nvGraphicFramePr>
          <p:cNvPr id="6146" name="Object 5"/>
          <p:cNvGraphicFramePr>
            <a:graphicFrameLocks noChangeAspect="1"/>
          </p:cNvGraphicFramePr>
          <p:nvPr/>
        </p:nvGraphicFramePr>
        <p:xfrm>
          <a:off x="3397250" y="3944938"/>
          <a:ext cx="3360738" cy="4762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9333" name="Equation" r:id="rId5" imgW="1422360" imgH="203040" progId="Equation.3">
                  <p:embed/>
                </p:oleObj>
              </mc:Choice>
              <mc:Fallback>
                <p:oleObj name="Equation" r:id="rId5" imgW="1422360" imgH="203040" progId="Equation.3">
                  <p:embed/>
                  <p:pic>
                    <p:nvPicPr>
                      <p:cNvPr id="0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397250" y="3944938"/>
                        <a:ext cx="3360738" cy="4762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6150" name="Text Box 6"/>
          <p:cNvSpPr txBox="1">
            <a:spLocks noChangeArrowheads="1"/>
          </p:cNvSpPr>
          <p:nvPr/>
        </p:nvSpPr>
        <p:spPr bwMode="auto">
          <a:xfrm>
            <a:off x="685800" y="6019800"/>
            <a:ext cx="8382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r>
              <a:rPr lang="en-US" sz="2400" b="0" dirty="0">
                <a:latin typeface="Arial Unicode MS" pitchFamily="34" charset="-128"/>
              </a:rPr>
              <a:t>Each point will add a sinusoid in the (</a:t>
            </a:r>
            <a:r>
              <a:rPr lang="en-US" sz="2400" b="0" dirty="0">
                <a:latin typeface="Arial Unicode MS" pitchFamily="34" charset="-128"/>
                <a:sym typeface="Symbol" pitchFamily="18" charset="2"/>
              </a:rPr>
              <a:t></a:t>
            </a:r>
            <a:r>
              <a:rPr lang="en-US" sz="2400" b="0" dirty="0">
                <a:latin typeface="Arial Unicode MS" pitchFamily="34" charset="-128"/>
                <a:sym typeface="System"/>
              </a:rPr>
              <a:t>,</a:t>
            </a:r>
            <a:r>
              <a:rPr lang="en-US" sz="2400" b="0" dirty="0">
                <a:latin typeface="Arial Unicode MS" pitchFamily="34" charset="-128"/>
                <a:sym typeface="Symbol" pitchFamily="18" charset="2"/>
              </a:rPr>
              <a:t></a:t>
            </a:r>
            <a:r>
              <a:rPr lang="en-US" sz="2400" b="0" dirty="0">
                <a:latin typeface="Arial Unicode MS" pitchFamily="34" charset="-128"/>
                <a:sym typeface="System"/>
              </a:rPr>
              <a:t>) parameter space </a:t>
            </a:r>
            <a:r>
              <a:rPr lang="en-US" sz="2400" b="0" dirty="0">
                <a:latin typeface="Arial Unicode MS" pitchFamily="34" charset="-128"/>
              </a:rPr>
              <a:t> 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1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0"/>
            <a:ext cx="7467600" cy="655638"/>
          </a:xfrm>
        </p:spPr>
        <p:txBody>
          <a:bodyPr/>
          <a:lstStyle/>
          <a:p>
            <a:r>
              <a:rPr lang="en-US" dirty="0" smtClean="0"/>
              <a:t>Algorithm outline</a:t>
            </a:r>
          </a:p>
        </p:txBody>
      </p:sp>
      <p:sp>
        <p:nvSpPr>
          <p:cNvPr id="7172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914400"/>
            <a:ext cx="7772400" cy="5562600"/>
          </a:xfrm>
        </p:spPr>
        <p:txBody>
          <a:bodyPr/>
          <a:lstStyle/>
          <a:p>
            <a:pPr marL="533400" indent="-533400">
              <a:lnSpc>
                <a:spcPct val="90000"/>
              </a:lnSpc>
              <a:buFontTx/>
              <a:buChar char="•"/>
            </a:pPr>
            <a:r>
              <a:rPr lang="en-US" smtClean="0"/>
              <a:t>Initialize accumulator H </a:t>
            </a:r>
            <a:br>
              <a:rPr lang="en-US" smtClean="0"/>
            </a:br>
            <a:r>
              <a:rPr lang="en-US" smtClean="0"/>
              <a:t>to all zeros</a:t>
            </a:r>
          </a:p>
          <a:p>
            <a:pPr marL="533400" indent="-533400">
              <a:lnSpc>
                <a:spcPct val="90000"/>
              </a:lnSpc>
              <a:buFontTx/>
              <a:buChar char="•"/>
            </a:pPr>
            <a:r>
              <a:rPr lang="en-US" smtClean="0"/>
              <a:t>For each edge point (x,y) </a:t>
            </a:r>
            <a:br>
              <a:rPr lang="en-US" smtClean="0"/>
            </a:br>
            <a:r>
              <a:rPr lang="en-US" smtClean="0"/>
              <a:t>in the image</a:t>
            </a:r>
            <a:br>
              <a:rPr lang="en-US" smtClean="0"/>
            </a:br>
            <a:r>
              <a:rPr lang="en-US" smtClean="0"/>
              <a:t>	For θ = 0 to 180</a:t>
            </a:r>
            <a:br>
              <a:rPr lang="en-US" smtClean="0"/>
            </a:br>
            <a:r>
              <a:rPr lang="en-US" smtClean="0"/>
              <a:t>	    </a:t>
            </a:r>
            <a:r>
              <a:rPr lang="el-GR" smtClean="0">
                <a:cs typeface="Times New Roman" pitchFamily="18" charset="0"/>
              </a:rPr>
              <a:t>ρ</a:t>
            </a:r>
            <a:r>
              <a:rPr lang="en-US" smtClean="0"/>
              <a:t> = x cos θ + y sin θ</a:t>
            </a:r>
            <a:br>
              <a:rPr lang="en-US" smtClean="0"/>
            </a:br>
            <a:r>
              <a:rPr lang="en-US" smtClean="0"/>
              <a:t>	    H(θ, </a:t>
            </a:r>
            <a:r>
              <a:rPr lang="el-GR" smtClean="0">
                <a:cs typeface="Times New Roman" pitchFamily="18" charset="0"/>
              </a:rPr>
              <a:t>ρ</a:t>
            </a:r>
            <a:r>
              <a:rPr lang="en-US" smtClean="0"/>
              <a:t>) = H(θ, </a:t>
            </a:r>
            <a:r>
              <a:rPr lang="el-GR" smtClean="0">
                <a:cs typeface="Times New Roman" pitchFamily="18" charset="0"/>
              </a:rPr>
              <a:t>ρ</a:t>
            </a:r>
            <a:r>
              <a:rPr lang="en-US" smtClean="0"/>
              <a:t>) + 1</a:t>
            </a:r>
            <a:br>
              <a:rPr lang="en-US" smtClean="0"/>
            </a:br>
            <a:r>
              <a:rPr lang="en-US" smtClean="0"/>
              <a:t>    end</a:t>
            </a:r>
            <a:br>
              <a:rPr lang="en-US" smtClean="0"/>
            </a:br>
            <a:r>
              <a:rPr lang="en-US" smtClean="0"/>
              <a:t>end</a:t>
            </a:r>
          </a:p>
          <a:p>
            <a:pPr marL="533400" indent="-533400">
              <a:lnSpc>
                <a:spcPct val="90000"/>
              </a:lnSpc>
              <a:buFontTx/>
              <a:buChar char="•"/>
            </a:pPr>
            <a:r>
              <a:rPr lang="en-US" smtClean="0"/>
              <a:t>Find the value(s) of (θ, </a:t>
            </a:r>
            <a:r>
              <a:rPr lang="el-GR" smtClean="0">
                <a:cs typeface="Times New Roman" pitchFamily="18" charset="0"/>
              </a:rPr>
              <a:t>ρ</a:t>
            </a:r>
            <a:r>
              <a:rPr lang="en-US" smtClean="0"/>
              <a:t>) where H(θ, </a:t>
            </a:r>
            <a:r>
              <a:rPr lang="el-GR" smtClean="0">
                <a:cs typeface="Times New Roman" pitchFamily="18" charset="0"/>
              </a:rPr>
              <a:t>ρ</a:t>
            </a:r>
            <a:r>
              <a:rPr lang="en-US" smtClean="0"/>
              <a:t>) is a local maximum</a:t>
            </a:r>
          </a:p>
          <a:p>
            <a:pPr marL="838200" lvl="1" indent="-381000">
              <a:lnSpc>
                <a:spcPct val="90000"/>
              </a:lnSpc>
            </a:pPr>
            <a:r>
              <a:rPr lang="en-US" smtClean="0"/>
              <a:t>The detected line in the image is given by </a:t>
            </a:r>
            <a:br>
              <a:rPr lang="en-US" smtClean="0"/>
            </a:br>
            <a:r>
              <a:rPr lang="en-US" smtClean="0"/>
              <a:t> </a:t>
            </a:r>
            <a:r>
              <a:rPr lang="el-GR" smtClean="0">
                <a:cs typeface="Times New Roman" pitchFamily="18" charset="0"/>
              </a:rPr>
              <a:t>ρ</a:t>
            </a:r>
            <a:r>
              <a:rPr lang="en-US" smtClean="0"/>
              <a:t> = x cos θ + y sin θ</a:t>
            </a:r>
          </a:p>
        </p:txBody>
      </p:sp>
      <p:graphicFrame>
        <p:nvGraphicFramePr>
          <p:cNvPr id="7170" name="Object 4"/>
          <p:cNvGraphicFramePr>
            <a:graphicFrameLocks noGrp="1" noChangeAspect="1"/>
          </p:cNvGraphicFramePr>
          <p:nvPr>
            <p:ph sz="half" idx="4294967295"/>
          </p:nvPr>
        </p:nvGraphicFramePr>
        <p:xfrm>
          <a:off x="6019800" y="914400"/>
          <a:ext cx="2576513" cy="2743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0357" name="Image" r:id="rId4" imgW="5460317" imgH="5815873" progId="">
                  <p:embed/>
                </p:oleObj>
              </mc:Choice>
              <mc:Fallback>
                <p:oleObj name="Image" r:id="rId4" imgW="5460317" imgH="5815873" progId="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019800" y="914400"/>
                        <a:ext cx="2576513" cy="27432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7173" name="Rectangle 6"/>
          <p:cNvSpPr>
            <a:spLocks noChangeArrowheads="1"/>
          </p:cNvSpPr>
          <p:nvPr/>
        </p:nvSpPr>
        <p:spPr bwMode="auto">
          <a:xfrm>
            <a:off x="6019800" y="1981200"/>
            <a:ext cx="328613" cy="396875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l-GR" sz="2000" b="0"/>
              <a:t>ρ</a:t>
            </a:r>
            <a:endParaRPr lang="en-US" sz="2000" b="0"/>
          </a:p>
        </p:txBody>
      </p:sp>
      <p:sp>
        <p:nvSpPr>
          <p:cNvPr id="7174" name="Rectangle 7"/>
          <p:cNvSpPr>
            <a:spLocks noChangeArrowheads="1"/>
          </p:cNvSpPr>
          <p:nvPr/>
        </p:nvSpPr>
        <p:spPr bwMode="auto">
          <a:xfrm>
            <a:off x="7291388" y="3276600"/>
            <a:ext cx="325437" cy="396875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000" b="0"/>
              <a:t>θ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4" name="Picture 2"/>
          <p:cNvPicPr>
            <a:picLocks noChangeAspect="1" noChangeArrowheads="1"/>
          </p:cNvPicPr>
          <p:nvPr/>
        </p:nvPicPr>
        <p:blipFill>
          <a:blip r:embed="rId3" cstate="print">
            <a:lum bright="66000" contrast="82000"/>
          </a:blip>
          <a:srcRect/>
          <a:stretch>
            <a:fillRect/>
          </a:stretch>
        </p:blipFill>
        <p:spPr bwMode="auto">
          <a:xfrm>
            <a:off x="469900" y="1316038"/>
            <a:ext cx="8293100" cy="41703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8435" name="Text Box 3"/>
          <p:cNvSpPr txBox="1">
            <a:spLocks noChangeArrowheads="1"/>
          </p:cNvSpPr>
          <p:nvPr/>
        </p:nvSpPr>
        <p:spPr bwMode="auto">
          <a:xfrm>
            <a:off x="2114550" y="5576888"/>
            <a:ext cx="10096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800" b="0"/>
              <a:t>features</a:t>
            </a:r>
          </a:p>
        </p:txBody>
      </p:sp>
      <p:sp>
        <p:nvSpPr>
          <p:cNvPr id="18436" name="Text Box 4"/>
          <p:cNvSpPr txBox="1">
            <a:spLocks noChangeArrowheads="1"/>
          </p:cNvSpPr>
          <p:nvPr/>
        </p:nvSpPr>
        <p:spPr bwMode="auto">
          <a:xfrm>
            <a:off x="6356350" y="5562600"/>
            <a:ext cx="7302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800" b="0"/>
              <a:t>votes</a:t>
            </a:r>
          </a:p>
        </p:txBody>
      </p:sp>
      <p:sp>
        <p:nvSpPr>
          <p:cNvPr id="18437" name="Rectangle 5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Basic illustration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Text Box 3"/>
          <p:cNvSpPr txBox="1">
            <a:spLocks noChangeArrowheads="1"/>
          </p:cNvSpPr>
          <p:nvPr/>
        </p:nvSpPr>
        <p:spPr bwMode="auto">
          <a:xfrm>
            <a:off x="2263775" y="1265238"/>
            <a:ext cx="1252538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algn="ctr"/>
            <a:r>
              <a:rPr lang="en-US" sz="2400" b="0"/>
              <a:t>Square </a:t>
            </a:r>
          </a:p>
        </p:txBody>
      </p:sp>
      <p:pic>
        <p:nvPicPr>
          <p:cNvPr id="19459" name="Picture 4" descr="c-repres-hghsqu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066800" y="1820863"/>
            <a:ext cx="3473450" cy="46116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9460" name="Text Box 5"/>
          <p:cNvSpPr txBox="1">
            <a:spLocks noChangeArrowheads="1"/>
          </p:cNvSpPr>
          <p:nvPr/>
        </p:nvSpPr>
        <p:spPr bwMode="auto">
          <a:xfrm>
            <a:off x="5880100" y="1285875"/>
            <a:ext cx="1049338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algn="ctr"/>
            <a:r>
              <a:rPr lang="en-US" sz="2400" b="0"/>
              <a:t>Circle </a:t>
            </a:r>
          </a:p>
        </p:txBody>
      </p:sp>
      <p:pic>
        <p:nvPicPr>
          <p:cNvPr id="19461" name="Picture 6" descr="c-repres-hghccl"/>
          <p:cNvPicPr>
            <a:picLocks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721225" y="1816100"/>
            <a:ext cx="3473450" cy="4610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9462" name="Rectangle 8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Other shapes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82" name="Picture 3" descr="c-repres-hghc18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156200" y="1314450"/>
            <a:ext cx="3454400" cy="4641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483" name="Picture 4" descr="c-repres-imac18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85800" y="1522413"/>
            <a:ext cx="4116388" cy="41163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0484" name="Rectangle 6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Several lines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A more complicated image</a:t>
            </a:r>
          </a:p>
        </p:txBody>
      </p:sp>
      <p:pic>
        <p:nvPicPr>
          <p:cNvPr id="21507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81000" y="1458913"/>
            <a:ext cx="8305800" cy="42560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1508" name="TextBox 4"/>
          <p:cNvSpPr txBox="1">
            <a:spLocks noChangeArrowheads="1"/>
          </p:cNvSpPr>
          <p:nvPr/>
        </p:nvSpPr>
        <p:spPr bwMode="auto">
          <a:xfrm>
            <a:off x="5181600" y="6477000"/>
            <a:ext cx="3646488" cy="30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400"/>
              <a:t>http://ostatic.com/files/images/ss_hough.jpg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30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33400" y="1112838"/>
            <a:ext cx="8164513" cy="3925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2531" name="Text Box 3"/>
          <p:cNvSpPr txBox="1">
            <a:spLocks noChangeArrowheads="1"/>
          </p:cNvSpPr>
          <p:nvPr/>
        </p:nvSpPr>
        <p:spPr bwMode="auto">
          <a:xfrm>
            <a:off x="2133600" y="5105400"/>
            <a:ext cx="12192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1800" b="0"/>
              <a:t>features</a:t>
            </a:r>
          </a:p>
        </p:txBody>
      </p:sp>
      <p:sp>
        <p:nvSpPr>
          <p:cNvPr id="22532" name="Text Box 4"/>
          <p:cNvSpPr txBox="1">
            <a:spLocks noChangeArrowheads="1"/>
          </p:cNvSpPr>
          <p:nvPr/>
        </p:nvSpPr>
        <p:spPr bwMode="auto">
          <a:xfrm>
            <a:off x="6324600" y="5105400"/>
            <a:ext cx="12954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1800" b="0"/>
              <a:t>votes</a:t>
            </a:r>
          </a:p>
        </p:txBody>
      </p:sp>
      <p:sp>
        <p:nvSpPr>
          <p:cNvPr id="22533" name="Rectangle 5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Effect of noise</a:t>
            </a:r>
          </a:p>
        </p:txBody>
      </p:sp>
      <p:sp>
        <p:nvSpPr>
          <p:cNvPr id="22535" name="Rectangle 7"/>
          <p:cNvSpPr>
            <a:spLocks noChangeArrowheads="1"/>
          </p:cNvSpPr>
          <p:nvPr/>
        </p:nvSpPr>
        <p:spPr bwMode="auto">
          <a:xfrm>
            <a:off x="4572000" y="990600"/>
            <a:ext cx="4114800" cy="4648200"/>
          </a:xfrm>
          <a:prstGeom prst="rect">
            <a:avLst/>
          </a:prstGeom>
          <a:solidFill>
            <a:schemeClr val="bg1"/>
          </a:solidFill>
          <a:ln w="9525" algn="ctr">
            <a:noFill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54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33400" y="1112838"/>
            <a:ext cx="8164513" cy="3925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3555" name="Text Box 3"/>
          <p:cNvSpPr txBox="1">
            <a:spLocks noChangeArrowheads="1"/>
          </p:cNvSpPr>
          <p:nvPr/>
        </p:nvSpPr>
        <p:spPr bwMode="auto">
          <a:xfrm>
            <a:off x="2133600" y="5105400"/>
            <a:ext cx="12192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1800" b="0"/>
              <a:t>features</a:t>
            </a:r>
          </a:p>
        </p:txBody>
      </p:sp>
      <p:sp>
        <p:nvSpPr>
          <p:cNvPr id="23556" name="Text Box 4"/>
          <p:cNvSpPr txBox="1">
            <a:spLocks noChangeArrowheads="1"/>
          </p:cNvSpPr>
          <p:nvPr/>
        </p:nvSpPr>
        <p:spPr bwMode="auto">
          <a:xfrm>
            <a:off x="6324600" y="5105400"/>
            <a:ext cx="12954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1800" b="0"/>
              <a:t>votes</a:t>
            </a:r>
          </a:p>
        </p:txBody>
      </p:sp>
      <p:sp>
        <p:nvSpPr>
          <p:cNvPr id="23557" name="Rectangle 5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Effect of noise</a:t>
            </a:r>
          </a:p>
        </p:txBody>
      </p:sp>
      <p:sp>
        <p:nvSpPr>
          <p:cNvPr id="23558" name="Rectangle 6"/>
          <p:cNvSpPr>
            <a:spLocks noGrp="1" noChangeArrowheads="1"/>
          </p:cNvSpPr>
          <p:nvPr>
            <p:ph type="body" idx="1"/>
          </p:nvPr>
        </p:nvSpPr>
        <p:spPr>
          <a:xfrm>
            <a:off x="685800" y="5562600"/>
            <a:ext cx="7772400" cy="685800"/>
          </a:xfrm>
        </p:spPr>
        <p:txBody>
          <a:bodyPr/>
          <a:lstStyle/>
          <a:p>
            <a:r>
              <a:rPr lang="en-US" smtClean="0"/>
              <a:t>Peak gets fuzzy and hard to locate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578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752600" y="1974850"/>
            <a:ext cx="5602288" cy="4578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4579" name="Rectangle 3"/>
          <p:cNvSpPr>
            <a:spLocks noGrp="1" noChangeArrowheads="1"/>
          </p:cNvSpPr>
          <p:nvPr>
            <p:ph type="title"/>
          </p:nvPr>
        </p:nvSpPr>
        <p:spPr>
          <a:xfrm>
            <a:off x="457200" y="79248"/>
            <a:ext cx="7467600" cy="731838"/>
          </a:xfrm>
        </p:spPr>
        <p:txBody>
          <a:bodyPr/>
          <a:lstStyle/>
          <a:p>
            <a:r>
              <a:rPr lang="en-US" dirty="0" smtClean="0"/>
              <a:t>Effect of noise</a:t>
            </a:r>
          </a:p>
        </p:txBody>
      </p:sp>
      <p:sp>
        <p:nvSpPr>
          <p:cNvPr id="24580" name="Rectangle 4"/>
          <p:cNvSpPr>
            <a:spLocks noGrp="1" noChangeArrowheads="1"/>
          </p:cNvSpPr>
          <p:nvPr>
            <p:ph type="body" idx="1"/>
          </p:nvPr>
        </p:nvSpPr>
        <p:spPr>
          <a:xfrm>
            <a:off x="457200" y="993648"/>
            <a:ext cx="7467600" cy="4873752"/>
          </a:xfrm>
        </p:spPr>
        <p:txBody>
          <a:bodyPr/>
          <a:lstStyle/>
          <a:p>
            <a:pPr>
              <a:buFontTx/>
              <a:buChar char="•"/>
            </a:pPr>
            <a:r>
              <a:rPr lang="en-US" smtClean="0"/>
              <a:t>Number of votes for a line of 20 points with increasing noise: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602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57200" y="1143000"/>
            <a:ext cx="8382000" cy="4244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5603" name="Rectangle 3"/>
          <p:cNvSpPr>
            <a:spLocks noGrp="1" noChangeArrowheads="1"/>
          </p:cNvSpPr>
          <p:nvPr>
            <p:ph type="title"/>
          </p:nvPr>
        </p:nvSpPr>
        <p:spPr>
          <a:xfrm>
            <a:off x="457200" y="152400"/>
            <a:ext cx="7467600" cy="731838"/>
          </a:xfrm>
        </p:spPr>
        <p:txBody>
          <a:bodyPr/>
          <a:lstStyle/>
          <a:p>
            <a:r>
              <a:rPr lang="en-US" dirty="0" smtClean="0"/>
              <a:t>Random points</a:t>
            </a:r>
          </a:p>
        </p:txBody>
      </p:sp>
      <p:sp>
        <p:nvSpPr>
          <p:cNvPr id="25604" name="Rectangle 6"/>
          <p:cNvSpPr>
            <a:spLocks noGrp="1" noChangeArrowheads="1"/>
          </p:cNvSpPr>
          <p:nvPr>
            <p:ph type="body" idx="1"/>
          </p:nvPr>
        </p:nvSpPr>
        <p:spPr>
          <a:xfrm>
            <a:off x="0" y="5638800"/>
            <a:ext cx="9144000" cy="1066800"/>
          </a:xfrm>
        </p:spPr>
        <p:txBody>
          <a:bodyPr/>
          <a:lstStyle/>
          <a:p>
            <a:pPr algn="ctr"/>
            <a:r>
              <a:rPr lang="en-US" smtClean="0"/>
              <a:t>Uniform noise can lead to spurious peaks in the array</a:t>
            </a:r>
          </a:p>
        </p:txBody>
      </p:sp>
      <p:sp>
        <p:nvSpPr>
          <p:cNvPr id="25605" name="Text Box 4"/>
          <p:cNvSpPr txBox="1">
            <a:spLocks noChangeArrowheads="1"/>
          </p:cNvSpPr>
          <p:nvPr/>
        </p:nvSpPr>
        <p:spPr bwMode="auto">
          <a:xfrm>
            <a:off x="2133600" y="5348288"/>
            <a:ext cx="121920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1800" b="0"/>
              <a:t>features</a:t>
            </a:r>
          </a:p>
        </p:txBody>
      </p:sp>
      <p:sp>
        <p:nvSpPr>
          <p:cNvPr id="25606" name="Text Box 5"/>
          <p:cNvSpPr txBox="1">
            <a:spLocks noChangeArrowheads="1"/>
          </p:cNvSpPr>
          <p:nvPr/>
        </p:nvSpPr>
        <p:spPr bwMode="auto">
          <a:xfrm>
            <a:off x="6324600" y="5348288"/>
            <a:ext cx="129540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1800" b="0"/>
              <a:t>votes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626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828800" y="2074863"/>
            <a:ext cx="5513388" cy="4492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6627" name="Rectangle 3"/>
          <p:cNvSpPr>
            <a:spLocks noGrp="1" noChangeArrowheads="1"/>
          </p:cNvSpPr>
          <p:nvPr>
            <p:ph type="title"/>
          </p:nvPr>
        </p:nvSpPr>
        <p:spPr>
          <a:xfrm>
            <a:off x="457200" y="76200"/>
            <a:ext cx="7467600" cy="731838"/>
          </a:xfrm>
        </p:spPr>
        <p:txBody>
          <a:bodyPr/>
          <a:lstStyle/>
          <a:p>
            <a:r>
              <a:rPr lang="en-US" dirty="0" smtClean="0"/>
              <a:t>Random points</a:t>
            </a:r>
          </a:p>
        </p:txBody>
      </p:sp>
      <p:sp>
        <p:nvSpPr>
          <p:cNvPr id="26628" name="Rectangle 4"/>
          <p:cNvSpPr>
            <a:spLocks noGrp="1" noChangeArrowheads="1"/>
          </p:cNvSpPr>
          <p:nvPr>
            <p:ph type="body" idx="1"/>
          </p:nvPr>
        </p:nvSpPr>
        <p:spPr>
          <a:xfrm>
            <a:off x="457200" y="990600"/>
            <a:ext cx="7467600" cy="4873752"/>
          </a:xfrm>
        </p:spPr>
        <p:txBody>
          <a:bodyPr/>
          <a:lstStyle/>
          <a:p>
            <a:pPr>
              <a:buFontTx/>
              <a:buChar char="•"/>
            </a:pPr>
            <a:r>
              <a:rPr lang="en-US" dirty="0" smtClean="0"/>
              <a:t>As the level of uniform noise increases, the maximum number of votes increases too: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79248"/>
            <a:ext cx="7467600" cy="808038"/>
          </a:xfrm>
        </p:spPr>
        <p:txBody>
          <a:bodyPr/>
          <a:lstStyle/>
          <a:p>
            <a:r>
              <a:rPr lang="en-US" dirty="0" smtClean="0"/>
              <a:t>Dealing with noise</a:t>
            </a:r>
          </a:p>
        </p:txBody>
      </p:sp>
      <p:sp>
        <p:nvSpPr>
          <p:cNvPr id="155443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069848"/>
            <a:ext cx="7467600" cy="4873752"/>
          </a:xfrm>
        </p:spPr>
        <p:txBody>
          <a:bodyPr/>
          <a:lstStyle/>
          <a:p>
            <a:pPr>
              <a:buFontTx/>
              <a:buChar char="•"/>
            </a:pPr>
            <a:r>
              <a:rPr lang="en-US" smtClean="0"/>
              <a:t>Choose a good grid / discretization</a:t>
            </a:r>
          </a:p>
          <a:p>
            <a:pPr lvl="1"/>
            <a:r>
              <a:rPr lang="en-US" smtClean="0"/>
              <a:t>Too coarse: large votes obtained when too many different lines correspond to a single bucket</a:t>
            </a:r>
          </a:p>
          <a:p>
            <a:pPr lvl="1"/>
            <a:r>
              <a:rPr lang="en-US" smtClean="0"/>
              <a:t>Too fine: miss lines because some points that are not exactly collinear cast votes for different buckets</a:t>
            </a:r>
          </a:p>
          <a:p>
            <a:pPr>
              <a:buFontTx/>
              <a:buChar char="•"/>
            </a:pPr>
            <a:r>
              <a:rPr lang="en-US" smtClean="0"/>
              <a:t>Increment neighboring bins (smoothing in accumulator array)</a:t>
            </a:r>
          </a:p>
          <a:p>
            <a:pPr>
              <a:buFontTx/>
              <a:buChar char="•"/>
            </a:pPr>
            <a:r>
              <a:rPr lang="en-US" smtClean="0"/>
              <a:t>Try to get rid of irrelevant features </a:t>
            </a:r>
          </a:p>
          <a:p>
            <a:pPr lvl="1"/>
            <a:r>
              <a:rPr lang="en-US" smtClean="0"/>
              <a:t>Take only edge points with significant gradient magnitude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544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5443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5443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5443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5443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5443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54435" grpId="0" build="p" bldLvl="2"/>
    </p:bld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2"/>
          <p:cNvSpPr>
            <a:spLocks noGrp="1" noChangeArrowheads="1"/>
          </p:cNvSpPr>
          <p:nvPr>
            <p:ph type="title"/>
          </p:nvPr>
        </p:nvSpPr>
        <p:spPr>
          <a:xfrm>
            <a:off x="533400" y="76200"/>
            <a:ext cx="8077200" cy="838200"/>
          </a:xfrm>
        </p:spPr>
        <p:txBody>
          <a:bodyPr/>
          <a:lstStyle/>
          <a:p>
            <a:r>
              <a:rPr lang="en-US" smtClean="0"/>
              <a:t>Incorporating image gradients</a:t>
            </a:r>
          </a:p>
        </p:txBody>
      </p:sp>
      <p:sp>
        <p:nvSpPr>
          <p:cNvPr id="143769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066800"/>
            <a:ext cx="7467600" cy="4873752"/>
          </a:xfrm>
        </p:spPr>
        <p:txBody>
          <a:bodyPr>
            <a:normAutofit lnSpcReduction="10000"/>
          </a:bodyPr>
          <a:lstStyle/>
          <a:p>
            <a:pPr>
              <a:buFontTx/>
              <a:buChar char="•"/>
            </a:pPr>
            <a:r>
              <a:rPr lang="en-US" sz="2400" dirty="0" smtClean="0"/>
              <a:t>Recall: when we detect an </a:t>
            </a:r>
            <a:br>
              <a:rPr lang="en-US" sz="2400" dirty="0" smtClean="0"/>
            </a:br>
            <a:r>
              <a:rPr lang="en-US" sz="2400" dirty="0" smtClean="0"/>
              <a:t>edge point, we also know its </a:t>
            </a:r>
            <a:br>
              <a:rPr lang="en-US" sz="2400" dirty="0" smtClean="0"/>
            </a:br>
            <a:r>
              <a:rPr lang="en-US" sz="2400" dirty="0" smtClean="0"/>
              <a:t>gradient direction</a:t>
            </a:r>
          </a:p>
          <a:p>
            <a:pPr>
              <a:buFontTx/>
              <a:buChar char="•"/>
            </a:pPr>
            <a:r>
              <a:rPr lang="en-US" sz="2400" dirty="0" smtClean="0"/>
              <a:t>But this means that the line </a:t>
            </a:r>
            <a:br>
              <a:rPr lang="en-US" sz="2400" dirty="0" smtClean="0"/>
            </a:br>
            <a:r>
              <a:rPr lang="en-US" sz="2400" dirty="0" smtClean="0"/>
              <a:t>is uniquely determined!</a:t>
            </a:r>
            <a:br>
              <a:rPr lang="en-US" sz="2400" dirty="0" smtClean="0"/>
            </a:br>
            <a:endParaRPr lang="en-US" sz="2400" dirty="0" smtClean="0"/>
          </a:p>
          <a:p>
            <a:pPr>
              <a:buFontTx/>
              <a:buChar char="•"/>
            </a:pPr>
            <a:r>
              <a:rPr lang="en-US" sz="2400" dirty="0" smtClean="0"/>
              <a:t>Modified Hough transform:</a:t>
            </a:r>
            <a:br>
              <a:rPr lang="en-US" sz="2400" dirty="0" smtClean="0"/>
            </a:br>
            <a:endParaRPr lang="en-US" sz="2400" dirty="0" smtClean="0"/>
          </a:p>
          <a:p>
            <a:r>
              <a:rPr lang="en-US" sz="2400" dirty="0" smtClean="0"/>
              <a:t>    For each edge point (</a:t>
            </a:r>
            <a:r>
              <a:rPr lang="en-US" sz="2400" dirty="0" err="1" smtClean="0"/>
              <a:t>x,y</a:t>
            </a:r>
            <a:r>
              <a:rPr lang="en-US" sz="2400" dirty="0" smtClean="0"/>
              <a:t>) </a:t>
            </a:r>
            <a:br>
              <a:rPr lang="en-US" sz="2400" dirty="0" smtClean="0"/>
            </a:br>
            <a:r>
              <a:rPr lang="en-US" sz="2400" dirty="0" smtClean="0"/>
              <a:t>	θ = gradient orientation at (</a:t>
            </a:r>
            <a:r>
              <a:rPr lang="en-US" sz="2400" dirty="0" err="1" smtClean="0"/>
              <a:t>x,y</a:t>
            </a:r>
            <a:r>
              <a:rPr lang="en-US" sz="2400" dirty="0" smtClean="0"/>
              <a:t>)</a:t>
            </a:r>
            <a:br>
              <a:rPr lang="en-US" sz="2400" dirty="0" smtClean="0"/>
            </a:br>
            <a:r>
              <a:rPr lang="en-US" sz="2400" dirty="0" smtClean="0"/>
              <a:t>	</a:t>
            </a:r>
            <a:r>
              <a:rPr lang="el-GR" sz="2400" dirty="0" smtClean="0">
                <a:cs typeface="Times New Roman" pitchFamily="18" charset="0"/>
              </a:rPr>
              <a:t>ρ</a:t>
            </a:r>
            <a:r>
              <a:rPr lang="en-US" sz="2400" dirty="0" smtClean="0"/>
              <a:t> = x </a:t>
            </a:r>
            <a:r>
              <a:rPr lang="en-US" sz="2400" dirty="0" err="1" smtClean="0"/>
              <a:t>cos</a:t>
            </a:r>
            <a:r>
              <a:rPr lang="en-US" sz="2400" dirty="0" smtClean="0"/>
              <a:t> θ + y sin θ</a:t>
            </a:r>
            <a:br>
              <a:rPr lang="en-US" sz="2400" dirty="0" smtClean="0"/>
            </a:br>
            <a:r>
              <a:rPr lang="en-US" sz="2400" dirty="0" smtClean="0"/>
              <a:t>	H(θ, </a:t>
            </a:r>
            <a:r>
              <a:rPr lang="el-GR" sz="2400" dirty="0" smtClean="0">
                <a:cs typeface="Times New Roman" pitchFamily="18" charset="0"/>
              </a:rPr>
              <a:t>ρ</a:t>
            </a:r>
            <a:r>
              <a:rPr lang="en-US" sz="2400" dirty="0" smtClean="0"/>
              <a:t>) = H(θ, </a:t>
            </a:r>
            <a:r>
              <a:rPr lang="el-GR" sz="2400" dirty="0" smtClean="0">
                <a:cs typeface="Times New Roman" pitchFamily="18" charset="0"/>
              </a:rPr>
              <a:t>ρ</a:t>
            </a:r>
            <a:r>
              <a:rPr lang="en-US" sz="2400" dirty="0" smtClean="0"/>
              <a:t>) + 1</a:t>
            </a:r>
            <a:br>
              <a:rPr lang="en-US" sz="2400" dirty="0" smtClean="0"/>
            </a:br>
            <a:r>
              <a:rPr lang="en-US" sz="2400" dirty="0" smtClean="0"/>
              <a:t>end</a:t>
            </a:r>
          </a:p>
          <a:p>
            <a:pPr>
              <a:buFontTx/>
              <a:buChar char="•"/>
            </a:pPr>
            <a:endParaRPr lang="en-US" sz="2400" dirty="0" smtClean="0"/>
          </a:p>
        </p:txBody>
      </p:sp>
      <p:grpSp>
        <p:nvGrpSpPr>
          <p:cNvPr id="2" name="Group 16"/>
          <p:cNvGrpSpPr>
            <a:grpSpLocks/>
          </p:cNvGrpSpPr>
          <p:nvPr/>
        </p:nvGrpSpPr>
        <p:grpSpPr bwMode="auto">
          <a:xfrm>
            <a:off x="5867400" y="1066800"/>
            <a:ext cx="2590800" cy="990600"/>
            <a:chOff x="3840" y="1392"/>
            <a:chExt cx="1632" cy="624"/>
          </a:xfrm>
        </p:grpSpPr>
        <p:grpSp>
          <p:nvGrpSpPr>
            <p:cNvPr id="3" name="Group 4"/>
            <p:cNvGrpSpPr>
              <a:grpSpLocks/>
            </p:cNvGrpSpPr>
            <p:nvPr/>
          </p:nvGrpSpPr>
          <p:grpSpPr bwMode="auto">
            <a:xfrm>
              <a:off x="3840" y="1392"/>
              <a:ext cx="1632" cy="624"/>
              <a:chOff x="3840" y="1776"/>
              <a:chExt cx="1632" cy="624"/>
            </a:xfrm>
          </p:grpSpPr>
          <p:grpSp>
            <p:nvGrpSpPr>
              <p:cNvPr id="4" name="Group 5"/>
              <p:cNvGrpSpPr>
                <a:grpSpLocks/>
              </p:cNvGrpSpPr>
              <p:nvPr/>
            </p:nvGrpSpPr>
            <p:grpSpPr bwMode="auto">
              <a:xfrm>
                <a:off x="3840" y="1776"/>
                <a:ext cx="1632" cy="624"/>
                <a:chOff x="3840" y="1776"/>
                <a:chExt cx="1632" cy="624"/>
              </a:xfrm>
            </p:grpSpPr>
            <p:grpSp>
              <p:nvGrpSpPr>
                <p:cNvPr id="5" name="Group 6"/>
                <p:cNvGrpSpPr>
                  <a:grpSpLocks/>
                </p:cNvGrpSpPr>
                <p:nvPr/>
              </p:nvGrpSpPr>
              <p:grpSpPr bwMode="auto">
                <a:xfrm>
                  <a:off x="3840" y="1776"/>
                  <a:ext cx="624" cy="624"/>
                  <a:chOff x="3840" y="1776"/>
                  <a:chExt cx="624" cy="624"/>
                </a:xfrm>
              </p:grpSpPr>
              <p:sp>
                <p:nvSpPr>
                  <p:cNvPr id="1437703" name="Rectangle 7"/>
                  <p:cNvSpPr>
                    <a:spLocks noChangeArrowheads="1"/>
                  </p:cNvSpPr>
                  <p:nvPr/>
                </p:nvSpPr>
                <p:spPr bwMode="auto">
                  <a:xfrm>
                    <a:off x="3840" y="1776"/>
                    <a:ext cx="624" cy="62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tx1"/>
                      </a:gs>
                      <a:gs pos="100000">
                        <a:schemeClr val="tx1">
                          <a:gamma/>
                          <a:tint val="0"/>
                          <a:invGamma/>
                        </a:schemeClr>
                      </a:gs>
                    </a:gsLst>
                    <a:lin ang="18900000" scaled="1"/>
                  </a:gradFill>
                  <a:ln w="9525">
                    <a:noFill/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>
                      <a:defRPr/>
                    </a:pPr>
                    <a:endParaRPr lang="en-US"/>
                  </a:p>
                </p:txBody>
              </p:sp>
              <p:sp>
                <p:nvSpPr>
                  <p:cNvPr id="28689" name="Line 8"/>
                  <p:cNvSpPr>
                    <a:spLocks noChangeShapeType="1"/>
                  </p:cNvSpPr>
                  <p:nvPr/>
                </p:nvSpPr>
                <p:spPr bwMode="auto">
                  <a:xfrm flipV="1">
                    <a:off x="4161" y="1872"/>
                    <a:ext cx="207" cy="207"/>
                  </a:xfrm>
                  <a:prstGeom prst="line">
                    <a:avLst/>
                  </a:prstGeom>
                  <a:noFill/>
                  <a:ln w="28575">
                    <a:solidFill>
                      <a:srgbClr val="FF0000"/>
                    </a:solidFill>
                    <a:round/>
                    <a:headEnd/>
                    <a:tailEnd type="triangle" w="med" len="med"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</p:grpSp>
            <p:pic>
              <p:nvPicPr>
                <p:cNvPr id="28687" name="Picture 9" descr="Edittex"/>
                <p:cNvPicPr>
                  <a:picLocks noChangeAspect="1" noChangeArrowheads="1"/>
                </p:cNvPicPr>
                <p:nvPr>
                  <p:custDataLst>
                    <p:tags r:id="rId3"/>
                  </p:custDataLst>
                </p:nvPr>
              </p:nvPicPr>
              <p:blipFill>
                <a:blip r:embed="rId6" cstate="print"/>
                <a:srcRect/>
                <a:stretch>
                  <a:fillRect/>
                </a:stretch>
              </p:blipFill>
              <p:spPr bwMode="auto">
                <a:xfrm>
                  <a:off x="4505" y="1824"/>
                  <a:ext cx="967" cy="248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</p:grpSp>
          <p:sp>
            <p:nvSpPr>
              <p:cNvPr id="28685" name="Oval 10"/>
              <p:cNvSpPr>
                <a:spLocks noChangeArrowheads="1"/>
              </p:cNvSpPr>
              <p:nvPr/>
            </p:nvSpPr>
            <p:spPr bwMode="auto">
              <a:xfrm>
                <a:off x="4128" y="2064"/>
                <a:ext cx="48" cy="48"/>
              </a:xfrm>
              <a:prstGeom prst="ellipse">
                <a:avLst/>
              </a:prstGeom>
              <a:solidFill>
                <a:srgbClr val="FF0000"/>
              </a:solidFill>
              <a:ln w="9525">
                <a:noFill/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grpSp>
          <p:nvGrpSpPr>
            <p:cNvPr id="6" name="Group 11"/>
            <p:cNvGrpSpPr>
              <a:grpSpLocks/>
            </p:cNvGrpSpPr>
            <p:nvPr/>
          </p:nvGrpSpPr>
          <p:grpSpPr bwMode="auto">
            <a:xfrm>
              <a:off x="4146" y="1399"/>
              <a:ext cx="306" cy="321"/>
              <a:chOff x="4152" y="1776"/>
              <a:chExt cx="306" cy="321"/>
            </a:xfrm>
          </p:grpSpPr>
          <p:sp>
            <p:nvSpPr>
              <p:cNvPr id="28680" name="Line 12"/>
              <p:cNvSpPr>
                <a:spLocks noChangeShapeType="1"/>
              </p:cNvSpPr>
              <p:nvPr/>
            </p:nvSpPr>
            <p:spPr bwMode="auto">
              <a:xfrm>
                <a:off x="4155" y="2088"/>
                <a:ext cx="303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8681" name="Line 13"/>
              <p:cNvSpPr>
                <a:spLocks noChangeShapeType="1"/>
              </p:cNvSpPr>
              <p:nvPr/>
            </p:nvSpPr>
            <p:spPr bwMode="auto">
              <a:xfrm flipV="1">
                <a:off x="4152" y="1776"/>
                <a:ext cx="0" cy="321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8682" name="Freeform 14"/>
              <p:cNvSpPr>
                <a:spLocks/>
              </p:cNvSpPr>
              <p:nvPr/>
            </p:nvSpPr>
            <p:spPr bwMode="auto">
              <a:xfrm flipV="1">
                <a:off x="4216" y="2032"/>
                <a:ext cx="27" cy="51"/>
              </a:xfrm>
              <a:custGeom>
                <a:avLst/>
                <a:gdLst>
                  <a:gd name="T0" fmla="*/ 18 w 27"/>
                  <a:gd name="T1" fmla="*/ 0 h 51"/>
                  <a:gd name="T2" fmla="*/ 24 w 27"/>
                  <a:gd name="T3" fmla="*/ 33 h 51"/>
                  <a:gd name="T4" fmla="*/ 0 w 27"/>
                  <a:gd name="T5" fmla="*/ 51 h 51"/>
                  <a:gd name="T6" fmla="*/ 0 60000 65536"/>
                  <a:gd name="T7" fmla="*/ 0 60000 65536"/>
                  <a:gd name="T8" fmla="*/ 0 60000 65536"/>
                  <a:gd name="T9" fmla="*/ 0 w 27"/>
                  <a:gd name="T10" fmla="*/ 0 h 51"/>
                  <a:gd name="T11" fmla="*/ 27 w 27"/>
                  <a:gd name="T12" fmla="*/ 51 h 51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27" h="51">
                    <a:moveTo>
                      <a:pt x="18" y="0"/>
                    </a:moveTo>
                    <a:cubicBezTo>
                      <a:pt x="22" y="12"/>
                      <a:pt x="27" y="25"/>
                      <a:pt x="24" y="33"/>
                    </a:cubicBezTo>
                    <a:cubicBezTo>
                      <a:pt x="21" y="41"/>
                      <a:pt x="10" y="46"/>
                      <a:pt x="0" y="51"/>
                    </a:cubicBezTo>
                  </a:path>
                </a:pathLst>
              </a:cu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pic>
            <p:nvPicPr>
              <p:cNvPr id="28683" name="Picture 15" descr="Edittex"/>
              <p:cNvPicPr>
                <a:picLocks noChangeAspect="1" noChangeArrowheads="1"/>
              </p:cNvPicPr>
              <p:nvPr>
                <p:custDataLst>
                  <p:tags r:id="rId2"/>
                </p:custDataLst>
              </p:nvPr>
            </p:nvPicPr>
            <p:blipFill>
              <a:blip r:embed="rId7" cstate="print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</a:blip>
              <a:srcRect/>
              <a:stretch>
                <a:fillRect/>
              </a:stretch>
            </p:blipFill>
            <p:spPr bwMode="auto">
              <a:xfrm>
                <a:off x="4299" y="1968"/>
                <a:ext cx="69" cy="12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</p:grpSp>
      </p:grpSp>
      <p:pic>
        <p:nvPicPr>
          <p:cNvPr id="1437713" name="Picture 17" descr="Edittex"/>
          <p:cNvPicPr>
            <a:picLocks noChangeAspect="1" noChangeArrowheads="1"/>
          </p:cNvPicPr>
          <p:nvPr>
            <p:custDataLst>
              <p:tags r:id="rId1"/>
            </p:custDataLst>
          </p:nvPr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5943600" y="2209800"/>
            <a:ext cx="2362200" cy="441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77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76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769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769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769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37699" grpId="0" build="p"/>
    </p:bld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Hough transform for circles</a:t>
            </a:r>
          </a:p>
        </p:txBody>
      </p:sp>
      <p:sp>
        <p:nvSpPr>
          <p:cNvPr id="165683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600200"/>
            <a:ext cx="8153400" cy="4873752"/>
          </a:xfrm>
        </p:spPr>
        <p:txBody>
          <a:bodyPr/>
          <a:lstStyle/>
          <a:p>
            <a:pPr>
              <a:buFontTx/>
              <a:buChar char="•"/>
            </a:pPr>
            <a:r>
              <a:rPr lang="en-US" dirty="0" smtClean="0"/>
              <a:t>How many dimensions will the parameter space have?</a:t>
            </a:r>
          </a:p>
          <a:p>
            <a:pPr>
              <a:buFontTx/>
              <a:buChar char="•"/>
            </a:pPr>
            <a:r>
              <a:rPr lang="en-US" dirty="0" smtClean="0"/>
              <a:t>Given an oriented edge point, what are all possible bins that it can vote for?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568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5683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56835" grpId="0" build="p"/>
    </p:bldLst>
  </p:timing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Hough transform for circles </a:t>
            </a:r>
          </a:p>
        </p:txBody>
      </p:sp>
      <p:graphicFrame>
        <p:nvGraphicFramePr>
          <p:cNvPr id="8194" name="Object 25"/>
          <p:cNvGraphicFramePr>
            <a:graphicFrameLocks noGrp="1" noChangeAspect="1"/>
          </p:cNvGraphicFramePr>
          <p:nvPr>
            <p:ph sz="half" idx="1"/>
          </p:nvPr>
        </p:nvGraphicFramePr>
        <p:xfrm>
          <a:off x="1676400" y="3581400"/>
          <a:ext cx="1677988" cy="3159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1384" name="Equation" r:id="rId4" imgW="1079280" imgH="203040" progId="Equation.3">
                  <p:embed/>
                </p:oleObj>
              </mc:Choice>
              <mc:Fallback>
                <p:oleObj name="Equation" r:id="rId4" imgW="1079280" imgH="203040" progId="Equation.3">
                  <p:embed/>
                  <p:pic>
                    <p:nvPicPr>
                      <p:cNvPr id="0" name="Object 2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676400" y="3581400"/>
                        <a:ext cx="1677988" cy="315913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8197" name="Line 7"/>
          <p:cNvSpPr>
            <a:spLocks noChangeShapeType="1"/>
          </p:cNvSpPr>
          <p:nvPr/>
        </p:nvSpPr>
        <p:spPr bwMode="auto">
          <a:xfrm flipV="1">
            <a:off x="533400" y="2514600"/>
            <a:ext cx="0" cy="3276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8198" name="Line 8"/>
          <p:cNvSpPr>
            <a:spLocks noChangeShapeType="1"/>
          </p:cNvSpPr>
          <p:nvPr/>
        </p:nvSpPr>
        <p:spPr bwMode="auto">
          <a:xfrm>
            <a:off x="533400" y="5791200"/>
            <a:ext cx="33528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8199" name="Oval 9"/>
          <p:cNvSpPr>
            <a:spLocks noChangeArrowheads="1"/>
          </p:cNvSpPr>
          <p:nvPr/>
        </p:nvSpPr>
        <p:spPr bwMode="auto">
          <a:xfrm>
            <a:off x="1524000" y="2667000"/>
            <a:ext cx="1905000" cy="1905000"/>
          </a:xfrm>
          <a:prstGeom prst="ellipse">
            <a:avLst/>
          </a:prstGeom>
          <a:noFill/>
          <a:ln w="9525">
            <a:solidFill>
              <a:schemeClr val="folHlink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8200" name="Text Box 10"/>
          <p:cNvSpPr txBox="1">
            <a:spLocks noChangeArrowheads="1"/>
          </p:cNvSpPr>
          <p:nvPr/>
        </p:nvSpPr>
        <p:spPr bwMode="auto">
          <a:xfrm>
            <a:off x="3565525" y="5703888"/>
            <a:ext cx="361950" cy="519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b="0" i="1"/>
              <a:t>x</a:t>
            </a:r>
          </a:p>
        </p:txBody>
      </p:sp>
      <p:sp>
        <p:nvSpPr>
          <p:cNvPr id="8201" name="Text Box 11"/>
          <p:cNvSpPr txBox="1">
            <a:spLocks noChangeArrowheads="1"/>
          </p:cNvSpPr>
          <p:nvPr/>
        </p:nvSpPr>
        <p:spPr bwMode="auto">
          <a:xfrm>
            <a:off x="609600" y="2300288"/>
            <a:ext cx="361950" cy="519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b="0" i="1"/>
              <a:t>y</a:t>
            </a:r>
          </a:p>
        </p:txBody>
      </p:sp>
      <p:sp>
        <p:nvSpPr>
          <p:cNvPr id="8202" name="Freeform 13"/>
          <p:cNvSpPr>
            <a:spLocks/>
          </p:cNvSpPr>
          <p:nvPr/>
        </p:nvSpPr>
        <p:spPr bwMode="auto">
          <a:xfrm>
            <a:off x="1708150" y="3917950"/>
            <a:ext cx="609600" cy="1079500"/>
          </a:xfrm>
          <a:custGeom>
            <a:avLst/>
            <a:gdLst>
              <a:gd name="T0" fmla="*/ 0 w 384"/>
              <a:gd name="T1" fmla="*/ 2147483647 h 680"/>
              <a:gd name="T2" fmla="*/ 2147483647 w 384"/>
              <a:gd name="T3" fmla="*/ 0 h 680"/>
              <a:gd name="T4" fmla="*/ 0 60000 65536"/>
              <a:gd name="T5" fmla="*/ 0 60000 65536"/>
              <a:gd name="T6" fmla="*/ 0 w 384"/>
              <a:gd name="T7" fmla="*/ 0 h 680"/>
              <a:gd name="T8" fmla="*/ 384 w 384"/>
              <a:gd name="T9" fmla="*/ 680 h 680"/>
            </a:gdLst>
            <a:ahLst/>
            <a:cxnLst>
              <a:cxn ang="T4">
                <a:pos x="T0" y="T1"/>
              </a:cxn>
              <a:cxn ang="T5">
                <a:pos x="T2" y="T3"/>
              </a:cxn>
            </a:cxnLst>
            <a:rect l="T6" t="T7" r="T8" b="T9"/>
            <a:pathLst>
              <a:path w="384" h="680">
                <a:moveTo>
                  <a:pt x="0" y="680"/>
                </a:moveTo>
                <a:lnTo>
                  <a:pt x="384" y="0"/>
                </a:lnTo>
              </a:path>
            </a:pathLst>
          </a:custGeom>
          <a:noFill/>
          <a:ln w="9525">
            <a:solidFill>
              <a:schemeClr val="tx1"/>
            </a:solidFill>
            <a:round/>
            <a:headEnd type="triangle" w="med" len="med"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8203" name="Line 14"/>
          <p:cNvSpPr>
            <a:spLocks noChangeShapeType="1"/>
          </p:cNvSpPr>
          <p:nvPr/>
        </p:nvSpPr>
        <p:spPr bwMode="auto">
          <a:xfrm flipV="1">
            <a:off x="6324600" y="2286000"/>
            <a:ext cx="0" cy="2438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8204" name="Line 15"/>
          <p:cNvSpPr>
            <a:spLocks noChangeShapeType="1"/>
          </p:cNvSpPr>
          <p:nvPr/>
        </p:nvSpPr>
        <p:spPr bwMode="auto">
          <a:xfrm>
            <a:off x="6324600" y="4724400"/>
            <a:ext cx="24384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8205" name="Freeform 16"/>
          <p:cNvSpPr>
            <a:spLocks/>
          </p:cNvSpPr>
          <p:nvPr/>
        </p:nvSpPr>
        <p:spPr bwMode="auto">
          <a:xfrm>
            <a:off x="5357813" y="4716463"/>
            <a:ext cx="962025" cy="1524000"/>
          </a:xfrm>
          <a:custGeom>
            <a:avLst/>
            <a:gdLst>
              <a:gd name="T0" fmla="*/ 2147483647 w 606"/>
              <a:gd name="T1" fmla="*/ 0 h 960"/>
              <a:gd name="T2" fmla="*/ 0 w 606"/>
              <a:gd name="T3" fmla="*/ 2147483647 h 960"/>
              <a:gd name="T4" fmla="*/ 0 60000 65536"/>
              <a:gd name="T5" fmla="*/ 0 60000 65536"/>
              <a:gd name="T6" fmla="*/ 0 w 606"/>
              <a:gd name="T7" fmla="*/ 0 h 960"/>
              <a:gd name="T8" fmla="*/ 606 w 606"/>
              <a:gd name="T9" fmla="*/ 960 h 960"/>
            </a:gdLst>
            <a:ahLst/>
            <a:cxnLst>
              <a:cxn ang="T4">
                <a:pos x="T0" y="T1"/>
              </a:cxn>
              <a:cxn ang="T5">
                <a:pos x="T2" y="T3"/>
              </a:cxn>
            </a:cxnLst>
            <a:rect l="T6" t="T7" r="T8" b="T9"/>
            <a:pathLst>
              <a:path w="606" h="960">
                <a:moveTo>
                  <a:pt x="606" y="0"/>
                </a:moveTo>
                <a:lnTo>
                  <a:pt x="0" y="960"/>
                </a:lnTo>
              </a:path>
            </a:pathLst>
          </a:cu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8206" name="Text Box 17"/>
          <p:cNvSpPr txBox="1">
            <a:spLocks noChangeArrowheads="1"/>
          </p:cNvSpPr>
          <p:nvPr/>
        </p:nvSpPr>
        <p:spPr bwMode="auto">
          <a:xfrm>
            <a:off x="1905000" y="4495800"/>
            <a:ext cx="6286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800" b="0"/>
              <a:t>(x,y)</a:t>
            </a:r>
          </a:p>
        </p:txBody>
      </p:sp>
      <p:sp>
        <p:nvSpPr>
          <p:cNvPr id="8207" name="Text Box 19"/>
          <p:cNvSpPr txBox="1">
            <a:spLocks noChangeArrowheads="1"/>
          </p:cNvSpPr>
          <p:nvPr/>
        </p:nvSpPr>
        <p:spPr bwMode="auto">
          <a:xfrm>
            <a:off x="8609013" y="4662488"/>
            <a:ext cx="361950" cy="519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b="0" i="1"/>
              <a:t>x</a:t>
            </a:r>
          </a:p>
        </p:txBody>
      </p:sp>
      <p:sp>
        <p:nvSpPr>
          <p:cNvPr id="8208" name="Text Box 20"/>
          <p:cNvSpPr txBox="1">
            <a:spLocks noChangeArrowheads="1"/>
          </p:cNvSpPr>
          <p:nvPr/>
        </p:nvSpPr>
        <p:spPr bwMode="auto">
          <a:xfrm>
            <a:off x="5180013" y="6186488"/>
            <a:ext cx="361950" cy="519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b="0" i="1"/>
              <a:t>y</a:t>
            </a:r>
          </a:p>
        </p:txBody>
      </p:sp>
      <p:sp>
        <p:nvSpPr>
          <p:cNvPr id="8209" name="Text Box 21"/>
          <p:cNvSpPr txBox="1">
            <a:spLocks noChangeArrowheads="1"/>
          </p:cNvSpPr>
          <p:nvPr/>
        </p:nvSpPr>
        <p:spPr bwMode="auto">
          <a:xfrm>
            <a:off x="6400800" y="2133600"/>
            <a:ext cx="303213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b="0" i="1"/>
              <a:t>r</a:t>
            </a:r>
          </a:p>
        </p:txBody>
      </p:sp>
      <p:sp>
        <p:nvSpPr>
          <p:cNvPr id="8210" name="Line 23"/>
          <p:cNvSpPr>
            <a:spLocks noChangeShapeType="1"/>
          </p:cNvSpPr>
          <p:nvPr/>
        </p:nvSpPr>
        <p:spPr bwMode="auto">
          <a:xfrm flipV="1">
            <a:off x="6934200" y="2362200"/>
            <a:ext cx="1143000" cy="3124200"/>
          </a:xfrm>
          <a:prstGeom prst="line">
            <a:avLst/>
          </a:prstGeom>
          <a:noFill/>
          <a:ln w="9525">
            <a:solidFill>
              <a:srgbClr val="FF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8211" name="Line 24"/>
          <p:cNvSpPr>
            <a:spLocks noChangeShapeType="1"/>
          </p:cNvSpPr>
          <p:nvPr/>
        </p:nvSpPr>
        <p:spPr bwMode="auto">
          <a:xfrm flipH="1" flipV="1">
            <a:off x="5715000" y="2362200"/>
            <a:ext cx="1219200" cy="3124200"/>
          </a:xfrm>
          <a:prstGeom prst="line">
            <a:avLst/>
          </a:prstGeom>
          <a:noFill/>
          <a:ln w="9525">
            <a:solidFill>
              <a:srgbClr val="FF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graphicFrame>
        <p:nvGraphicFramePr>
          <p:cNvPr id="8195" name="Object 27"/>
          <p:cNvGraphicFramePr>
            <a:graphicFrameLocks noGrp="1" noChangeAspect="1"/>
          </p:cNvGraphicFramePr>
          <p:nvPr>
            <p:ph sz="half" idx="2"/>
          </p:nvPr>
        </p:nvGraphicFramePr>
        <p:xfrm>
          <a:off x="914400" y="5094288"/>
          <a:ext cx="1676400" cy="3159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1385" name="Equation" r:id="rId6" imgW="1079280" imgH="203040" progId="Equation.3">
                  <p:embed/>
                </p:oleObj>
              </mc:Choice>
              <mc:Fallback>
                <p:oleObj name="Equation" r:id="rId6" imgW="1079280" imgH="203040" progId="Equation.3">
                  <p:embed/>
                  <p:pic>
                    <p:nvPicPr>
                      <p:cNvPr id="0" name="Object 2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14400" y="5094288"/>
                        <a:ext cx="1676400" cy="315912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8212" name="AutoShape 29"/>
          <p:cNvSpPr>
            <a:spLocks noChangeArrowheads="1"/>
          </p:cNvSpPr>
          <p:nvPr/>
        </p:nvSpPr>
        <p:spPr bwMode="auto">
          <a:xfrm>
            <a:off x="4267200" y="3429000"/>
            <a:ext cx="838200" cy="609600"/>
          </a:xfrm>
          <a:prstGeom prst="rightArrow">
            <a:avLst>
              <a:gd name="adj1" fmla="val 50000"/>
              <a:gd name="adj2" fmla="val 34375"/>
            </a:avLst>
          </a:prstGeom>
          <a:solidFill>
            <a:srgbClr val="FFCC00"/>
          </a:solidFill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8213" name="Oval 12"/>
          <p:cNvSpPr>
            <a:spLocks noChangeArrowheads="1"/>
          </p:cNvSpPr>
          <p:nvPr/>
        </p:nvSpPr>
        <p:spPr bwMode="auto">
          <a:xfrm>
            <a:off x="1981200" y="4419600"/>
            <a:ext cx="76200" cy="76200"/>
          </a:xfrm>
          <a:prstGeom prst="ellipse">
            <a:avLst/>
          </a:prstGeom>
          <a:solidFill>
            <a:schemeClr val="folHlink"/>
          </a:solidFill>
          <a:ln w="9525">
            <a:solidFill>
              <a:schemeClr val="folHlink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8214" name="Oval 30"/>
          <p:cNvSpPr>
            <a:spLocks noChangeArrowheads="1"/>
          </p:cNvSpPr>
          <p:nvPr/>
        </p:nvSpPr>
        <p:spPr bwMode="auto">
          <a:xfrm>
            <a:off x="2303463" y="3838575"/>
            <a:ext cx="76200" cy="76200"/>
          </a:xfrm>
          <a:prstGeom prst="ellipse">
            <a:avLst/>
          </a:prstGeom>
          <a:solidFill>
            <a:srgbClr val="FF0000"/>
          </a:solidFill>
          <a:ln w="9525">
            <a:solidFill>
              <a:srgbClr val="FF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8215" name="Oval 31"/>
          <p:cNvSpPr>
            <a:spLocks noChangeArrowheads="1"/>
          </p:cNvSpPr>
          <p:nvPr/>
        </p:nvSpPr>
        <p:spPr bwMode="auto">
          <a:xfrm>
            <a:off x="1654175" y="4999038"/>
            <a:ext cx="76200" cy="76200"/>
          </a:xfrm>
          <a:prstGeom prst="ellipse">
            <a:avLst/>
          </a:prstGeom>
          <a:solidFill>
            <a:srgbClr val="FF0000"/>
          </a:solidFill>
          <a:ln w="9525">
            <a:solidFill>
              <a:srgbClr val="FF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8216" name="Oval 32"/>
          <p:cNvSpPr>
            <a:spLocks noChangeArrowheads="1"/>
          </p:cNvSpPr>
          <p:nvPr/>
        </p:nvSpPr>
        <p:spPr bwMode="auto">
          <a:xfrm>
            <a:off x="6891338" y="5410200"/>
            <a:ext cx="76200" cy="76200"/>
          </a:xfrm>
          <a:prstGeom prst="ellipse">
            <a:avLst/>
          </a:prstGeom>
          <a:solidFill>
            <a:schemeClr val="folHlink"/>
          </a:solidFill>
          <a:ln w="9525">
            <a:solidFill>
              <a:schemeClr val="folHlink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8217" name="Oval 33"/>
          <p:cNvSpPr>
            <a:spLocks noChangeArrowheads="1"/>
          </p:cNvSpPr>
          <p:nvPr/>
        </p:nvSpPr>
        <p:spPr bwMode="auto">
          <a:xfrm>
            <a:off x="7315200" y="4343400"/>
            <a:ext cx="76200" cy="76200"/>
          </a:xfrm>
          <a:prstGeom prst="ellipse">
            <a:avLst/>
          </a:prstGeom>
          <a:solidFill>
            <a:srgbClr val="FF0000"/>
          </a:solidFill>
          <a:ln w="9525">
            <a:solidFill>
              <a:srgbClr val="FF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8218" name="Oval 34"/>
          <p:cNvSpPr>
            <a:spLocks noChangeArrowheads="1"/>
          </p:cNvSpPr>
          <p:nvPr/>
        </p:nvSpPr>
        <p:spPr bwMode="auto">
          <a:xfrm>
            <a:off x="6477000" y="4343400"/>
            <a:ext cx="76200" cy="76200"/>
          </a:xfrm>
          <a:prstGeom prst="ellipse">
            <a:avLst/>
          </a:prstGeom>
          <a:solidFill>
            <a:srgbClr val="FF0000"/>
          </a:solidFill>
          <a:ln w="9525">
            <a:solidFill>
              <a:srgbClr val="FF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8219" name="Text Box 35"/>
          <p:cNvSpPr txBox="1">
            <a:spLocks noChangeArrowheads="1"/>
          </p:cNvSpPr>
          <p:nvPr/>
        </p:nvSpPr>
        <p:spPr bwMode="auto">
          <a:xfrm>
            <a:off x="1071563" y="1589088"/>
            <a:ext cx="2205037" cy="519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b="0"/>
              <a:t>image space</a:t>
            </a:r>
          </a:p>
        </p:txBody>
      </p:sp>
      <p:sp>
        <p:nvSpPr>
          <p:cNvPr id="8220" name="Text Box 37"/>
          <p:cNvSpPr txBox="1">
            <a:spLocks noChangeArrowheads="1"/>
          </p:cNvSpPr>
          <p:nvPr/>
        </p:nvSpPr>
        <p:spPr bwMode="auto">
          <a:xfrm>
            <a:off x="4953000" y="1600200"/>
            <a:ext cx="4008438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b="0"/>
              <a:t>Hough parameter space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9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304800"/>
            <a:ext cx="7467600" cy="808038"/>
          </a:xfrm>
        </p:spPr>
        <p:txBody>
          <a:bodyPr/>
          <a:lstStyle/>
          <a:p>
            <a:r>
              <a:rPr lang="en-US" dirty="0" smtClean="0"/>
              <a:t>Hough transform for circles</a:t>
            </a:r>
          </a:p>
        </p:txBody>
      </p:sp>
      <p:sp>
        <p:nvSpPr>
          <p:cNvPr id="9220" name="Rectangle 6"/>
          <p:cNvSpPr>
            <a:spLocks noGrp="1" noChangeArrowheads="1"/>
          </p:cNvSpPr>
          <p:nvPr>
            <p:ph type="body" idx="1"/>
          </p:nvPr>
        </p:nvSpPr>
        <p:spPr>
          <a:xfrm>
            <a:off x="457200" y="1295400"/>
            <a:ext cx="8458200" cy="4873752"/>
          </a:xfrm>
        </p:spPr>
        <p:txBody>
          <a:bodyPr/>
          <a:lstStyle/>
          <a:p>
            <a:pPr>
              <a:buFontTx/>
              <a:buChar char="•"/>
            </a:pPr>
            <a:r>
              <a:rPr lang="en-US" dirty="0" smtClean="0"/>
              <a:t>Conceptually equivalent procedure: for each (</a:t>
            </a:r>
            <a:r>
              <a:rPr lang="en-US" dirty="0" err="1" smtClean="0"/>
              <a:t>x,y,r</a:t>
            </a:r>
            <a:r>
              <a:rPr lang="en-US" dirty="0" smtClean="0"/>
              <a:t>), draw the corresponding circle in the image and compute its “support”</a:t>
            </a:r>
          </a:p>
        </p:txBody>
      </p:sp>
      <p:grpSp>
        <p:nvGrpSpPr>
          <p:cNvPr id="2" name="Group 24"/>
          <p:cNvGrpSpPr>
            <a:grpSpLocks/>
          </p:cNvGrpSpPr>
          <p:nvPr/>
        </p:nvGrpSpPr>
        <p:grpSpPr bwMode="auto">
          <a:xfrm>
            <a:off x="1066800" y="2667000"/>
            <a:ext cx="3117850" cy="3108325"/>
            <a:chOff x="384" y="1344"/>
            <a:chExt cx="2606" cy="2765"/>
          </a:xfrm>
        </p:grpSpPr>
        <p:sp>
          <p:nvSpPr>
            <p:cNvPr id="9227" name="Line 8"/>
            <p:cNvSpPr>
              <a:spLocks noChangeShapeType="1"/>
            </p:cNvSpPr>
            <p:nvPr/>
          </p:nvSpPr>
          <p:spPr bwMode="auto">
            <a:xfrm>
              <a:off x="1249" y="2976"/>
              <a:ext cx="1536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en-US"/>
            </a:p>
          </p:txBody>
        </p:sp>
        <p:grpSp>
          <p:nvGrpSpPr>
            <p:cNvPr id="3" name="Group 23"/>
            <p:cNvGrpSpPr>
              <a:grpSpLocks/>
            </p:cNvGrpSpPr>
            <p:nvPr/>
          </p:nvGrpSpPr>
          <p:grpSpPr bwMode="auto">
            <a:xfrm>
              <a:off x="384" y="1344"/>
              <a:ext cx="2606" cy="2765"/>
              <a:chOff x="384" y="1344"/>
              <a:chExt cx="2606" cy="2765"/>
            </a:xfrm>
          </p:grpSpPr>
          <p:sp>
            <p:nvSpPr>
              <p:cNvPr id="9229" name="Line 7"/>
              <p:cNvSpPr>
                <a:spLocks noChangeShapeType="1"/>
              </p:cNvSpPr>
              <p:nvPr/>
            </p:nvSpPr>
            <p:spPr bwMode="auto">
              <a:xfrm flipV="1">
                <a:off x="1249" y="1440"/>
                <a:ext cx="0" cy="1536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9230" name="Freeform 9"/>
              <p:cNvSpPr>
                <a:spLocks/>
              </p:cNvSpPr>
              <p:nvPr/>
            </p:nvSpPr>
            <p:spPr bwMode="auto">
              <a:xfrm>
                <a:off x="384" y="2971"/>
                <a:ext cx="862" cy="821"/>
              </a:xfrm>
              <a:custGeom>
                <a:avLst/>
                <a:gdLst>
                  <a:gd name="T0" fmla="*/ 3529 w 606"/>
                  <a:gd name="T1" fmla="*/ 0 h 960"/>
                  <a:gd name="T2" fmla="*/ 0 w 606"/>
                  <a:gd name="T3" fmla="*/ 439 h 960"/>
                  <a:gd name="T4" fmla="*/ 0 60000 65536"/>
                  <a:gd name="T5" fmla="*/ 0 60000 65536"/>
                  <a:gd name="T6" fmla="*/ 0 w 606"/>
                  <a:gd name="T7" fmla="*/ 0 h 960"/>
                  <a:gd name="T8" fmla="*/ 606 w 606"/>
                  <a:gd name="T9" fmla="*/ 960 h 960"/>
                </a:gdLst>
                <a:ahLst/>
                <a:cxnLst>
                  <a:cxn ang="T4">
                    <a:pos x="T0" y="T1"/>
                  </a:cxn>
                  <a:cxn ang="T5">
                    <a:pos x="T2" y="T3"/>
                  </a:cxn>
                </a:cxnLst>
                <a:rect l="T6" t="T7" r="T8" b="T9"/>
                <a:pathLst>
                  <a:path w="606" h="960">
                    <a:moveTo>
                      <a:pt x="606" y="0"/>
                    </a:moveTo>
                    <a:lnTo>
                      <a:pt x="0" y="960"/>
                    </a:lnTo>
                  </a:path>
                </a:pathLst>
              </a:cu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9231" name="Text Box 10"/>
              <p:cNvSpPr txBox="1">
                <a:spLocks noChangeArrowheads="1"/>
              </p:cNvSpPr>
              <p:nvPr/>
            </p:nvSpPr>
            <p:spPr bwMode="auto">
              <a:xfrm>
                <a:off x="2688" y="2937"/>
                <a:ext cx="302" cy="46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r>
                  <a:rPr lang="en-US" b="0" i="1"/>
                  <a:t>x</a:t>
                </a:r>
              </a:p>
            </p:txBody>
          </p:sp>
          <p:sp>
            <p:nvSpPr>
              <p:cNvPr id="9232" name="Text Box 11"/>
              <p:cNvSpPr txBox="1">
                <a:spLocks noChangeArrowheads="1"/>
              </p:cNvSpPr>
              <p:nvPr/>
            </p:nvSpPr>
            <p:spPr bwMode="auto">
              <a:xfrm>
                <a:off x="529" y="3647"/>
                <a:ext cx="302" cy="46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r>
                  <a:rPr lang="en-US" b="0" i="1"/>
                  <a:t>y</a:t>
                </a:r>
              </a:p>
            </p:txBody>
          </p:sp>
          <p:sp>
            <p:nvSpPr>
              <p:cNvPr id="9233" name="Text Box 12"/>
              <p:cNvSpPr txBox="1">
                <a:spLocks noChangeArrowheads="1"/>
              </p:cNvSpPr>
              <p:nvPr/>
            </p:nvSpPr>
            <p:spPr bwMode="auto">
              <a:xfrm>
                <a:off x="1297" y="1344"/>
                <a:ext cx="253" cy="46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r>
                  <a:rPr lang="en-US" b="0" i="1"/>
                  <a:t>r</a:t>
                </a:r>
              </a:p>
            </p:txBody>
          </p:sp>
        </p:grpSp>
      </p:grpSp>
      <p:sp>
        <p:nvSpPr>
          <p:cNvPr id="9222" name="Oval 17"/>
          <p:cNvSpPr>
            <a:spLocks noChangeArrowheads="1"/>
          </p:cNvSpPr>
          <p:nvPr/>
        </p:nvSpPr>
        <p:spPr bwMode="auto">
          <a:xfrm>
            <a:off x="3200400" y="3657600"/>
            <a:ext cx="76200" cy="76200"/>
          </a:xfrm>
          <a:prstGeom prst="ellipse">
            <a:avLst/>
          </a:prstGeom>
          <a:solidFill>
            <a:srgbClr val="FF0000"/>
          </a:solidFill>
          <a:ln w="9525">
            <a:solidFill>
              <a:srgbClr val="FF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9223" name="AutoShape 18"/>
          <p:cNvSpPr>
            <a:spLocks noChangeArrowheads="1"/>
          </p:cNvSpPr>
          <p:nvPr/>
        </p:nvSpPr>
        <p:spPr bwMode="auto">
          <a:xfrm>
            <a:off x="2971800" y="3276600"/>
            <a:ext cx="685800" cy="685800"/>
          </a:xfrm>
          <a:prstGeom prst="cube">
            <a:avLst>
              <a:gd name="adj" fmla="val 25000"/>
            </a:avLst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9224" name="AutoShape 19"/>
          <p:cNvSpPr>
            <a:spLocks noChangeArrowheads="1"/>
          </p:cNvSpPr>
          <p:nvPr/>
        </p:nvSpPr>
        <p:spPr bwMode="auto">
          <a:xfrm>
            <a:off x="4419600" y="3276600"/>
            <a:ext cx="838200" cy="609600"/>
          </a:xfrm>
          <a:prstGeom prst="rightArrow">
            <a:avLst>
              <a:gd name="adj1" fmla="val 50000"/>
              <a:gd name="adj2" fmla="val 34375"/>
            </a:avLst>
          </a:prstGeom>
          <a:solidFill>
            <a:srgbClr val="FFCC00"/>
          </a:solidFill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graphicFrame>
        <p:nvGraphicFramePr>
          <p:cNvPr id="9218" name="Object 21"/>
          <p:cNvGraphicFramePr>
            <a:graphicFrameLocks noGrp="1" noChangeAspect="1"/>
          </p:cNvGraphicFramePr>
          <p:nvPr>
            <p:ph sz="half" idx="4294967295"/>
          </p:nvPr>
        </p:nvGraphicFramePr>
        <p:xfrm>
          <a:off x="5791200" y="2514600"/>
          <a:ext cx="2312988" cy="23717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405" name="Image" r:id="rId4" imgW="4495238" imgH="4609524" progId="">
                  <p:embed/>
                </p:oleObj>
              </mc:Choice>
              <mc:Fallback>
                <p:oleObj name="Image" r:id="rId4" imgW="4495238" imgH="4609524" progId="">
                  <p:embed/>
                  <p:pic>
                    <p:nvPicPr>
                      <p:cNvPr id="0" name="Object 2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791200" y="2514600"/>
                        <a:ext cx="2312988" cy="23717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9225" name="Oval 25"/>
          <p:cNvSpPr>
            <a:spLocks noChangeArrowheads="1"/>
          </p:cNvSpPr>
          <p:nvPr/>
        </p:nvSpPr>
        <p:spPr bwMode="auto">
          <a:xfrm>
            <a:off x="6400800" y="3124200"/>
            <a:ext cx="1295400" cy="1295400"/>
          </a:xfrm>
          <a:prstGeom prst="ellipse">
            <a:avLst/>
          </a:prstGeom>
          <a:noFill/>
          <a:ln w="50800">
            <a:solidFill>
              <a:srgbClr val="FF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598490" name="Text Box 26"/>
          <p:cNvSpPr txBox="1">
            <a:spLocks noChangeArrowheads="1"/>
          </p:cNvSpPr>
          <p:nvPr/>
        </p:nvSpPr>
        <p:spPr bwMode="auto">
          <a:xfrm>
            <a:off x="260350" y="5876925"/>
            <a:ext cx="8731250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b="0" dirty="0"/>
              <a:t>Is this more or less efficient than voting with features?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984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98490" grpId="0"/>
    </p:bldLst>
  </p:timing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Outline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 smtClean="0"/>
              <a:t>Fitting: concept and basics</a:t>
            </a:r>
          </a:p>
          <a:p>
            <a:r>
              <a:rPr lang="en-US" dirty="0" smtClean="0"/>
              <a:t>Least square fitting: line fitting example</a:t>
            </a:r>
          </a:p>
          <a:p>
            <a:r>
              <a:rPr lang="en-US" dirty="0" smtClean="0"/>
              <a:t>Random sample consensus (RANSAC)</a:t>
            </a:r>
          </a:p>
          <a:p>
            <a:r>
              <a:rPr lang="en-US" dirty="0" smtClean="0"/>
              <a:t>Hough transform: line fitting example</a:t>
            </a:r>
          </a:p>
          <a:p>
            <a:r>
              <a:rPr lang="en-US" dirty="0" smtClean="0"/>
              <a:t>Hough transform: applications in vision</a:t>
            </a:r>
          </a:p>
          <a:p>
            <a:endParaRPr lang="en-US" dirty="0"/>
          </a:p>
        </p:txBody>
      </p:sp>
    </p:spTree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3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152400"/>
            <a:ext cx="7467600" cy="731838"/>
          </a:xfrm>
        </p:spPr>
        <p:txBody>
          <a:bodyPr/>
          <a:lstStyle/>
          <a:p>
            <a:r>
              <a:rPr lang="en-US" dirty="0" smtClean="0"/>
              <a:t>Application in recognition</a:t>
            </a:r>
          </a:p>
        </p:txBody>
      </p:sp>
      <p:sp>
        <p:nvSpPr>
          <p:cNvPr id="10244" name="Rectangle 4"/>
          <p:cNvSpPr>
            <a:spLocks noChangeArrowheads="1"/>
          </p:cNvSpPr>
          <p:nvPr/>
        </p:nvSpPr>
        <p:spPr bwMode="auto">
          <a:xfrm>
            <a:off x="457200" y="6048375"/>
            <a:ext cx="8305800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eaLnBrk="1" hangingPunct="1"/>
            <a:r>
              <a:rPr lang="en-US" sz="2000" b="0" dirty="0"/>
              <a:t>F. </a:t>
            </a:r>
            <a:r>
              <a:rPr lang="en-US" sz="2000" b="0" dirty="0" err="1"/>
              <a:t>Jurie</a:t>
            </a:r>
            <a:r>
              <a:rPr lang="en-US" sz="2000" b="0" dirty="0"/>
              <a:t> and C. </a:t>
            </a:r>
            <a:r>
              <a:rPr lang="en-US" sz="2000" b="0" dirty="0" err="1"/>
              <a:t>Schmid</a:t>
            </a:r>
            <a:r>
              <a:rPr lang="en-US" sz="2000" b="0" dirty="0"/>
              <a:t>, </a:t>
            </a:r>
            <a:r>
              <a:rPr lang="en-US" sz="2000" b="0" i="1" dirty="0">
                <a:hlinkClick r:id="rId4"/>
              </a:rPr>
              <a:t>Scale-invariant shape features for recognition of object categories</a:t>
            </a:r>
            <a:r>
              <a:rPr lang="en-US" sz="2000" b="0" dirty="0"/>
              <a:t>, CVPR 2004</a:t>
            </a:r>
            <a:r>
              <a:rPr lang="en-US" sz="2000" dirty="0"/>
              <a:t> </a:t>
            </a:r>
          </a:p>
        </p:txBody>
      </p:sp>
      <p:pic>
        <p:nvPicPr>
          <p:cNvPr id="10245" name="Picture 6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267200" y="1066800"/>
            <a:ext cx="3919538" cy="457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46" name="Picture 9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1143000" y="1066800"/>
            <a:ext cx="2208213" cy="2200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aphicFrame>
        <p:nvGraphicFramePr>
          <p:cNvPr id="10242" name="Object 11"/>
          <p:cNvGraphicFramePr>
            <a:graphicFrameLocks noGrp="1" noChangeAspect="1"/>
          </p:cNvGraphicFramePr>
          <p:nvPr>
            <p:ph idx="1"/>
          </p:nvPr>
        </p:nvGraphicFramePr>
        <p:xfrm>
          <a:off x="1143000" y="3505200"/>
          <a:ext cx="2209800" cy="21558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3429" name="Image" r:id="rId7" imgW="2095238" imgH="2044444" progId="">
                  <p:embed/>
                </p:oleObj>
              </mc:Choice>
              <mc:Fallback>
                <p:oleObj name="Image" r:id="rId7" imgW="2095238" imgH="2044444" progId="">
                  <p:embed/>
                  <p:pic>
                    <p:nvPicPr>
                      <p:cNvPr id="0" name="Object 1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143000" y="3505200"/>
                        <a:ext cx="2209800" cy="21558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2"/>
          <p:cNvSpPr>
            <a:spLocks noGrp="1" noChangeArrowheads="1"/>
          </p:cNvSpPr>
          <p:nvPr>
            <p:ph type="title"/>
          </p:nvPr>
        </p:nvSpPr>
        <p:spPr>
          <a:xfrm>
            <a:off x="304800" y="30162"/>
            <a:ext cx="7467600" cy="579438"/>
          </a:xfrm>
        </p:spPr>
        <p:txBody>
          <a:bodyPr/>
          <a:lstStyle/>
          <a:p>
            <a:r>
              <a:rPr lang="en-US" dirty="0" smtClean="0"/>
              <a:t>Hough circles vs. </a:t>
            </a:r>
            <a:r>
              <a:rPr lang="en-US" dirty="0" err="1" smtClean="0"/>
              <a:t>Laplacian</a:t>
            </a:r>
            <a:r>
              <a:rPr lang="en-US" dirty="0" smtClean="0"/>
              <a:t> blobs</a:t>
            </a:r>
          </a:p>
        </p:txBody>
      </p:sp>
      <p:sp>
        <p:nvSpPr>
          <p:cNvPr id="30723" name="Rectangle 3"/>
          <p:cNvSpPr>
            <a:spLocks noChangeArrowheads="1"/>
          </p:cNvSpPr>
          <p:nvPr/>
        </p:nvSpPr>
        <p:spPr bwMode="auto">
          <a:xfrm>
            <a:off x="457200" y="6048375"/>
            <a:ext cx="8305800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eaLnBrk="1" hangingPunct="1"/>
            <a:r>
              <a:rPr lang="en-US" sz="2000" b="0"/>
              <a:t>F. Jurie and C. Schmid, </a:t>
            </a:r>
            <a:r>
              <a:rPr lang="en-US" sz="2000" b="0" i="1">
                <a:hlinkClick r:id="rId3"/>
              </a:rPr>
              <a:t>Scale-invariant shape features for recognition of object categories</a:t>
            </a:r>
            <a:r>
              <a:rPr lang="en-US" sz="2000" b="0"/>
              <a:t>, CVPR 2004</a:t>
            </a:r>
            <a:r>
              <a:rPr lang="en-US" sz="2000"/>
              <a:t> </a:t>
            </a:r>
          </a:p>
        </p:txBody>
      </p:sp>
      <p:pic>
        <p:nvPicPr>
          <p:cNvPr id="30724" name="Picture 5"/>
          <p:cNvPicPr>
            <a:picLocks noChangeAspect="1" noChangeArrowheads="1"/>
          </p:cNvPicPr>
          <p:nvPr/>
        </p:nvPicPr>
        <p:blipFill>
          <a:blip r:embed="rId4" cstate="print"/>
          <a:srcRect b="49817"/>
          <a:stretch>
            <a:fillRect/>
          </a:stretch>
        </p:blipFill>
        <p:spPr bwMode="auto">
          <a:xfrm>
            <a:off x="1154113" y="1066800"/>
            <a:ext cx="3138487" cy="3200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725" name="Picture 6"/>
          <p:cNvPicPr>
            <a:picLocks noChangeAspect="1" noChangeArrowheads="1"/>
          </p:cNvPicPr>
          <p:nvPr/>
        </p:nvPicPr>
        <p:blipFill>
          <a:blip r:embed="rId4" cstate="print"/>
          <a:srcRect t="75774"/>
          <a:stretch>
            <a:fillRect/>
          </a:stretch>
        </p:blipFill>
        <p:spPr bwMode="auto">
          <a:xfrm>
            <a:off x="1143000" y="4324350"/>
            <a:ext cx="3154363" cy="1558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726" name="Picture 7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572000" y="2362200"/>
            <a:ext cx="4343400" cy="2139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0727" name="Text Box 8"/>
          <p:cNvSpPr txBox="1">
            <a:spLocks noChangeArrowheads="1"/>
          </p:cNvSpPr>
          <p:nvPr/>
        </p:nvSpPr>
        <p:spPr bwMode="auto">
          <a:xfrm>
            <a:off x="76200" y="1524000"/>
            <a:ext cx="1006475" cy="517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r"/>
            <a:r>
              <a:rPr lang="en-US" sz="1400" b="0"/>
              <a:t>Original images</a:t>
            </a:r>
          </a:p>
        </p:txBody>
      </p:sp>
      <p:sp>
        <p:nvSpPr>
          <p:cNvPr id="30728" name="Text Box 9"/>
          <p:cNvSpPr txBox="1">
            <a:spLocks noChangeArrowheads="1"/>
          </p:cNvSpPr>
          <p:nvPr/>
        </p:nvSpPr>
        <p:spPr bwMode="auto">
          <a:xfrm>
            <a:off x="-304800" y="3216275"/>
            <a:ext cx="1371600" cy="517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r"/>
            <a:r>
              <a:rPr lang="en-US" sz="1400" b="0"/>
              <a:t>Laplacian circles</a:t>
            </a:r>
          </a:p>
        </p:txBody>
      </p:sp>
      <p:sp>
        <p:nvSpPr>
          <p:cNvPr id="30729" name="Text Box 10"/>
          <p:cNvSpPr txBox="1">
            <a:spLocks noChangeArrowheads="1"/>
          </p:cNvSpPr>
          <p:nvPr/>
        </p:nvSpPr>
        <p:spPr bwMode="auto">
          <a:xfrm>
            <a:off x="-304800" y="4845050"/>
            <a:ext cx="1371600" cy="517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r"/>
            <a:r>
              <a:rPr lang="en-US" sz="1400" b="0"/>
              <a:t>Hough-like circles</a:t>
            </a:r>
          </a:p>
        </p:txBody>
      </p:sp>
      <p:sp>
        <p:nvSpPr>
          <p:cNvPr id="30730" name="Text Box 11"/>
          <p:cNvSpPr txBox="1">
            <a:spLocks noChangeArrowheads="1"/>
          </p:cNvSpPr>
          <p:nvPr/>
        </p:nvSpPr>
        <p:spPr bwMode="auto">
          <a:xfrm>
            <a:off x="5029200" y="1865313"/>
            <a:ext cx="33718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800" b="0"/>
              <a:t>Robustness to scale and clutter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33400" y="914400"/>
            <a:ext cx="8153400" cy="914400"/>
          </a:xfrm>
        </p:spPr>
        <p:txBody>
          <a:bodyPr>
            <a:normAutofit fontScale="92500" lnSpcReduction="20000"/>
          </a:bodyPr>
          <a:lstStyle/>
          <a:p>
            <a:pPr>
              <a:buFontTx/>
              <a:buChar char="•"/>
            </a:pPr>
            <a:r>
              <a:rPr lang="en-US" dirty="0" smtClean="0"/>
              <a:t>We want to find a template defined by its reference point (center) and several distinct types of and mark points in stable spatial configuration</a:t>
            </a:r>
          </a:p>
        </p:txBody>
      </p:sp>
      <p:sp>
        <p:nvSpPr>
          <p:cNvPr id="31746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0"/>
            <a:ext cx="7467600" cy="731838"/>
          </a:xfrm>
        </p:spPr>
        <p:txBody>
          <a:bodyPr/>
          <a:lstStyle/>
          <a:p>
            <a:r>
              <a:rPr lang="en-US" dirty="0" smtClean="0"/>
              <a:t>Generalized Hough transform</a:t>
            </a:r>
          </a:p>
        </p:txBody>
      </p:sp>
      <p:sp>
        <p:nvSpPr>
          <p:cNvPr id="31748" name="Freeform 5"/>
          <p:cNvSpPr>
            <a:spLocks/>
          </p:cNvSpPr>
          <p:nvPr/>
        </p:nvSpPr>
        <p:spPr bwMode="auto">
          <a:xfrm>
            <a:off x="1219200" y="3810000"/>
            <a:ext cx="3429000" cy="2387600"/>
          </a:xfrm>
          <a:custGeom>
            <a:avLst/>
            <a:gdLst>
              <a:gd name="T0" fmla="*/ 2147483647 w 2592"/>
              <a:gd name="T1" fmla="*/ 2147483647 h 1805"/>
              <a:gd name="T2" fmla="*/ 2147483647 w 2592"/>
              <a:gd name="T3" fmla="*/ 2147483647 h 1805"/>
              <a:gd name="T4" fmla="*/ 2147483647 w 2592"/>
              <a:gd name="T5" fmla="*/ 2147483647 h 1805"/>
              <a:gd name="T6" fmla="*/ 2147483647 w 2592"/>
              <a:gd name="T7" fmla="*/ 2147483647 h 1805"/>
              <a:gd name="T8" fmla="*/ 2147483647 w 2592"/>
              <a:gd name="T9" fmla="*/ 2147483647 h 1805"/>
              <a:gd name="T10" fmla="*/ 2147483647 w 2592"/>
              <a:gd name="T11" fmla="*/ 2147483647 h 1805"/>
              <a:gd name="T12" fmla="*/ 2147483647 w 2592"/>
              <a:gd name="T13" fmla="*/ 2147483647 h 1805"/>
              <a:gd name="T14" fmla="*/ 2147483647 w 2592"/>
              <a:gd name="T15" fmla="*/ 2147483647 h 1805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w 2592"/>
              <a:gd name="T25" fmla="*/ 0 h 1805"/>
              <a:gd name="T26" fmla="*/ 2592 w 2592"/>
              <a:gd name="T27" fmla="*/ 1805 h 1805"/>
            </a:gdLst>
            <a:ahLst/>
            <a:cxnLst>
              <a:cxn ang="T16">
                <a:pos x="T0" y="T1"/>
              </a:cxn>
              <a:cxn ang="T17">
                <a:pos x="T2" y="T3"/>
              </a:cxn>
              <a:cxn ang="T18">
                <a:pos x="T4" y="T5"/>
              </a:cxn>
              <a:cxn ang="T19">
                <a:pos x="T6" y="T7"/>
              </a:cxn>
              <a:cxn ang="T20">
                <a:pos x="T8" y="T9"/>
              </a:cxn>
              <a:cxn ang="T21">
                <a:pos x="T10" y="T11"/>
              </a:cxn>
              <a:cxn ang="T22">
                <a:pos x="T12" y="T13"/>
              </a:cxn>
              <a:cxn ang="T23">
                <a:pos x="T14" y="T15"/>
              </a:cxn>
            </a:cxnLst>
            <a:rect l="T24" t="T25" r="T26" b="T27"/>
            <a:pathLst>
              <a:path w="2592" h="1805">
                <a:moveTo>
                  <a:pt x="91" y="371"/>
                </a:moveTo>
                <a:cubicBezTo>
                  <a:pt x="180" y="111"/>
                  <a:pt x="799" y="42"/>
                  <a:pt x="1134" y="21"/>
                </a:cubicBezTo>
                <a:cubicBezTo>
                  <a:pt x="1469" y="0"/>
                  <a:pt x="1938" y="106"/>
                  <a:pt x="2099" y="247"/>
                </a:cubicBezTo>
                <a:cubicBezTo>
                  <a:pt x="2260" y="388"/>
                  <a:pt x="2020" y="703"/>
                  <a:pt x="2099" y="868"/>
                </a:cubicBezTo>
                <a:cubicBezTo>
                  <a:pt x="2178" y="1034"/>
                  <a:pt x="2555" y="1101"/>
                  <a:pt x="2574" y="1241"/>
                </a:cubicBezTo>
                <a:cubicBezTo>
                  <a:pt x="2592" y="1381"/>
                  <a:pt x="2537" y="1650"/>
                  <a:pt x="2209" y="1707"/>
                </a:cubicBezTo>
                <a:cubicBezTo>
                  <a:pt x="1880" y="1764"/>
                  <a:pt x="955" y="1805"/>
                  <a:pt x="602" y="1582"/>
                </a:cubicBezTo>
                <a:cubicBezTo>
                  <a:pt x="249" y="1360"/>
                  <a:pt x="0" y="651"/>
                  <a:pt x="91" y="371"/>
                </a:cubicBezTo>
                <a:close/>
              </a:path>
            </a:pathLst>
          </a:custGeom>
          <a:solidFill>
            <a:srgbClr val="FFCC99"/>
          </a:solidFill>
          <a:ln w="50800">
            <a:noFill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1749" name="Oval 9"/>
          <p:cNvSpPr>
            <a:spLocks noChangeArrowheads="1"/>
          </p:cNvSpPr>
          <p:nvPr/>
        </p:nvSpPr>
        <p:spPr bwMode="auto">
          <a:xfrm>
            <a:off x="2933700" y="4991100"/>
            <a:ext cx="127000" cy="127000"/>
          </a:xfrm>
          <a:prstGeom prst="ellipse">
            <a:avLst/>
          </a:prstGeom>
          <a:solidFill>
            <a:schemeClr val="folHlink"/>
          </a:solidFill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31750" name="Text Box 10"/>
          <p:cNvSpPr txBox="1">
            <a:spLocks noChangeArrowheads="1"/>
          </p:cNvSpPr>
          <p:nvPr/>
        </p:nvSpPr>
        <p:spPr bwMode="auto">
          <a:xfrm>
            <a:off x="2933700" y="4610100"/>
            <a:ext cx="361950" cy="4333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b="0"/>
              <a:t>c</a:t>
            </a:r>
          </a:p>
        </p:txBody>
      </p:sp>
      <p:sp>
        <p:nvSpPr>
          <p:cNvPr id="31751" name="Isosceles Triangle 18"/>
          <p:cNvSpPr>
            <a:spLocks noChangeArrowheads="1"/>
          </p:cNvSpPr>
          <p:nvPr/>
        </p:nvSpPr>
        <p:spPr bwMode="auto">
          <a:xfrm>
            <a:off x="1790700" y="4038600"/>
            <a:ext cx="441325" cy="381000"/>
          </a:xfrm>
          <a:prstGeom prst="triangle">
            <a:avLst>
              <a:gd name="adj" fmla="val 50000"/>
            </a:avLst>
          </a:prstGeom>
          <a:solidFill>
            <a:schemeClr val="accent1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1752" name="Isosceles Triangle 19"/>
          <p:cNvSpPr>
            <a:spLocks noChangeArrowheads="1"/>
          </p:cNvSpPr>
          <p:nvPr/>
        </p:nvSpPr>
        <p:spPr bwMode="auto">
          <a:xfrm>
            <a:off x="2108200" y="5499100"/>
            <a:ext cx="441325" cy="381000"/>
          </a:xfrm>
          <a:prstGeom prst="triangle">
            <a:avLst>
              <a:gd name="adj" fmla="val 50000"/>
            </a:avLst>
          </a:prstGeom>
          <a:solidFill>
            <a:schemeClr val="accent1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1753" name="Isosceles Triangle 20"/>
          <p:cNvSpPr>
            <a:spLocks noChangeArrowheads="1"/>
          </p:cNvSpPr>
          <p:nvPr/>
        </p:nvSpPr>
        <p:spPr bwMode="auto">
          <a:xfrm>
            <a:off x="4140200" y="5435600"/>
            <a:ext cx="441325" cy="381000"/>
          </a:xfrm>
          <a:prstGeom prst="triangle">
            <a:avLst>
              <a:gd name="adj" fmla="val 50000"/>
            </a:avLst>
          </a:prstGeom>
          <a:solidFill>
            <a:schemeClr val="accent1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1754" name="Diamond 21"/>
          <p:cNvSpPr>
            <a:spLocks noChangeArrowheads="1"/>
          </p:cNvSpPr>
          <p:nvPr/>
        </p:nvSpPr>
        <p:spPr bwMode="auto">
          <a:xfrm>
            <a:off x="2679700" y="3911600"/>
            <a:ext cx="444500" cy="444500"/>
          </a:xfrm>
          <a:prstGeom prst="diamond">
            <a:avLst/>
          </a:prstGeom>
          <a:solidFill>
            <a:srgbClr val="0066FF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1755" name="Diamond 22"/>
          <p:cNvSpPr>
            <a:spLocks noChangeArrowheads="1"/>
          </p:cNvSpPr>
          <p:nvPr/>
        </p:nvSpPr>
        <p:spPr bwMode="auto">
          <a:xfrm>
            <a:off x="1536700" y="4864100"/>
            <a:ext cx="444500" cy="444500"/>
          </a:xfrm>
          <a:prstGeom prst="diamond">
            <a:avLst/>
          </a:prstGeom>
          <a:solidFill>
            <a:srgbClr val="0066FF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1756" name="Diamond 23"/>
          <p:cNvSpPr>
            <a:spLocks noChangeArrowheads="1"/>
          </p:cNvSpPr>
          <p:nvPr/>
        </p:nvSpPr>
        <p:spPr bwMode="auto">
          <a:xfrm>
            <a:off x="2997200" y="5626100"/>
            <a:ext cx="444500" cy="444500"/>
          </a:xfrm>
          <a:prstGeom prst="diamond">
            <a:avLst/>
          </a:prstGeom>
          <a:solidFill>
            <a:srgbClr val="0066FF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1757" name="Oval 24"/>
          <p:cNvSpPr>
            <a:spLocks noChangeArrowheads="1"/>
          </p:cNvSpPr>
          <p:nvPr/>
        </p:nvSpPr>
        <p:spPr bwMode="auto">
          <a:xfrm>
            <a:off x="3568700" y="4165600"/>
            <a:ext cx="381000" cy="381000"/>
          </a:xfrm>
          <a:prstGeom prst="ellipse">
            <a:avLst/>
          </a:prstGeom>
          <a:solidFill>
            <a:srgbClr val="FF0000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1758" name="Rectangle 33"/>
          <p:cNvSpPr>
            <a:spLocks noChangeArrowheads="1"/>
          </p:cNvSpPr>
          <p:nvPr/>
        </p:nvSpPr>
        <p:spPr bwMode="auto">
          <a:xfrm>
            <a:off x="1981200" y="3200400"/>
            <a:ext cx="1752600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US"/>
              <a:t>Template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33400" y="914400"/>
            <a:ext cx="4648200" cy="914400"/>
          </a:xfrm>
        </p:spPr>
        <p:txBody>
          <a:bodyPr>
            <a:normAutofit fontScale="70000" lnSpcReduction="20000"/>
          </a:bodyPr>
          <a:lstStyle/>
          <a:p>
            <a:pPr>
              <a:buFontTx/>
              <a:buChar char="•"/>
            </a:pPr>
            <a:r>
              <a:rPr lang="en-US" dirty="0" smtClean="0"/>
              <a:t>Template representation: for each type of landmark point, store all possible displacement vectors towards the center</a:t>
            </a:r>
          </a:p>
        </p:txBody>
      </p:sp>
      <p:sp>
        <p:nvSpPr>
          <p:cNvPr id="32770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0"/>
            <a:ext cx="7467600" cy="731838"/>
          </a:xfrm>
        </p:spPr>
        <p:txBody>
          <a:bodyPr/>
          <a:lstStyle/>
          <a:p>
            <a:r>
              <a:rPr lang="en-US" dirty="0" smtClean="0"/>
              <a:t>Generalized Hough transform</a:t>
            </a:r>
          </a:p>
        </p:txBody>
      </p:sp>
      <p:sp>
        <p:nvSpPr>
          <p:cNvPr id="32772" name="Freeform 5"/>
          <p:cNvSpPr>
            <a:spLocks/>
          </p:cNvSpPr>
          <p:nvPr/>
        </p:nvSpPr>
        <p:spPr bwMode="auto">
          <a:xfrm>
            <a:off x="1219200" y="3810000"/>
            <a:ext cx="3429000" cy="2387600"/>
          </a:xfrm>
          <a:custGeom>
            <a:avLst/>
            <a:gdLst>
              <a:gd name="T0" fmla="*/ 2147483647 w 2592"/>
              <a:gd name="T1" fmla="*/ 2147483647 h 1805"/>
              <a:gd name="T2" fmla="*/ 2147483647 w 2592"/>
              <a:gd name="T3" fmla="*/ 2147483647 h 1805"/>
              <a:gd name="T4" fmla="*/ 2147483647 w 2592"/>
              <a:gd name="T5" fmla="*/ 2147483647 h 1805"/>
              <a:gd name="T6" fmla="*/ 2147483647 w 2592"/>
              <a:gd name="T7" fmla="*/ 2147483647 h 1805"/>
              <a:gd name="T8" fmla="*/ 2147483647 w 2592"/>
              <a:gd name="T9" fmla="*/ 2147483647 h 1805"/>
              <a:gd name="T10" fmla="*/ 2147483647 w 2592"/>
              <a:gd name="T11" fmla="*/ 2147483647 h 1805"/>
              <a:gd name="T12" fmla="*/ 2147483647 w 2592"/>
              <a:gd name="T13" fmla="*/ 2147483647 h 1805"/>
              <a:gd name="T14" fmla="*/ 2147483647 w 2592"/>
              <a:gd name="T15" fmla="*/ 2147483647 h 1805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w 2592"/>
              <a:gd name="T25" fmla="*/ 0 h 1805"/>
              <a:gd name="T26" fmla="*/ 2592 w 2592"/>
              <a:gd name="T27" fmla="*/ 1805 h 1805"/>
            </a:gdLst>
            <a:ahLst/>
            <a:cxnLst>
              <a:cxn ang="T16">
                <a:pos x="T0" y="T1"/>
              </a:cxn>
              <a:cxn ang="T17">
                <a:pos x="T2" y="T3"/>
              </a:cxn>
              <a:cxn ang="T18">
                <a:pos x="T4" y="T5"/>
              </a:cxn>
              <a:cxn ang="T19">
                <a:pos x="T6" y="T7"/>
              </a:cxn>
              <a:cxn ang="T20">
                <a:pos x="T8" y="T9"/>
              </a:cxn>
              <a:cxn ang="T21">
                <a:pos x="T10" y="T11"/>
              </a:cxn>
              <a:cxn ang="T22">
                <a:pos x="T12" y="T13"/>
              </a:cxn>
              <a:cxn ang="T23">
                <a:pos x="T14" y="T15"/>
              </a:cxn>
            </a:cxnLst>
            <a:rect l="T24" t="T25" r="T26" b="T27"/>
            <a:pathLst>
              <a:path w="2592" h="1805">
                <a:moveTo>
                  <a:pt x="91" y="371"/>
                </a:moveTo>
                <a:cubicBezTo>
                  <a:pt x="180" y="111"/>
                  <a:pt x="799" y="42"/>
                  <a:pt x="1134" y="21"/>
                </a:cubicBezTo>
                <a:cubicBezTo>
                  <a:pt x="1469" y="0"/>
                  <a:pt x="1938" y="106"/>
                  <a:pt x="2099" y="247"/>
                </a:cubicBezTo>
                <a:cubicBezTo>
                  <a:pt x="2260" y="388"/>
                  <a:pt x="2020" y="703"/>
                  <a:pt x="2099" y="868"/>
                </a:cubicBezTo>
                <a:cubicBezTo>
                  <a:pt x="2178" y="1034"/>
                  <a:pt x="2555" y="1101"/>
                  <a:pt x="2574" y="1241"/>
                </a:cubicBezTo>
                <a:cubicBezTo>
                  <a:pt x="2592" y="1381"/>
                  <a:pt x="2537" y="1650"/>
                  <a:pt x="2209" y="1707"/>
                </a:cubicBezTo>
                <a:cubicBezTo>
                  <a:pt x="1880" y="1764"/>
                  <a:pt x="955" y="1805"/>
                  <a:pt x="602" y="1582"/>
                </a:cubicBezTo>
                <a:cubicBezTo>
                  <a:pt x="249" y="1360"/>
                  <a:pt x="0" y="651"/>
                  <a:pt x="91" y="371"/>
                </a:cubicBezTo>
                <a:close/>
              </a:path>
            </a:pathLst>
          </a:custGeom>
          <a:solidFill>
            <a:srgbClr val="FFCC99"/>
          </a:solidFill>
          <a:ln w="50800">
            <a:noFill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2773" name="Oval 9"/>
          <p:cNvSpPr>
            <a:spLocks noChangeArrowheads="1"/>
          </p:cNvSpPr>
          <p:nvPr/>
        </p:nvSpPr>
        <p:spPr bwMode="auto">
          <a:xfrm>
            <a:off x="2933700" y="4991100"/>
            <a:ext cx="127000" cy="127000"/>
          </a:xfrm>
          <a:prstGeom prst="ellipse">
            <a:avLst/>
          </a:prstGeom>
          <a:solidFill>
            <a:schemeClr val="folHlink"/>
          </a:solidFill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cxnSp>
        <p:nvCxnSpPr>
          <p:cNvPr id="21" name="Straight Arrow Connector 20"/>
          <p:cNvCxnSpPr>
            <a:cxnSpLocks noChangeShapeType="1"/>
          </p:cNvCxnSpPr>
          <p:nvPr/>
        </p:nvCxnSpPr>
        <p:spPr bwMode="auto">
          <a:xfrm>
            <a:off x="1981200" y="4292600"/>
            <a:ext cx="952500" cy="698500"/>
          </a:xfrm>
          <a:prstGeom prst="straightConnector1">
            <a:avLst/>
          </a:prstGeom>
          <a:noFill/>
          <a:ln w="25400" algn="ctr">
            <a:solidFill>
              <a:schemeClr val="tx1"/>
            </a:solidFill>
            <a:round/>
            <a:headEnd/>
            <a:tailEnd type="arrow" w="med" len="med"/>
          </a:ln>
        </p:spPr>
      </p:cxnSp>
      <p:cxnSp>
        <p:nvCxnSpPr>
          <p:cNvPr id="22" name="Straight Arrow Connector 21"/>
          <p:cNvCxnSpPr>
            <a:cxnSpLocks noChangeShapeType="1"/>
          </p:cNvCxnSpPr>
          <p:nvPr/>
        </p:nvCxnSpPr>
        <p:spPr bwMode="auto">
          <a:xfrm rot="5400000" flipH="1" flipV="1">
            <a:off x="2298700" y="5118100"/>
            <a:ext cx="635000" cy="635000"/>
          </a:xfrm>
          <a:prstGeom prst="straightConnector1">
            <a:avLst/>
          </a:prstGeom>
          <a:noFill/>
          <a:ln w="25400" algn="ctr">
            <a:solidFill>
              <a:schemeClr val="tx1"/>
            </a:solidFill>
            <a:round/>
            <a:headEnd/>
            <a:tailEnd type="arrow" w="med" len="med"/>
          </a:ln>
        </p:spPr>
      </p:cxnSp>
      <p:cxnSp>
        <p:nvCxnSpPr>
          <p:cNvPr id="25" name="Straight Arrow Connector 24"/>
          <p:cNvCxnSpPr>
            <a:cxnSpLocks noChangeShapeType="1"/>
          </p:cNvCxnSpPr>
          <p:nvPr/>
        </p:nvCxnSpPr>
        <p:spPr bwMode="auto">
          <a:xfrm rot="10800000">
            <a:off x="3060700" y="5118100"/>
            <a:ext cx="1333500" cy="571500"/>
          </a:xfrm>
          <a:prstGeom prst="straightConnector1">
            <a:avLst/>
          </a:prstGeom>
          <a:noFill/>
          <a:ln w="25400" algn="ctr">
            <a:solidFill>
              <a:schemeClr val="tx1"/>
            </a:solidFill>
            <a:round/>
            <a:headEnd/>
            <a:tailEnd type="arrow" w="med" len="med"/>
          </a:ln>
        </p:spPr>
      </p:cxnSp>
      <p:cxnSp>
        <p:nvCxnSpPr>
          <p:cNvPr id="28" name="Straight Arrow Connector 27"/>
          <p:cNvCxnSpPr>
            <a:cxnSpLocks noChangeShapeType="1"/>
          </p:cNvCxnSpPr>
          <p:nvPr/>
        </p:nvCxnSpPr>
        <p:spPr bwMode="auto">
          <a:xfrm>
            <a:off x="7264400" y="2692400"/>
            <a:ext cx="952500" cy="698500"/>
          </a:xfrm>
          <a:prstGeom prst="straightConnector1">
            <a:avLst/>
          </a:prstGeom>
          <a:noFill/>
          <a:ln w="25400" algn="ctr">
            <a:solidFill>
              <a:schemeClr val="tx1"/>
            </a:solidFill>
            <a:round/>
            <a:headEnd/>
            <a:tailEnd type="arrow" w="med" len="med"/>
          </a:ln>
        </p:spPr>
      </p:cxnSp>
      <p:cxnSp>
        <p:nvCxnSpPr>
          <p:cNvPr id="29" name="Straight Arrow Connector 28"/>
          <p:cNvCxnSpPr>
            <a:cxnSpLocks noChangeShapeType="1"/>
          </p:cNvCxnSpPr>
          <p:nvPr/>
        </p:nvCxnSpPr>
        <p:spPr bwMode="auto">
          <a:xfrm rot="5400000" flipH="1" flipV="1">
            <a:off x="7264400" y="2057400"/>
            <a:ext cx="635000" cy="635000"/>
          </a:xfrm>
          <a:prstGeom prst="straightConnector1">
            <a:avLst/>
          </a:prstGeom>
          <a:noFill/>
          <a:ln w="25400" algn="ctr">
            <a:solidFill>
              <a:schemeClr val="tx1"/>
            </a:solidFill>
            <a:round/>
            <a:headEnd/>
            <a:tailEnd type="arrow" w="med" len="med"/>
          </a:ln>
        </p:spPr>
      </p:cxnSp>
      <p:cxnSp>
        <p:nvCxnSpPr>
          <p:cNvPr id="30" name="Straight Arrow Connector 29"/>
          <p:cNvCxnSpPr>
            <a:cxnSpLocks noChangeShapeType="1"/>
          </p:cNvCxnSpPr>
          <p:nvPr/>
        </p:nvCxnSpPr>
        <p:spPr bwMode="auto">
          <a:xfrm rot="10800000">
            <a:off x="5930900" y="2120900"/>
            <a:ext cx="1333500" cy="571500"/>
          </a:xfrm>
          <a:prstGeom prst="straightConnector1">
            <a:avLst/>
          </a:prstGeom>
          <a:noFill/>
          <a:ln w="25400" algn="ctr">
            <a:solidFill>
              <a:schemeClr val="tx1"/>
            </a:solidFill>
            <a:round/>
            <a:headEnd/>
            <a:tailEnd type="arrow" w="med" len="med"/>
          </a:ln>
        </p:spPr>
      </p:cxnSp>
      <p:cxnSp>
        <p:nvCxnSpPr>
          <p:cNvPr id="32" name="Straight Arrow Connector 31"/>
          <p:cNvCxnSpPr>
            <a:cxnSpLocks noChangeShapeType="1"/>
          </p:cNvCxnSpPr>
          <p:nvPr/>
        </p:nvCxnSpPr>
        <p:spPr bwMode="auto">
          <a:xfrm flipV="1">
            <a:off x="1752600" y="5029200"/>
            <a:ext cx="1143000" cy="76200"/>
          </a:xfrm>
          <a:prstGeom prst="straightConnector1">
            <a:avLst/>
          </a:prstGeom>
          <a:noFill/>
          <a:ln w="25400" algn="ctr">
            <a:solidFill>
              <a:schemeClr val="tx1"/>
            </a:solidFill>
            <a:round/>
            <a:headEnd/>
            <a:tailEnd type="arrow" w="med" len="med"/>
          </a:ln>
        </p:spPr>
      </p:cxnSp>
      <p:cxnSp>
        <p:nvCxnSpPr>
          <p:cNvPr id="36" name="Straight Arrow Connector 35"/>
          <p:cNvCxnSpPr>
            <a:cxnSpLocks noChangeShapeType="1"/>
          </p:cNvCxnSpPr>
          <p:nvPr/>
        </p:nvCxnSpPr>
        <p:spPr bwMode="auto">
          <a:xfrm rot="16200000" flipV="1">
            <a:off x="2743200" y="5410200"/>
            <a:ext cx="762000" cy="152400"/>
          </a:xfrm>
          <a:prstGeom prst="straightConnector1">
            <a:avLst/>
          </a:prstGeom>
          <a:noFill/>
          <a:ln w="25400" algn="ctr">
            <a:solidFill>
              <a:schemeClr val="tx1"/>
            </a:solidFill>
            <a:round/>
            <a:headEnd/>
            <a:tailEnd type="arrow" w="med" len="med"/>
          </a:ln>
        </p:spPr>
      </p:cxnSp>
      <p:cxnSp>
        <p:nvCxnSpPr>
          <p:cNvPr id="48" name="Straight Arrow Connector 47"/>
          <p:cNvCxnSpPr>
            <a:cxnSpLocks noChangeShapeType="1"/>
            <a:endCxn id="32773" idx="0"/>
          </p:cNvCxnSpPr>
          <p:nvPr/>
        </p:nvCxnSpPr>
        <p:spPr bwMode="auto">
          <a:xfrm rot="16200000" flipH="1">
            <a:off x="2508250" y="4502150"/>
            <a:ext cx="876300" cy="101600"/>
          </a:xfrm>
          <a:prstGeom prst="straightConnector1">
            <a:avLst/>
          </a:prstGeom>
          <a:noFill/>
          <a:ln w="25400" algn="ctr">
            <a:solidFill>
              <a:schemeClr val="tx1"/>
            </a:solidFill>
            <a:round/>
            <a:headEnd/>
            <a:tailEnd type="arrow" w="med" len="med"/>
          </a:ln>
        </p:spPr>
      </p:cxnSp>
      <p:cxnSp>
        <p:nvCxnSpPr>
          <p:cNvPr id="51" name="Straight Arrow Connector 50"/>
          <p:cNvCxnSpPr>
            <a:cxnSpLocks noChangeShapeType="1"/>
          </p:cNvCxnSpPr>
          <p:nvPr/>
        </p:nvCxnSpPr>
        <p:spPr bwMode="auto">
          <a:xfrm rot="5400000">
            <a:off x="3074194" y="4383881"/>
            <a:ext cx="700088" cy="619125"/>
          </a:xfrm>
          <a:prstGeom prst="straightConnector1">
            <a:avLst/>
          </a:prstGeom>
          <a:noFill/>
          <a:ln w="25400" algn="ctr">
            <a:solidFill>
              <a:schemeClr val="tx1"/>
            </a:solidFill>
            <a:round/>
            <a:headEnd/>
            <a:tailEnd type="arrow" w="med" len="med"/>
          </a:ln>
        </p:spPr>
      </p:cxnSp>
      <p:cxnSp>
        <p:nvCxnSpPr>
          <p:cNvPr id="57" name="Straight Arrow Connector 56"/>
          <p:cNvCxnSpPr>
            <a:cxnSpLocks noChangeShapeType="1"/>
          </p:cNvCxnSpPr>
          <p:nvPr/>
        </p:nvCxnSpPr>
        <p:spPr bwMode="auto">
          <a:xfrm rot="16200000" flipV="1">
            <a:off x="6781800" y="3848100"/>
            <a:ext cx="762000" cy="152400"/>
          </a:xfrm>
          <a:prstGeom prst="straightConnector1">
            <a:avLst/>
          </a:prstGeom>
          <a:noFill/>
          <a:ln w="25400" algn="ctr">
            <a:solidFill>
              <a:schemeClr val="tx1"/>
            </a:solidFill>
            <a:round/>
            <a:headEnd/>
            <a:tailEnd type="arrow" w="med" len="med"/>
          </a:ln>
        </p:spPr>
      </p:cxnSp>
      <p:cxnSp>
        <p:nvCxnSpPr>
          <p:cNvPr id="58" name="Straight Arrow Connector 57"/>
          <p:cNvCxnSpPr>
            <a:cxnSpLocks noChangeShapeType="1"/>
          </p:cNvCxnSpPr>
          <p:nvPr/>
        </p:nvCxnSpPr>
        <p:spPr bwMode="auto">
          <a:xfrm flipV="1">
            <a:off x="7239000" y="4229100"/>
            <a:ext cx="1143000" cy="76200"/>
          </a:xfrm>
          <a:prstGeom prst="straightConnector1">
            <a:avLst/>
          </a:prstGeom>
          <a:noFill/>
          <a:ln w="25400" algn="ctr">
            <a:solidFill>
              <a:schemeClr val="tx1"/>
            </a:solidFill>
            <a:round/>
            <a:headEnd/>
            <a:tailEnd type="arrow" w="med" len="med"/>
          </a:ln>
        </p:spPr>
      </p:cxnSp>
      <p:cxnSp>
        <p:nvCxnSpPr>
          <p:cNvPr id="59" name="Straight Arrow Connector 58"/>
          <p:cNvCxnSpPr>
            <a:cxnSpLocks noChangeShapeType="1"/>
          </p:cNvCxnSpPr>
          <p:nvPr/>
        </p:nvCxnSpPr>
        <p:spPr bwMode="auto">
          <a:xfrm rot="5400000">
            <a:off x="6665119" y="5893594"/>
            <a:ext cx="700087" cy="619125"/>
          </a:xfrm>
          <a:prstGeom prst="straightConnector1">
            <a:avLst/>
          </a:prstGeom>
          <a:noFill/>
          <a:ln w="25400" algn="ctr">
            <a:solidFill>
              <a:schemeClr val="tx1"/>
            </a:solidFill>
            <a:round/>
            <a:headEnd/>
            <a:tailEnd type="arrow" w="med" len="med"/>
          </a:ln>
        </p:spPr>
      </p:cxnSp>
      <p:cxnSp>
        <p:nvCxnSpPr>
          <p:cNvPr id="60" name="Straight Arrow Connector 59"/>
          <p:cNvCxnSpPr>
            <a:cxnSpLocks noChangeShapeType="1"/>
          </p:cNvCxnSpPr>
          <p:nvPr/>
        </p:nvCxnSpPr>
        <p:spPr bwMode="auto">
          <a:xfrm rot="16200000" flipH="1">
            <a:off x="6851650" y="4692650"/>
            <a:ext cx="876300" cy="101600"/>
          </a:xfrm>
          <a:prstGeom prst="straightConnector1">
            <a:avLst/>
          </a:prstGeom>
          <a:noFill/>
          <a:ln w="25400" algn="ctr">
            <a:solidFill>
              <a:schemeClr val="tx1"/>
            </a:solidFill>
            <a:round/>
            <a:headEnd/>
            <a:tailEnd type="arrow" w="med" len="med"/>
          </a:ln>
        </p:spPr>
      </p:cxnSp>
      <p:sp>
        <p:nvSpPr>
          <p:cNvPr id="61" name="Rectangle 60"/>
          <p:cNvSpPr/>
          <p:nvPr/>
        </p:nvSpPr>
        <p:spPr bwMode="auto">
          <a:xfrm>
            <a:off x="5562600" y="1828800"/>
            <a:ext cx="3200400" cy="4800600"/>
          </a:xfrm>
          <a:prstGeom prst="rect">
            <a:avLst/>
          </a:prstGeom>
          <a:noFill/>
          <a:ln w="25400" cap="flat" cmpd="sng" algn="ctr">
            <a:solidFill>
              <a:schemeClr val="tx1">
                <a:lumMod val="50000"/>
                <a:lumOff val="5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32789" name="Isosceles Triangle 7"/>
          <p:cNvSpPr>
            <a:spLocks noChangeArrowheads="1"/>
          </p:cNvSpPr>
          <p:nvPr/>
        </p:nvSpPr>
        <p:spPr bwMode="auto">
          <a:xfrm>
            <a:off x="1790700" y="4038600"/>
            <a:ext cx="441325" cy="381000"/>
          </a:xfrm>
          <a:prstGeom prst="triangle">
            <a:avLst>
              <a:gd name="adj" fmla="val 50000"/>
            </a:avLst>
          </a:prstGeom>
          <a:solidFill>
            <a:schemeClr val="accent1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2790" name="Isosceles Triangle 8"/>
          <p:cNvSpPr>
            <a:spLocks noChangeArrowheads="1"/>
          </p:cNvSpPr>
          <p:nvPr/>
        </p:nvSpPr>
        <p:spPr bwMode="auto">
          <a:xfrm>
            <a:off x="2108200" y="5499100"/>
            <a:ext cx="441325" cy="381000"/>
          </a:xfrm>
          <a:prstGeom prst="triangle">
            <a:avLst>
              <a:gd name="adj" fmla="val 50000"/>
            </a:avLst>
          </a:prstGeom>
          <a:solidFill>
            <a:schemeClr val="accent1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2791" name="Isosceles Triangle 9"/>
          <p:cNvSpPr>
            <a:spLocks noChangeArrowheads="1"/>
          </p:cNvSpPr>
          <p:nvPr/>
        </p:nvSpPr>
        <p:spPr bwMode="auto">
          <a:xfrm>
            <a:off x="4140200" y="5435600"/>
            <a:ext cx="441325" cy="381000"/>
          </a:xfrm>
          <a:prstGeom prst="triangle">
            <a:avLst>
              <a:gd name="adj" fmla="val 50000"/>
            </a:avLst>
          </a:prstGeom>
          <a:solidFill>
            <a:schemeClr val="accent1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2792" name="Diamond 10"/>
          <p:cNvSpPr>
            <a:spLocks noChangeArrowheads="1"/>
          </p:cNvSpPr>
          <p:nvPr/>
        </p:nvSpPr>
        <p:spPr bwMode="auto">
          <a:xfrm>
            <a:off x="2679700" y="3911600"/>
            <a:ext cx="444500" cy="444500"/>
          </a:xfrm>
          <a:prstGeom prst="diamond">
            <a:avLst/>
          </a:prstGeom>
          <a:solidFill>
            <a:srgbClr val="0066FF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2793" name="Diamond 11"/>
          <p:cNvSpPr>
            <a:spLocks noChangeArrowheads="1"/>
          </p:cNvSpPr>
          <p:nvPr/>
        </p:nvSpPr>
        <p:spPr bwMode="auto">
          <a:xfrm>
            <a:off x="1536700" y="4864100"/>
            <a:ext cx="444500" cy="444500"/>
          </a:xfrm>
          <a:prstGeom prst="diamond">
            <a:avLst/>
          </a:prstGeom>
          <a:solidFill>
            <a:srgbClr val="0066FF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2794" name="Diamond 12"/>
          <p:cNvSpPr>
            <a:spLocks noChangeArrowheads="1"/>
          </p:cNvSpPr>
          <p:nvPr/>
        </p:nvSpPr>
        <p:spPr bwMode="auto">
          <a:xfrm>
            <a:off x="2997200" y="5626100"/>
            <a:ext cx="444500" cy="444500"/>
          </a:xfrm>
          <a:prstGeom prst="diamond">
            <a:avLst/>
          </a:prstGeom>
          <a:solidFill>
            <a:srgbClr val="0066FF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2795" name="Oval 13"/>
          <p:cNvSpPr>
            <a:spLocks noChangeArrowheads="1"/>
          </p:cNvSpPr>
          <p:nvPr/>
        </p:nvSpPr>
        <p:spPr bwMode="auto">
          <a:xfrm>
            <a:off x="3568700" y="4165600"/>
            <a:ext cx="381000" cy="381000"/>
          </a:xfrm>
          <a:prstGeom prst="ellipse">
            <a:avLst/>
          </a:prstGeom>
          <a:solidFill>
            <a:srgbClr val="FF0000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5" name="Isosceles Triangle 14"/>
          <p:cNvSpPr>
            <a:spLocks noChangeArrowheads="1"/>
          </p:cNvSpPr>
          <p:nvPr/>
        </p:nvSpPr>
        <p:spPr bwMode="auto">
          <a:xfrm>
            <a:off x="7010400" y="2438400"/>
            <a:ext cx="441325" cy="381000"/>
          </a:xfrm>
          <a:prstGeom prst="triangle">
            <a:avLst>
              <a:gd name="adj" fmla="val 50000"/>
            </a:avLst>
          </a:prstGeom>
          <a:solidFill>
            <a:schemeClr val="accent1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6" name="Diamond 15"/>
          <p:cNvSpPr>
            <a:spLocks noChangeArrowheads="1"/>
          </p:cNvSpPr>
          <p:nvPr/>
        </p:nvSpPr>
        <p:spPr bwMode="auto">
          <a:xfrm>
            <a:off x="7010400" y="4076700"/>
            <a:ext cx="444500" cy="444500"/>
          </a:xfrm>
          <a:prstGeom prst="diamond">
            <a:avLst/>
          </a:prstGeom>
          <a:solidFill>
            <a:srgbClr val="0066FF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7" name="Oval 16"/>
          <p:cNvSpPr>
            <a:spLocks noChangeArrowheads="1"/>
          </p:cNvSpPr>
          <p:nvPr/>
        </p:nvSpPr>
        <p:spPr bwMode="auto">
          <a:xfrm>
            <a:off x="7096125" y="5638800"/>
            <a:ext cx="381000" cy="381000"/>
          </a:xfrm>
          <a:prstGeom prst="ellipse">
            <a:avLst/>
          </a:prstGeom>
          <a:solidFill>
            <a:srgbClr val="FF0000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2799" name="Rectangle 61"/>
          <p:cNvSpPr>
            <a:spLocks noChangeArrowheads="1"/>
          </p:cNvSpPr>
          <p:nvPr/>
        </p:nvSpPr>
        <p:spPr bwMode="auto">
          <a:xfrm>
            <a:off x="6400800" y="1228725"/>
            <a:ext cx="1600200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US"/>
              <a:t>Model</a:t>
            </a:r>
          </a:p>
        </p:txBody>
      </p:sp>
      <p:sp>
        <p:nvSpPr>
          <p:cNvPr id="32800" name="Rectangle 62"/>
          <p:cNvSpPr>
            <a:spLocks noChangeArrowheads="1"/>
          </p:cNvSpPr>
          <p:nvPr/>
        </p:nvSpPr>
        <p:spPr bwMode="auto">
          <a:xfrm>
            <a:off x="1981200" y="3200400"/>
            <a:ext cx="1752600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US"/>
              <a:t>Template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  <p:bldP spid="16" grpId="0" animBg="1"/>
      <p:bldP spid="17" grpId="0" animBg="1"/>
    </p:bldLst>
  </p:timing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0"/>
            <a:ext cx="7467600" cy="731838"/>
          </a:xfrm>
        </p:spPr>
        <p:txBody>
          <a:bodyPr/>
          <a:lstStyle/>
          <a:p>
            <a:r>
              <a:rPr lang="en-US" dirty="0" smtClean="0"/>
              <a:t>Generalized Hough transform</a:t>
            </a:r>
          </a:p>
        </p:txBody>
      </p:sp>
      <p:sp>
        <p:nvSpPr>
          <p:cNvPr id="3379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04800" y="914400"/>
            <a:ext cx="5029200" cy="5562600"/>
          </a:xfrm>
        </p:spPr>
        <p:txBody>
          <a:bodyPr/>
          <a:lstStyle/>
          <a:p>
            <a:pPr>
              <a:buFontTx/>
              <a:buChar char="•"/>
            </a:pPr>
            <a:r>
              <a:rPr lang="en-US" dirty="0" smtClean="0"/>
              <a:t>Detecting the template:</a:t>
            </a:r>
          </a:p>
          <a:p>
            <a:pPr lvl="1"/>
            <a:r>
              <a:rPr lang="en-US" dirty="0" smtClean="0"/>
              <a:t>For each feature in a new image, look up that feature type in the model and vote for the possible center locations associated with that type in the model</a:t>
            </a:r>
          </a:p>
        </p:txBody>
      </p:sp>
      <p:cxnSp>
        <p:nvCxnSpPr>
          <p:cNvPr id="33796" name="Straight Arrow Connector 4"/>
          <p:cNvCxnSpPr>
            <a:cxnSpLocks noChangeShapeType="1"/>
          </p:cNvCxnSpPr>
          <p:nvPr/>
        </p:nvCxnSpPr>
        <p:spPr bwMode="auto">
          <a:xfrm>
            <a:off x="7264400" y="2692400"/>
            <a:ext cx="952500" cy="698500"/>
          </a:xfrm>
          <a:prstGeom prst="straightConnector1">
            <a:avLst/>
          </a:prstGeom>
          <a:noFill/>
          <a:ln w="25400" algn="ctr">
            <a:solidFill>
              <a:schemeClr val="tx1"/>
            </a:solidFill>
            <a:round/>
            <a:headEnd/>
            <a:tailEnd type="arrow" w="med" len="med"/>
          </a:ln>
        </p:spPr>
      </p:cxnSp>
      <p:cxnSp>
        <p:nvCxnSpPr>
          <p:cNvPr id="33797" name="Straight Arrow Connector 5"/>
          <p:cNvCxnSpPr>
            <a:cxnSpLocks noChangeShapeType="1"/>
          </p:cNvCxnSpPr>
          <p:nvPr/>
        </p:nvCxnSpPr>
        <p:spPr bwMode="auto">
          <a:xfrm rot="5400000" flipH="1" flipV="1">
            <a:off x="7264400" y="2057400"/>
            <a:ext cx="635000" cy="635000"/>
          </a:xfrm>
          <a:prstGeom prst="straightConnector1">
            <a:avLst/>
          </a:prstGeom>
          <a:noFill/>
          <a:ln w="25400" algn="ctr">
            <a:solidFill>
              <a:schemeClr val="tx1"/>
            </a:solidFill>
            <a:round/>
            <a:headEnd/>
            <a:tailEnd type="arrow" w="med" len="med"/>
          </a:ln>
        </p:spPr>
      </p:cxnSp>
      <p:cxnSp>
        <p:nvCxnSpPr>
          <p:cNvPr id="33798" name="Straight Arrow Connector 6"/>
          <p:cNvCxnSpPr>
            <a:cxnSpLocks noChangeShapeType="1"/>
          </p:cNvCxnSpPr>
          <p:nvPr/>
        </p:nvCxnSpPr>
        <p:spPr bwMode="auto">
          <a:xfrm rot="10800000">
            <a:off x="5930900" y="2120900"/>
            <a:ext cx="1333500" cy="571500"/>
          </a:xfrm>
          <a:prstGeom prst="straightConnector1">
            <a:avLst/>
          </a:prstGeom>
          <a:noFill/>
          <a:ln w="25400" algn="ctr">
            <a:solidFill>
              <a:schemeClr val="tx1"/>
            </a:solidFill>
            <a:round/>
            <a:headEnd/>
            <a:tailEnd type="arrow" w="med" len="med"/>
          </a:ln>
        </p:spPr>
      </p:cxnSp>
      <p:cxnSp>
        <p:nvCxnSpPr>
          <p:cNvPr id="33799" name="Straight Arrow Connector 7"/>
          <p:cNvCxnSpPr>
            <a:cxnSpLocks noChangeShapeType="1"/>
          </p:cNvCxnSpPr>
          <p:nvPr/>
        </p:nvCxnSpPr>
        <p:spPr bwMode="auto">
          <a:xfrm rot="16200000" flipV="1">
            <a:off x="6781800" y="3848100"/>
            <a:ext cx="762000" cy="152400"/>
          </a:xfrm>
          <a:prstGeom prst="straightConnector1">
            <a:avLst/>
          </a:prstGeom>
          <a:noFill/>
          <a:ln w="25400" algn="ctr">
            <a:solidFill>
              <a:schemeClr val="tx1"/>
            </a:solidFill>
            <a:round/>
            <a:headEnd/>
            <a:tailEnd type="arrow" w="med" len="med"/>
          </a:ln>
        </p:spPr>
      </p:cxnSp>
      <p:cxnSp>
        <p:nvCxnSpPr>
          <p:cNvPr id="33800" name="Straight Arrow Connector 8"/>
          <p:cNvCxnSpPr>
            <a:cxnSpLocks noChangeShapeType="1"/>
          </p:cNvCxnSpPr>
          <p:nvPr/>
        </p:nvCxnSpPr>
        <p:spPr bwMode="auto">
          <a:xfrm flipV="1">
            <a:off x="7239000" y="4229100"/>
            <a:ext cx="1143000" cy="76200"/>
          </a:xfrm>
          <a:prstGeom prst="straightConnector1">
            <a:avLst/>
          </a:prstGeom>
          <a:noFill/>
          <a:ln w="25400" algn="ctr">
            <a:solidFill>
              <a:schemeClr val="tx1"/>
            </a:solidFill>
            <a:round/>
            <a:headEnd/>
            <a:tailEnd type="arrow" w="med" len="med"/>
          </a:ln>
        </p:spPr>
      </p:cxnSp>
      <p:cxnSp>
        <p:nvCxnSpPr>
          <p:cNvPr id="33801" name="Straight Arrow Connector 9"/>
          <p:cNvCxnSpPr>
            <a:cxnSpLocks noChangeShapeType="1"/>
          </p:cNvCxnSpPr>
          <p:nvPr/>
        </p:nvCxnSpPr>
        <p:spPr bwMode="auto">
          <a:xfrm rot="5400000">
            <a:off x="6665119" y="5893594"/>
            <a:ext cx="700087" cy="619125"/>
          </a:xfrm>
          <a:prstGeom prst="straightConnector1">
            <a:avLst/>
          </a:prstGeom>
          <a:noFill/>
          <a:ln w="25400" algn="ctr">
            <a:solidFill>
              <a:schemeClr val="tx1"/>
            </a:solidFill>
            <a:round/>
            <a:headEnd/>
            <a:tailEnd type="arrow" w="med" len="med"/>
          </a:ln>
        </p:spPr>
      </p:cxnSp>
      <p:cxnSp>
        <p:nvCxnSpPr>
          <p:cNvPr id="33802" name="Straight Arrow Connector 10"/>
          <p:cNvCxnSpPr>
            <a:cxnSpLocks noChangeShapeType="1"/>
          </p:cNvCxnSpPr>
          <p:nvPr/>
        </p:nvCxnSpPr>
        <p:spPr bwMode="auto">
          <a:xfrm rot="16200000" flipH="1">
            <a:off x="6851650" y="4692650"/>
            <a:ext cx="876300" cy="101600"/>
          </a:xfrm>
          <a:prstGeom prst="straightConnector1">
            <a:avLst/>
          </a:prstGeom>
          <a:noFill/>
          <a:ln w="25400" algn="ctr">
            <a:solidFill>
              <a:schemeClr val="tx1"/>
            </a:solidFill>
            <a:round/>
            <a:headEnd/>
            <a:tailEnd type="arrow" w="med" len="med"/>
          </a:ln>
        </p:spPr>
      </p:cxnSp>
      <p:sp>
        <p:nvSpPr>
          <p:cNvPr id="12" name="Rectangle 11"/>
          <p:cNvSpPr/>
          <p:nvPr/>
        </p:nvSpPr>
        <p:spPr bwMode="auto">
          <a:xfrm>
            <a:off x="5562600" y="1828800"/>
            <a:ext cx="3200400" cy="4800600"/>
          </a:xfrm>
          <a:prstGeom prst="rect">
            <a:avLst/>
          </a:prstGeom>
          <a:noFill/>
          <a:ln w="25400" cap="flat" cmpd="sng" algn="ctr">
            <a:solidFill>
              <a:schemeClr val="tx1">
                <a:lumMod val="50000"/>
                <a:lumOff val="5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33804" name="Isosceles Triangle 12"/>
          <p:cNvSpPr>
            <a:spLocks noChangeArrowheads="1"/>
          </p:cNvSpPr>
          <p:nvPr/>
        </p:nvSpPr>
        <p:spPr bwMode="auto">
          <a:xfrm>
            <a:off x="7010400" y="2438400"/>
            <a:ext cx="441325" cy="381000"/>
          </a:xfrm>
          <a:prstGeom prst="triangle">
            <a:avLst>
              <a:gd name="adj" fmla="val 50000"/>
            </a:avLst>
          </a:prstGeom>
          <a:solidFill>
            <a:schemeClr val="accent1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3805" name="Diamond 13"/>
          <p:cNvSpPr>
            <a:spLocks noChangeArrowheads="1"/>
          </p:cNvSpPr>
          <p:nvPr/>
        </p:nvSpPr>
        <p:spPr bwMode="auto">
          <a:xfrm>
            <a:off x="7010400" y="4076700"/>
            <a:ext cx="444500" cy="444500"/>
          </a:xfrm>
          <a:prstGeom prst="diamond">
            <a:avLst/>
          </a:prstGeom>
          <a:solidFill>
            <a:srgbClr val="0066FF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3806" name="Oval 14"/>
          <p:cNvSpPr>
            <a:spLocks noChangeArrowheads="1"/>
          </p:cNvSpPr>
          <p:nvPr/>
        </p:nvSpPr>
        <p:spPr bwMode="auto">
          <a:xfrm>
            <a:off x="7096125" y="5638800"/>
            <a:ext cx="381000" cy="381000"/>
          </a:xfrm>
          <a:prstGeom prst="ellipse">
            <a:avLst/>
          </a:prstGeom>
          <a:solidFill>
            <a:srgbClr val="FF0000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3807" name="Rectangle 15"/>
          <p:cNvSpPr>
            <a:spLocks noChangeArrowheads="1"/>
          </p:cNvSpPr>
          <p:nvPr/>
        </p:nvSpPr>
        <p:spPr bwMode="auto">
          <a:xfrm>
            <a:off x="6400800" y="1228725"/>
            <a:ext cx="1600200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US"/>
              <a:t>Model</a:t>
            </a:r>
          </a:p>
        </p:txBody>
      </p:sp>
      <p:sp>
        <p:nvSpPr>
          <p:cNvPr id="17" name="Rectangle 16"/>
          <p:cNvSpPr/>
          <p:nvPr/>
        </p:nvSpPr>
        <p:spPr bwMode="auto">
          <a:xfrm>
            <a:off x="457200" y="3581400"/>
            <a:ext cx="4724400" cy="3048000"/>
          </a:xfrm>
          <a:prstGeom prst="rect">
            <a:avLst/>
          </a:prstGeom>
          <a:noFill/>
          <a:ln w="25400" cap="flat" cmpd="sng" algn="ctr">
            <a:solidFill>
              <a:schemeClr val="tx1">
                <a:lumMod val="50000"/>
                <a:lumOff val="5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33809" name="Rectangle 17"/>
          <p:cNvSpPr>
            <a:spLocks noChangeArrowheads="1"/>
          </p:cNvSpPr>
          <p:nvPr/>
        </p:nvSpPr>
        <p:spPr bwMode="auto">
          <a:xfrm>
            <a:off x="1676400" y="3048000"/>
            <a:ext cx="2362200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US"/>
              <a:t>Test image</a:t>
            </a:r>
          </a:p>
        </p:txBody>
      </p:sp>
      <p:sp>
        <p:nvSpPr>
          <p:cNvPr id="33810" name="Freeform 5"/>
          <p:cNvSpPr>
            <a:spLocks/>
          </p:cNvSpPr>
          <p:nvPr/>
        </p:nvSpPr>
        <p:spPr bwMode="auto">
          <a:xfrm>
            <a:off x="1600200" y="3937000"/>
            <a:ext cx="3429000" cy="2387600"/>
          </a:xfrm>
          <a:custGeom>
            <a:avLst/>
            <a:gdLst>
              <a:gd name="T0" fmla="*/ 2147483647 w 2592"/>
              <a:gd name="T1" fmla="*/ 2147483647 h 1805"/>
              <a:gd name="T2" fmla="*/ 2147483647 w 2592"/>
              <a:gd name="T3" fmla="*/ 2147483647 h 1805"/>
              <a:gd name="T4" fmla="*/ 2147483647 w 2592"/>
              <a:gd name="T5" fmla="*/ 2147483647 h 1805"/>
              <a:gd name="T6" fmla="*/ 2147483647 w 2592"/>
              <a:gd name="T7" fmla="*/ 2147483647 h 1805"/>
              <a:gd name="T8" fmla="*/ 2147483647 w 2592"/>
              <a:gd name="T9" fmla="*/ 2147483647 h 1805"/>
              <a:gd name="T10" fmla="*/ 2147483647 w 2592"/>
              <a:gd name="T11" fmla="*/ 2147483647 h 1805"/>
              <a:gd name="T12" fmla="*/ 2147483647 w 2592"/>
              <a:gd name="T13" fmla="*/ 2147483647 h 1805"/>
              <a:gd name="T14" fmla="*/ 2147483647 w 2592"/>
              <a:gd name="T15" fmla="*/ 2147483647 h 1805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w 2592"/>
              <a:gd name="T25" fmla="*/ 0 h 1805"/>
              <a:gd name="T26" fmla="*/ 2592 w 2592"/>
              <a:gd name="T27" fmla="*/ 1805 h 1805"/>
            </a:gdLst>
            <a:ahLst/>
            <a:cxnLst>
              <a:cxn ang="T16">
                <a:pos x="T0" y="T1"/>
              </a:cxn>
              <a:cxn ang="T17">
                <a:pos x="T2" y="T3"/>
              </a:cxn>
              <a:cxn ang="T18">
                <a:pos x="T4" y="T5"/>
              </a:cxn>
              <a:cxn ang="T19">
                <a:pos x="T6" y="T7"/>
              </a:cxn>
              <a:cxn ang="T20">
                <a:pos x="T8" y="T9"/>
              </a:cxn>
              <a:cxn ang="T21">
                <a:pos x="T10" y="T11"/>
              </a:cxn>
              <a:cxn ang="T22">
                <a:pos x="T12" y="T13"/>
              </a:cxn>
              <a:cxn ang="T23">
                <a:pos x="T14" y="T15"/>
              </a:cxn>
            </a:cxnLst>
            <a:rect l="T24" t="T25" r="T26" b="T27"/>
            <a:pathLst>
              <a:path w="2592" h="1805">
                <a:moveTo>
                  <a:pt x="91" y="371"/>
                </a:moveTo>
                <a:cubicBezTo>
                  <a:pt x="180" y="111"/>
                  <a:pt x="799" y="42"/>
                  <a:pt x="1134" y="21"/>
                </a:cubicBezTo>
                <a:cubicBezTo>
                  <a:pt x="1469" y="0"/>
                  <a:pt x="1938" y="106"/>
                  <a:pt x="2099" y="247"/>
                </a:cubicBezTo>
                <a:cubicBezTo>
                  <a:pt x="2260" y="388"/>
                  <a:pt x="2020" y="703"/>
                  <a:pt x="2099" y="868"/>
                </a:cubicBezTo>
                <a:cubicBezTo>
                  <a:pt x="2178" y="1034"/>
                  <a:pt x="2555" y="1101"/>
                  <a:pt x="2574" y="1241"/>
                </a:cubicBezTo>
                <a:cubicBezTo>
                  <a:pt x="2592" y="1381"/>
                  <a:pt x="2537" y="1650"/>
                  <a:pt x="2209" y="1707"/>
                </a:cubicBezTo>
                <a:cubicBezTo>
                  <a:pt x="1880" y="1764"/>
                  <a:pt x="955" y="1805"/>
                  <a:pt x="602" y="1582"/>
                </a:cubicBezTo>
                <a:cubicBezTo>
                  <a:pt x="249" y="1360"/>
                  <a:pt x="0" y="651"/>
                  <a:pt x="91" y="371"/>
                </a:cubicBezTo>
                <a:close/>
              </a:path>
            </a:pathLst>
          </a:custGeom>
          <a:solidFill>
            <a:srgbClr val="FFCC99"/>
          </a:solidFill>
          <a:ln w="50800">
            <a:noFill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51" name="Oval 9"/>
          <p:cNvSpPr>
            <a:spLocks noChangeArrowheads="1"/>
          </p:cNvSpPr>
          <p:nvPr/>
        </p:nvSpPr>
        <p:spPr bwMode="auto">
          <a:xfrm>
            <a:off x="3225800" y="5181600"/>
            <a:ext cx="127000" cy="127000"/>
          </a:xfrm>
          <a:prstGeom prst="ellipse">
            <a:avLst/>
          </a:prstGeom>
          <a:solidFill>
            <a:schemeClr val="accent6">
              <a:lumMod val="20000"/>
              <a:lumOff val="80000"/>
            </a:schemeClr>
          </a:solidFill>
          <a:ln w="25400">
            <a:solidFill>
              <a:srgbClr val="0066FF"/>
            </a:solidFill>
            <a:round/>
            <a:headEnd/>
            <a:tailEnd/>
          </a:ln>
        </p:spPr>
        <p:txBody>
          <a:bodyPr wrap="none" anchor="ctr"/>
          <a:lstStyle/>
          <a:p>
            <a:pPr>
              <a:defRPr/>
            </a:pPr>
            <a:endParaRPr lang="en-US"/>
          </a:p>
        </p:txBody>
      </p:sp>
      <p:cxnSp>
        <p:nvCxnSpPr>
          <p:cNvPr id="74" name="Straight Arrow Connector 73"/>
          <p:cNvCxnSpPr>
            <a:cxnSpLocks noChangeShapeType="1"/>
          </p:cNvCxnSpPr>
          <p:nvPr/>
        </p:nvCxnSpPr>
        <p:spPr bwMode="auto">
          <a:xfrm rot="5400000">
            <a:off x="940594" y="5755481"/>
            <a:ext cx="700088" cy="619125"/>
          </a:xfrm>
          <a:prstGeom prst="straightConnector1">
            <a:avLst/>
          </a:prstGeom>
          <a:noFill/>
          <a:ln w="25400" algn="ctr">
            <a:solidFill>
              <a:schemeClr val="tx1"/>
            </a:solidFill>
            <a:round/>
            <a:headEnd/>
            <a:tailEnd type="arrow" w="med" len="med"/>
          </a:ln>
        </p:spPr>
      </p:cxnSp>
      <p:sp>
        <p:nvSpPr>
          <p:cNvPr id="75" name="Oval 9"/>
          <p:cNvSpPr>
            <a:spLocks noChangeArrowheads="1"/>
          </p:cNvSpPr>
          <p:nvPr/>
        </p:nvSpPr>
        <p:spPr bwMode="auto">
          <a:xfrm>
            <a:off x="863600" y="6400800"/>
            <a:ext cx="127000" cy="127000"/>
          </a:xfrm>
          <a:prstGeom prst="ellipse">
            <a:avLst/>
          </a:prstGeom>
          <a:solidFill>
            <a:schemeClr val="accent6">
              <a:lumMod val="20000"/>
              <a:lumOff val="80000"/>
            </a:schemeClr>
          </a:solidFill>
          <a:ln w="25400">
            <a:solidFill>
              <a:srgbClr val="0066FF"/>
            </a:solidFill>
            <a:round/>
            <a:headEnd/>
            <a:tailEnd/>
          </a:ln>
        </p:spPr>
        <p:txBody>
          <a:bodyPr wrap="none" anchor="ctr"/>
          <a:lstStyle/>
          <a:p>
            <a:pPr>
              <a:defRPr/>
            </a:pPr>
            <a:endParaRPr lang="en-US"/>
          </a:p>
        </p:txBody>
      </p:sp>
      <p:sp>
        <p:nvSpPr>
          <p:cNvPr id="90" name="Oval 89"/>
          <p:cNvSpPr>
            <a:spLocks noChangeArrowheads="1"/>
          </p:cNvSpPr>
          <p:nvPr/>
        </p:nvSpPr>
        <p:spPr bwMode="auto">
          <a:xfrm>
            <a:off x="3048000" y="4876800"/>
            <a:ext cx="609600" cy="609600"/>
          </a:xfrm>
          <a:prstGeom prst="ellipse">
            <a:avLst/>
          </a:prstGeom>
          <a:noFill/>
          <a:ln w="38100" algn="ctr">
            <a:solidFill>
              <a:srgbClr val="FF0000"/>
            </a:solidFill>
            <a:prstDash val="sysDash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grpSp>
        <p:nvGrpSpPr>
          <p:cNvPr id="2" name="Group 77"/>
          <p:cNvGrpSpPr>
            <a:grpSpLocks/>
          </p:cNvGrpSpPr>
          <p:nvPr/>
        </p:nvGrpSpPr>
        <p:grpSpPr bwMode="auto">
          <a:xfrm>
            <a:off x="685800" y="3733800"/>
            <a:ext cx="1295400" cy="1638300"/>
            <a:chOff x="685800" y="3733800"/>
            <a:chExt cx="1295400" cy="1638563"/>
          </a:xfrm>
        </p:grpSpPr>
        <p:cxnSp>
          <p:nvCxnSpPr>
            <p:cNvPr id="33867" name="Straight Arrow Connector 34"/>
            <p:cNvCxnSpPr>
              <a:cxnSpLocks noChangeShapeType="1"/>
            </p:cNvCxnSpPr>
            <p:nvPr/>
          </p:nvCxnSpPr>
          <p:spPr bwMode="auto">
            <a:xfrm rot="16200000" flipV="1">
              <a:off x="381000" y="4038600"/>
              <a:ext cx="762000" cy="152400"/>
            </a:xfrm>
            <a:prstGeom prst="straightConnector1">
              <a:avLst/>
            </a:prstGeom>
            <a:noFill/>
            <a:ln w="25400" algn="ctr">
              <a:solidFill>
                <a:schemeClr val="tx1"/>
              </a:solidFill>
              <a:round/>
              <a:headEnd/>
              <a:tailEnd type="arrow" w="med" len="med"/>
            </a:ln>
          </p:spPr>
        </p:cxnSp>
        <p:cxnSp>
          <p:nvCxnSpPr>
            <p:cNvPr id="33868" name="Straight Arrow Connector 35"/>
            <p:cNvCxnSpPr>
              <a:cxnSpLocks noChangeShapeType="1"/>
            </p:cNvCxnSpPr>
            <p:nvPr/>
          </p:nvCxnSpPr>
          <p:spPr bwMode="auto">
            <a:xfrm flipV="1">
              <a:off x="838200" y="4419600"/>
              <a:ext cx="1143000" cy="76200"/>
            </a:xfrm>
            <a:prstGeom prst="straightConnector1">
              <a:avLst/>
            </a:prstGeom>
            <a:noFill/>
            <a:ln w="25400" algn="ctr">
              <a:solidFill>
                <a:schemeClr val="tx1"/>
              </a:solidFill>
              <a:round/>
              <a:headEnd/>
              <a:tailEnd type="arrow" w="med" len="med"/>
            </a:ln>
          </p:spPr>
        </p:cxnSp>
        <p:cxnSp>
          <p:nvCxnSpPr>
            <p:cNvPr id="33869" name="Straight Arrow Connector 36"/>
            <p:cNvCxnSpPr>
              <a:cxnSpLocks noChangeShapeType="1"/>
            </p:cNvCxnSpPr>
            <p:nvPr/>
          </p:nvCxnSpPr>
          <p:spPr bwMode="auto">
            <a:xfrm rot="16200000" flipH="1">
              <a:off x="450718" y="4883281"/>
              <a:ext cx="876564" cy="101600"/>
            </a:xfrm>
            <a:prstGeom prst="straightConnector1">
              <a:avLst/>
            </a:prstGeom>
            <a:noFill/>
            <a:ln w="25400" algn="ctr">
              <a:solidFill>
                <a:schemeClr val="tx1"/>
              </a:solidFill>
              <a:round/>
              <a:headEnd/>
              <a:tailEnd type="arrow" w="med" len="med"/>
            </a:ln>
          </p:spPr>
        </p:cxnSp>
      </p:grpSp>
      <p:grpSp>
        <p:nvGrpSpPr>
          <p:cNvPr id="3" name="Group 78"/>
          <p:cNvGrpSpPr>
            <a:grpSpLocks/>
          </p:cNvGrpSpPr>
          <p:nvPr/>
        </p:nvGrpSpPr>
        <p:grpSpPr bwMode="auto">
          <a:xfrm>
            <a:off x="863600" y="4343400"/>
            <a:ext cx="1244600" cy="1193800"/>
            <a:chOff x="863600" y="4343400"/>
            <a:chExt cx="1244600" cy="1193800"/>
          </a:xfrm>
        </p:grpSpPr>
        <p:sp>
          <p:nvSpPr>
            <p:cNvPr id="38" name="Oval 9"/>
            <p:cNvSpPr>
              <a:spLocks noChangeArrowheads="1"/>
            </p:cNvSpPr>
            <p:nvPr/>
          </p:nvSpPr>
          <p:spPr bwMode="auto">
            <a:xfrm>
              <a:off x="863600" y="5410200"/>
              <a:ext cx="127000" cy="127000"/>
            </a:xfrm>
            <a:prstGeom prst="ellipse">
              <a:avLst/>
            </a:prstGeom>
            <a:solidFill>
              <a:schemeClr val="accent6">
                <a:lumMod val="20000"/>
                <a:lumOff val="80000"/>
              </a:schemeClr>
            </a:solidFill>
            <a:ln w="25400">
              <a:solidFill>
                <a:srgbClr val="0066FF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39" name="Oval 9"/>
            <p:cNvSpPr>
              <a:spLocks noChangeArrowheads="1"/>
            </p:cNvSpPr>
            <p:nvPr/>
          </p:nvSpPr>
          <p:spPr bwMode="auto">
            <a:xfrm>
              <a:off x="1981200" y="4343400"/>
              <a:ext cx="127000" cy="127000"/>
            </a:xfrm>
            <a:prstGeom prst="ellipse">
              <a:avLst/>
            </a:prstGeom>
            <a:solidFill>
              <a:schemeClr val="accent6">
                <a:lumMod val="20000"/>
                <a:lumOff val="80000"/>
              </a:schemeClr>
            </a:solidFill>
            <a:ln w="25400">
              <a:solidFill>
                <a:srgbClr val="0066FF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</p:grpSp>
      <p:grpSp>
        <p:nvGrpSpPr>
          <p:cNvPr id="4" name="Group 79"/>
          <p:cNvGrpSpPr>
            <a:grpSpLocks/>
          </p:cNvGrpSpPr>
          <p:nvPr/>
        </p:nvGrpSpPr>
        <p:grpSpPr bwMode="auto">
          <a:xfrm>
            <a:off x="1066800" y="3797300"/>
            <a:ext cx="2286000" cy="1333500"/>
            <a:chOff x="1066800" y="3797300"/>
            <a:chExt cx="2286000" cy="1333500"/>
          </a:xfrm>
        </p:grpSpPr>
        <p:cxnSp>
          <p:nvCxnSpPr>
            <p:cNvPr id="33862" name="Straight Arrow Connector 60"/>
            <p:cNvCxnSpPr>
              <a:cxnSpLocks noChangeShapeType="1"/>
            </p:cNvCxnSpPr>
            <p:nvPr/>
          </p:nvCxnSpPr>
          <p:spPr bwMode="auto">
            <a:xfrm>
              <a:off x="2400300" y="4432300"/>
              <a:ext cx="952500" cy="698500"/>
            </a:xfrm>
            <a:prstGeom prst="straightConnector1">
              <a:avLst/>
            </a:prstGeom>
            <a:noFill/>
            <a:ln w="25400" algn="ctr">
              <a:solidFill>
                <a:schemeClr val="tx1"/>
              </a:solidFill>
              <a:round/>
              <a:headEnd/>
              <a:tailEnd type="arrow" w="med" len="med"/>
            </a:ln>
          </p:spPr>
        </p:cxnSp>
        <p:cxnSp>
          <p:nvCxnSpPr>
            <p:cNvPr id="33863" name="Straight Arrow Connector 61"/>
            <p:cNvCxnSpPr>
              <a:cxnSpLocks noChangeShapeType="1"/>
            </p:cNvCxnSpPr>
            <p:nvPr/>
          </p:nvCxnSpPr>
          <p:spPr bwMode="auto">
            <a:xfrm rot="5400000" flipH="1" flipV="1">
              <a:off x="2400300" y="3797300"/>
              <a:ext cx="635000" cy="635000"/>
            </a:xfrm>
            <a:prstGeom prst="straightConnector1">
              <a:avLst/>
            </a:prstGeom>
            <a:noFill/>
            <a:ln w="25400" algn="ctr">
              <a:solidFill>
                <a:schemeClr val="tx1"/>
              </a:solidFill>
              <a:round/>
              <a:headEnd/>
              <a:tailEnd type="arrow" w="med" len="med"/>
            </a:ln>
          </p:spPr>
        </p:cxnSp>
        <p:cxnSp>
          <p:nvCxnSpPr>
            <p:cNvPr id="33864" name="Straight Arrow Connector 62"/>
            <p:cNvCxnSpPr>
              <a:cxnSpLocks noChangeShapeType="1"/>
            </p:cNvCxnSpPr>
            <p:nvPr/>
          </p:nvCxnSpPr>
          <p:spPr bwMode="auto">
            <a:xfrm rot="10800000">
              <a:off x="1066800" y="3860800"/>
              <a:ext cx="1333500" cy="571500"/>
            </a:xfrm>
            <a:prstGeom prst="straightConnector1">
              <a:avLst/>
            </a:prstGeom>
            <a:noFill/>
            <a:ln w="25400" algn="ctr">
              <a:solidFill>
                <a:schemeClr val="tx1"/>
              </a:solidFill>
              <a:round/>
              <a:headEnd/>
              <a:tailEnd type="arrow" w="med" len="med"/>
            </a:ln>
          </p:spPr>
        </p:cxnSp>
      </p:grpSp>
      <p:grpSp>
        <p:nvGrpSpPr>
          <p:cNvPr id="5" name="Group 80"/>
          <p:cNvGrpSpPr>
            <a:grpSpLocks/>
          </p:cNvGrpSpPr>
          <p:nvPr/>
        </p:nvGrpSpPr>
        <p:grpSpPr bwMode="auto">
          <a:xfrm>
            <a:off x="914400" y="3657600"/>
            <a:ext cx="2641600" cy="1600200"/>
            <a:chOff x="914400" y="3657600"/>
            <a:chExt cx="2641600" cy="1600200"/>
          </a:xfrm>
        </p:grpSpPr>
        <p:sp>
          <p:nvSpPr>
            <p:cNvPr id="44" name="Oval 9"/>
            <p:cNvSpPr>
              <a:spLocks noChangeArrowheads="1"/>
            </p:cNvSpPr>
            <p:nvPr/>
          </p:nvSpPr>
          <p:spPr bwMode="auto">
            <a:xfrm>
              <a:off x="3429000" y="5130800"/>
              <a:ext cx="127000" cy="127000"/>
            </a:xfrm>
            <a:prstGeom prst="ellipse">
              <a:avLst/>
            </a:prstGeom>
            <a:solidFill>
              <a:schemeClr val="accent6">
                <a:lumMod val="20000"/>
                <a:lumOff val="80000"/>
              </a:schemeClr>
            </a:solidFill>
            <a:ln w="25400">
              <a:solidFill>
                <a:srgbClr val="0066FF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64" name="Oval 9"/>
            <p:cNvSpPr>
              <a:spLocks noChangeArrowheads="1"/>
            </p:cNvSpPr>
            <p:nvPr/>
          </p:nvSpPr>
          <p:spPr bwMode="auto">
            <a:xfrm>
              <a:off x="3073400" y="3657600"/>
              <a:ext cx="127000" cy="127000"/>
            </a:xfrm>
            <a:prstGeom prst="ellipse">
              <a:avLst/>
            </a:prstGeom>
            <a:solidFill>
              <a:schemeClr val="accent6">
                <a:lumMod val="20000"/>
                <a:lumOff val="80000"/>
              </a:schemeClr>
            </a:solidFill>
            <a:ln w="25400">
              <a:solidFill>
                <a:srgbClr val="0066FF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65" name="Oval 9"/>
            <p:cNvSpPr>
              <a:spLocks noChangeArrowheads="1"/>
            </p:cNvSpPr>
            <p:nvPr/>
          </p:nvSpPr>
          <p:spPr bwMode="auto">
            <a:xfrm>
              <a:off x="914400" y="3810000"/>
              <a:ext cx="127000" cy="127000"/>
            </a:xfrm>
            <a:prstGeom prst="ellipse">
              <a:avLst/>
            </a:prstGeom>
            <a:solidFill>
              <a:schemeClr val="accent6">
                <a:lumMod val="20000"/>
                <a:lumOff val="80000"/>
              </a:schemeClr>
            </a:solidFill>
            <a:ln w="25400">
              <a:solidFill>
                <a:srgbClr val="0066FF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</p:grpSp>
      <p:grpSp>
        <p:nvGrpSpPr>
          <p:cNvPr id="6" name="Group 81"/>
          <p:cNvGrpSpPr>
            <a:grpSpLocks/>
          </p:cNvGrpSpPr>
          <p:nvPr/>
        </p:nvGrpSpPr>
        <p:grpSpPr bwMode="auto">
          <a:xfrm>
            <a:off x="3124200" y="3505200"/>
            <a:ext cx="1295400" cy="1638300"/>
            <a:chOff x="3124200" y="3505200"/>
            <a:chExt cx="1295400" cy="1638563"/>
          </a:xfrm>
        </p:grpSpPr>
        <p:cxnSp>
          <p:nvCxnSpPr>
            <p:cNvPr id="33856" name="Straight Arrow Connector 40"/>
            <p:cNvCxnSpPr>
              <a:cxnSpLocks noChangeShapeType="1"/>
            </p:cNvCxnSpPr>
            <p:nvPr/>
          </p:nvCxnSpPr>
          <p:spPr bwMode="auto">
            <a:xfrm rot="16200000" flipV="1">
              <a:off x="2819400" y="3810000"/>
              <a:ext cx="762000" cy="152400"/>
            </a:xfrm>
            <a:prstGeom prst="straightConnector1">
              <a:avLst/>
            </a:prstGeom>
            <a:noFill/>
            <a:ln w="25400" algn="ctr">
              <a:solidFill>
                <a:schemeClr val="tx1"/>
              </a:solidFill>
              <a:round/>
              <a:headEnd/>
              <a:tailEnd type="arrow" w="med" len="med"/>
            </a:ln>
          </p:spPr>
        </p:cxnSp>
        <p:cxnSp>
          <p:nvCxnSpPr>
            <p:cNvPr id="33857" name="Straight Arrow Connector 41"/>
            <p:cNvCxnSpPr>
              <a:cxnSpLocks noChangeShapeType="1"/>
            </p:cNvCxnSpPr>
            <p:nvPr/>
          </p:nvCxnSpPr>
          <p:spPr bwMode="auto">
            <a:xfrm flipV="1">
              <a:off x="3276600" y="4191000"/>
              <a:ext cx="1143000" cy="76200"/>
            </a:xfrm>
            <a:prstGeom prst="straightConnector1">
              <a:avLst/>
            </a:prstGeom>
            <a:noFill/>
            <a:ln w="25400" algn="ctr">
              <a:solidFill>
                <a:schemeClr val="tx1"/>
              </a:solidFill>
              <a:round/>
              <a:headEnd/>
              <a:tailEnd type="arrow" w="med" len="med"/>
            </a:ln>
          </p:spPr>
        </p:cxnSp>
        <p:cxnSp>
          <p:nvCxnSpPr>
            <p:cNvPr id="33858" name="Straight Arrow Connector 42"/>
            <p:cNvCxnSpPr>
              <a:cxnSpLocks noChangeShapeType="1"/>
            </p:cNvCxnSpPr>
            <p:nvPr/>
          </p:nvCxnSpPr>
          <p:spPr bwMode="auto">
            <a:xfrm rot="16200000" flipH="1">
              <a:off x="2889118" y="4654681"/>
              <a:ext cx="876564" cy="101600"/>
            </a:xfrm>
            <a:prstGeom prst="straightConnector1">
              <a:avLst/>
            </a:prstGeom>
            <a:noFill/>
            <a:ln w="25400" algn="ctr">
              <a:solidFill>
                <a:schemeClr val="tx1"/>
              </a:solidFill>
              <a:round/>
              <a:headEnd/>
              <a:tailEnd type="arrow" w="med" len="med"/>
            </a:ln>
          </p:spPr>
        </p:cxnSp>
      </p:grpSp>
      <p:grpSp>
        <p:nvGrpSpPr>
          <p:cNvPr id="7" name="Group 82"/>
          <p:cNvGrpSpPr>
            <a:grpSpLocks/>
          </p:cNvGrpSpPr>
          <p:nvPr/>
        </p:nvGrpSpPr>
        <p:grpSpPr bwMode="auto">
          <a:xfrm>
            <a:off x="3352800" y="4114800"/>
            <a:ext cx="1219200" cy="1193800"/>
            <a:chOff x="3352800" y="4114800"/>
            <a:chExt cx="1219200" cy="1193800"/>
          </a:xfrm>
        </p:grpSpPr>
        <p:sp>
          <p:nvSpPr>
            <p:cNvPr id="45" name="Oval 9"/>
            <p:cNvSpPr>
              <a:spLocks noChangeArrowheads="1"/>
            </p:cNvSpPr>
            <p:nvPr/>
          </p:nvSpPr>
          <p:spPr bwMode="auto">
            <a:xfrm>
              <a:off x="4445000" y="4114800"/>
              <a:ext cx="127000" cy="127000"/>
            </a:xfrm>
            <a:prstGeom prst="ellipse">
              <a:avLst/>
            </a:prstGeom>
            <a:solidFill>
              <a:schemeClr val="accent6">
                <a:lumMod val="20000"/>
                <a:lumOff val="80000"/>
              </a:schemeClr>
            </a:solidFill>
            <a:ln w="25400">
              <a:solidFill>
                <a:srgbClr val="0066FF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58" name="Oval 9"/>
            <p:cNvSpPr>
              <a:spLocks noChangeArrowheads="1"/>
            </p:cNvSpPr>
            <p:nvPr/>
          </p:nvSpPr>
          <p:spPr bwMode="auto">
            <a:xfrm>
              <a:off x="3352800" y="5181600"/>
              <a:ext cx="127000" cy="127000"/>
            </a:xfrm>
            <a:prstGeom prst="ellipse">
              <a:avLst/>
            </a:prstGeom>
            <a:solidFill>
              <a:schemeClr val="accent6">
                <a:lumMod val="20000"/>
                <a:lumOff val="80000"/>
              </a:schemeClr>
            </a:solidFill>
            <a:ln w="25400">
              <a:solidFill>
                <a:srgbClr val="0066FF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</p:grpSp>
      <p:cxnSp>
        <p:nvCxnSpPr>
          <p:cNvPr id="73" name="Straight Arrow Connector 72"/>
          <p:cNvCxnSpPr>
            <a:cxnSpLocks noChangeShapeType="1"/>
            <a:endCxn id="71" idx="2"/>
          </p:cNvCxnSpPr>
          <p:nvPr/>
        </p:nvCxnSpPr>
        <p:spPr bwMode="auto">
          <a:xfrm rot="10800000" flipV="1">
            <a:off x="3352800" y="4495800"/>
            <a:ext cx="685800" cy="673100"/>
          </a:xfrm>
          <a:prstGeom prst="straightConnector1">
            <a:avLst/>
          </a:prstGeom>
          <a:noFill/>
          <a:ln w="25400" algn="ctr">
            <a:solidFill>
              <a:schemeClr val="tx1"/>
            </a:solidFill>
            <a:round/>
            <a:headEnd/>
            <a:tailEnd type="arrow" w="med" len="med"/>
          </a:ln>
        </p:spPr>
      </p:cxnSp>
      <p:grpSp>
        <p:nvGrpSpPr>
          <p:cNvPr id="8" name="Group 83"/>
          <p:cNvGrpSpPr>
            <a:grpSpLocks/>
          </p:cNvGrpSpPr>
          <p:nvPr/>
        </p:nvGrpSpPr>
        <p:grpSpPr bwMode="auto">
          <a:xfrm>
            <a:off x="1930400" y="4445000"/>
            <a:ext cx="1295400" cy="1638300"/>
            <a:chOff x="1930400" y="4445000"/>
            <a:chExt cx="1295400" cy="1638563"/>
          </a:xfrm>
        </p:grpSpPr>
        <p:cxnSp>
          <p:nvCxnSpPr>
            <p:cNvPr id="33851" name="Straight Arrow Connector 46"/>
            <p:cNvCxnSpPr>
              <a:cxnSpLocks noChangeShapeType="1"/>
            </p:cNvCxnSpPr>
            <p:nvPr/>
          </p:nvCxnSpPr>
          <p:spPr bwMode="auto">
            <a:xfrm rot="16200000" flipV="1">
              <a:off x="1625600" y="4749800"/>
              <a:ext cx="762000" cy="152400"/>
            </a:xfrm>
            <a:prstGeom prst="straightConnector1">
              <a:avLst/>
            </a:prstGeom>
            <a:noFill/>
            <a:ln w="25400" algn="ctr">
              <a:solidFill>
                <a:schemeClr val="tx1"/>
              </a:solidFill>
              <a:round/>
              <a:headEnd/>
              <a:tailEnd type="arrow" w="med" len="med"/>
            </a:ln>
          </p:spPr>
        </p:cxnSp>
        <p:cxnSp>
          <p:nvCxnSpPr>
            <p:cNvPr id="33852" name="Straight Arrow Connector 47"/>
            <p:cNvCxnSpPr>
              <a:cxnSpLocks noChangeShapeType="1"/>
            </p:cNvCxnSpPr>
            <p:nvPr/>
          </p:nvCxnSpPr>
          <p:spPr bwMode="auto">
            <a:xfrm flipV="1">
              <a:off x="2082800" y="5130800"/>
              <a:ext cx="1143000" cy="76200"/>
            </a:xfrm>
            <a:prstGeom prst="straightConnector1">
              <a:avLst/>
            </a:prstGeom>
            <a:noFill/>
            <a:ln w="25400" algn="ctr">
              <a:solidFill>
                <a:schemeClr val="tx1"/>
              </a:solidFill>
              <a:round/>
              <a:headEnd/>
              <a:tailEnd type="arrow" w="med" len="med"/>
            </a:ln>
          </p:spPr>
        </p:cxnSp>
        <p:cxnSp>
          <p:nvCxnSpPr>
            <p:cNvPr id="33853" name="Straight Arrow Connector 48"/>
            <p:cNvCxnSpPr>
              <a:cxnSpLocks noChangeShapeType="1"/>
            </p:cNvCxnSpPr>
            <p:nvPr/>
          </p:nvCxnSpPr>
          <p:spPr bwMode="auto">
            <a:xfrm rot="16200000" flipH="1">
              <a:off x="1695318" y="5594481"/>
              <a:ext cx="876564" cy="101600"/>
            </a:xfrm>
            <a:prstGeom prst="straightConnector1">
              <a:avLst/>
            </a:prstGeom>
            <a:noFill/>
            <a:ln w="25400" algn="ctr">
              <a:solidFill>
                <a:schemeClr val="tx1"/>
              </a:solidFill>
              <a:round/>
              <a:headEnd/>
              <a:tailEnd type="arrow" w="med" len="med"/>
            </a:ln>
          </p:spPr>
        </p:cxnSp>
      </p:grpSp>
      <p:grpSp>
        <p:nvGrpSpPr>
          <p:cNvPr id="9" name="Group 84"/>
          <p:cNvGrpSpPr>
            <a:grpSpLocks/>
          </p:cNvGrpSpPr>
          <p:nvPr/>
        </p:nvGrpSpPr>
        <p:grpSpPr bwMode="auto">
          <a:xfrm>
            <a:off x="1854200" y="4292600"/>
            <a:ext cx="1549400" cy="1955800"/>
            <a:chOff x="1854200" y="4292600"/>
            <a:chExt cx="1549400" cy="1955800"/>
          </a:xfrm>
        </p:grpSpPr>
        <p:sp>
          <p:nvSpPr>
            <p:cNvPr id="50" name="Oval 9"/>
            <p:cNvSpPr>
              <a:spLocks noChangeArrowheads="1"/>
            </p:cNvSpPr>
            <p:nvPr/>
          </p:nvSpPr>
          <p:spPr bwMode="auto">
            <a:xfrm>
              <a:off x="2108200" y="6121400"/>
              <a:ext cx="127000" cy="127000"/>
            </a:xfrm>
            <a:prstGeom prst="ellipse">
              <a:avLst/>
            </a:prstGeom>
            <a:solidFill>
              <a:schemeClr val="accent6">
                <a:lumMod val="20000"/>
                <a:lumOff val="80000"/>
              </a:schemeClr>
            </a:solidFill>
            <a:ln w="25400">
              <a:solidFill>
                <a:srgbClr val="0066FF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52" name="Oval 9"/>
            <p:cNvSpPr>
              <a:spLocks noChangeArrowheads="1"/>
            </p:cNvSpPr>
            <p:nvPr/>
          </p:nvSpPr>
          <p:spPr bwMode="auto">
            <a:xfrm>
              <a:off x="1854200" y="4292600"/>
              <a:ext cx="127000" cy="127000"/>
            </a:xfrm>
            <a:prstGeom prst="ellipse">
              <a:avLst/>
            </a:prstGeom>
            <a:solidFill>
              <a:schemeClr val="accent6">
                <a:lumMod val="20000"/>
                <a:lumOff val="80000"/>
              </a:schemeClr>
            </a:solidFill>
            <a:ln w="25400">
              <a:solidFill>
                <a:srgbClr val="0066FF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34" name="Oval 9"/>
            <p:cNvSpPr>
              <a:spLocks noChangeArrowheads="1"/>
            </p:cNvSpPr>
            <p:nvPr/>
          </p:nvSpPr>
          <p:spPr bwMode="auto">
            <a:xfrm>
              <a:off x="3276600" y="5029200"/>
              <a:ext cx="127000" cy="127000"/>
            </a:xfrm>
            <a:prstGeom prst="ellipse">
              <a:avLst/>
            </a:prstGeom>
            <a:solidFill>
              <a:schemeClr val="accent6">
                <a:lumMod val="20000"/>
                <a:lumOff val="80000"/>
              </a:schemeClr>
            </a:solidFill>
            <a:ln w="25400">
              <a:solidFill>
                <a:srgbClr val="0066FF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</p:grpSp>
      <p:grpSp>
        <p:nvGrpSpPr>
          <p:cNvPr id="10" name="Group 85"/>
          <p:cNvGrpSpPr>
            <a:grpSpLocks/>
          </p:cNvGrpSpPr>
          <p:nvPr/>
        </p:nvGrpSpPr>
        <p:grpSpPr bwMode="auto">
          <a:xfrm>
            <a:off x="1371600" y="5194300"/>
            <a:ext cx="2286000" cy="1333500"/>
            <a:chOff x="1371600" y="5194300"/>
            <a:chExt cx="2286000" cy="1333500"/>
          </a:xfrm>
        </p:grpSpPr>
        <p:cxnSp>
          <p:nvCxnSpPr>
            <p:cNvPr id="33845" name="Straight Arrow Connector 30"/>
            <p:cNvCxnSpPr>
              <a:cxnSpLocks noChangeShapeType="1"/>
            </p:cNvCxnSpPr>
            <p:nvPr/>
          </p:nvCxnSpPr>
          <p:spPr bwMode="auto">
            <a:xfrm>
              <a:off x="2705100" y="5829300"/>
              <a:ext cx="952500" cy="698500"/>
            </a:xfrm>
            <a:prstGeom prst="straightConnector1">
              <a:avLst/>
            </a:prstGeom>
            <a:noFill/>
            <a:ln w="25400" algn="ctr">
              <a:solidFill>
                <a:schemeClr val="tx1"/>
              </a:solidFill>
              <a:round/>
              <a:headEnd/>
              <a:tailEnd type="arrow" w="med" len="med"/>
            </a:ln>
          </p:spPr>
        </p:cxnSp>
        <p:cxnSp>
          <p:nvCxnSpPr>
            <p:cNvPr id="33846" name="Straight Arrow Connector 31"/>
            <p:cNvCxnSpPr>
              <a:cxnSpLocks noChangeShapeType="1"/>
            </p:cNvCxnSpPr>
            <p:nvPr/>
          </p:nvCxnSpPr>
          <p:spPr bwMode="auto">
            <a:xfrm rot="5400000" flipH="1" flipV="1">
              <a:off x="2705100" y="5194300"/>
              <a:ext cx="635000" cy="635000"/>
            </a:xfrm>
            <a:prstGeom prst="straightConnector1">
              <a:avLst/>
            </a:prstGeom>
            <a:noFill/>
            <a:ln w="25400" algn="ctr">
              <a:solidFill>
                <a:schemeClr val="tx1"/>
              </a:solidFill>
              <a:round/>
              <a:headEnd/>
              <a:tailEnd type="arrow" w="med" len="med"/>
            </a:ln>
          </p:spPr>
        </p:cxnSp>
        <p:cxnSp>
          <p:nvCxnSpPr>
            <p:cNvPr id="33847" name="Straight Arrow Connector 32"/>
            <p:cNvCxnSpPr>
              <a:cxnSpLocks noChangeShapeType="1"/>
            </p:cNvCxnSpPr>
            <p:nvPr/>
          </p:nvCxnSpPr>
          <p:spPr bwMode="auto">
            <a:xfrm rot="10800000">
              <a:off x="1371600" y="5257800"/>
              <a:ext cx="1333500" cy="571500"/>
            </a:xfrm>
            <a:prstGeom prst="straightConnector1">
              <a:avLst/>
            </a:prstGeom>
            <a:noFill/>
            <a:ln w="25400" algn="ctr">
              <a:solidFill>
                <a:schemeClr val="tx1"/>
              </a:solidFill>
              <a:round/>
              <a:headEnd/>
              <a:tailEnd type="arrow" w="med" len="med"/>
            </a:ln>
          </p:spPr>
        </p:cxnSp>
      </p:grpSp>
      <p:grpSp>
        <p:nvGrpSpPr>
          <p:cNvPr id="11" name="Group 86"/>
          <p:cNvGrpSpPr>
            <a:grpSpLocks/>
          </p:cNvGrpSpPr>
          <p:nvPr/>
        </p:nvGrpSpPr>
        <p:grpSpPr bwMode="auto">
          <a:xfrm>
            <a:off x="1219200" y="5105400"/>
            <a:ext cx="2565400" cy="1524000"/>
            <a:chOff x="1219200" y="5105400"/>
            <a:chExt cx="2565400" cy="1524000"/>
          </a:xfrm>
        </p:grpSpPr>
        <p:sp>
          <p:nvSpPr>
            <p:cNvPr id="59" name="Oval 9"/>
            <p:cNvSpPr>
              <a:spLocks noChangeArrowheads="1"/>
            </p:cNvSpPr>
            <p:nvPr/>
          </p:nvSpPr>
          <p:spPr bwMode="auto">
            <a:xfrm>
              <a:off x="1219200" y="5207000"/>
              <a:ext cx="127000" cy="127000"/>
            </a:xfrm>
            <a:prstGeom prst="ellipse">
              <a:avLst/>
            </a:prstGeom>
            <a:solidFill>
              <a:schemeClr val="accent6">
                <a:lumMod val="20000"/>
                <a:lumOff val="80000"/>
              </a:schemeClr>
            </a:solidFill>
            <a:ln w="25400">
              <a:solidFill>
                <a:srgbClr val="0066FF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60" name="Oval 9"/>
            <p:cNvSpPr>
              <a:spLocks noChangeArrowheads="1"/>
            </p:cNvSpPr>
            <p:nvPr/>
          </p:nvSpPr>
          <p:spPr bwMode="auto">
            <a:xfrm>
              <a:off x="3657600" y="6502400"/>
              <a:ext cx="127000" cy="127000"/>
            </a:xfrm>
            <a:prstGeom prst="ellipse">
              <a:avLst/>
            </a:prstGeom>
            <a:solidFill>
              <a:schemeClr val="accent6">
                <a:lumMod val="20000"/>
                <a:lumOff val="80000"/>
              </a:schemeClr>
            </a:solidFill>
            <a:ln w="25400">
              <a:solidFill>
                <a:srgbClr val="0066FF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71" name="Oval 9"/>
            <p:cNvSpPr>
              <a:spLocks noChangeArrowheads="1"/>
            </p:cNvSpPr>
            <p:nvPr/>
          </p:nvSpPr>
          <p:spPr bwMode="auto">
            <a:xfrm>
              <a:off x="3352800" y="5105400"/>
              <a:ext cx="127000" cy="127000"/>
            </a:xfrm>
            <a:prstGeom prst="ellipse">
              <a:avLst/>
            </a:prstGeom>
            <a:solidFill>
              <a:schemeClr val="accent6">
                <a:lumMod val="20000"/>
                <a:lumOff val="80000"/>
              </a:schemeClr>
            </a:solidFill>
            <a:ln w="25400">
              <a:solidFill>
                <a:srgbClr val="0066FF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</p:grpSp>
      <p:grpSp>
        <p:nvGrpSpPr>
          <p:cNvPr id="13" name="Group 87"/>
          <p:cNvGrpSpPr>
            <a:grpSpLocks/>
          </p:cNvGrpSpPr>
          <p:nvPr/>
        </p:nvGrpSpPr>
        <p:grpSpPr bwMode="auto">
          <a:xfrm>
            <a:off x="3454400" y="5207000"/>
            <a:ext cx="1295400" cy="1638300"/>
            <a:chOff x="3454400" y="5207000"/>
            <a:chExt cx="1295400" cy="1638563"/>
          </a:xfrm>
        </p:grpSpPr>
        <p:cxnSp>
          <p:nvCxnSpPr>
            <p:cNvPr id="33839" name="Straight Arrow Connector 52"/>
            <p:cNvCxnSpPr>
              <a:cxnSpLocks noChangeShapeType="1"/>
            </p:cNvCxnSpPr>
            <p:nvPr/>
          </p:nvCxnSpPr>
          <p:spPr bwMode="auto">
            <a:xfrm rot="16200000" flipV="1">
              <a:off x="3149600" y="5511800"/>
              <a:ext cx="762000" cy="152400"/>
            </a:xfrm>
            <a:prstGeom prst="straightConnector1">
              <a:avLst/>
            </a:prstGeom>
            <a:noFill/>
            <a:ln w="25400" algn="ctr">
              <a:solidFill>
                <a:schemeClr val="tx1"/>
              </a:solidFill>
              <a:round/>
              <a:headEnd/>
              <a:tailEnd type="arrow" w="med" len="med"/>
            </a:ln>
          </p:spPr>
        </p:cxnSp>
        <p:cxnSp>
          <p:nvCxnSpPr>
            <p:cNvPr id="33840" name="Straight Arrow Connector 53"/>
            <p:cNvCxnSpPr>
              <a:cxnSpLocks noChangeShapeType="1"/>
            </p:cNvCxnSpPr>
            <p:nvPr/>
          </p:nvCxnSpPr>
          <p:spPr bwMode="auto">
            <a:xfrm flipV="1">
              <a:off x="3606800" y="5892800"/>
              <a:ext cx="1143000" cy="76200"/>
            </a:xfrm>
            <a:prstGeom prst="straightConnector1">
              <a:avLst/>
            </a:prstGeom>
            <a:noFill/>
            <a:ln w="25400" algn="ctr">
              <a:solidFill>
                <a:schemeClr val="tx1"/>
              </a:solidFill>
              <a:round/>
              <a:headEnd/>
              <a:tailEnd type="arrow" w="med" len="med"/>
            </a:ln>
          </p:spPr>
        </p:cxnSp>
        <p:cxnSp>
          <p:nvCxnSpPr>
            <p:cNvPr id="33841" name="Straight Arrow Connector 54"/>
            <p:cNvCxnSpPr>
              <a:cxnSpLocks noChangeShapeType="1"/>
            </p:cNvCxnSpPr>
            <p:nvPr/>
          </p:nvCxnSpPr>
          <p:spPr bwMode="auto">
            <a:xfrm rot="16200000" flipH="1">
              <a:off x="3219318" y="6356481"/>
              <a:ext cx="876564" cy="101600"/>
            </a:xfrm>
            <a:prstGeom prst="straightConnector1">
              <a:avLst/>
            </a:prstGeom>
            <a:noFill/>
            <a:ln w="25400" algn="ctr">
              <a:solidFill>
                <a:schemeClr val="tx1"/>
              </a:solidFill>
              <a:round/>
              <a:headEnd/>
              <a:tailEnd type="arrow" w="med" len="med"/>
            </a:ln>
          </p:spPr>
        </p:cxnSp>
      </p:grpSp>
      <p:grpSp>
        <p:nvGrpSpPr>
          <p:cNvPr id="14" name="Group 88"/>
          <p:cNvGrpSpPr>
            <a:grpSpLocks/>
          </p:cNvGrpSpPr>
          <p:nvPr/>
        </p:nvGrpSpPr>
        <p:grpSpPr bwMode="auto">
          <a:xfrm>
            <a:off x="3378200" y="5029200"/>
            <a:ext cx="1549400" cy="914400"/>
            <a:chOff x="3378200" y="5029200"/>
            <a:chExt cx="1549400" cy="914400"/>
          </a:xfrm>
        </p:grpSpPr>
        <p:sp>
          <p:nvSpPr>
            <p:cNvPr id="57" name="Oval 9"/>
            <p:cNvSpPr>
              <a:spLocks noChangeArrowheads="1"/>
            </p:cNvSpPr>
            <p:nvPr/>
          </p:nvSpPr>
          <p:spPr bwMode="auto">
            <a:xfrm>
              <a:off x="4800600" y="5816600"/>
              <a:ext cx="127000" cy="127000"/>
            </a:xfrm>
            <a:prstGeom prst="ellipse">
              <a:avLst/>
            </a:prstGeom>
            <a:solidFill>
              <a:schemeClr val="accent6">
                <a:lumMod val="20000"/>
                <a:lumOff val="80000"/>
              </a:schemeClr>
            </a:solidFill>
            <a:ln w="25400">
              <a:solidFill>
                <a:srgbClr val="0066FF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76" name="Oval 9"/>
            <p:cNvSpPr>
              <a:spLocks noChangeArrowheads="1"/>
            </p:cNvSpPr>
            <p:nvPr/>
          </p:nvSpPr>
          <p:spPr bwMode="auto">
            <a:xfrm>
              <a:off x="3378200" y="5029200"/>
              <a:ext cx="127000" cy="127000"/>
            </a:xfrm>
            <a:prstGeom prst="ellipse">
              <a:avLst/>
            </a:prstGeom>
            <a:solidFill>
              <a:schemeClr val="accent6">
                <a:lumMod val="20000"/>
                <a:lumOff val="80000"/>
              </a:schemeClr>
            </a:solidFill>
            <a:ln w="25400">
              <a:solidFill>
                <a:srgbClr val="0066FF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</p:grpSp>
      <p:grpSp>
        <p:nvGrpSpPr>
          <p:cNvPr id="15" name="Group 90"/>
          <p:cNvGrpSpPr>
            <a:grpSpLocks/>
          </p:cNvGrpSpPr>
          <p:nvPr/>
        </p:nvGrpSpPr>
        <p:grpSpPr bwMode="auto">
          <a:xfrm>
            <a:off x="609600" y="4038600"/>
            <a:ext cx="3581400" cy="2159000"/>
            <a:chOff x="609600" y="4038600"/>
            <a:chExt cx="3581400" cy="2159000"/>
          </a:xfrm>
        </p:grpSpPr>
        <p:sp>
          <p:nvSpPr>
            <p:cNvPr id="33829" name="Isosceles Triangle 21"/>
            <p:cNvSpPr>
              <a:spLocks noChangeArrowheads="1"/>
            </p:cNvSpPr>
            <p:nvPr/>
          </p:nvSpPr>
          <p:spPr bwMode="auto">
            <a:xfrm>
              <a:off x="2171700" y="4165600"/>
              <a:ext cx="441960" cy="381000"/>
            </a:xfrm>
            <a:prstGeom prst="triangle">
              <a:avLst>
                <a:gd name="adj" fmla="val 50000"/>
              </a:avLst>
            </a:prstGeom>
            <a:solidFill>
              <a:schemeClr val="accent1"/>
            </a:solidFill>
            <a:ln w="9525" algn="ctr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3830" name="Diamond 24"/>
            <p:cNvSpPr>
              <a:spLocks noChangeArrowheads="1"/>
            </p:cNvSpPr>
            <p:nvPr/>
          </p:nvSpPr>
          <p:spPr bwMode="auto">
            <a:xfrm>
              <a:off x="3060700" y="4038600"/>
              <a:ext cx="444500" cy="444500"/>
            </a:xfrm>
            <a:prstGeom prst="diamond">
              <a:avLst/>
            </a:prstGeom>
            <a:solidFill>
              <a:srgbClr val="0066FF"/>
            </a:solidFill>
            <a:ln w="9525" algn="ctr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3831" name="Diamond 25"/>
            <p:cNvSpPr>
              <a:spLocks noChangeArrowheads="1"/>
            </p:cNvSpPr>
            <p:nvPr/>
          </p:nvSpPr>
          <p:spPr bwMode="auto">
            <a:xfrm>
              <a:off x="1828800" y="4991100"/>
              <a:ext cx="444500" cy="444500"/>
            </a:xfrm>
            <a:prstGeom prst="diamond">
              <a:avLst/>
            </a:prstGeom>
            <a:solidFill>
              <a:srgbClr val="0066FF"/>
            </a:solidFill>
            <a:ln w="9525" algn="ctr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3832" name="Oval 27"/>
            <p:cNvSpPr>
              <a:spLocks noChangeArrowheads="1"/>
            </p:cNvSpPr>
            <p:nvPr/>
          </p:nvSpPr>
          <p:spPr bwMode="auto">
            <a:xfrm>
              <a:off x="3810000" y="4343400"/>
              <a:ext cx="381000" cy="381000"/>
            </a:xfrm>
            <a:prstGeom prst="ellipse">
              <a:avLst/>
            </a:prstGeom>
            <a:solidFill>
              <a:srgbClr val="FF0000"/>
            </a:solidFill>
            <a:ln w="9525" algn="ctr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3833" name="Oval 29"/>
            <p:cNvSpPr>
              <a:spLocks noChangeArrowheads="1"/>
            </p:cNvSpPr>
            <p:nvPr/>
          </p:nvSpPr>
          <p:spPr bwMode="auto">
            <a:xfrm>
              <a:off x="1371600" y="5562600"/>
              <a:ext cx="381000" cy="381000"/>
            </a:xfrm>
            <a:prstGeom prst="ellipse">
              <a:avLst/>
            </a:prstGeom>
            <a:solidFill>
              <a:srgbClr val="FF0000"/>
            </a:solidFill>
            <a:ln w="9525" algn="ctr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3834" name="Diamond 28"/>
            <p:cNvSpPr>
              <a:spLocks noChangeArrowheads="1"/>
            </p:cNvSpPr>
            <p:nvPr/>
          </p:nvSpPr>
          <p:spPr bwMode="auto">
            <a:xfrm>
              <a:off x="609600" y="4267200"/>
              <a:ext cx="444500" cy="444500"/>
            </a:xfrm>
            <a:prstGeom prst="diamond">
              <a:avLst/>
            </a:prstGeom>
            <a:solidFill>
              <a:srgbClr val="0066FF"/>
            </a:solidFill>
            <a:ln w="9525" algn="ctr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3835" name="Isosceles Triangle 22"/>
            <p:cNvSpPr>
              <a:spLocks noChangeArrowheads="1"/>
            </p:cNvSpPr>
            <p:nvPr/>
          </p:nvSpPr>
          <p:spPr bwMode="auto">
            <a:xfrm>
              <a:off x="2489200" y="5562600"/>
              <a:ext cx="441960" cy="381000"/>
            </a:xfrm>
            <a:prstGeom prst="triangle">
              <a:avLst>
                <a:gd name="adj" fmla="val 50000"/>
              </a:avLst>
            </a:prstGeom>
            <a:solidFill>
              <a:schemeClr val="accent1"/>
            </a:solidFill>
            <a:ln w="9525" algn="ctr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3836" name="Diamond 26"/>
            <p:cNvSpPr>
              <a:spLocks noChangeArrowheads="1"/>
            </p:cNvSpPr>
            <p:nvPr/>
          </p:nvSpPr>
          <p:spPr bwMode="auto">
            <a:xfrm>
              <a:off x="3378200" y="5753100"/>
              <a:ext cx="444500" cy="444500"/>
            </a:xfrm>
            <a:prstGeom prst="diamond">
              <a:avLst/>
            </a:prstGeom>
            <a:solidFill>
              <a:srgbClr val="0066FF"/>
            </a:solidFill>
            <a:ln w="9525" algn="ctr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" fill="hold">
                      <p:stCondLst>
                        <p:cond delay="indefinite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5" fill="hold">
                      <p:stCondLst>
                        <p:cond delay="indefinite"/>
                      </p:stCondLst>
                      <p:childTnLst>
                        <p:par>
                          <p:cTn id="96" fill="hold">
                            <p:stCondLst>
                              <p:cond delay="0"/>
                            </p:stCondLst>
                            <p:childTnLst>
                              <p:par>
                                <p:cTn id="97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9" fill="hold">
                      <p:stCondLst>
                        <p:cond delay="indefinite"/>
                      </p:stCondLst>
                      <p:childTnLst>
                        <p:par>
                          <p:cTn id="100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1" grpId="0" animBg="1"/>
      <p:bldP spid="75" grpId="0" animBg="1"/>
      <p:bldP spid="90" grpId="0" animBg="1"/>
    </p:bldLst>
  </p:timing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7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Application in recognition</a:t>
            </a:r>
          </a:p>
        </p:txBody>
      </p:sp>
      <p:sp>
        <p:nvSpPr>
          <p:cNvPr id="11268" name="Rectangle 7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buFontTx/>
              <a:buChar char="•"/>
            </a:pPr>
            <a:r>
              <a:rPr lang="en-US" dirty="0" smtClean="0"/>
              <a:t>Index displacements by “visual codeword”</a:t>
            </a:r>
          </a:p>
        </p:txBody>
      </p:sp>
      <p:sp>
        <p:nvSpPr>
          <p:cNvPr id="11269" name="Rectangle 4"/>
          <p:cNvSpPr>
            <a:spLocks noChangeArrowheads="1"/>
          </p:cNvSpPr>
          <p:nvPr/>
        </p:nvSpPr>
        <p:spPr bwMode="auto">
          <a:xfrm>
            <a:off x="304800" y="5715000"/>
            <a:ext cx="8610600" cy="9159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1800" b="0"/>
              <a:t>B. Leibe, A. Leonardis, and B. Schiele, </a:t>
            </a:r>
            <a:r>
              <a:rPr lang="en-US" sz="1800" b="0">
                <a:hlinkClick r:id="rId4"/>
              </a:rPr>
              <a:t>Combined Object Categorization and Segmentation with an Implicit Shape Model</a:t>
            </a:r>
            <a:r>
              <a:rPr lang="en-US" sz="1800" b="0"/>
              <a:t>, ECCV Workshop on Statistical Learning in Computer Vision 2004</a:t>
            </a:r>
          </a:p>
        </p:txBody>
      </p:sp>
      <p:grpSp>
        <p:nvGrpSpPr>
          <p:cNvPr id="2" name="Group 22"/>
          <p:cNvGrpSpPr>
            <a:grpSpLocks/>
          </p:cNvGrpSpPr>
          <p:nvPr/>
        </p:nvGrpSpPr>
        <p:grpSpPr bwMode="auto">
          <a:xfrm>
            <a:off x="533400" y="2159000"/>
            <a:ext cx="4648200" cy="3389313"/>
            <a:chOff x="336" y="1360"/>
            <a:chExt cx="2928" cy="2135"/>
          </a:xfrm>
        </p:grpSpPr>
        <p:pic>
          <p:nvPicPr>
            <p:cNvPr id="11275" name="Picture 8"/>
            <p:cNvPicPr>
              <a:picLocks noChangeAspect="1" noChangeArrowheads="1"/>
            </p:cNvPicPr>
            <p:nvPr/>
          </p:nvPicPr>
          <p:blipFill>
            <a:blip r:embed="rId5" cstate="print"/>
            <a:srcRect/>
            <a:stretch>
              <a:fillRect/>
            </a:stretch>
          </p:blipFill>
          <p:spPr bwMode="auto">
            <a:xfrm>
              <a:off x="336" y="1360"/>
              <a:ext cx="2928" cy="180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11276" name="Rectangle 10"/>
            <p:cNvSpPr>
              <a:spLocks noChangeArrowheads="1"/>
            </p:cNvSpPr>
            <p:nvPr/>
          </p:nvSpPr>
          <p:spPr bwMode="auto">
            <a:xfrm>
              <a:off x="913" y="2121"/>
              <a:ext cx="495" cy="464"/>
            </a:xfrm>
            <a:prstGeom prst="rect">
              <a:avLst/>
            </a:prstGeom>
            <a:noFill/>
            <a:ln w="50800">
              <a:solidFill>
                <a:srgbClr val="00FFFF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1277" name="Rectangle 11"/>
            <p:cNvSpPr>
              <a:spLocks noChangeArrowheads="1"/>
            </p:cNvSpPr>
            <p:nvPr/>
          </p:nvSpPr>
          <p:spPr bwMode="auto">
            <a:xfrm>
              <a:off x="2522" y="2159"/>
              <a:ext cx="495" cy="464"/>
            </a:xfrm>
            <a:prstGeom prst="rect">
              <a:avLst/>
            </a:prstGeom>
            <a:noFill/>
            <a:ln w="50800">
              <a:solidFill>
                <a:srgbClr val="00FFFF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1278" name="Line 12"/>
            <p:cNvSpPr>
              <a:spLocks noChangeShapeType="1"/>
            </p:cNvSpPr>
            <p:nvPr/>
          </p:nvSpPr>
          <p:spPr bwMode="auto">
            <a:xfrm flipV="1">
              <a:off x="1161" y="2198"/>
              <a:ext cx="742" cy="155"/>
            </a:xfrm>
            <a:prstGeom prst="line">
              <a:avLst/>
            </a:prstGeom>
            <a:noFill/>
            <a:ln w="50800">
              <a:solidFill>
                <a:srgbClr val="FFFF00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1279" name="Freeform 13"/>
            <p:cNvSpPr>
              <a:spLocks/>
            </p:cNvSpPr>
            <p:nvPr/>
          </p:nvSpPr>
          <p:spPr bwMode="auto">
            <a:xfrm>
              <a:off x="1976" y="2202"/>
              <a:ext cx="779" cy="189"/>
            </a:xfrm>
            <a:custGeom>
              <a:avLst/>
              <a:gdLst>
                <a:gd name="T0" fmla="*/ 424 w 907"/>
                <a:gd name="T1" fmla="*/ 79 h 235"/>
                <a:gd name="T2" fmla="*/ 0 w 907"/>
                <a:gd name="T3" fmla="*/ 0 h 235"/>
                <a:gd name="T4" fmla="*/ 0 60000 65536"/>
                <a:gd name="T5" fmla="*/ 0 60000 65536"/>
                <a:gd name="T6" fmla="*/ 0 w 907"/>
                <a:gd name="T7" fmla="*/ 0 h 235"/>
                <a:gd name="T8" fmla="*/ 907 w 907"/>
                <a:gd name="T9" fmla="*/ 235 h 235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T6" t="T7" r="T8" b="T9"/>
              <a:pathLst>
                <a:path w="907" h="235">
                  <a:moveTo>
                    <a:pt x="907" y="235"/>
                  </a:moveTo>
                  <a:lnTo>
                    <a:pt x="0" y="0"/>
                  </a:lnTo>
                </a:path>
              </a:pathLst>
            </a:custGeom>
            <a:noFill/>
            <a:ln w="50800">
              <a:solidFill>
                <a:srgbClr val="FFFF00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1280" name="Oval 14"/>
            <p:cNvSpPr>
              <a:spLocks noChangeArrowheads="1"/>
            </p:cNvSpPr>
            <p:nvPr/>
          </p:nvSpPr>
          <p:spPr bwMode="auto">
            <a:xfrm>
              <a:off x="1903" y="2159"/>
              <a:ext cx="83" cy="78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rgbClr val="FFFF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1281" name="Text Box 16"/>
            <p:cNvSpPr txBox="1">
              <a:spLocks noChangeArrowheads="1"/>
            </p:cNvSpPr>
            <p:nvPr/>
          </p:nvSpPr>
          <p:spPr bwMode="auto">
            <a:xfrm>
              <a:off x="1344" y="3264"/>
              <a:ext cx="1020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1800" b="0"/>
                <a:t>training image</a:t>
              </a:r>
            </a:p>
          </p:txBody>
        </p:sp>
      </p:grpSp>
      <p:grpSp>
        <p:nvGrpSpPr>
          <p:cNvPr id="3" name="Group 23"/>
          <p:cNvGrpSpPr>
            <a:grpSpLocks/>
          </p:cNvGrpSpPr>
          <p:nvPr/>
        </p:nvGrpSpPr>
        <p:grpSpPr bwMode="auto">
          <a:xfrm>
            <a:off x="5943600" y="3429000"/>
            <a:ext cx="2592388" cy="1708150"/>
            <a:chOff x="3744" y="2160"/>
            <a:chExt cx="1633" cy="1076"/>
          </a:xfrm>
        </p:grpSpPr>
        <p:graphicFrame>
          <p:nvGraphicFramePr>
            <p:cNvPr id="11266" name="Object 17"/>
            <p:cNvGraphicFramePr>
              <a:graphicFrameLocks noChangeAspect="1"/>
            </p:cNvGraphicFramePr>
            <p:nvPr/>
          </p:nvGraphicFramePr>
          <p:xfrm>
            <a:off x="4320" y="2160"/>
            <a:ext cx="480" cy="468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04453" name="Image" r:id="rId6" imgW="1066291" imgH="1041270" progId="">
                    <p:embed/>
                  </p:oleObj>
                </mc:Choice>
                <mc:Fallback>
                  <p:oleObj name="Image" r:id="rId6" imgW="1066291" imgH="1041270" progId="">
                    <p:embed/>
                    <p:pic>
                      <p:nvPicPr>
                        <p:cNvPr id="0" name="Object 17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7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4320" y="2160"/>
                          <a:ext cx="480" cy="468"/>
                        </a:xfrm>
                        <a:prstGeom prst="rect">
                          <a:avLst/>
                        </a:prstGeom>
                        <a:noFill/>
                        <a:ln w="50800">
                          <a:solidFill>
                            <a:srgbClr val="00FFFF"/>
                          </a:solidFill>
                          <a:miter lim="800000"/>
                          <a:headEnd/>
                          <a:tailEnd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11272" name="Line 19"/>
            <p:cNvSpPr>
              <a:spLocks noChangeShapeType="1"/>
            </p:cNvSpPr>
            <p:nvPr/>
          </p:nvSpPr>
          <p:spPr bwMode="auto">
            <a:xfrm flipV="1">
              <a:off x="4635" y="2233"/>
              <a:ext cx="742" cy="155"/>
            </a:xfrm>
            <a:prstGeom prst="line">
              <a:avLst/>
            </a:prstGeom>
            <a:noFill/>
            <a:ln w="50800">
              <a:solidFill>
                <a:srgbClr val="FF9900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1273" name="Freeform 20"/>
            <p:cNvSpPr>
              <a:spLocks/>
            </p:cNvSpPr>
            <p:nvPr/>
          </p:nvSpPr>
          <p:spPr bwMode="auto">
            <a:xfrm>
              <a:off x="3744" y="2200"/>
              <a:ext cx="779" cy="189"/>
            </a:xfrm>
            <a:custGeom>
              <a:avLst/>
              <a:gdLst>
                <a:gd name="T0" fmla="*/ 424 w 907"/>
                <a:gd name="T1" fmla="*/ 79 h 235"/>
                <a:gd name="T2" fmla="*/ 0 w 907"/>
                <a:gd name="T3" fmla="*/ 0 h 235"/>
                <a:gd name="T4" fmla="*/ 0 60000 65536"/>
                <a:gd name="T5" fmla="*/ 0 60000 65536"/>
                <a:gd name="T6" fmla="*/ 0 w 907"/>
                <a:gd name="T7" fmla="*/ 0 h 235"/>
                <a:gd name="T8" fmla="*/ 907 w 907"/>
                <a:gd name="T9" fmla="*/ 235 h 235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T6" t="T7" r="T8" b="T9"/>
              <a:pathLst>
                <a:path w="907" h="235">
                  <a:moveTo>
                    <a:pt x="907" y="235"/>
                  </a:moveTo>
                  <a:lnTo>
                    <a:pt x="0" y="0"/>
                  </a:lnTo>
                </a:path>
              </a:pathLst>
            </a:custGeom>
            <a:noFill/>
            <a:ln w="50800">
              <a:solidFill>
                <a:srgbClr val="FF9900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1274" name="Text Box 21"/>
            <p:cNvSpPr txBox="1">
              <a:spLocks noChangeArrowheads="1"/>
            </p:cNvSpPr>
            <p:nvPr/>
          </p:nvSpPr>
          <p:spPr bwMode="auto">
            <a:xfrm>
              <a:off x="3812" y="2832"/>
              <a:ext cx="1468" cy="40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algn="ctr"/>
              <a:r>
                <a:rPr lang="en-US" sz="1800" b="0"/>
                <a:t>visual codeword with</a:t>
              </a:r>
              <a:br>
                <a:rPr lang="en-US" sz="1800" b="0"/>
              </a:br>
              <a:r>
                <a:rPr lang="en-US" sz="1800" b="0"/>
                <a:t>displacement vectors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818" name="Picture 12"/>
          <p:cNvPicPr>
            <a:picLocks noChangeAspect="1" noChangeArrowheads="1"/>
          </p:cNvPicPr>
          <p:nvPr/>
        </p:nvPicPr>
        <p:blipFill>
          <a:blip r:embed="rId3" cstate="print"/>
          <a:srcRect t="25597" b="25597"/>
          <a:stretch>
            <a:fillRect/>
          </a:stretch>
        </p:blipFill>
        <p:spPr bwMode="auto">
          <a:xfrm>
            <a:off x="228600" y="1981200"/>
            <a:ext cx="8763000" cy="3206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4819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Application in recognition</a:t>
            </a:r>
          </a:p>
        </p:txBody>
      </p:sp>
      <p:sp>
        <p:nvSpPr>
          <p:cNvPr id="3482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81000" y="1527048"/>
            <a:ext cx="7467600" cy="4873752"/>
          </a:xfrm>
        </p:spPr>
        <p:txBody>
          <a:bodyPr/>
          <a:lstStyle/>
          <a:p>
            <a:pPr>
              <a:buFontTx/>
              <a:buChar char="•"/>
            </a:pPr>
            <a:r>
              <a:rPr lang="en-US" dirty="0" smtClean="0"/>
              <a:t>Index displacements by “visual codeword”</a:t>
            </a:r>
          </a:p>
        </p:txBody>
      </p:sp>
      <p:sp>
        <p:nvSpPr>
          <p:cNvPr id="34821" name="Rectangle 4"/>
          <p:cNvSpPr>
            <a:spLocks noChangeArrowheads="1"/>
          </p:cNvSpPr>
          <p:nvPr/>
        </p:nvSpPr>
        <p:spPr bwMode="auto">
          <a:xfrm>
            <a:off x="304800" y="5715000"/>
            <a:ext cx="8610600" cy="9159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1800" b="0"/>
              <a:t>B. Leibe, A. Leonardis, and B. Schiele, </a:t>
            </a:r>
            <a:r>
              <a:rPr lang="en-US" sz="1800" b="0">
                <a:hlinkClick r:id="rId4"/>
              </a:rPr>
              <a:t>Combined Object Categorization and Segmentation with an Implicit Shape Model</a:t>
            </a:r>
            <a:r>
              <a:rPr lang="en-US" sz="1800" b="0"/>
              <a:t>, ECCV Workshop on Statistical Learning in Computer Vision 2004</a:t>
            </a:r>
          </a:p>
        </p:txBody>
      </p:sp>
      <p:grpSp>
        <p:nvGrpSpPr>
          <p:cNvPr id="2" name="Group 25"/>
          <p:cNvGrpSpPr>
            <a:grpSpLocks/>
          </p:cNvGrpSpPr>
          <p:nvPr/>
        </p:nvGrpSpPr>
        <p:grpSpPr bwMode="auto">
          <a:xfrm>
            <a:off x="914400" y="3532188"/>
            <a:ext cx="7239000" cy="762000"/>
            <a:chOff x="576" y="2225"/>
            <a:chExt cx="4560" cy="480"/>
          </a:xfrm>
        </p:grpSpPr>
        <p:sp>
          <p:nvSpPr>
            <p:cNvPr id="34836" name="Rectangle 6"/>
            <p:cNvSpPr>
              <a:spLocks noChangeArrowheads="1"/>
            </p:cNvSpPr>
            <p:nvPr/>
          </p:nvSpPr>
          <p:spPr bwMode="auto">
            <a:xfrm>
              <a:off x="576" y="2225"/>
              <a:ext cx="384" cy="384"/>
            </a:xfrm>
            <a:prstGeom prst="rect">
              <a:avLst/>
            </a:prstGeom>
            <a:noFill/>
            <a:ln w="50800">
              <a:solidFill>
                <a:srgbClr val="00FFFF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4837" name="Rectangle 13"/>
            <p:cNvSpPr>
              <a:spLocks noChangeArrowheads="1"/>
            </p:cNvSpPr>
            <p:nvPr/>
          </p:nvSpPr>
          <p:spPr bwMode="auto">
            <a:xfrm>
              <a:off x="1680" y="2273"/>
              <a:ext cx="384" cy="384"/>
            </a:xfrm>
            <a:prstGeom prst="rect">
              <a:avLst/>
            </a:prstGeom>
            <a:noFill/>
            <a:ln w="50800">
              <a:solidFill>
                <a:srgbClr val="00FFFF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4838" name="Rectangle 14"/>
            <p:cNvSpPr>
              <a:spLocks noChangeArrowheads="1"/>
            </p:cNvSpPr>
            <p:nvPr/>
          </p:nvSpPr>
          <p:spPr bwMode="auto">
            <a:xfrm>
              <a:off x="3648" y="2321"/>
              <a:ext cx="384" cy="384"/>
            </a:xfrm>
            <a:prstGeom prst="rect">
              <a:avLst/>
            </a:prstGeom>
            <a:noFill/>
            <a:ln w="50800">
              <a:solidFill>
                <a:srgbClr val="00FFFF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4839" name="Rectangle 15"/>
            <p:cNvSpPr>
              <a:spLocks noChangeArrowheads="1"/>
            </p:cNvSpPr>
            <p:nvPr/>
          </p:nvSpPr>
          <p:spPr bwMode="auto">
            <a:xfrm>
              <a:off x="4752" y="2273"/>
              <a:ext cx="384" cy="384"/>
            </a:xfrm>
            <a:prstGeom prst="rect">
              <a:avLst/>
            </a:prstGeom>
            <a:noFill/>
            <a:ln w="50800">
              <a:solidFill>
                <a:srgbClr val="00FFFF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3" name="Group 26"/>
          <p:cNvGrpSpPr>
            <a:grpSpLocks/>
          </p:cNvGrpSpPr>
          <p:nvPr/>
        </p:nvGrpSpPr>
        <p:grpSpPr bwMode="auto">
          <a:xfrm>
            <a:off x="304800" y="3684588"/>
            <a:ext cx="8458200" cy="304800"/>
            <a:chOff x="192" y="2321"/>
            <a:chExt cx="5328" cy="192"/>
          </a:xfrm>
        </p:grpSpPr>
        <p:sp>
          <p:nvSpPr>
            <p:cNvPr id="34828" name="Line 8"/>
            <p:cNvSpPr>
              <a:spLocks noChangeShapeType="1"/>
            </p:cNvSpPr>
            <p:nvPr/>
          </p:nvSpPr>
          <p:spPr bwMode="auto">
            <a:xfrm flipV="1">
              <a:off x="768" y="2321"/>
              <a:ext cx="528" cy="96"/>
            </a:xfrm>
            <a:prstGeom prst="line">
              <a:avLst/>
            </a:prstGeom>
            <a:noFill/>
            <a:ln w="50800">
              <a:solidFill>
                <a:srgbClr val="FFFF00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4829" name="Freeform 9"/>
            <p:cNvSpPr>
              <a:spLocks/>
            </p:cNvSpPr>
            <p:nvPr/>
          </p:nvSpPr>
          <p:spPr bwMode="auto">
            <a:xfrm>
              <a:off x="3264" y="2417"/>
              <a:ext cx="576" cy="96"/>
            </a:xfrm>
            <a:custGeom>
              <a:avLst/>
              <a:gdLst>
                <a:gd name="T0" fmla="*/ 93 w 907"/>
                <a:gd name="T1" fmla="*/ 3 h 235"/>
                <a:gd name="T2" fmla="*/ 0 w 907"/>
                <a:gd name="T3" fmla="*/ 0 h 235"/>
                <a:gd name="T4" fmla="*/ 0 60000 65536"/>
                <a:gd name="T5" fmla="*/ 0 60000 65536"/>
                <a:gd name="T6" fmla="*/ 0 w 907"/>
                <a:gd name="T7" fmla="*/ 0 h 235"/>
                <a:gd name="T8" fmla="*/ 907 w 907"/>
                <a:gd name="T9" fmla="*/ 235 h 235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T6" t="T7" r="T8" b="T9"/>
              <a:pathLst>
                <a:path w="907" h="235">
                  <a:moveTo>
                    <a:pt x="907" y="235"/>
                  </a:moveTo>
                  <a:lnTo>
                    <a:pt x="0" y="0"/>
                  </a:lnTo>
                </a:path>
              </a:pathLst>
            </a:custGeom>
            <a:noFill/>
            <a:ln w="50800">
              <a:solidFill>
                <a:srgbClr val="FFFF00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4830" name="Line 16"/>
            <p:cNvSpPr>
              <a:spLocks noChangeShapeType="1"/>
            </p:cNvSpPr>
            <p:nvPr/>
          </p:nvSpPr>
          <p:spPr bwMode="auto">
            <a:xfrm flipV="1">
              <a:off x="1920" y="2369"/>
              <a:ext cx="528" cy="96"/>
            </a:xfrm>
            <a:prstGeom prst="line">
              <a:avLst/>
            </a:prstGeom>
            <a:noFill/>
            <a:ln w="50800">
              <a:solidFill>
                <a:srgbClr val="FFFF00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4831" name="Line 17"/>
            <p:cNvSpPr>
              <a:spLocks noChangeShapeType="1"/>
            </p:cNvSpPr>
            <p:nvPr/>
          </p:nvSpPr>
          <p:spPr bwMode="auto">
            <a:xfrm flipV="1">
              <a:off x="3888" y="2417"/>
              <a:ext cx="528" cy="96"/>
            </a:xfrm>
            <a:prstGeom prst="line">
              <a:avLst/>
            </a:prstGeom>
            <a:noFill/>
            <a:ln w="50800">
              <a:solidFill>
                <a:srgbClr val="FFFF00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4832" name="Line 18"/>
            <p:cNvSpPr>
              <a:spLocks noChangeShapeType="1"/>
            </p:cNvSpPr>
            <p:nvPr/>
          </p:nvSpPr>
          <p:spPr bwMode="auto">
            <a:xfrm flipV="1">
              <a:off x="4992" y="2369"/>
              <a:ext cx="528" cy="96"/>
            </a:xfrm>
            <a:prstGeom prst="line">
              <a:avLst/>
            </a:prstGeom>
            <a:noFill/>
            <a:ln w="50800">
              <a:solidFill>
                <a:srgbClr val="FFFF00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4833" name="Freeform 20"/>
            <p:cNvSpPr>
              <a:spLocks/>
            </p:cNvSpPr>
            <p:nvPr/>
          </p:nvSpPr>
          <p:spPr bwMode="auto">
            <a:xfrm>
              <a:off x="4368" y="2369"/>
              <a:ext cx="576" cy="96"/>
            </a:xfrm>
            <a:custGeom>
              <a:avLst/>
              <a:gdLst>
                <a:gd name="T0" fmla="*/ 93 w 907"/>
                <a:gd name="T1" fmla="*/ 3 h 235"/>
                <a:gd name="T2" fmla="*/ 0 w 907"/>
                <a:gd name="T3" fmla="*/ 0 h 235"/>
                <a:gd name="T4" fmla="*/ 0 60000 65536"/>
                <a:gd name="T5" fmla="*/ 0 60000 65536"/>
                <a:gd name="T6" fmla="*/ 0 w 907"/>
                <a:gd name="T7" fmla="*/ 0 h 235"/>
                <a:gd name="T8" fmla="*/ 907 w 907"/>
                <a:gd name="T9" fmla="*/ 235 h 235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T6" t="T7" r="T8" b="T9"/>
              <a:pathLst>
                <a:path w="907" h="235">
                  <a:moveTo>
                    <a:pt x="907" y="235"/>
                  </a:moveTo>
                  <a:lnTo>
                    <a:pt x="0" y="0"/>
                  </a:lnTo>
                </a:path>
              </a:pathLst>
            </a:custGeom>
            <a:noFill/>
            <a:ln w="50800">
              <a:solidFill>
                <a:srgbClr val="FFFF00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4834" name="Freeform 21"/>
            <p:cNvSpPr>
              <a:spLocks/>
            </p:cNvSpPr>
            <p:nvPr/>
          </p:nvSpPr>
          <p:spPr bwMode="auto">
            <a:xfrm>
              <a:off x="1296" y="2369"/>
              <a:ext cx="576" cy="96"/>
            </a:xfrm>
            <a:custGeom>
              <a:avLst/>
              <a:gdLst>
                <a:gd name="T0" fmla="*/ 93 w 907"/>
                <a:gd name="T1" fmla="*/ 3 h 235"/>
                <a:gd name="T2" fmla="*/ 0 w 907"/>
                <a:gd name="T3" fmla="*/ 0 h 235"/>
                <a:gd name="T4" fmla="*/ 0 60000 65536"/>
                <a:gd name="T5" fmla="*/ 0 60000 65536"/>
                <a:gd name="T6" fmla="*/ 0 w 907"/>
                <a:gd name="T7" fmla="*/ 0 h 235"/>
                <a:gd name="T8" fmla="*/ 907 w 907"/>
                <a:gd name="T9" fmla="*/ 235 h 235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T6" t="T7" r="T8" b="T9"/>
              <a:pathLst>
                <a:path w="907" h="235">
                  <a:moveTo>
                    <a:pt x="907" y="235"/>
                  </a:moveTo>
                  <a:lnTo>
                    <a:pt x="0" y="0"/>
                  </a:lnTo>
                </a:path>
              </a:pathLst>
            </a:custGeom>
            <a:noFill/>
            <a:ln w="50800">
              <a:solidFill>
                <a:srgbClr val="FFFF00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4835" name="Freeform 22"/>
            <p:cNvSpPr>
              <a:spLocks/>
            </p:cNvSpPr>
            <p:nvPr/>
          </p:nvSpPr>
          <p:spPr bwMode="auto">
            <a:xfrm>
              <a:off x="192" y="2321"/>
              <a:ext cx="576" cy="96"/>
            </a:xfrm>
            <a:custGeom>
              <a:avLst/>
              <a:gdLst>
                <a:gd name="T0" fmla="*/ 93 w 907"/>
                <a:gd name="T1" fmla="*/ 3 h 235"/>
                <a:gd name="T2" fmla="*/ 0 w 907"/>
                <a:gd name="T3" fmla="*/ 0 h 235"/>
                <a:gd name="T4" fmla="*/ 0 60000 65536"/>
                <a:gd name="T5" fmla="*/ 0 60000 65536"/>
                <a:gd name="T6" fmla="*/ 0 w 907"/>
                <a:gd name="T7" fmla="*/ 0 h 235"/>
                <a:gd name="T8" fmla="*/ 907 w 907"/>
                <a:gd name="T9" fmla="*/ 235 h 235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T6" t="T7" r="T8" b="T9"/>
              <a:pathLst>
                <a:path w="907" h="235">
                  <a:moveTo>
                    <a:pt x="907" y="235"/>
                  </a:moveTo>
                  <a:lnTo>
                    <a:pt x="0" y="0"/>
                  </a:lnTo>
                </a:path>
              </a:pathLst>
            </a:custGeom>
            <a:noFill/>
            <a:ln w="50800">
              <a:solidFill>
                <a:srgbClr val="FFFF00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34824" name="Text Box 24"/>
          <p:cNvSpPr txBox="1">
            <a:spLocks noChangeArrowheads="1"/>
          </p:cNvSpPr>
          <p:nvPr/>
        </p:nvSpPr>
        <p:spPr bwMode="auto">
          <a:xfrm>
            <a:off x="3962400" y="5181600"/>
            <a:ext cx="12382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800" b="0"/>
              <a:t>test image</a:t>
            </a:r>
          </a:p>
        </p:txBody>
      </p:sp>
      <p:grpSp>
        <p:nvGrpSpPr>
          <p:cNvPr id="4" name="Group 27"/>
          <p:cNvGrpSpPr>
            <a:grpSpLocks/>
          </p:cNvGrpSpPr>
          <p:nvPr/>
        </p:nvGrpSpPr>
        <p:grpSpPr bwMode="auto">
          <a:xfrm>
            <a:off x="1981200" y="3608388"/>
            <a:ext cx="5105400" cy="228600"/>
            <a:chOff x="1248" y="2273"/>
            <a:chExt cx="3216" cy="144"/>
          </a:xfrm>
        </p:grpSpPr>
        <p:sp>
          <p:nvSpPr>
            <p:cNvPr id="34826" name="Oval 10"/>
            <p:cNvSpPr>
              <a:spLocks noChangeArrowheads="1"/>
            </p:cNvSpPr>
            <p:nvPr/>
          </p:nvSpPr>
          <p:spPr bwMode="auto">
            <a:xfrm>
              <a:off x="1248" y="2273"/>
              <a:ext cx="96" cy="96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rgbClr val="FFFF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4827" name="Oval 23"/>
            <p:cNvSpPr>
              <a:spLocks noChangeArrowheads="1"/>
            </p:cNvSpPr>
            <p:nvPr/>
          </p:nvSpPr>
          <p:spPr bwMode="auto">
            <a:xfrm>
              <a:off x="4368" y="2321"/>
              <a:ext cx="96" cy="96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rgbClr val="FFFF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152400"/>
            <a:ext cx="7467600" cy="655638"/>
          </a:xfrm>
        </p:spPr>
        <p:txBody>
          <a:bodyPr/>
          <a:lstStyle/>
          <a:p>
            <a:r>
              <a:rPr lang="en-US" dirty="0" smtClean="0"/>
              <a:t>Implicit shape models: Training</a:t>
            </a:r>
          </a:p>
        </p:txBody>
      </p:sp>
      <p:sp>
        <p:nvSpPr>
          <p:cNvPr id="35843" name="Rectangle 7"/>
          <p:cNvSpPr>
            <a:spLocks noGrp="1" noChangeArrowheads="1"/>
          </p:cNvSpPr>
          <p:nvPr>
            <p:ph type="body" idx="1"/>
          </p:nvPr>
        </p:nvSpPr>
        <p:spPr>
          <a:xfrm>
            <a:off x="457200" y="1069848"/>
            <a:ext cx="7467600" cy="4873752"/>
          </a:xfrm>
        </p:spPr>
        <p:txBody>
          <a:bodyPr/>
          <a:lstStyle/>
          <a:p>
            <a:pPr marL="533400" indent="-533400">
              <a:buFontTx/>
              <a:buAutoNum type="arabicPeriod"/>
            </a:pPr>
            <a:r>
              <a:rPr lang="en-US" dirty="0" smtClean="0"/>
              <a:t>Build codebook of patches around extracted interest points using clustering (more on this later in the course)</a:t>
            </a:r>
          </a:p>
        </p:txBody>
      </p:sp>
      <p:pic>
        <p:nvPicPr>
          <p:cNvPr id="35844" name="Picture 6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447800" y="2438400"/>
            <a:ext cx="6477000" cy="30241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152400"/>
            <a:ext cx="7467600" cy="731838"/>
          </a:xfrm>
        </p:spPr>
        <p:txBody>
          <a:bodyPr/>
          <a:lstStyle/>
          <a:p>
            <a:r>
              <a:rPr lang="en-US" dirty="0" smtClean="0"/>
              <a:t>Implicit shape models: Training</a:t>
            </a:r>
          </a:p>
        </p:txBody>
      </p:sp>
      <p:sp>
        <p:nvSpPr>
          <p:cNvPr id="3686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146048"/>
            <a:ext cx="7467600" cy="4873752"/>
          </a:xfrm>
        </p:spPr>
        <p:txBody>
          <a:bodyPr/>
          <a:lstStyle/>
          <a:p>
            <a:pPr marL="533400" indent="-533400">
              <a:buFontTx/>
              <a:buAutoNum type="arabicPeriod"/>
            </a:pPr>
            <a:r>
              <a:rPr lang="en-US" dirty="0" smtClean="0"/>
              <a:t>Build codebook of patches around extracted interest points using clustering</a:t>
            </a:r>
          </a:p>
          <a:p>
            <a:pPr marL="533400" indent="-533400">
              <a:buFontTx/>
              <a:buAutoNum type="arabicPeriod"/>
            </a:pPr>
            <a:r>
              <a:rPr lang="en-US" dirty="0" smtClean="0"/>
              <a:t>Map the patch around each interest point to closest codebook entry</a:t>
            </a:r>
          </a:p>
          <a:p>
            <a:pPr marL="533400" indent="-533400">
              <a:buFontTx/>
              <a:buAutoNum type="arabicPeriod"/>
            </a:pPr>
            <a:endParaRPr lang="en-US" dirty="0" smtClean="0"/>
          </a:p>
        </p:txBody>
      </p:sp>
      <p:pic>
        <p:nvPicPr>
          <p:cNvPr id="36868" name="Picture 6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914400" y="4262438"/>
            <a:ext cx="3184525" cy="21383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6869" name="Picture 7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273675" y="4270375"/>
            <a:ext cx="3184525" cy="2125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6870" name="AutoShape 8"/>
          <p:cNvSpPr>
            <a:spLocks noChangeArrowheads="1"/>
          </p:cNvSpPr>
          <p:nvPr/>
        </p:nvSpPr>
        <p:spPr bwMode="auto">
          <a:xfrm>
            <a:off x="4267200" y="5024438"/>
            <a:ext cx="838200" cy="609600"/>
          </a:xfrm>
          <a:prstGeom prst="rightArrow">
            <a:avLst>
              <a:gd name="adj1" fmla="val 50000"/>
              <a:gd name="adj2" fmla="val 34375"/>
            </a:avLst>
          </a:prstGeom>
          <a:solidFill>
            <a:srgbClr val="FFCC00"/>
          </a:solidFill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79248"/>
            <a:ext cx="7467600" cy="731838"/>
          </a:xfrm>
        </p:spPr>
        <p:txBody>
          <a:bodyPr/>
          <a:lstStyle/>
          <a:p>
            <a:r>
              <a:rPr lang="en-US" dirty="0" smtClean="0"/>
              <a:t>Implicit shape models: Training</a:t>
            </a:r>
          </a:p>
        </p:txBody>
      </p:sp>
      <p:sp>
        <p:nvSpPr>
          <p:cNvPr id="3789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993648"/>
            <a:ext cx="7467600" cy="4873752"/>
          </a:xfrm>
        </p:spPr>
        <p:txBody>
          <a:bodyPr/>
          <a:lstStyle/>
          <a:p>
            <a:pPr marL="533400" indent="-533400">
              <a:buFontTx/>
              <a:buAutoNum type="arabicPeriod"/>
            </a:pPr>
            <a:r>
              <a:rPr lang="en-US" smtClean="0"/>
              <a:t>Build codebook of patches around extracted interest points using clustering</a:t>
            </a:r>
          </a:p>
          <a:p>
            <a:pPr marL="533400" indent="-533400">
              <a:buFontTx/>
              <a:buAutoNum type="arabicPeriod"/>
            </a:pPr>
            <a:r>
              <a:rPr lang="en-US" smtClean="0"/>
              <a:t>Map the patch around each interest point to closest codebook entry</a:t>
            </a:r>
          </a:p>
          <a:p>
            <a:pPr marL="533400" indent="-533400">
              <a:buFontTx/>
              <a:buAutoNum type="arabicPeriod"/>
            </a:pPr>
            <a:r>
              <a:rPr lang="en-US" smtClean="0"/>
              <a:t>For each codebook entry, store all positions it was found, relative to object center</a:t>
            </a:r>
          </a:p>
          <a:p>
            <a:pPr marL="533400" indent="-533400">
              <a:buFontTx/>
              <a:buAutoNum type="arabicPeriod"/>
            </a:pPr>
            <a:endParaRPr lang="en-US" smtClean="0"/>
          </a:p>
        </p:txBody>
      </p:sp>
      <p:pic>
        <p:nvPicPr>
          <p:cNvPr id="37892" name="Picture 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914400" y="4262438"/>
            <a:ext cx="3184525" cy="21383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7893" name="Picture 5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273675" y="4270375"/>
            <a:ext cx="3184525" cy="2125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7894" name="AutoShape 6"/>
          <p:cNvSpPr>
            <a:spLocks noChangeArrowheads="1"/>
          </p:cNvSpPr>
          <p:nvPr/>
        </p:nvSpPr>
        <p:spPr bwMode="auto">
          <a:xfrm>
            <a:off x="4267200" y="5024438"/>
            <a:ext cx="838200" cy="609600"/>
          </a:xfrm>
          <a:prstGeom prst="rightArrow">
            <a:avLst>
              <a:gd name="adj1" fmla="val 50000"/>
              <a:gd name="adj2" fmla="val 34375"/>
            </a:avLst>
          </a:prstGeom>
          <a:solidFill>
            <a:srgbClr val="FFCC00"/>
          </a:solidFill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37895" name="Line 8"/>
          <p:cNvSpPr>
            <a:spLocks noChangeShapeType="1"/>
          </p:cNvSpPr>
          <p:nvPr/>
        </p:nvSpPr>
        <p:spPr bwMode="auto">
          <a:xfrm>
            <a:off x="6324600" y="4953000"/>
            <a:ext cx="533400" cy="457200"/>
          </a:xfrm>
          <a:prstGeom prst="line">
            <a:avLst/>
          </a:prstGeom>
          <a:noFill/>
          <a:ln w="38100">
            <a:solidFill>
              <a:srgbClr val="FF00FF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37896" name="Freeform 9"/>
          <p:cNvSpPr>
            <a:spLocks/>
          </p:cNvSpPr>
          <p:nvPr/>
        </p:nvSpPr>
        <p:spPr bwMode="auto">
          <a:xfrm>
            <a:off x="6897688" y="4908550"/>
            <a:ext cx="15875" cy="496888"/>
          </a:xfrm>
          <a:custGeom>
            <a:avLst/>
            <a:gdLst>
              <a:gd name="T0" fmla="*/ 2147483647 w 10"/>
              <a:gd name="T1" fmla="*/ 0 h 313"/>
              <a:gd name="T2" fmla="*/ 0 w 10"/>
              <a:gd name="T3" fmla="*/ 2147483647 h 313"/>
              <a:gd name="T4" fmla="*/ 0 60000 65536"/>
              <a:gd name="T5" fmla="*/ 0 60000 65536"/>
              <a:gd name="T6" fmla="*/ 0 w 10"/>
              <a:gd name="T7" fmla="*/ 0 h 313"/>
              <a:gd name="T8" fmla="*/ 10 w 10"/>
              <a:gd name="T9" fmla="*/ 313 h 313"/>
            </a:gdLst>
            <a:ahLst/>
            <a:cxnLst>
              <a:cxn ang="T4">
                <a:pos x="T0" y="T1"/>
              </a:cxn>
              <a:cxn ang="T5">
                <a:pos x="T2" y="T3"/>
              </a:cxn>
            </a:cxnLst>
            <a:rect l="T6" t="T7" r="T8" b="T9"/>
            <a:pathLst>
              <a:path w="10" h="313">
                <a:moveTo>
                  <a:pt x="10" y="0"/>
                </a:moveTo>
                <a:lnTo>
                  <a:pt x="0" y="313"/>
                </a:lnTo>
              </a:path>
            </a:pathLst>
          </a:custGeom>
          <a:noFill/>
          <a:ln w="38100">
            <a:solidFill>
              <a:srgbClr val="FF00FF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37897" name="Freeform 10"/>
          <p:cNvSpPr>
            <a:spLocks/>
          </p:cNvSpPr>
          <p:nvPr/>
        </p:nvSpPr>
        <p:spPr bwMode="auto">
          <a:xfrm>
            <a:off x="6416675" y="5422900"/>
            <a:ext cx="417513" cy="31750"/>
          </a:xfrm>
          <a:custGeom>
            <a:avLst/>
            <a:gdLst>
              <a:gd name="T0" fmla="*/ 0 w 263"/>
              <a:gd name="T1" fmla="*/ 0 h 20"/>
              <a:gd name="T2" fmla="*/ 2147483647 w 263"/>
              <a:gd name="T3" fmla="*/ 2147483647 h 20"/>
              <a:gd name="T4" fmla="*/ 0 60000 65536"/>
              <a:gd name="T5" fmla="*/ 0 60000 65536"/>
              <a:gd name="T6" fmla="*/ 0 w 263"/>
              <a:gd name="T7" fmla="*/ 0 h 20"/>
              <a:gd name="T8" fmla="*/ 263 w 263"/>
              <a:gd name="T9" fmla="*/ 20 h 20"/>
            </a:gdLst>
            <a:ahLst/>
            <a:cxnLst>
              <a:cxn ang="T4">
                <a:pos x="T0" y="T1"/>
              </a:cxn>
              <a:cxn ang="T5">
                <a:pos x="T2" y="T3"/>
              </a:cxn>
            </a:cxnLst>
            <a:rect l="T6" t="T7" r="T8" b="T9"/>
            <a:pathLst>
              <a:path w="263" h="20">
                <a:moveTo>
                  <a:pt x="0" y="0"/>
                </a:moveTo>
                <a:lnTo>
                  <a:pt x="263" y="20"/>
                </a:lnTo>
              </a:path>
            </a:pathLst>
          </a:custGeom>
          <a:noFill/>
          <a:ln w="38100">
            <a:solidFill>
              <a:srgbClr val="FF00FF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37898" name="Freeform 11"/>
          <p:cNvSpPr>
            <a:spLocks/>
          </p:cNvSpPr>
          <p:nvPr/>
        </p:nvSpPr>
        <p:spPr bwMode="auto">
          <a:xfrm>
            <a:off x="6324600" y="5534025"/>
            <a:ext cx="525463" cy="104775"/>
          </a:xfrm>
          <a:custGeom>
            <a:avLst/>
            <a:gdLst>
              <a:gd name="T0" fmla="*/ 0 w 331"/>
              <a:gd name="T1" fmla="*/ 2147483647 h 66"/>
              <a:gd name="T2" fmla="*/ 2147483647 w 331"/>
              <a:gd name="T3" fmla="*/ 0 h 66"/>
              <a:gd name="T4" fmla="*/ 0 60000 65536"/>
              <a:gd name="T5" fmla="*/ 0 60000 65536"/>
              <a:gd name="T6" fmla="*/ 0 w 331"/>
              <a:gd name="T7" fmla="*/ 0 h 66"/>
              <a:gd name="T8" fmla="*/ 331 w 331"/>
              <a:gd name="T9" fmla="*/ 66 h 66"/>
            </a:gdLst>
            <a:ahLst/>
            <a:cxnLst>
              <a:cxn ang="T4">
                <a:pos x="T0" y="T1"/>
              </a:cxn>
              <a:cxn ang="T5">
                <a:pos x="T2" y="T3"/>
              </a:cxn>
            </a:cxnLst>
            <a:rect l="T6" t="T7" r="T8" b="T9"/>
            <a:pathLst>
              <a:path w="331" h="66">
                <a:moveTo>
                  <a:pt x="0" y="66"/>
                </a:moveTo>
                <a:lnTo>
                  <a:pt x="331" y="0"/>
                </a:lnTo>
              </a:path>
            </a:pathLst>
          </a:custGeom>
          <a:noFill/>
          <a:ln w="38100">
            <a:solidFill>
              <a:srgbClr val="FF00FF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37899" name="Freeform 12"/>
          <p:cNvSpPr>
            <a:spLocks/>
          </p:cNvSpPr>
          <p:nvPr/>
        </p:nvSpPr>
        <p:spPr bwMode="auto">
          <a:xfrm>
            <a:off x="6962775" y="4924425"/>
            <a:ext cx="544513" cy="546100"/>
          </a:xfrm>
          <a:custGeom>
            <a:avLst/>
            <a:gdLst>
              <a:gd name="T0" fmla="*/ 2147483647 w 343"/>
              <a:gd name="T1" fmla="*/ 0 h 344"/>
              <a:gd name="T2" fmla="*/ 0 w 343"/>
              <a:gd name="T3" fmla="*/ 2147483647 h 344"/>
              <a:gd name="T4" fmla="*/ 0 60000 65536"/>
              <a:gd name="T5" fmla="*/ 0 60000 65536"/>
              <a:gd name="T6" fmla="*/ 0 w 343"/>
              <a:gd name="T7" fmla="*/ 0 h 344"/>
              <a:gd name="T8" fmla="*/ 343 w 343"/>
              <a:gd name="T9" fmla="*/ 344 h 344"/>
            </a:gdLst>
            <a:ahLst/>
            <a:cxnLst>
              <a:cxn ang="T4">
                <a:pos x="T0" y="T1"/>
              </a:cxn>
              <a:cxn ang="T5">
                <a:pos x="T2" y="T3"/>
              </a:cxn>
            </a:cxnLst>
            <a:rect l="T6" t="T7" r="T8" b="T9"/>
            <a:pathLst>
              <a:path w="343" h="344">
                <a:moveTo>
                  <a:pt x="343" y="0"/>
                </a:moveTo>
                <a:lnTo>
                  <a:pt x="0" y="344"/>
                </a:lnTo>
              </a:path>
            </a:pathLst>
          </a:custGeom>
          <a:noFill/>
          <a:ln w="38100">
            <a:solidFill>
              <a:srgbClr val="FF00FF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37900" name="Line 13"/>
          <p:cNvSpPr>
            <a:spLocks noChangeShapeType="1"/>
          </p:cNvSpPr>
          <p:nvPr/>
        </p:nvSpPr>
        <p:spPr bwMode="auto">
          <a:xfrm>
            <a:off x="5562600" y="5105400"/>
            <a:ext cx="1295400" cy="304800"/>
          </a:xfrm>
          <a:prstGeom prst="line">
            <a:avLst/>
          </a:prstGeom>
          <a:noFill/>
          <a:ln w="38100">
            <a:solidFill>
              <a:srgbClr val="FF00FF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37901" name="Freeform 14"/>
          <p:cNvSpPr>
            <a:spLocks/>
          </p:cNvSpPr>
          <p:nvPr/>
        </p:nvSpPr>
        <p:spPr bwMode="auto">
          <a:xfrm>
            <a:off x="5903913" y="5310188"/>
            <a:ext cx="993775" cy="128587"/>
          </a:xfrm>
          <a:custGeom>
            <a:avLst/>
            <a:gdLst>
              <a:gd name="T0" fmla="*/ 0 w 626"/>
              <a:gd name="T1" fmla="*/ 0 h 81"/>
              <a:gd name="T2" fmla="*/ 2147483647 w 626"/>
              <a:gd name="T3" fmla="*/ 2147483647 h 81"/>
              <a:gd name="T4" fmla="*/ 0 60000 65536"/>
              <a:gd name="T5" fmla="*/ 0 60000 65536"/>
              <a:gd name="T6" fmla="*/ 0 w 626"/>
              <a:gd name="T7" fmla="*/ 0 h 81"/>
              <a:gd name="T8" fmla="*/ 626 w 626"/>
              <a:gd name="T9" fmla="*/ 81 h 81"/>
            </a:gdLst>
            <a:ahLst/>
            <a:cxnLst>
              <a:cxn ang="T4">
                <a:pos x="T0" y="T1"/>
              </a:cxn>
              <a:cxn ang="T5">
                <a:pos x="T2" y="T3"/>
              </a:cxn>
            </a:cxnLst>
            <a:rect l="T6" t="T7" r="T8" b="T9"/>
            <a:pathLst>
              <a:path w="626" h="81">
                <a:moveTo>
                  <a:pt x="0" y="0"/>
                </a:moveTo>
                <a:lnTo>
                  <a:pt x="626" y="81"/>
                </a:lnTo>
              </a:path>
            </a:pathLst>
          </a:custGeom>
          <a:noFill/>
          <a:ln w="38100">
            <a:solidFill>
              <a:srgbClr val="FF00FF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37902" name="Freeform 15"/>
          <p:cNvSpPr>
            <a:spLocks/>
          </p:cNvSpPr>
          <p:nvPr/>
        </p:nvSpPr>
        <p:spPr bwMode="auto">
          <a:xfrm>
            <a:off x="6064250" y="5470525"/>
            <a:ext cx="849313" cy="144463"/>
          </a:xfrm>
          <a:custGeom>
            <a:avLst/>
            <a:gdLst>
              <a:gd name="T0" fmla="*/ 0 w 535"/>
              <a:gd name="T1" fmla="*/ 2147483647 h 91"/>
              <a:gd name="T2" fmla="*/ 2147483647 w 535"/>
              <a:gd name="T3" fmla="*/ 0 h 91"/>
              <a:gd name="T4" fmla="*/ 0 60000 65536"/>
              <a:gd name="T5" fmla="*/ 0 60000 65536"/>
              <a:gd name="T6" fmla="*/ 0 w 535"/>
              <a:gd name="T7" fmla="*/ 0 h 91"/>
              <a:gd name="T8" fmla="*/ 535 w 535"/>
              <a:gd name="T9" fmla="*/ 91 h 91"/>
            </a:gdLst>
            <a:ahLst/>
            <a:cxnLst>
              <a:cxn ang="T4">
                <a:pos x="T0" y="T1"/>
              </a:cxn>
              <a:cxn ang="T5">
                <a:pos x="T2" y="T3"/>
              </a:cxn>
            </a:cxnLst>
            <a:rect l="T6" t="T7" r="T8" b="T9"/>
            <a:pathLst>
              <a:path w="535" h="91">
                <a:moveTo>
                  <a:pt x="0" y="91"/>
                </a:moveTo>
                <a:lnTo>
                  <a:pt x="535" y="0"/>
                </a:lnTo>
              </a:path>
            </a:pathLst>
          </a:custGeom>
          <a:noFill/>
          <a:ln w="38100">
            <a:solidFill>
              <a:srgbClr val="FF00FF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37903" name="Freeform 16"/>
          <p:cNvSpPr>
            <a:spLocks/>
          </p:cNvSpPr>
          <p:nvPr/>
        </p:nvSpPr>
        <p:spPr bwMode="auto">
          <a:xfrm>
            <a:off x="6834188" y="5534025"/>
            <a:ext cx="79375" cy="593725"/>
          </a:xfrm>
          <a:custGeom>
            <a:avLst/>
            <a:gdLst>
              <a:gd name="T0" fmla="*/ 0 w 50"/>
              <a:gd name="T1" fmla="*/ 2147483647 h 374"/>
              <a:gd name="T2" fmla="*/ 2147483647 w 50"/>
              <a:gd name="T3" fmla="*/ 0 h 374"/>
              <a:gd name="T4" fmla="*/ 0 60000 65536"/>
              <a:gd name="T5" fmla="*/ 0 60000 65536"/>
              <a:gd name="T6" fmla="*/ 0 w 50"/>
              <a:gd name="T7" fmla="*/ 0 h 374"/>
              <a:gd name="T8" fmla="*/ 50 w 50"/>
              <a:gd name="T9" fmla="*/ 374 h 374"/>
            </a:gdLst>
            <a:ahLst/>
            <a:cxnLst>
              <a:cxn ang="T4">
                <a:pos x="T0" y="T1"/>
              </a:cxn>
              <a:cxn ang="T5">
                <a:pos x="T2" y="T3"/>
              </a:cxn>
            </a:cxnLst>
            <a:rect l="T6" t="T7" r="T8" b="T9"/>
            <a:pathLst>
              <a:path w="50" h="374">
                <a:moveTo>
                  <a:pt x="0" y="374"/>
                </a:moveTo>
                <a:lnTo>
                  <a:pt x="50" y="0"/>
                </a:lnTo>
              </a:path>
            </a:pathLst>
          </a:custGeom>
          <a:noFill/>
          <a:ln w="38100">
            <a:solidFill>
              <a:srgbClr val="FF00FF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37904" name="Freeform 17"/>
          <p:cNvSpPr>
            <a:spLocks/>
          </p:cNvSpPr>
          <p:nvPr/>
        </p:nvSpPr>
        <p:spPr bwMode="auto">
          <a:xfrm>
            <a:off x="6929438" y="5310188"/>
            <a:ext cx="530225" cy="144462"/>
          </a:xfrm>
          <a:custGeom>
            <a:avLst/>
            <a:gdLst>
              <a:gd name="T0" fmla="*/ 2147483647 w 334"/>
              <a:gd name="T1" fmla="*/ 0 h 91"/>
              <a:gd name="T2" fmla="*/ 0 w 334"/>
              <a:gd name="T3" fmla="*/ 2147483647 h 91"/>
              <a:gd name="T4" fmla="*/ 0 60000 65536"/>
              <a:gd name="T5" fmla="*/ 0 60000 65536"/>
              <a:gd name="T6" fmla="*/ 0 w 334"/>
              <a:gd name="T7" fmla="*/ 0 h 91"/>
              <a:gd name="T8" fmla="*/ 334 w 334"/>
              <a:gd name="T9" fmla="*/ 91 h 91"/>
            </a:gdLst>
            <a:ahLst/>
            <a:cxnLst>
              <a:cxn ang="T4">
                <a:pos x="T0" y="T1"/>
              </a:cxn>
              <a:cxn ang="T5">
                <a:pos x="T2" y="T3"/>
              </a:cxn>
            </a:cxnLst>
            <a:rect l="T6" t="T7" r="T8" b="T9"/>
            <a:pathLst>
              <a:path w="334" h="91">
                <a:moveTo>
                  <a:pt x="334" y="0"/>
                </a:moveTo>
                <a:lnTo>
                  <a:pt x="0" y="91"/>
                </a:lnTo>
              </a:path>
            </a:pathLst>
          </a:custGeom>
          <a:noFill/>
          <a:ln w="38100">
            <a:solidFill>
              <a:srgbClr val="FF00FF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37905" name="Freeform 18"/>
          <p:cNvSpPr>
            <a:spLocks/>
          </p:cNvSpPr>
          <p:nvPr/>
        </p:nvSpPr>
        <p:spPr bwMode="auto">
          <a:xfrm>
            <a:off x="6913563" y="5454650"/>
            <a:ext cx="835025" cy="223838"/>
          </a:xfrm>
          <a:custGeom>
            <a:avLst/>
            <a:gdLst>
              <a:gd name="T0" fmla="*/ 2147483647 w 526"/>
              <a:gd name="T1" fmla="*/ 2147483647 h 141"/>
              <a:gd name="T2" fmla="*/ 0 w 526"/>
              <a:gd name="T3" fmla="*/ 0 h 141"/>
              <a:gd name="T4" fmla="*/ 0 60000 65536"/>
              <a:gd name="T5" fmla="*/ 0 60000 65536"/>
              <a:gd name="T6" fmla="*/ 0 w 526"/>
              <a:gd name="T7" fmla="*/ 0 h 141"/>
              <a:gd name="T8" fmla="*/ 526 w 526"/>
              <a:gd name="T9" fmla="*/ 141 h 141"/>
            </a:gdLst>
            <a:ahLst/>
            <a:cxnLst>
              <a:cxn ang="T4">
                <a:pos x="T0" y="T1"/>
              </a:cxn>
              <a:cxn ang="T5">
                <a:pos x="T2" y="T3"/>
              </a:cxn>
            </a:cxnLst>
            <a:rect l="T6" t="T7" r="T8" b="T9"/>
            <a:pathLst>
              <a:path w="526" h="141">
                <a:moveTo>
                  <a:pt x="526" y="141"/>
                </a:moveTo>
                <a:lnTo>
                  <a:pt x="0" y="0"/>
                </a:lnTo>
              </a:path>
            </a:pathLst>
          </a:custGeom>
          <a:noFill/>
          <a:ln w="38100">
            <a:solidFill>
              <a:srgbClr val="FF00FF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37906" name="Freeform 19"/>
          <p:cNvSpPr>
            <a:spLocks/>
          </p:cNvSpPr>
          <p:nvPr/>
        </p:nvSpPr>
        <p:spPr bwMode="auto">
          <a:xfrm>
            <a:off x="6913563" y="5357813"/>
            <a:ext cx="1139825" cy="47625"/>
          </a:xfrm>
          <a:custGeom>
            <a:avLst/>
            <a:gdLst>
              <a:gd name="T0" fmla="*/ 2147483647 w 718"/>
              <a:gd name="T1" fmla="*/ 0 h 30"/>
              <a:gd name="T2" fmla="*/ 0 w 718"/>
              <a:gd name="T3" fmla="*/ 2147483647 h 30"/>
              <a:gd name="T4" fmla="*/ 0 60000 65536"/>
              <a:gd name="T5" fmla="*/ 0 60000 65536"/>
              <a:gd name="T6" fmla="*/ 0 w 718"/>
              <a:gd name="T7" fmla="*/ 0 h 30"/>
              <a:gd name="T8" fmla="*/ 718 w 718"/>
              <a:gd name="T9" fmla="*/ 30 h 30"/>
            </a:gdLst>
            <a:ahLst/>
            <a:cxnLst>
              <a:cxn ang="T4">
                <a:pos x="T0" y="T1"/>
              </a:cxn>
              <a:cxn ang="T5">
                <a:pos x="T2" y="T3"/>
              </a:cxn>
            </a:cxnLst>
            <a:rect l="T6" t="T7" r="T8" b="T9"/>
            <a:pathLst>
              <a:path w="718" h="30">
                <a:moveTo>
                  <a:pt x="718" y="0"/>
                </a:moveTo>
                <a:lnTo>
                  <a:pt x="0" y="30"/>
                </a:lnTo>
              </a:path>
            </a:pathLst>
          </a:custGeom>
          <a:noFill/>
          <a:ln w="38100">
            <a:solidFill>
              <a:srgbClr val="FF00FF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37907" name="Freeform 20"/>
          <p:cNvSpPr>
            <a:spLocks/>
          </p:cNvSpPr>
          <p:nvPr/>
        </p:nvSpPr>
        <p:spPr bwMode="auto">
          <a:xfrm>
            <a:off x="6946900" y="5470525"/>
            <a:ext cx="1025525" cy="223838"/>
          </a:xfrm>
          <a:custGeom>
            <a:avLst/>
            <a:gdLst>
              <a:gd name="T0" fmla="*/ 2147483647 w 646"/>
              <a:gd name="T1" fmla="*/ 2147483647 h 141"/>
              <a:gd name="T2" fmla="*/ 0 w 646"/>
              <a:gd name="T3" fmla="*/ 0 h 141"/>
              <a:gd name="T4" fmla="*/ 0 60000 65536"/>
              <a:gd name="T5" fmla="*/ 0 60000 65536"/>
              <a:gd name="T6" fmla="*/ 0 w 646"/>
              <a:gd name="T7" fmla="*/ 0 h 141"/>
              <a:gd name="T8" fmla="*/ 646 w 646"/>
              <a:gd name="T9" fmla="*/ 141 h 141"/>
            </a:gdLst>
            <a:ahLst/>
            <a:cxnLst>
              <a:cxn ang="T4">
                <a:pos x="T0" y="T1"/>
              </a:cxn>
              <a:cxn ang="T5">
                <a:pos x="T2" y="T3"/>
              </a:cxn>
            </a:cxnLst>
            <a:rect l="T6" t="T7" r="T8" b="T9"/>
            <a:pathLst>
              <a:path w="646" h="141">
                <a:moveTo>
                  <a:pt x="646" y="141"/>
                </a:moveTo>
                <a:lnTo>
                  <a:pt x="0" y="0"/>
                </a:lnTo>
              </a:path>
            </a:pathLst>
          </a:custGeom>
          <a:noFill/>
          <a:ln w="38100">
            <a:solidFill>
              <a:srgbClr val="FF00FF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37908" name="Freeform 21"/>
          <p:cNvSpPr>
            <a:spLocks/>
          </p:cNvSpPr>
          <p:nvPr/>
        </p:nvSpPr>
        <p:spPr bwMode="auto">
          <a:xfrm>
            <a:off x="6913563" y="5213350"/>
            <a:ext cx="1187450" cy="225425"/>
          </a:xfrm>
          <a:custGeom>
            <a:avLst/>
            <a:gdLst>
              <a:gd name="T0" fmla="*/ 2147483647 w 748"/>
              <a:gd name="T1" fmla="*/ 0 h 142"/>
              <a:gd name="T2" fmla="*/ 0 w 748"/>
              <a:gd name="T3" fmla="*/ 2147483647 h 142"/>
              <a:gd name="T4" fmla="*/ 0 60000 65536"/>
              <a:gd name="T5" fmla="*/ 0 60000 65536"/>
              <a:gd name="T6" fmla="*/ 0 w 748"/>
              <a:gd name="T7" fmla="*/ 0 h 142"/>
              <a:gd name="T8" fmla="*/ 748 w 748"/>
              <a:gd name="T9" fmla="*/ 142 h 142"/>
            </a:gdLst>
            <a:ahLst/>
            <a:cxnLst>
              <a:cxn ang="T4">
                <a:pos x="T0" y="T1"/>
              </a:cxn>
              <a:cxn ang="T5">
                <a:pos x="T2" y="T3"/>
              </a:cxn>
            </a:cxnLst>
            <a:rect l="T6" t="T7" r="T8" b="T9"/>
            <a:pathLst>
              <a:path w="748" h="142">
                <a:moveTo>
                  <a:pt x="748" y="0"/>
                </a:moveTo>
                <a:lnTo>
                  <a:pt x="0" y="142"/>
                </a:lnTo>
              </a:path>
            </a:pathLst>
          </a:custGeom>
          <a:noFill/>
          <a:ln w="38100">
            <a:solidFill>
              <a:srgbClr val="FF00FF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37909" name="Freeform 22"/>
          <p:cNvSpPr>
            <a:spLocks/>
          </p:cNvSpPr>
          <p:nvPr/>
        </p:nvSpPr>
        <p:spPr bwMode="auto">
          <a:xfrm>
            <a:off x="6913563" y="5357813"/>
            <a:ext cx="1284287" cy="112712"/>
          </a:xfrm>
          <a:custGeom>
            <a:avLst/>
            <a:gdLst>
              <a:gd name="T0" fmla="*/ 2147483647 w 809"/>
              <a:gd name="T1" fmla="*/ 0 h 71"/>
              <a:gd name="T2" fmla="*/ 0 w 809"/>
              <a:gd name="T3" fmla="*/ 2147483647 h 71"/>
              <a:gd name="T4" fmla="*/ 0 60000 65536"/>
              <a:gd name="T5" fmla="*/ 0 60000 65536"/>
              <a:gd name="T6" fmla="*/ 0 w 809"/>
              <a:gd name="T7" fmla="*/ 0 h 71"/>
              <a:gd name="T8" fmla="*/ 809 w 809"/>
              <a:gd name="T9" fmla="*/ 71 h 71"/>
            </a:gdLst>
            <a:ahLst/>
            <a:cxnLst>
              <a:cxn ang="T4">
                <a:pos x="T0" y="T1"/>
              </a:cxn>
              <a:cxn ang="T5">
                <a:pos x="T2" y="T3"/>
              </a:cxn>
            </a:cxnLst>
            <a:rect l="T6" t="T7" r="T8" b="T9"/>
            <a:pathLst>
              <a:path w="809" h="71">
                <a:moveTo>
                  <a:pt x="809" y="0"/>
                </a:moveTo>
                <a:lnTo>
                  <a:pt x="0" y="71"/>
                </a:lnTo>
              </a:path>
            </a:pathLst>
          </a:custGeom>
          <a:noFill/>
          <a:ln w="38100">
            <a:solidFill>
              <a:srgbClr val="FF00FF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37910" name="Freeform 23"/>
          <p:cNvSpPr>
            <a:spLocks/>
          </p:cNvSpPr>
          <p:nvPr/>
        </p:nvSpPr>
        <p:spPr bwMode="auto">
          <a:xfrm>
            <a:off x="6913563" y="5005388"/>
            <a:ext cx="819150" cy="433387"/>
          </a:xfrm>
          <a:custGeom>
            <a:avLst/>
            <a:gdLst>
              <a:gd name="T0" fmla="*/ 2147483647 w 516"/>
              <a:gd name="T1" fmla="*/ 0 h 273"/>
              <a:gd name="T2" fmla="*/ 0 w 516"/>
              <a:gd name="T3" fmla="*/ 2147483647 h 273"/>
              <a:gd name="T4" fmla="*/ 0 60000 65536"/>
              <a:gd name="T5" fmla="*/ 0 60000 65536"/>
              <a:gd name="T6" fmla="*/ 0 w 516"/>
              <a:gd name="T7" fmla="*/ 0 h 273"/>
              <a:gd name="T8" fmla="*/ 516 w 516"/>
              <a:gd name="T9" fmla="*/ 273 h 273"/>
            </a:gdLst>
            <a:ahLst/>
            <a:cxnLst>
              <a:cxn ang="T4">
                <a:pos x="T0" y="T1"/>
              </a:cxn>
              <a:cxn ang="T5">
                <a:pos x="T2" y="T3"/>
              </a:cxn>
            </a:cxnLst>
            <a:rect l="T6" t="T7" r="T8" b="T9"/>
            <a:pathLst>
              <a:path w="516" h="273">
                <a:moveTo>
                  <a:pt x="516" y="0"/>
                </a:moveTo>
                <a:lnTo>
                  <a:pt x="0" y="273"/>
                </a:lnTo>
              </a:path>
            </a:pathLst>
          </a:custGeom>
          <a:noFill/>
          <a:ln w="38100">
            <a:solidFill>
              <a:srgbClr val="FF00FF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37911" name="Freeform 24"/>
          <p:cNvSpPr>
            <a:spLocks/>
          </p:cNvSpPr>
          <p:nvPr/>
        </p:nvSpPr>
        <p:spPr bwMode="auto">
          <a:xfrm>
            <a:off x="6769100" y="4845050"/>
            <a:ext cx="96838" cy="560388"/>
          </a:xfrm>
          <a:custGeom>
            <a:avLst/>
            <a:gdLst>
              <a:gd name="T0" fmla="*/ 0 w 61"/>
              <a:gd name="T1" fmla="*/ 0 h 353"/>
              <a:gd name="T2" fmla="*/ 2147483647 w 61"/>
              <a:gd name="T3" fmla="*/ 2147483647 h 353"/>
              <a:gd name="T4" fmla="*/ 0 60000 65536"/>
              <a:gd name="T5" fmla="*/ 0 60000 65536"/>
              <a:gd name="T6" fmla="*/ 0 w 61"/>
              <a:gd name="T7" fmla="*/ 0 h 353"/>
              <a:gd name="T8" fmla="*/ 61 w 61"/>
              <a:gd name="T9" fmla="*/ 353 h 353"/>
            </a:gdLst>
            <a:ahLst/>
            <a:cxnLst>
              <a:cxn ang="T4">
                <a:pos x="T0" y="T1"/>
              </a:cxn>
              <a:cxn ang="T5">
                <a:pos x="T2" y="T3"/>
              </a:cxn>
            </a:cxnLst>
            <a:rect l="T6" t="T7" r="T8" b="T9"/>
            <a:pathLst>
              <a:path w="61" h="353">
                <a:moveTo>
                  <a:pt x="0" y="0"/>
                </a:moveTo>
                <a:lnTo>
                  <a:pt x="61" y="353"/>
                </a:lnTo>
              </a:path>
            </a:pathLst>
          </a:custGeom>
          <a:noFill/>
          <a:ln w="38100">
            <a:solidFill>
              <a:srgbClr val="FF00FF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37912" name="Oval 25"/>
          <p:cNvSpPr>
            <a:spLocks noChangeArrowheads="1"/>
          </p:cNvSpPr>
          <p:nvPr/>
        </p:nvSpPr>
        <p:spPr bwMode="auto">
          <a:xfrm>
            <a:off x="6858000" y="5334000"/>
            <a:ext cx="152400" cy="152400"/>
          </a:xfrm>
          <a:prstGeom prst="ellipse">
            <a:avLst/>
          </a:prstGeom>
          <a:solidFill>
            <a:srgbClr val="FF0000"/>
          </a:solidFill>
          <a:ln w="9525">
            <a:solidFill>
              <a:srgbClr val="FFFF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1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30162"/>
            <a:ext cx="7467600" cy="731838"/>
          </a:xfrm>
        </p:spPr>
        <p:txBody>
          <a:bodyPr/>
          <a:lstStyle/>
          <a:p>
            <a:r>
              <a:rPr lang="en-US" dirty="0" smtClean="0"/>
              <a:t>Implicit shape models: Testing</a:t>
            </a:r>
          </a:p>
        </p:txBody>
      </p:sp>
      <p:sp>
        <p:nvSpPr>
          <p:cNvPr id="12292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04800" y="914400"/>
            <a:ext cx="8458200" cy="2895600"/>
          </a:xfrm>
        </p:spPr>
        <p:txBody>
          <a:bodyPr/>
          <a:lstStyle/>
          <a:p>
            <a:pPr marL="533400" indent="-533400">
              <a:buFontTx/>
              <a:buAutoNum type="arabicPeriod"/>
            </a:pPr>
            <a:r>
              <a:rPr lang="en-US" sz="2400" dirty="0" smtClean="0"/>
              <a:t>Given test image, extract patches, match to codebook entry </a:t>
            </a:r>
          </a:p>
          <a:p>
            <a:pPr marL="533400" indent="-533400">
              <a:buFontTx/>
              <a:buAutoNum type="arabicPeriod"/>
            </a:pPr>
            <a:r>
              <a:rPr lang="en-US" sz="2400" dirty="0" smtClean="0"/>
              <a:t>Cast votes for possible positions of object center</a:t>
            </a:r>
          </a:p>
          <a:p>
            <a:pPr marL="533400" indent="-533400">
              <a:buFontTx/>
              <a:buAutoNum type="arabicPeriod"/>
            </a:pPr>
            <a:r>
              <a:rPr lang="en-US" sz="2400" dirty="0" smtClean="0"/>
              <a:t>Search for maxima in voting space</a:t>
            </a:r>
          </a:p>
          <a:p>
            <a:pPr marL="533400" indent="-533400">
              <a:buFontTx/>
              <a:buAutoNum type="arabicPeriod"/>
            </a:pPr>
            <a:r>
              <a:rPr lang="en-US" sz="2400" dirty="0" smtClean="0"/>
              <a:t>Extract weighted segmentation mask based on stored masks for the codebook occurrences</a:t>
            </a:r>
          </a:p>
        </p:txBody>
      </p:sp>
      <p:graphicFrame>
        <p:nvGraphicFramePr>
          <p:cNvPr id="12290" name="Object 4"/>
          <p:cNvGraphicFramePr>
            <a:graphicFrameLocks noGrp="1" noChangeAspect="1"/>
          </p:cNvGraphicFramePr>
          <p:nvPr>
            <p:ph sz="half" idx="4294967295"/>
          </p:nvPr>
        </p:nvGraphicFramePr>
        <p:xfrm>
          <a:off x="762000" y="3657600"/>
          <a:ext cx="7696200" cy="30400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5477" name="Image" r:id="rId4" imgW="11606349" imgH="4584127" progId="">
                  <p:embed/>
                </p:oleObj>
              </mc:Choice>
              <mc:Fallback>
                <p:oleObj name="Image" r:id="rId4" imgW="11606349" imgH="4584127" progId="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62000" y="3657600"/>
                        <a:ext cx="7696200" cy="30400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0"/>
            <a:ext cx="7467600" cy="731838"/>
          </a:xfrm>
        </p:spPr>
        <p:txBody>
          <a:bodyPr/>
          <a:lstStyle/>
          <a:p>
            <a:r>
              <a:rPr lang="en-US" dirty="0" smtClean="0"/>
              <a:t>Additional examples</a:t>
            </a:r>
            <a:endParaRPr lang="en-US" dirty="0"/>
          </a:p>
        </p:txBody>
      </p:sp>
      <p:pic>
        <p:nvPicPr>
          <p:cNvPr id="87044" name="Picture 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57200" y="1066800"/>
            <a:ext cx="1930400" cy="1447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7045" name="Picture 5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489200" y="1066800"/>
            <a:ext cx="1930400" cy="1447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7046" name="Picture 6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57200" y="2667001"/>
            <a:ext cx="1928422" cy="1447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7047" name="Picture 7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2489201" y="2667001"/>
            <a:ext cx="1928422" cy="1447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7048" name="Picture 8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457200" y="4267200"/>
            <a:ext cx="1930400" cy="1447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7049" name="Picture 9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2489200" y="4267200"/>
            <a:ext cx="1930400" cy="1447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7050" name="Picture 10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4800600" y="1066800"/>
            <a:ext cx="1930400" cy="1447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7051" name="Picture 11"/>
          <p:cNvPicPr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6781800" y="1066800"/>
            <a:ext cx="1932707" cy="14477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7052" name="Picture 12"/>
          <p:cNvPicPr>
            <a:picLocks noChangeAspect="1" noChangeArrowheads="1"/>
          </p:cNvPicPr>
          <p:nvPr/>
        </p:nvPicPr>
        <p:blipFill>
          <a:blip r:embed="rId11" cstate="print"/>
          <a:srcRect/>
          <a:stretch>
            <a:fillRect/>
          </a:stretch>
        </p:blipFill>
        <p:spPr bwMode="auto">
          <a:xfrm>
            <a:off x="4800600" y="2667000"/>
            <a:ext cx="1905000" cy="143046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7053" name="Picture 13"/>
          <p:cNvPicPr>
            <a:picLocks noChangeAspect="1" noChangeArrowheads="1"/>
          </p:cNvPicPr>
          <p:nvPr/>
        </p:nvPicPr>
        <p:blipFill>
          <a:blip r:embed="rId12" cstate="print"/>
          <a:srcRect/>
          <a:stretch>
            <a:fillRect/>
          </a:stretch>
        </p:blipFill>
        <p:spPr bwMode="auto">
          <a:xfrm>
            <a:off x="6781800" y="2667001"/>
            <a:ext cx="1928080" cy="1447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7054" name="Picture 14"/>
          <p:cNvPicPr>
            <a:picLocks noChangeAspect="1" noChangeArrowheads="1"/>
          </p:cNvPicPr>
          <p:nvPr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4800600" y="4267200"/>
            <a:ext cx="1905000" cy="1428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7055" name="Picture 15"/>
          <p:cNvPicPr>
            <a:picLocks noChangeAspect="1" noChangeArrowheads="1"/>
          </p:cNvPicPr>
          <p:nvPr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6781800" y="4267200"/>
            <a:ext cx="1930400" cy="1447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8" name="Rectangle 17"/>
          <p:cNvSpPr/>
          <p:nvPr/>
        </p:nvSpPr>
        <p:spPr>
          <a:xfrm>
            <a:off x="381000" y="5906869"/>
            <a:ext cx="86868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800" b="0" dirty="0" smtClean="0"/>
              <a:t>B. </a:t>
            </a:r>
            <a:r>
              <a:rPr lang="en-US" sz="1800" b="0" dirty="0" err="1" smtClean="0"/>
              <a:t>Leibe</a:t>
            </a:r>
            <a:r>
              <a:rPr lang="en-US" sz="1800" b="0" dirty="0" smtClean="0"/>
              <a:t>, A. </a:t>
            </a:r>
            <a:r>
              <a:rPr lang="en-US" sz="1800" b="0" dirty="0" err="1" smtClean="0"/>
              <a:t>Leonardis</a:t>
            </a:r>
            <a:r>
              <a:rPr lang="en-US" sz="1800" b="0" dirty="0" smtClean="0"/>
              <a:t>, and B. </a:t>
            </a:r>
            <a:r>
              <a:rPr lang="en-US" sz="1800" b="0" dirty="0" err="1" smtClean="0"/>
              <a:t>Schiele</a:t>
            </a:r>
            <a:r>
              <a:rPr lang="en-US" sz="1800" b="0" dirty="0" smtClean="0"/>
              <a:t>, </a:t>
            </a:r>
            <a:r>
              <a:rPr lang="en-US" sz="1800" b="0" dirty="0" smtClean="0">
                <a:hlinkClick r:id="rId15" tooltip="leibe-interleaved-ijcv07final"/>
              </a:rPr>
              <a:t>Robust Object Detection with Interleaved Categorization and Segmentation</a:t>
            </a:r>
            <a:r>
              <a:rPr lang="en-US" sz="1800" b="0" dirty="0" smtClean="0"/>
              <a:t>, IJCV 77 (1-3), pp. 259-289, 2008.</a:t>
            </a:r>
            <a:endParaRPr lang="en-US" sz="1800" b="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79248"/>
            <a:ext cx="7467600" cy="731838"/>
          </a:xfrm>
        </p:spPr>
        <p:txBody>
          <a:bodyPr/>
          <a:lstStyle/>
          <a:p>
            <a:r>
              <a:rPr lang="en-US" dirty="0" smtClean="0"/>
              <a:t>Implicit shape models: Details</a:t>
            </a:r>
          </a:p>
        </p:txBody>
      </p:sp>
      <p:sp>
        <p:nvSpPr>
          <p:cNvPr id="163840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993648"/>
            <a:ext cx="7467600" cy="4873752"/>
          </a:xfrm>
        </p:spPr>
        <p:txBody>
          <a:bodyPr>
            <a:normAutofit lnSpcReduction="10000"/>
          </a:bodyPr>
          <a:lstStyle/>
          <a:p>
            <a:pPr>
              <a:buFontTx/>
              <a:buChar char="•"/>
            </a:pPr>
            <a:r>
              <a:rPr lang="en-US" smtClean="0"/>
              <a:t>Supervised training </a:t>
            </a:r>
          </a:p>
          <a:p>
            <a:pPr lvl="1"/>
            <a:r>
              <a:rPr lang="en-US" smtClean="0"/>
              <a:t>Need reference location and segmentation mask for each training car</a:t>
            </a:r>
          </a:p>
          <a:p>
            <a:pPr>
              <a:buFontTx/>
              <a:buChar char="•"/>
            </a:pPr>
            <a:r>
              <a:rPr lang="en-US" smtClean="0"/>
              <a:t>Voting space is continuous, not discrete</a:t>
            </a:r>
          </a:p>
          <a:p>
            <a:pPr lvl="1"/>
            <a:r>
              <a:rPr lang="en-US" smtClean="0"/>
              <a:t>Clustering algorithm needed to find maxima</a:t>
            </a:r>
          </a:p>
          <a:p>
            <a:pPr>
              <a:buFontTx/>
              <a:buChar char="•"/>
            </a:pPr>
            <a:r>
              <a:rPr lang="en-US" smtClean="0"/>
              <a:t>How about dealing with scale changes?</a:t>
            </a:r>
          </a:p>
          <a:p>
            <a:pPr lvl="1"/>
            <a:r>
              <a:rPr lang="en-US" smtClean="0"/>
              <a:t>Option 1: search a range of scales, as in Hough transform for circles</a:t>
            </a:r>
          </a:p>
          <a:p>
            <a:pPr lvl="1"/>
            <a:r>
              <a:rPr lang="en-US" smtClean="0"/>
              <a:t>Option 2: use scale-covariant interest points</a:t>
            </a:r>
          </a:p>
          <a:p>
            <a:pPr>
              <a:buFontTx/>
              <a:buChar char="•"/>
            </a:pPr>
            <a:r>
              <a:rPr lang="en-US" smtClean="0"/>
              <a:t>Verification stage is very important</a:t>
            </a:r>
          </a:p>
          <a:p>
            <a:pPr lvl="1"/>
            <a:r>
              <a:rPr lang="en-US" smtClean="0"/>
              <a:t>Once we have a location hypothesis, we can overlay a more detailed template over the image and compare pixel-by-pixel, transfer segmentation masks, etc.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40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40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40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40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40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40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40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40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40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38403" grpId="0" build="p" bldLvl="2"/>
    </p:bldLst>
  </p:timing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79248"/>
            <a:ext cx="7467600" cy="655638"/>
          </a:xfrm>
        </p:spPr>
        <p:txBody>
          <a:bodyPr/>
          <a:lstStyle/>
          <a:p>
            <a:r>
              <a:rPr lang="en-US" dirty="0" smtClean="0"/>
              <a:t>Hough transform: Discussion</a:t>
            </a:r>
          </a:p>
        </p:txBody>
      </p:sp>
      <p:sp>
        <p:nvSpPr>
          <p:cNvPr id="144179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917448"/>
            <a:ext cx="7467600" cy="4873752"/>
          </a:xfrm>
        </p:spPr>
        <p:txBody>
          <a:bodyPr>
            <a:normAutofit lnSpcReduction="10000"/>
          </a:bodyPr>
          <a:lstStyle/>
          <a:p>
            <a:pPr>
              <a:buFontTx/>
              <a:buChar char="•"/>
            </a:pPr>
            <a:r>
              <a:rPr lang="en-US" dirty="0" smtClean="0"/>
              <a:t>Pros</a:t>
            </a:r>
          </a:p>
          <a:p>
            <a:pPr lvl="1"/>
            <a:r>
              <a:rPr lang="en-US" dirty="0" smtClean="0"/>
              <a:t>Can deal with non-locality and occlusion</a:t>
            </a:r>
          </a:p>
          <a:p>
            <a:pPr lvl="1"/>
            <a:r>
              <a:rPr lang="en-US" dirty="0" smtClean="0"/>
              <a:t>Can detect multiple instances of a model</a:t>
            </a:r>
          </a:p>
          <a:p>
            <a:pPr lvl="1"/>
            <a:r>
              <a:rPr lang="en-US" dirty="0" smtClean="0"/>
              <a:t>Some robustness to noise: noise points unlikely to contribute consistently to any single bin</a:t>
            </a:r>
          </a:p>
          <a:p>
            <a:pPr>
              <a:buFontTx/>
              <a:buChar char="•"/>
            </a:pPr>
            <a:r>
              <a:rPr lang="en-US" dirty="0" smtClean="0"/>
              <a:t>Cons</a:t>
            </a:r>
          </a:p>
          <a:p>
            <a:pPr lvl="1"/>
            <a:r>
              <a:rPr lang="en-US" dirty="0" smtClean="0"/>
              <a:t>Complexity of search time increases exponentially with the number of model parameters</a:t>
            </a:r>
          </a:p>
          <a:p>
            <a:pPr lvl="1"/>
            <a:r>
              <a:rPr lang="en-US" dirty="0" smtClean="0"/>
              <a:t>Non-target shapes can produce spurious peaks in parameter space</a:t>
            </a:r>
          </a:p>
          <a:p>
            <a:pPr lvl="1"/>
            <a:r>
              <a:rPr lang="en-US" dirty="0" smtClean="0"/>
              <a:t>It’s hard to pick a good grid size</a:t>
            </a:r>
            <a:br>
              <a:rPr lang="en-US" dirty="0" smtClean="0"/>
            </a:br>
            <a:endParaRPr lang="en-US" dirty="0" smtClean="0"/>
          </a:p>
          <a:p>
            <a:pPr>
              <a:buFontTx/>
              <a:buChar char="•"/>
            </a:pPr>
            <a:r>
              <a:rPr lang="en-US" dirty="0" smtClean="0"/>
              <a:t>Hough transform vs. RANSAC</a:t>
            </a:r>
          </a:p>
          <a:p>
            <a:pPr>
              <a:buFontTx/>
              <a:buChar char="•"/>
            </a:pPr>
            <a:endParaRPr lang="en-US" dirty="0" smtClean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17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179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179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179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179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179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179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179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179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41795" grpId="0" build="p" bldLvl="2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OURCE" val="\documentclass{slides}\pagestyle{empty}&#10;\begin{document}&#10;$\theta = \tan^{-1} \left(\frac{\partial f}{\partial y}/\frac{\partial f}{\partial x}\right)$&#10;\end{document}&#10;"/>
  <p:tag name="EXTERNALNAME" val="Edittex"/>
  <p:tag name="BLEND" val="False"/>
  <p:tag name="TRANSPARENT" val="False"/>
  <p:tag name="BITMAPFORMAT" val="bmpmono"/>
  <p:tag name="DEBUGINTERACTIVE" val="True"/>
  <p:tag name="ORIGWIDTH" val="659.75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OURCE" val="\documentclass{slides}\pagestyle{empty}&#10;\begin{document}&#10;$\theta$&#10;\end{document}&#10;"/>
  <p:tag name="EXTERNALNAME" val="Edittex"/>
  <p:tag name="BLEND" val="False"/>
  <p:tag name="TRANSPARENT" val="True"/>
  <p:tag name="BITMAPFORMAT" val="bmpmono"/>
  <p:tag name="DEBUGINTERACTIVE" val="True"/>
  <p:tag name="ORIGWIDTH" val="33.25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OURCE" val="\documentclass{slides}\pagestyle{empty}&#10;\begin{document}&#10;$\nabla f = \left[\frac{\partial f}{\partial x},\frac{\partial f}{\partial y}\right]$&#10;\end{document}&#10;"/>
  <p:tag name="EXTERNALNAME" val="Edittex"/>
  <p:tag name="BLEND" val="False"/>
  <p:tag name="TRANSPARENT" val="False"/>
  <p:tag name="BITMAPFORMAT" val="bmpmono"/>
  <p:tag name="DEBUGINTERACTIVE" val="True"/>
  <p:tag name="ORIGWIDTH" val="479.75"/>
</p:tagLst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Oriel">
  <a:themeElements>
    <a:clrScheme name="Oriel">
      <a:dk1>
        <a:sysClr val="windowText" lastClr="000000"/>
      </a:dk1>
      <a:lt1>
        <a:sysClr val="window" lastClr="FFFFFF"/>
      </a:lt1>
      <a:dk2>
        <a:srgbClr val="575F6D"/>
      </a:dk2>
      <a:lt2>
        <a:srgbClr val="FFF39D"/>
      </a:lt2>
      <a:accent1>
        <a:srgbClr val="FE8637"/>
      </a:accent1>
      <a:accent2>
        <a:srgbClr val="7598D9"/>
      </a:accent2>
      <a:accent3>
        <a:srgbClr val="B32C16"/>
      </a:accent3>
      <a:accent4>
        <a:srgbClr val="F5CD2D"/>
      </a:accent4>
      <a:accent5>
        <a:srgbClr val="AEBAD5"/>
      </a:accent5>
      <a:accent6>
        <a:srgbClr val="777C84"/>
      </a:accent6>
      <a:hlink>
        <a:srgbClr val="D2611C"/>
      </a:hlink>
      <a:folHlink>
        <a:srgbClr val="3B435B"/>
      </a:folHlink>
    </a:clrScheme>
    <a:fontScheme name="Oriel">
      <a:majorFont>
        <a:latin typeface="Century Schoolbook"/>
        <a:ea typeface=""/>
        <a:cs typeface=""/>
        <a:font script="Jpan" typeface="ＭＳ Ｐ明朝"/>
        <a:font script="Hang" typeface="휴먼매직체"/>
        <a:font script="Hans" typeface="华文楷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entury Schoolbook"/>
        <a:ea typeface=""/>
        <a:cs typeface=""/>
        <a:font script="Jpan" typeface="ＭＳ Ｐ明朝"/>
        <a:font script="Hang" typeface="휴먼매직체"/>
        <a:font script="Hans" typeface="宋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Oriel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60000"/>
              </a:schemeClr>
            </a:gs>
            <a:gs pos="30000">
              <a:schemeClr val="phClr">
                <a:tint val="38000"/>
                <a:satMod val="260000"/>
              </a:schemeClr>
            </a:gs>
            <a:gs pos="75000">
              <a:schemeClr val="phClr">
                <a:tint val="55000"/>
                <a:satMod val="255000"/>
              </a:schemeClr>
            </a:gs>
            <a:gs pos="100000">
              <a:schemeClr val="phClr">
                <a:tint val="70000"/>
                <a:satMod val="255000"/>
              </a:schemeClr>
            </a:gs>
          </a:gsLst>
          <a:path path="circle">
            <a:fillToRect l="5000" t="100000" r="120000" b="10000"/>
          </a:path>
        </a:gradFill>
        <a:gradFill rotWithShape="1">
          <a:gsLst>
            <a:gs pos="0">
              <a:schemeClr val="phClr">
                <a:shade val="63000"/>
                <a:satMod val="165000"/>
              </a:schemeClr>
            </a:gs>
            <a:gs pos="30000">
              <a:schemeClr val="phClr">
                <a:shade val="58000"/>
                <a:satMod val="165000"/>
              </a:schemeClr>
            </a:gs>
            <a:gs pos="75000">
              <a:schemeClr val="phClr">
                <a:shade val="30000"/>
                <a:satMod val="175000"/>
              </a:schemeClr>
            </a:gs>
            <a:gs pos="100000">
              <a:schemeClr val="phClr">
                <a:shade val="15000"/>
                <a:satMod val="175000"/>
              </a:schemeClr>
            </a:gs>
          </a:gsLst>
          <a:path path="circle">
            <a:fillToRect l="5000" t="100000" r="120000" b="10000"/>
          </a:path>
        </a:gradFill>
      </a:fillStyleLst>
      <a:lnStyleLst>
        <a:ln w="12700" cap="flat" cmpd="sng" algn="ctr">
          <a:solidFill>
            <a:schemeClr val="phClr">
              <a:shade val="70000"/>
              <a:satMod val="15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492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0"/>
            </a:lightRig>
          </a:scene3d>
          <a:sp3d>
            <a:bevelT w="47625" h="69850"/>
            <a:contourClr>
              <a:schemeClr val="lt1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58000"/>
                <a:satMod val="125000"/>
              </a:schemeClr>
            </a:gs>
            <a:gs pos="40000">
              <a:schemeClr val="phClr">
                <a:tint val="90000"/>
                <a:shade val="90000"/>
                <a:satMod val="120000"/>
              </a:schemeClr>
            </a:gs>
            <a:gs pos="100000">
              <a:schemeClr val="phClr">
                <a:tint val="5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shade val="80000"/>
              </a:schemeClr>
              <a:schemeClr val="phClr">
                <a:tint val="91000"/>
              </a:schemeClr>
            </a:duotone>
          </a:blip>
          <a:tile tx="0" ty="0" sx="40000" sy="50000" flip="y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Oriel</Template>
  <TotalTime>42802</TotalTime>
  <Words>3336</Words>
  <Application>Microsoft Office PowerPoint</Application>
  <PresentationFormat>On-screen Show (4:3)</PresentationFormat>
  <Paragraphs>600</Paragraphs>
  <Slides>85</Slides>
  <Notes>78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2</vt:i4>
      </vt:variant>
      <vt:variant>
        <vt:lpstr>Slide Titles</vt:lpstr>
      </vt:variant>
      <vt:variant>
        <vt:i4>85</vt:i4>
      </vt:variant>
    </vt:vector>
  </HeadingPairs>
  <TitlesOfParts>
    <vt:vector size="88" baseType="lpstr">
      <vt:lpstr>Oriel</vt:lpstr>
      <vt:lpstr>Image</vt:lpstr>
      <vt:lpstr>Equation</vt:lpstr>
      <vt:lpstr>CS 558 Computer Vision</vt:lpstr>
      <vt:lpstr>Outline</vt:lpstr>
      <vt:lpstr>Outline</vt:lpstr>
      <vt:lpstr>Fitting</vt:lpstr>
      <vt:lpstr>Fitting</vt:lpstr>
      <vt:lpstr>Fitting</vt:lpstr>
      <vt:lpstr>Fitting: Issues</vt:lpstr>
      <vt:lpstr>Fitting: Overview</vt:lpstr>
      <vt:lpstr>Outline</vt:lpstr>
      <vt:lpstr>Least squares line fitting</vt:lpstr>
      <vt:lpstr>Problem with “vertical” least squares</vt:lpstr>
      <vt:lpstr>Total least squares</vt:lpstr>
      <vt:lpstr>Total least squares</vt:lpstr>
      <vt:lpstr>Total least squares</vt:lpstr>
      <vt:lpstr>Total least squares</vt:lpstr>
      <vt:lpstr>Total least squares</vt:lpstr>
      <vt:lpstr>Least squares as likelihood maximization</vt:lpstr>
      <vt:lpstr>Least squares as likelihood maximization</vt:lpstr>
      <vt:lpstr>Least squares: Robustness to noise</vt:lpstr>
      <vt:lpstr>Least squares: Robustness to noise</vt:lpstr>
      <vt:lpstr>Robust estimators</vt:lpstr>
      <vt:lpstr>Choosing the scale: Just right</vt:lpstr>
      <vt:lpstr>Choosing the scale: Too small</vt:lpstr>
      <vt:lpstr>Choosing the scale: Too large</vt:lpstr>
      <vt:lpstr>Robust estimation: Details</vt:lpstr>
      <vt:lpstr>Outline</vt:lpstr>
      <vt:lpstr>RANSAC</vt:lpstr>
      <vt:lpstr>RANSAC for line fitting example</vt:lpstr>
      <vt:lpstr>RANSAC for line fitting example</vt:lpstr>
      <vt:lpstr>RANSAC for line fitting example</vt:lpstr>
      <vt:lpstr>RANSAC for line fitting example</vt:lpstr>
      <vt:lpstr>RANSAC for line fitting example</vt:lpstr>
      <vt:lpstr>RANSAC for line fitting example</vt:lpstr>
      <vt:lpstr>RANSAC for line fitting example</vt:lpstr>
      <vt:lpstr>RANSAC for line fitting example</vt:lpstr>
      <vt:lpstr>RANSAC for line fitting example</vt:lpstr>
      <vt:lpstr>RANSAC for line fitting example</vt:lpstr>
      <vt:lpstr>RANSAC for line fitting</vt:lpstr>
      <vt:lpstr>Choosing the parameters</vt:lpstr>
      <vt:lpstr>Choosing the parameters</vt:lpstr>
      <vt:lpstr>Choosing the parameters</vt:lpstr>
      <vt:lpstr>Choosing the parameters</vt:lpstr>
      <vt:lpstr>Adaptively determining the number of samples</vt:lpstr>
      <vt:lpstr>RANSAC pros and cons</vt:lpstr>
      <vt:lpstr>Outline</vt:lpstr>
      <vt:lpstr>Fitting: The Hough transform</vt:lpstr>
      <vt:lpstr>Voting schemes</vt:lpstr>
      <vt:lpstr>Hough transform</vt:lpstr>
      <vt:lpstr>Parameter space representation</vt:lpstr>
      <vt:lpstr>Parameter space representation</vt:lpstr>
      <vt:lpstr>Parameter space representation</vt:lpstr>
      <vt:lpstr>Parameter space representation</vt:lpstr>
      <vt:lpstr>Parameter space representation</vt:lpstr>
      <vt:lpstr>Parameter space representation</vt:lpstr>
      <vt:lpstr>Parameter space representation</vt:lpstr>
      <vt:lpstr>Algorithm outline</vt:lpstr>
      <vt:lpstr>Basic illustration</vt:lpstr>
      <vt:lpstr>Other shapes</vt:lpstr>
      <vt:lpstr>Several lines</vt:lpstr>
      <vt:lpstr>A more complicated image</vt:lpstr>
      <vt:lpstr>Effect of noise</vt:lpstr>
      <vt:lpstr>Effect of noise</vt:lpstr>
      <vt:lpstr>Effect of noise</vt:lpstr>
      <vt:lpstr>Random points</vt:lpstr>
      <vt:lpstr>Random points</vt:lpstr>
      <vt:lpstr>Dealing with noise</vt:lpstr>
      <vt:lpstr>Incorporating image gradients</vt:lpstr>
      <vt:lpstr>Hough transform for circles</vt:lpstr>
      <vt:lpstr>Hough transform for circles </vt:lpstr>
      <vt:lpstr>Hough transform for circles</vt:lpstr>
      <vt:lpstr>Outline</vt:lpstr>
      <vt:lpstr>Application in recognition</vt:lpstr>
      <vt:lpstr>Hough circles vs. Laplacian blobs</vt:lpstr>
      <vt:lpstr>Generalized Hough transform</vt:lpstr>
      <vt:lpstr>Generalized Hough transform</vt:lpstr>
      <vt:lpstr>Generalized Hough transform</vt:lpstr>
      <vt:lpstr>Application in recognition</vt:lpstr>
      <vt:lpstr>Application in recognition</vt:lpstr>
      <vt:lpstr>Implicit shape models: Training</vt:lpstr>
      <vt:lpstr>Implicit shape models: Training</vt:lpstr>
      <vt:lpstr>Implicit shape models: Training</vt:lpstr>
      <vt:lpstr>Implicit shape models: Testing</vt:lpstr>
      <vt:lpstr>Additional examples</vt:lpstr>
      <vt:lpstr>Implicit shape models: Details</vt:lpstr>
      <vt:lpstr>Hough transform: Discussion</vt:lpstr>
    </vt:vector>
  </TitlesOfParts>
  <Company>Carnegie Mellon University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Introduction</dc:title>
  <dc:creator>efros</dc:creator>
  <cp:lastModifiedBy>Gang Hua</cp:lastModifiedBy>
  <cp:revision>1779</cp:revision>
  <dcterms:created xsi:type="dcterms:W3CDTF">2004-08-29T23:15:23Z</dcterms:created>
  <dcterms:modified xsi:type="dcterms:W3CDTF">2012-03-01T22:54:52Z</dcterms:modified>
</cp:coreProperties>
</file>