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13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Default Extension="emf" ContentType="image/x-emf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11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110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19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15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1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notesSlides/notesSlide89.xml" ContentType="application/vnd.openxmlformats-officedocument.presentationml.notesSlide+xml"/>
  <Override PartName="/ppt/notesSlides/notesSlide116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67.xml" ContentType="application/vnd.openxmlformats-officedocument.presentationml.notesSlide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notesSlides/notesSlide117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28"/>
  </p:notesMasterIdLst>
  <p:sldIdLst>
    <p:sldId id="527" r:id="rId3"/>
    <p:sldId id="528" r:id="rId4"/>
    <p:sldId id="461" r:id="rId5"/>
    <p:sldId id="422" r:id="rId6"/>
    <p:sldId id="440" r:id="rId7"/>
    <p:sldId id="441" r:id="rId8"/>
    <p:sldId id="423" r:id="rId9"/>
    <p:sldId id="428" r:id="rId10"/>
    <p:sldId id="509" r:id="rId11"/>
    <p:sldId id="425" r:id="rId12"/>
    <p:sldId id="427" r:id="rId13"/>
    <p:sldId id="515" r:id="rId14"/>
    <p:sldId id="462" r:id="rId15"/>
    <p:sldId id="477" r:id="rId16"/>
    <p:sldId id="516" r:id="rId17"/>
    <p:sldId id="463" r:id="rId18"/>
    <p:sldId id="482" r:id="rId19"/>
    <p:sldId id="517" r:id="rId20"/>
    <p:sldId id="464" r:id="rId21"/>
    <p:sldId id="465" r:id="rId22"/>
    <p:sldId id="466" r:id="rId23"/>
    <p:sldId id="471" r:id="rId24"/>
    <p:sldId id="497" r:id="rId25"/>
    <p:sldId id="472" r:id="rId26"/>
    <p:sldId id="518" r:id="rId27"/>
    <p:sldId id="467" r:id="rId28"/>
    <p:sldId id="468" r:id="rId29"/>
    <p:sldId id="479" r:id="rId30"/>
    <p:sldId id="469" r:id="rId31"/>
    <p:sldId id="480" r:id="rId32"/>
    <p:sldId id="519" r:id="rId33"/>
    <p:sldId id="460" r:id="rId34"/>
    <p:sldId id="439" r:id="rId35"/>
    <p:sldId id="520" r:id="rId36"/>
    <p:sldId id="512" r:id="rId37"/>
    <p:sldId id="470" r:id="rId38"/>
    <p:sldId id="521" r:id="rId39"/>
    <p:sldId id="523" r:id="rId40"/>
    <p:sldId id="522" r:id="rId41"/>
    <p:sldId id="484" r:id="rId42"/>
    <p:sldId id="483" r:id="rId43"/>
    <p:sldId id="514" r:id="rId44"/>
    <p:sldId id="524" r:id="rId45"/>
    <p:sldId id="476" r:id="rId46"/>
    <p:sldId id="475" r:id="rId47"/>
    <p:sldId id="525" r:id="rId48"/>
    <p:sldId id="498" r:id="rId49"/>
    <p:sldId id="511" r:id="rId50"/>
    <p:sldId id="442" r:id="rId51"/>
    <p:sldId id="526" r:id="rId52"/>
    <p:sldId id="601" r:id="rId53"/>
    <p:sldId id="529" r:id="rId54"/>
    <p:sldId id="530" r:id="rId55"/>
    <p:sldId id="531" r:id="rId56"/>
    <p:sldId id="532" r:id="rId57"/>
    <p:sldId id="533" r:id="rId58"/>
    <p:sldId id="534" r:id="rId59"/>
    <p:sldId id="535" r:id="rId60"/>
    <p:sldId id="536" r:id="rId61"/>
    <p:sldId id="537" r:id="rId62"/>
    <p:sldId id="538" r:id="rId63"/>
    <p:sldId id="539" r:id="rId64"/>
    <p:sldId id="540" r:id="rId65"/>
    <p:sldId id="541" r:id="rId66"/>
    <p:sldId id="542" r:id="rId67"/>
    <p:sldId id="543" r:id="rId68"/>
    <p:sldId id="544" r:id="rId69"/>
    <p:sldId id="545" r:id="rId70"/>
    <p:sldId id="546" r:id="rId71"/>
    <p:sldId id="547" r:id="rId72"/>
    <p:sldId id="548" r:id="rId73"/>
    <p:sldId id="549" r:id="rId74"/>
    <p:sldId id="550" r:id="rId75"/>
    <p:sldId id="551" r:id="rId76"/>
    <p:sldId id="552" r:id="rId77"/>
    <p:sldId id="602" r:id="rId78"/>
    <p:sldId id="553" r:id="rId79"/>
    <p:sldId id="554" r:id="rId80"/>
    <p:sldId id="555" r:id="rId81"/>
    <p:sldId id="556" r:id="rId82"/>
    <p:sldId id="557" r:id="rId83"/>
    <p:sldId id="558" r:id="rId84"/>
    <p:sldId id="559" r:id="rId85"/>
    <p:sldId id="560" r:id="rId86"/>
    <p:sldId id="561" r:id="rId87"/>
    <p:sldId id="562" r:id="rId88"/>
    <p:sldId id="563" r:id="rId89"/>
    <p:sldId id="564" r:id="rId90"/>
    <p:sldId id="565" r:id="rId91"/>
    <p:sldId id="566" r:id="rId92"/>
    <p:sldId id="567" r:id="rId93"/>
    <p:sldId id="568" r:id="rId94"/>
    <p:sldId id="569" r:id="rId95"/>
    <p:sldId id="570" r:id="rId96"/>
    <p:sldId id="571" r:id="rId97"/>
    <p:sldId id="572" r:id="rId98"/>
    <p:sldId id="573" r:id="rId99"/>
    <p:sldId id="574" r:id="rId100"/>
    <p:sldId id="575" r:id="rId101"/>
    <p:sldId id="576" r:id="rId102"/>
    <p:sldId id="577" r:id="rId103"/>
    <p:sldId id="578" r:id="rId104"/>
    <p:sldId id="579" r:id="rId105"/>
    <p:sldId id="580" r:id="rId106"/>
    <p:sldId id="603" r:id="rId107"/>
    <p:sldId id="581" r:id="rId108"/>
    <p:sldId id="582" r:id="rId109"/>
    <p:sldId id="583" r:id="rId110"/>
    <p:sldId id="584" r:id="rId111"/>
    <p:sldId id="585" r:id="rId112"/>
    <p:sldId id="586" r:id="rId113"/>
    <p:sldId id="587" r:id="rId114"/>
    <p:sldId id="588" r:id="rId115"/>
    <p:sldId id="589" r:id="rId116"/>
    <p:sldId id="590" r:id="rId117"/>
    <p:sldId id="591" r:id="rId118"/>
    <p:sldId id="592" r:id="rId119"/>
    <p:sldId id="593" r:id="rId120"/>
    <p:sldId id="594" r:id="rId121"/>
    <p:sldId id="595" r:id="rId122"/>
    <p:sldId id="596" r:id="rId123"/>
    <p:sldId id="597" r:id="rId124"/>
    <p:sldId id="598" r:id="rId125"/>
    <p:sldId id="599" r:id="rId126"/>
    <p:sldId id="600" r:id="rId12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0000"/>
    <a:srgbClr val="D7E872"/>
    <a:srgbClr val="D60093"/>
    <a:srgbClr val="CC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95000" autoAdjust="0"/>
  </p:normalViewPr>
  <p:slideViewPr>
    <p:cSldViewPr>
      <p:cViewPr varScale="1">
        <p:scale>
          <a:sx n="106" d="100"/>
          <a:sy n="106" d="100"/>
        </p:scale>
        <p:origin x="-11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slide" Target="slides/slide122.xml"/><Relationship Id="rId12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png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image" Target="../media/image85.png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wmf"/><Relationship Id="rId2" Type="http://schemas.openxmlformats.org/officeDocument/2006/relationships/image" Target="../media/image354.wmf"/><Relationship Id="rId1" Type="http://schemas.openxmlformats.org/officeDocument/2006/relationships/image" Target="../media/image353.wmf"/><Relationship Id="rId4" Type="http://schemas.openxmlformats.org/officeDocument/2006/relationships/image" Target="../media/image35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wmf"/><Relationship Id="rId2" Type="http://schemas.openxmlformats.org/officeDocument/2006/relationships/image" Target="../media/image359.wmf"/><Relationship Id="rId1" Type="http://schemas.openxmlformats.org/officeDocument/2006/relationships/image" Target="../media/image35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8.wmf"/><Relationship Id="rId1" Type="http://schemas.openxmlformats.org/officeDocument/2006/relationships/image" Target="../media/image36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wmf"/><Relationship Id="rId1" Type="http://schemas.openxmlformats.org/officeDocument/2006/relationships/image" Target="../media/image36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6.wmf"/><Relationship Id="rId1" Type="http://schemas.openxmlformats.org/officeDocument/2006/relationships/image" Target="../media/image36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wmf"/><Relationship Id="rId1" Type="http://schemas.openxmlformats.org/officeDocument/2006/relationships/image" Target="../media/image35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9558165C-9B11-4AA3-A889-152AF13555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6FC59C-E5E3-4882-8D71-C40C6F4545D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E93651-A983-4C3A-815C-0B9DF593EC86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1500-3000 basic-level nouns, ~10 types per basic-level category</a:t>
            </a:r>
          </a:p>
          <a:p>
            <a:pPr eaLnBrk="1" hangingPunct="1"/>
            <a:r>
              <a:rPr lang="en-US" dirty="0" smtClean="0"/>
              <a:t>Alternative</a:t>
            </a:r>
            <a:r>
              <a:rPr lang="en-US" baseline="0" dirty="0" smtClean="0"/>
              <a:t> explanation (</a:t>
            </a:r>
            <a:r>
              <a:rPr lang="en-US" baseline="0" dirty="0" err="1" smtClean="0"/>
              <a:t>Perona</a:t>
            </a:r>
            <a:r>
              <a:rPr lang="en-US" baseline="0" dirty="0" smtClean="0"/>
              <a:t>): ~1000 names per domain (broad scene category), 20-30 domains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C5A586-7690-4ABD-AF9F-7E62BD1B1BB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7005F-4A2D-46BF-ADB7-15E3C56BD712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48D6A0-4970-4778-AC55-E24C038D929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50AB78-C8A0-4A81-9DCA-1D41490C79C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AA426C-01D0-46AB-8455-A6C5045630E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76B586-BEBD-475C-B5B4-467FD56CBCCC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40E40D-B457-4109-A8D0-327BCAFBE26B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40E40D-B457-4109-A8D0-327BCAFBE26B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8619D9-1DBA-4B93-BF7E-950761919C5F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24A879-9BE1-4279-9193-216A0EC517AA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8165C-9B11-4AA3-A889-152AF13555D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C59929-452A-4CCE-B6CC-7891841B18F9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0B19C3-7330-4306-AC9C-7DB3AEC9E4F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2538" y="715963"/>
            <a:ext cx="4781550" cy="3586162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49D287-52CE-4773-A616-A722DC57CB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361E4D-431E-42B4-8E31-2DA3987D7F35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2E94D7-DB13-4E8F-A83F-A9938D9F4087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F8A456-59E6-4D18-B1A2-4BBA6CEFE274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679054-4F7E-45D1-BEF8-83FCC313E2DB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7F813D-7E7D-4712-8711-D97F448A08B2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CEC7AC-B1B1-40B9-88C0-1B1D60961BEC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8165C-9B11-4AA3-A889-152AF13555D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2F5925-8485-43B3-86DD-E2F4663366BF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B0BA76-119C-4FF9-AAD6-11DDB7A9B933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D6CD46-BD99-4AF6-B4C8-286ADA7C0007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BD17E-A7C7-4BB0-8D26-87EDA32ADE95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AE6DE8-9816-4694-BD9E-E1E193F56CC8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8165C-9B11-4AA3-A889-152AF13555D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4ECDC0-3C4E-4F65-9ECE-5B876F4C6CFC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1F5D73-10C8-4479-AEDA-79E813A97ECD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8165C-9B11-4AA3-A889-152AF13555D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8165C-9B11-4AA3-A889-152AF13555D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2DE7FE-F312-4E78-9B89-BFC84A6B119C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2DE7FE-F312-4E78-9B89-BFC84A6B119C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2DE7FE-F312-4E78-9B89-BFC84A6B119C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8165C-9B11-4AA3-A889-152AF13555D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BE2E8-124B-49B5-8F41-93CF0B0E19E3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2D9D1-4224-4FFB-983C-C8878CD0EA37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66850" y="962025"/>
            <a:ext cx="4368800" cy="3276600"/>
          </a:xfrm>
          <a:solidFill>
            <a:srgbClr val="FFFFFF"/>
          </a:solidFill>
          <a:ln/>
        </p:spPr>
      </p:sp>
      <p:sp>
        <p:nvSpPr>
          <p:cNvPr id="78852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1116013" y="4568825"/>
            <a:ext cx="5078412" cy="182563"/>
          </a:xfrm>
          <a:noFill/>
          <a:ln/>
        </p:spPr>
        <p:txBody>
          <a:bodyPr lIns="0" tIns="0" rIns="0" bIns="0">
            <a:spAutoFit/>
          </a:bodyPr>
          <a:lstStyle/>
          <a:p>
            <a:pPr defTabSz="457200" eaLnBrk="1" hangingPunct="1"/>
            <a:r>
              <a:rPr lang="en-GB" smtClean="0"/>
              <a:t>Globally different, but have portions in common</a:t>
            </a: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D1F8CA-1DCE-48A8-B292-96A9D9546080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8165C-9B11-4AA3-A889-152AF13555D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728ECC-A8DD-4937-AB77-E2A1AD1AAE2D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FFB6A4-5988-4F2E-AA3A-E531BAE40457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 smtClean="0"/>
              <a:t>Motivation slide. Clearly location has to help, but bag-of-words doesn’t have it…</a:t>
            </a:r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8165C-9B11-4AA3-A889-152AF13555D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3DAFA1-E55F-4E19-B185-2C769D4A5789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B54BA3-BA82-40D1-AE40-399D9CF490D1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0DA7F1-B571-45A8-98F7-0170AC5EB1B4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58165C-9B11-4AA3-A889-152AF13555D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E718A-B13E-4858-BA09-16BE4C23CC04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70510-2B3D-4C2E-B966-D8384A2F4829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E718A-B13E-4858-BA09-16BE4C23CC04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ACD7AE-7CDE-4DF1-B28E-B44955B2AF45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D5088C-E018-4EE1-A926-047D9BE445E7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618C1-F669-4DCA-AC16-69725652999A}" type="slidenum">
              <a:rPr lang="en-US" smtClean="0"/>
              <a:pPr/>
              <a:t>62</a:t>
            </a:fld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70510-2B3D-4C2E-B966-D8384A2F4829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Note: these figures don’t work in 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121AF4-F587-4169-8AB2-4CBF4939A915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70510-2B3D-4C2E-B966-D8384A2F4829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45E79F-9389-4FF8-B215-E1C269913396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01BD47-4AA0-4811-9988-769CEB3DE8E0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BFF91C-95C3-4499-85A7-F46A2EBD570B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2ECB67-951F-4244-8472-7AB712305D66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0A76BA-3F59-417E-947A-D3FF44AF3C5D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7EC15A-5909-430E-9856-54A5444787FD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7EC15A-5909-430E-9856-54A5444787FD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201150-9472-48E7-A460-28B257487520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BFDE6D-4820-482C-AC9E-B7182494F4F2}" type="slidenum">
              <a:rPr lang="en-US" smtClean="0"/>
              <a:pPr/>
              <a:t>74</a:t>
            </a:fld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FE718A-B13E-4858-BA09-16BE4C23CC04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DF54D-9D7A-4D2B-9F85-FB7EE1255232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B0FC6A-94EE-4BCA-9ADB-809AED2EA99B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219007-84FB-4B26-A6D9-D986B992FFB3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0FF7FF-0277-4253-8A5E-E3ABAF69B8A1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669971-97E3-427C-96A0-BC854088E888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34F40A-8C2F-404F-8DFB-9A4D4EA60D93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7898D9-FBF5-4208-937C-CB612769A58C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935390-C588-4DB4-AE6D-1DFF726F3E17}" type="slidenum">
              <a:rPr lang="en-US" smtClean="0"/>
              <a:pPr/>
              <a:t>84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6A9417-A6DD-4E64-A7EF-CC7A4175027C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6A9417-A6DD-4E64-A7EF-CC7A4175027C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DF9149-6E96-4B57-9E55-F617B9C7FD66}" type="slidenum">
              <a:rPr lang="en-US" smtClean="0"/>
              <a:pPr/>
              <a:t>87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7D0F2B-DD80-4325-8E2C-A6A9F2BBF26B}" type="slidenum">
              <a:rPr lang="en-US" smtClean="0"/>
              <a:pPr/>
              <a:t>88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D66C4A-DA1F-4C39-8F9B-A1E0793E1E6C}" type="slidenum">
              <a:rPr lang="en-US" smtClean="0"/>
              <a:pPr/>
              <a:t>89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4F9F03-7F69-4911-BAEA-F6D8F67035CB}" type="slidenum">
              <a:rPr lang="en-US" smtClean="0"/>
              <a:pPr/>
              <a:t>90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574625-3DEA-4EF9-8557-B459AD8B7A01}" type="slidenum">
              <a:rPr lang="en-US" smtClean="0"/>
              <a:pPr/>
              <a:t>91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AF6E0A-5B93-4275-B199-BF0D28D22374}" type="slidenum">
              <a:rPr lang="en-US" smtClean="0"/>
              <a:pPr/>
              <a:t>92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23D99D-9279-43E1-AAAF-FE193CBFAB70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23D99D-9279-43E1-AAAF-FE193CBFAB70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3B502F-D32C-4DDA-8F74-1277B6ED0BEE}" type="slidenum">
              <a:rPr lang="en-US" smtClean="0"/>
              <a:pPr/>
              <a:t>95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EE06B7-00E7-40DC-9741-34B46F3E683B}" type="slidenum">
              <a:rPr lang="en-US" smtClean="0"/>
              <a:pPr/>
              <a:t>96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A97373-23BB-4591-AD03-3CAB0F9E5873}" type="slidenum">
              <a:rPr lang="en-US" smtClean="0">
                <a:solidFill>
                  <a:srgbClr val="000000"/>
                </a:solidFill>
              </a:rPr>
              <a:pPr/>
              <a:t>97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E86032-689E-4614-9BFC-AC39C3130AA0}" type="slidenum">
              <a:rPr lang="en-US" smtClean="0">
                <a:solidFill>
                  <a:srgbClr val="000000"/>
                </a:solidFill>
              </a:rPr>
              <a:pPr/>
              <a:t>98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206379-FE5E-4643-9814-4A859E308A11}" type="slidenum">
              <a:rPr lang="en-US" smtClean="0">
                <a:solidFill>
                  <a:srgbClr val="000000"/>
                </a:solidFill>
              </a:rPr>
              <a:pPr/>
              <a:t>99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D43A95-FEC9-4DA1-B128-8EF16BBEFEED}" type="slidenum">
              <a:rPr lang="en-US" smtClean="0">
                <a:solidFill>
                  <a:srgbClr val="000000"/>
                </a:solidFill>
              </a:rPr>
              <a:pPr/>
              <a:t>100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DD8DB8-F816-499B-A006-9641909FF5BB}" type="slidenum">
              <a:rPr lang="en-US" smtClean="0">
                <a:solidFill>
                  <a:srgbClr val="000000"/>
                </a:solidFill>
              </a:rPr>
              <a:pPr/>
              <a:t>101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8681A5-25C3-4E14-9124-CDC3D4E71A21}" type="slidenum">
              <a:rPr lang="en-US" smtClean="0"/>
              <a:pPr/>
              <a:t>102</a:t>
            </a:fld>
            <a:endParaRPr lang="en-US" smtClean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3469DD-C5D6-4BAE-8485-2E5B85EB34AD}" type="slidenum">
              <a:rPr lang="en-US" smtClean="0"/>
              <a:pPr/>
              <a:t>103</a:t>
            </a:fld>
            <a:endParaRPr lang="en-US" smtClean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314F2D-F794-483B-9D9A-D5B5C1B97862}" type="slidenum">
              <a:rPr lang="en-US" smtClean="0"/>
              <a:pPr/>
              <a:t>104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79BA2E-D6E0-4546-8551-4B39CC2FB98B}" type="slidenum">
              <a:rPr lang="en-US" smtClean="0"/>
              <a:pPr/>
              <a:t>106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AA8BB-2A6F-4270-AA16-B7276D55DEBD}" type="slidenum">
              <a:rPr lang="en-US" smtClean="0"/>
              <a:pPr/>
              <a:t>107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0475" y="720725"/>
            <a:ext cx="4795838" cy="3597275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815910-5572-494F-9E7C-DA1408DB2F97}" type="slidenum">
              <a:rPr lang="en-US" smtClean="0"/>
              <a:pPr/>
              <a:t>108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EE19B0-EAF0-49F1-BCD0-769F37B56A2D}" type="slidenum">
              <a:rPr lang="en-US" smtClean="0"/>
              <a:pPr/>
              <a:t>109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1F10DC-D56E-4E91-B2B3-56010723A964}" type="slidenum">
              <a:rPr lang="en-US" smtClean="0"/>
              <a:pPr/>
              <a:t>110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7209CF-311C-42D5-A10E-DC4B7A434FF7}" type="slidenum">
              <a:rPr lang="en-US" smtClean="0"/>
              <a:pPr/>
              <a:t>111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77239A-CB22-4B3F-A190-2F70A1D994E4}" type="slidenum">
              <a:rPr lang="en-US" smtClean="0"/>
              <a:pPr/>
              <a:t>112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419C4-F225-4528-AAAD-35F11FA46F7A}" type="slidenum">
              <a:rPr lang="en-US" smtClean="0"/>
              <a:pPr/>
              <a:t>113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A8D757-3770-47F1-A2AF-CB55DD627A3E}" type="slidenum">
              <a:rPr lang="en-US" smtClean="0"/>
              <a:pPr/>
              <a:t>114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2EEFED-5C46-488E-AD36-9B44F21B12F1}" type="slidenum">
              <a:rPr lang="en-US" smtClean="0"/>
              <a:pPr/>
              <a:t>115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6F39A8-0697-451F-A4C4-9167FE1A9AF4}" type="slidenum">
              <a:rPr lang="en-US" smtClean="0"/>
              <a:pPr/>
              <a:t>116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1E7A34-F962-40C8-82DC-A9AC55FE084A}" type="slidenum">
              <a:rPr lang="en-US" smtClean="0"/>
              <a:pPr/>
              <a:t>117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CD266-E4F9-46A1-95C7-872321EFD206}" type="slidenum">
              <a:rPr lang="en-US" smtClean="0"/>
              <a:pPr/>
              <a:t>118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8C2570-543E-4E99-AD93-7AE0D4E359A5}" type="slidenum">
              <a:rPr lang="en-US" smtClean="0"/>
              <a:pPr/>
              <a:t>119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38D31-18D5-46E4-9557-40F006113AC7}" type="slidenum">
              <a:rPr lang="en-US" smtClean="0"/>
              <a:pPr>
                <a:defRPr/>
              </a:pPr>
              <a:t>120</a:t>
            </a:fld>
            <a:endParaRPr lang="en-US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ABED7E-1550-44D0-9B87-7DC51FC7865A}" type="slidenum">
              <a:rPr lang="en-US" smtClean="0"/>
              <a:pPr/>
              <a:t>121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20406-4FE9-4CFC-873E-6BB1972B6A61}" type="slidenum">
              <a:rPr lang="en-US" smtClean="0"/>
              <a:pPr/>
              <a:t>122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750B6A-9213-4C97-81F5-C8C5A4DE39C8}" type="slidenum">
              <a:rPr lang="en-US" smtClean="0"/>
              <a:pPr/>
              <a:t>123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DD0833-4A1C-4A6D-8E49-476CF381842E}" type="slidenum">
              <a:rPr lang="en-US" smtClean="0"/>
              <a:pPr/>
              <a:t>124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8E8EDA-1DD0-4839-9B9A-807E2689BFBD}" type="slidenum">
              <a:rPr lang="en-US" smtClean="0"/>
              <a:pPr/>
              <a:t>125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827B98E7-95E9-4DC5-AA12-47A3BCDE7A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F1AB4661-3022-47E3-9732-5E7F64338D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52CF29F1-2C13-4D38-B318-4108E14170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EAFFAE-9F2D-4666-8459-369C2D147A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BD50FC-51B8-4E27-A0DC-3216DD12B1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5D8CFCBF-BF11-4778-B040-46B9F19617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782973-8154-4954-AAE8-41DAFDB7BE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B42997AD-11D1-4F57-AB6F-125755FF66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E2586DFB-E1CA-4BE7-96AE-B434DDEF83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6931CC-CE3B-4775-AE74-94784714AA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01E78B-61F1-4CC5-8105-5F9CB4DE94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3AEEDC20-DABB-4E2D-B302-C546A3BA38D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8F04F702-F5F1-456A-9219-3E1D77A67F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E4B3CF3F-E120-4A91-A98D-41C45C8832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84A800-D467-4183-B701-4527040CB8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7FB2F9-0466-48EE-BB7E-9964CDCBA33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91A5E41C-A51D-4C3F-9800-0101946E27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16C19-04EF-4EA0-8BE4-40C79B5528C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414B00C9-ABCE-4A6B-84B7-91BEB49CD5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53CC9CB8-ADCF-40B2-B021-11A5F9FF9D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C28A8-61C9-40CA-8BC4-4E4A15648C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A01BBF-DB4B-4F90-9506-A921C1F685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4785AAC-45BF-4982-AFD8-2AA6060C22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4785AAC-45BF-4982-AFD8-2AA6060C22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.ens.fr/~ponce/mundy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packet.cc/files/mach-per-3D-solids.html" TargetMode="External"/><Relationship Id="rId5" Type="http://schemas.openxmlformats.org/officeDocument/2006/relationships/image" Target="../media/image35.png"/><Relationship Id="rId4" Type="http://schemas.openxmlformats.org/officeDocument/2006/relationships/image" Target="../media/image3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en.wikipedia.org/wiki/Recognition_by_Components_Theory" TargetMode="Externa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0.jpeg"/><Relationship Id="rId4" Type="http://schemas.openxmlformats.org/officeDocument/2006/relationships/image" Target="../media/image49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inf.ed.ac.uk/teaching/courses/av/LECTURE_NOTES/swainballard91.pdf" TargetMode="External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file:///D:\teaching\11_spring_comp_vis\lectures\videos\100object-vectors.mpg" TargetMode="External"/><Relationship Id="rId1" Type="http://schemas.openxmlformats.org/officeDocument/2006/relationships/video" Target="file:///D:\teaching\11_spring_comp_vis\lectures\videos\100object-recog.mpg" TargetMode="Externa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1.wmf"/><Relationship Id="rId4" Type="http://schemas.openxmlformats.org/officeDocument/2006/relationships/oleObject" Target="../embeddings/oleObject3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oleObject" Target="../embeddings/oleObject13.bin"/><Relationship Id="rId18" Type="http://schemas.openxmlformats.org/officeDocument/2006/relationships/oleObject" Target="../embeddings/oleObject18.bin"/><Relationship Id="rId26" Type="http://schemas.openxmlformats.org/officeDocument/2006/relationships/oleObject" Target="../embeddings/oleObject26.bin"/><Relationship Id="rId3" Type="http://schemas.openxmlformats.org/officeDocument/2006/relationships/notesSlide" Target="../notesSlides/notesSlide43.xml"/><Relationship Id="rId21" Type="http://schemas.openxmlformats.org/officeDocument/2006/relationships/oleObject" Target="../embeddings/oleObject21.bin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12.bin"/><Relationship Id="rId17" Type="http://schemas.openxmlformats.org/officeDocument/2006/relationships/oleObject" Target="../embeddings/oleObject17.bin"/><Relationship Id="rId25" Type="http://schemas.openxmlformats.org/officeDocument/2006/relationships/oleObject" Target="../embeddings/oleObject25.bin"/><Relationship Id="rId3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16.bin"/><Relationship Id="rId20" Type="http://schemas.openxmlformats.org/officeDocument/2006/relationships/oleObject" Target="../embeddings/oleObject20.bin"/><Relationship Id="rId29" Type="http://schemas.openxmlformats.org/officeDocument/2006/relationships/oleObject" Target="../embeddings/oleObject29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1.bin"/><Relationship Id="rId24" Type="http://schemas.openxmlformats.org/officeDocument/2006/relationships/oleObject" Target="../embeddings/oleObject24.bin"/><Relationship Id="rId32" Type="http://schemas.openxmlformats.org/officeDocument/2006/relationships/oleObject" Target="../embeddings/oleObject32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5.bin"/><Relationship Id="rId23" Type="http://schemas.openxmlformats.org/officeDocument/2006/relationships/oleObject" Target="../embeddings/oleObject23.bin"/><Relationship Id="rId28" Type="http://schemas.openxmlformats.org/officeDocument/2006/relationships/oleObject" Target="../embeddings/oleObject28.bin"/><Relationship Id="rId10" Type="http://schemas.openxmlformats.org/officeDocument/2006/relationships/oleObject" Target="../embeddings/oleObject10.bin"/><Relationship Id="rId19" Type="http://schemas.openxmlformats.org/officeDocument/2006/relationships/oleObject" Target="../embeddings/oleObject19.bin"/><Relationship Id="rId31" Type="http://schemas.openxmlformats.org/officeDocument/2006/relationships/oleObject" Target="../embeddings/oleObject31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Relationship Id="rId14" Type="http://schemas.openxmlformats.org/officeDocument/2006/relationships/oleObject" Target="../embeddings/oleObject14.bin"/><Relationship Id="rId22" Type="http://schemas.openxmlformats.org/officeDocument/2006/relationships/oleObject" Target="../embeddings/oleObject22.bin"/><Relationship Id="rId27" Type="http://schemas.openxmlformats.org/officeDocument/2006/relationships/oleObject" Target="../embeddings/oleObject27.bin"/><Relationship Id="rId30" Type="http://schemas.openxmlformats.org/officeDocument/2006/relationships/oleObject" Target="../embeddings/oleObject30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people.csail.mit.edu/torralba/code/spatialenvelope/" TargetMode="External"/><Relationship Id="rId5" Type="http://schemas.openxmlformats.org/officeDocument/2006/relationships/image" Target="../media/image95.png"/><Relationship Id="rId4" Type="http://schemas.openxmlformats.org/officeDocument/2006/relationships/image" Target="../media/image9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iuc.edu/homes/dhoiem/projects/pop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s.uci.edu/~dramanan/papers/latentmix.pdf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6.png"/><Relationship Id="rId5" Type="http://schemas.openxmlformats.org/officeDocument/2006/relationships/image" Target="../media/image95.png"/><Relationship Id="rId4" Type="http://schemas.openxmlformats.org/officeDocument/2006/relationships/image" Target="../media/image10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34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vision.caltech.edu/Image_Datasets/Caltech256/" TargetMode="External"/><Relationship Id="rId5" Type="http://schemas.openxmlformats.org/officeDocument/2006/relationships/hyperlink" Target="http://www.vision.caltech.edu/Image_Datasets/Caltech101/" TargetMode="External"/><Relationship Id="rId4" Type="http://schemas.openxmlformats.org/officeDocument/2006/relationships/image" Target="../media/image111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13" Type="http://schemas.openxmlformats.org/officeDocument/2006/relationships/hyperlink" Target="http://www.pascal-network.org/challenges/VOC/voc2007/examples/bus_01.jpg" TargetMode="External"/><Relationship Id="rId18" Type="http://schemas.openxmlformats.org/officeDocument/2006/relationships/image" Target="../media/image120.jpeg"/><Relationship Id="rId26" Type="http://schemas.openxmlformats.org/officeDocument/2006/relationships/image" Target="../media/image124.jpeg"/><Relationship Id="rId39" Type="http://schemas.openxmlformats.org/officeDocument/2006/relationships/hyperlink" Target="http://www.pascal-network.org/challenges/VOC/voc2007/examples/train_05.jpg" TargetMode="External"/><Relationship Id="rId3" Type="http://schemas.openxmlformats.org/officeDocument/2006/relationships/hyperlink" Target="http://www.pascal-network.org/challenges/VOC/voc2007/examples/aeroplane_03.jpg" TargetMode="External"/><Relationship Id="rId21" Type="http://schemas.openxmlformats.org/officeDocument/2006/relationships/hyperlink" Target="http://www.pascal-network.org/challenges/VOC/voc2007/examples/cow_02.jpg" TargetMode="External"/><Relationship Id="rId34" Type="http://schemas.openxmlformats.org/officeDocument/2006/relationships/image" Target="../media/image128.jpeg"/><Relationship Id="rId42" Type="http://schemas.openxmlformats.org/officeDocument/2006/relationships/image" Target="../media/image132.jpeg"/><Relationship Id="rId7" Type="http://schemas.openxmlformats.org/officeDocument/2006/relationships/hyperlink" Target="http://www.pascal-network.org/challenges/VOC/voc2007/examples/bird_07.jpg" TargetMode="External"/><Relationship Id="rId12" Type="http://schemas.openxmlformats.org/officeDocument/2006/relationships/image" Target="../media/image117.jpeg"/><Relationship Id="rId17" Type="http://schemas.openxmlformats.org/officeDocument/2006/relationships/hyperlink" Target="http://www.pascal-network.org/challenges/VOC/voc2007/examples/cat_02.jpg" TargetMode="External"/><Relationship Id="rId25" Type="http://schemas.openxmlformats.org/officeDocument/2006/relationships/hyperlink" Target="http://www.pascal-network.org/challenges/VOC/voc2007/examples/dog_08.jpg" TargetMode="External"/><Relationship Id="rId33" Type="http://schemas.openxmlformats.org/officeDocument/2006/relationships/hyperlink" Target="http://www.pascal-network.org/challenges/VOC/voc2007/examples/pottedplant_03.jpg" TargetMode="External"/><Relationship Id="rId38" Type="http://schemas.openxmlformats.org/officeDocument/2006/relationships/image" Target="../media/image130.jpeg"/><Relationship Id="rId2" Type="http://schemas.openxmlformats.org/officeDocument/2006/relationships/notesSlide" Target="../notesSlides/notesSlide66.xml"/><Relationship Id="rId16" Type="http://schemas.openxmlformats.org/officeDocument/2006/relationships/image" Target="../media/image119.jpeg"/><Relationship Id="rId20" Type="http://schemas.openxmlformats.org/officeDocument/2006/relationships/image" Target="../media/image121.jpeg"/><Relationship Id="rId29" Type="http://schemas.openxmlformats.org/officeDocument/2006/relationships/hyperlink" Target="http://www.pascal-network.org/challenges/VOC/voc2007/examples/motorbike_04.jpg" TargetMode="External"/><Relationship Id="rId41" Type="http://schemas.openxmlformats.org/officeDocument/2006/relationships/hyperlink" Target="http://www.pascal-network.org/challenges/VOC/voc2007/examples/tvmonitor_01.jpg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4.jpeg"/><Relationship Id="rId11" Type="http://schemas.openxmlformats.org/officeDocument/2006/relationships/hyperlink" Target="http://www.pascal-network.org/challenges/VOC/voc2007/examples/bottle_05.jpg" TargetMode="External"/><Relationship Id="rId24" Type="http://schemas.openxmlformats.org/officeDocument/2006/relationships/image" Target="../media/image123.jpeg"/><Relationship Id="rId32" Type="http://schemas.openxmlformats.org/officeDocument/2006/relationships/image" Target="../media/image127.jpeg"/><Relationship Id="rId37" Type="http://schemas.openxmlformats.org/officeDocument/2006/relationships/hyperlink" Target="http://www.pascal-network.org/challenges/VOC/voc2007/examples/sofa_03.jpg" TargetMode="External"/><Relationship Id="rId40" Type="http://schemas.openxmlformats.org/officeDocument/2006/relationships/image" Target="../media/image131.jpeg"/><Relationship Id="rId5" Type="http://schemas.openxmlformats.org/officeDocument/2006/relationships/hyperlink" Target="http://www.pascal-network.org/challenges/VOC/voc2007/examples/bicycle_08.jpg" TargetMode="External"/><Relationship Id="rId15" Type="http://schemas.openxmlformats.org/officeDocument/2006/relationships/hyperlink" Target="http://www.pascal-network.org/challenges/VOC/voc2007/examples/car_01.jpg" TargetMode="External"/><Relationship Id="rId23" Type="http://schemas.openxmlformats.org/officeDocument/2006/relationships/hyperlink" Target="http://www.pascal-network.org/challenges/VOC/voc2007/examples/diningtable_05.jpg" TargetMode="External"/><Relationship Id="rId28" Type="http://schemas.openxmlformats.org/officeDocument/2006/relationships/image" Target="../media/image125.jpeg"/><Relationship Id="rId36" Type="http://schemas.openxmlformats.org/officeDocument/2006/relationships/image" Target="../media/image129.jpeg"/><Relationship Id="rId10" Type="http://schemas.openxmlformats.org/officeDocument/2006/relationships/image" Target="../media/image116.jpeg"/><Relationship Id="rId19" Type="http://schemas.openxmlformats.org/officeDocument/2006/relationships/hyperlink" Target="http://www.pascal-network.org/challenges/VOC/voc2007/examples/chair_02.jpg" TargetMode="External"/><Relationship Id="rId31" Type="http://schemas.openxmlformats.org/officeDocument/2006/relationships/hyperlink" Target="http://www.pascal-network.org/challenges/VOC/voc2007/examples/person_06.jpg" TargetMode="External"/><Relationship Id="rId4" Type="http://schemas.openxmlformats.org/officeDocument/2006/relationships/image" Target="../media/image113.jpeg"/><Relationship Id="rId9" Type="http://schemas.openxmlformats.org/officeDocument/2006/relationships/hyperlink" Target="http://www.pascal-network.org/challenges/VOC/voc2007/examples/boat_02.jpg" TargetMode="External"/><Relationship Id="rId14" Type="http://schemas.openxmlformats.org/officeDocument/2006/relationships/image" Target="../media/image118.jpeg"/><Relationship Id="rId22" Type="http://schemas.openxmlformats.org/officeDocument/2006/relationships/image" Target="../media/image122.jpeg"/><Relationship Id="rId27" Type="http://schemas.openxmlformats.org/officeDocument/2006/relationships/hyperlink" Target="http://www.pascal-network.org/challenges/VOC/voc2007/examples/horse_07.jpg" TargetMode="External"/><Relationship Id="rId30" Type="http://schemas.openxmlformats.org/officeDocument/2006/relationships/image" Target="../media/image126.jpeg"/><Relationship Id="rId35" Type="http://schemas.openxmlformats.org/officeDocument/2006/relationships/hyperlink" Target="http://www.pascal-network.org/challenges/VOC/voc2007/examples/sheep_07.jpg" TargetMode="External"/><Relationship Id="rId43" Type="http://schemas.openxmlformats.org/officeDocument/2006/relationships/hyperlink" Target="http://pascallin.ecs.soton.ac.uk/challenges/VOC/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pascallin.ecs.soton.ac.uk/challenges/VOC/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pascallin.ecs.soton.ac.uk/challenges/VOC/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hyperlink" Target="http://pascallin.ecs.soton.ac.uk/challenges/VOC/" TargetMode="External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labelme.csail.mit.edu/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people.csail.mit.edu/torralba/tinyimages/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www.image-net.org/" TargetMode="Externa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8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jpeg"/><Relationship Id="rId13" Type="http://schemas.openxmlformats.org/officeDocument/2006/relationships/image" Target="../media/image159.jpeg"/><Relationship Id="rId3" Type="http://schemas.openxmlformats.org/officeDocument/2006/relationships/image" Target="../media/image149.jpeg"/><Relationship Id="rId7" Type="http://schemas.openxmlformats.org/officeDocument/2006/relationships/image" Target="../media/image153.jpeg"/><Relationship Id="rId12" Type="http://schemas.openxmlformats.org/officeDocument/2006/relationships/image" Target="../media/image15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2.jpeg"/><Relationship Id="rId11" Type="http://schemas.openxmlformats.org/officeDocument/2006/relationships/image" Target="../media/image157.jpeg"/><Relationship Id="rId5" Type="http://schemas.openxmlformats.org/officeDocument/2006/relationships/image" Target="../media/image151.png"/><Relationship Id="rId10" Type="http://schemas.openxmlformats.org/officeDocument/2006/relationships/image" Target="../media/image156.jpeg"/><Relationship Id="rId4" Type="http://schemas.openxmlformats.org/officeDocument/2006/relationships/image" Target="../media/image150.png"/><Relationship Id="rId9" Type="http://schemas.openxmlformats.org/officeDocument/2006/relationships/image" Target="../media/image155.jpeg"/><Relationship Id="rId14" Type="http://schemas.openxmlformats.org/officeDocument/2006/relationships/image" Target="../media/image160.jpe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jpeg"/><Relationship Id="rId13" Type="http://schemas.openxmlformats.org/officeDocument/2006/relationships/image" Target="../media/image160.jpeg"/><Relationship Id="rId3" Type="http://schemas.openxmlformats.org/officeDocument/2006/relationships/image" Target="../media/image161.jpeg"/><Relationship Id="rId7" Type="http://schemas.openxmlformats.org/officeDocument/2006/relationships/image" Target="../media/image163.jpeg"/><Relationship Id="rId12" Type="http://schemas.openxmlformats.org/officeDocument/2006/relationships/image" Target="../media/image159.jpeg"/><Relationship Id="rId17" Type="http://schemas.openxmlformats.org/officeDocument/2006/relationships/image" Target="../media/image154.jpeg"/><Relationship Id="rId2" Type="http://schemas.openxmlformats.org/officeDocument/2006/relationships/notesSlide" Target="../notesSlides/notesSlide75.xml"/><Relationship Id="rId16" Type="http://schemas.openxmlformats.org/officeDocument/2006/relationships/image" Target="../media/image16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2.jpeg"/><Relationship Id="rId11" Type="http://schemas.openxmlformats.org/officeDocument/2006/relationships/image" Target="../media/image158.jpeg"/><Relationship Id="rId5" Type="http://schemas.openxmlformats.org/officeDocument/2006/relationships/image" Target="../media/image151.png"/><Relationship Id="rId15" Type="http://schemas.openxmlformats.org/officeDocument/2006/relationships/image" Target="../media/image153.jpeg"/><Relationship Id="rId10" Type="http://schemas.openxmlformats.org/officeDocument/2006/relationships/image" Target="../media/image166.jpeg"/><Relationship Id="rId4" Type="http://schemas.openxmlformats.org/officeDocument/2006/relationships/image" Target="../media/image150.png"/><Relationship Id="rId9" Type="http://schemas.openxmlformats.org/officeDocument/2006/relationships/image" Target="../media/image165.jpeg"/><Relationship Id="rId14" Type="http://schemas.openxmlformats.org/officeDocument/2006/relationships/image" Target="../media/image152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6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35.bin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18" Type="http://schemas.openxmlformats.org/officeDocument/2006/relationships/image" Target="../media/image193.png"/><Relationship Id="rId3" Type="http://schemas.openxmlformats.org/officeDocument/2006/relationships/image" Target="../media/image178.png"/><Relationship Id="rId21" Type="http://schemas.openxmlformats.org/officeDocument/2006/relationships/image" Target="../media/image196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17" Type="http://schemas.openxmlformats.org/officeDocument/2006/relationships/image" Target="../media/image192.png"/><Relationship Id="rId2" Type="http://schemas.openxmlformats.org/officeDocument/2006/relationships/notesSlide" Target="../notesSlides/notesSlide89.xml"/><Relationship Id="rId16" Type="http://schemas.openxmlformats.org/officeDocument/2006/relationships/image" Target="../media/image191.png"/><Relationship Id="rId20" Type="http://schemas.openxmlformats.org/officeDocument/2006/relationships/image" Target="../media/image19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5" Type="http://schemas.openxmlformats.org/officeDocument/2006/relationships/image" Target="../media/image190.png"/><Relationship Id="rId23" Type="http://schemas.openxmlformats.org/officeDocument/2006/relationships/image" Target="../media/image198.png"/><Relationship Id="rId10" Type="http://schemas.openxmlformats.org/officeDocument/2006/relationships/image" Target="../media/image185.png"/><Relationship Id="rId19" Type="http://schemas.openxmlformats.org/officeDocument/2006/relationships/image" Target="../media/image194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png"/><Relationship Id="rId22" Type="http://schemas.openxmlformats.org/officeDocument/2006/relationships/image" Target="../media/image197.png"/></Relationships>
</file>

<file path=ppt/slides/_rels/slide9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22.png"/><Relationship Id="rId21" Type="http://schemas.openxmlformats.org/officeDocument/2006/relationships/image" Target="../media/image217.png"/><Relationship Id="rId42" Type="http://schemas.openxmlformats.org/officeDocument/2006/relationships/image" Target="../media/image238.png"/><Relationship Id="rId47" Type="http://schemas.openxmlformats.org/officeDocument/2006/relationships/image" Target="../media/image243.png"/><Relationship Id="rId63" Type="http://schemas.openxmlformats.org/officeDocument/2006/relationships/image" Target="../media/image259.png"/><Relationship Id="rId68" Type="http://schemas.openxmlformats.org/officeDocument/2006/relationships/image" Target="../media/image264.png"/><Relationship Id="rId84" Type="http://schemas.openxmlformats.org/officeDocument/2006/relationships/image" Target="../media/image280.png"/><Relationship Id="rId89" Type="http://schemas.openxmlformats.org/officeDocument/2006/relationships/image" Target="../media/image285.png"/><Relationship Id="rId7" Type="http://schemas.openxmlformats.org/officeDocument/2006/relationships/image" Target="../media/image203.png"/><Relationship Id="rId71" Type="http://schemas.openxmlformats.org/officeDocument/2006/relationships/image" Target="../media/image267.png"/><Relationship Id="rId92" Type="http://schemas.openxmlformats.org/officeDocument/2006/relationships/image" Target="../media/image288.png"/><Relationship Id="rId2" Type="http://schemas.openxmlformats.org/officeDocument/2006/relationships/notesSlide" Target="../notesSlides/notesSlide90.xml"/><Relationship Id="rId16" Type="http://schemas.openxmlformats.org/officeDocument/2006/relationships/image" Target="../media/image212.png"/><Relationship Id="rId29" Type="http://schemas.openxmlformats.org/officeDocument/2006/relationships/image" Target="../media/image225.png"/><Relationship Id="rId107" Type="http://schemas.openxmlformats.org/officeDocument/2006/relationships/image" Target="../media/image303.png"/><Relationship Id="rId11" Type="http://schemas.openxmlformats.org/officeDocument/2006/relationships/image" Target="../media/image207.png"/><Relationship Id="rId24" Type="http://schemas.openxmlformats.org/officeDocument/2006/relationships/image" Target="../media/image220.png"/><Relationship Id="rId32" Type="http://schemas.openxmlformats.org/officeDocument/2006/relationships/image" Target="../media/image228.png"/><Relationship Id="rId37" Type="http://schemas.openxmlformats.org/officeDocument/2006/relationships/image" Target="../media/image233.png"/><Relationship Id="rId40" Type="http://schemas.openxmlformats.org/officeDocument/2006/relationships/image" Target="../media/image236.png"/><Relationship Id="rId45" Type="http://schemas.openxmlformats.org/officeDocument/2006/relationships/image" Target="../media/image241.png"/><Relationship Id="rId53" Type="http://schemas.openxmlformats.org/officeDocument/2006/relationships/image" Target="../media/image249.png"/><Relationship Id="rId58" Type="http://schemas.openxmlformats.org/officeDocument/2006/relationships/image" Target="../media/image254.png"/><Relationship Id="rId66" Type="http://schemas.openxmlformats.org/officeDocument/2006/relationships/image" Target="../media/image262.png"/><Relationship Id="rId74" Type="http://schemas.openxmlformats.org/officeDocument/2006/relationships/image" Target="../media/image270.png"/><Relationship Id="rId79" Type="http://schemas.openxmlformats.org/officeDocument/2006/relationships/image" Target="../media/image275.png"/><Relationship Id="rId87" Type="http://schemas.openxmlformats.org/officeDocument/2006/relationships/image" Target="../media/image283.png"/><Relationship Id="rId102" Type="http://schemas.openxmlformats.org/officeDocument/2006/relationships/image" Target="../media/image298.png"/><Relationship Id="rId5" Type="http://schemas.openxmlformats.org/officeDocument/2006/relationships/image" Target="../media/image201.png"/><Relationship Id="rId61" Type="http://schemas.openxmlformats.org/officeDocument/2006/relationships/image" Target="../media/image257.png"/><Relationship Id="rId82" Type="http://schemas.openxmlformats.org/officeDocument/2006/relationships/image" Target="../media/image278.png"/><Relationship Id="rId90" Type="http://schemas.openxmlformats.org/officeDocument/2006/relationships/image" Target="../media/image286.png"/><Relationship Id="rId95" Type="http://schemas.openxmlformats.org/officeDocument/2006/relationships/image" Target="../media/image291.png"/><Relationship Id="rId19" Type="http://schemas.openxmlformats.org/officeDocument/2006/relationships/image" Target="../media/image215.png"/><Relationship Id="rId14" Type="http://schemas.openxmlformats.org/officeDocument/2006/relationships/image" Target="../media/image210.png"/><Relationship Id="rId22" Type="http://schemas.openxmlformats.org/officeDocument/2006/relationships/image" Target="../media/image218.png"/><Relationship Id="rId27" Type="http://schemas.openxmlformats.org/officeDocument/2006/relationships/image" Target="../media/image223.png"/><Relationship Id="rId30" Type="http://schemas.openxmlformats.org/officeDocument/2006/relationships/image" Target="../media/image226.png"/><Relationship Id="rId35" Type="http://schemas.openxmlformats.org/officeDocument/2006/relationships/image" Target="../media/image231.png"/><Relationship Id="rId43" Type="http://schemas.openxmlformats.org/officeDocument/2006/relationships/image" Target="../media/image239.png"/><Relationship Id="rId48" Type="http://schemas.openxmlformats.org/officeDocument/2006/relationships/image" Target="../media/image244.png"/><Relationship Id="rId56" Type="http://schemas.openxmlformats.org/officeDocument/2006/relationships/image" Target="../media/image252.png"/><Relationship Id="rId64" Type="http://schemas.openxmlformats.org/officeDocument/2006/relationships/image" Target="../media/image260.png"/><Relationship Id="rId69" Type="http://schemas.openxmlformats.org/officeDocument/2006/relationships/image" Target="../media/image265.png"/><Relationship Id="rId77" Type="http://schemas.openxmlformats.org/officeDocument/2006/relationships/image" Target="../media/image273.png"/><Relationship Id="rId100" Type="http://schemas.openxmlformats.org/officeDocument/2006/relationships/image" Target="../media/image296.png"/><Relationship Id="rId105" Type="http://schemas.openxmlformats.org/officeDocument/2006/relationships/image" Target="../media/image301.png"/><Relationship Id="rId8" Type="http://schemas.openxmlformats.org/officeDocument/2006/relationships/image" Target="../media/image204.png"/><Relationship Id="rId51" Type="http://schemas.openxmlformats.org/officeDocument/2006/relationships/image" Target="../media/image247.png"/><Relationship Id="rId72" Type="http://schemas.openxmlformats.org/officeDocument/2006/relationships/image" Target="../media/image268.png"/><Relationship Id="rId80" Type="http://schemas.openxmlformats.org/officeDocument/2006/relationships/image" Target="../media/image276.png"/><Relationship Id="rId85" Type="http://schemas.openxmlformats.org/officeDocument/2006/relationships/image" Target="../media/image281.png"/><Relationship Id="rId93" Type="http://schemas.openxmlformats.org/officeDocument/2006/relationships/image" Target="../media/image289.png"/><Relationship Id="rId98" Type="http://schemas.openxmlformats.org/officeDocument/2006/relationships/image" Target="../media/image294.png"/><Relationship Id="rId3" Type="http://schemas.openxmlformats.org/officeDocument/2006/relationships/image" Target="../media/image199.png"/><Relationship Id="rId12" Type="http://schemas.openxmlformats.org/officeDocument/2006/relationships/image" Target="../media/image208.png"/><Relationship Id="rId17" Type="http://schemas.openxmlformats.org/officeDocument/2006/relationships/image" Target="../media/image213.png"/><Relationship Id="rId25" Type="http://schemas.openxmlformats.org/officeDocument/2006/relationships/image" Target="../media/image221.png"/><Relationship Id="rId33" Type="http://schemas.openxmlformats.org/officeDocument/2006/relationships/image" Target="../media/image229.png"/><Relationship Id="rId38" Type="http://schemas.openxmlformats.org/officeDocument/2006/relationships/image" Target="../media/image234.png"/><Relationship Id="rId46" Type="http://schemas.openxmlformats.org/officeDocument/2006/relationships/image" Target="../media/image242.png"/><Relationship Id="rId59" Type="http://schemas.openxmlformats.org/officeDocument/2006/relationships/image" Target="../media/image255.png"/><Relationship Id="rId67" Type="http://schemas.openxmlformats.org/officeDocument/2006/relationships/image" Target="../media/image263.png"/><Relationship Id="rId103" Type="http://schemas.openxmlformats.org/officeDocument/2006/relationships/image" Target="../media/image299.png"/><Relationship Id="rId20" Type="http://schemas.openxmlformats.org/officeDocument/2006/relationships/image" Target="../media/image216.png"/><Relationship Id="rId41" Type="http://schemas.openxmlformats.org/officeDocument/2006/relationships/image" Target="../media/image237.png"/><Relationship Id="rId54" Type="http://schemas.openxmlformats.org/officeDocument/2006/relationships/image" Target="../media/image250.png"/><Relationship Id="rId62" Type="http://schemas.openxmlformats.org/officeDocument/2006/relationships/image" Target="../media/image258.png"/><Relationship Id="rId70" Type="http://schemas.openxmlformats.org/officeDocument/2006/relationships/image" Target="../media/image266.png"/><Relationship Id="rId75" Type="http://schemas.openxmlformats.org/officeDocument/2006/relationships/image" Target="../media/image271.png"/><Relationship Id="rId83" Type="http://schemas.openxmlformats.org/officeDocument/2006/relationships/image" Target="../media/image279.png"/><Relationship Id="rId88" Type="http://schemas.openxmlformats.org/officeDocument/2006/relationships/image" Target="../media/image284.png"/><Relationship Id="rId91" Type="http://schemas.openxmlformats.org/officeDocument/2006/relationships/image" Target="../media/image287.png"/><Relationship Id="rId96" Type="http://schemas.openxmlformats.org/officeDocument/2006/relationships/image" Target="../media/image29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2.png"/><Relationship Id="rId15" Type="http://schemas.openxmlformats.org/officeDocument/2006/relationships/image" Target="../media/image211.png"/><Relationship Id="rId23" Type="http://schemas.openxmlformats.org/officeDocument/2006/relationships/image" Target="../media/image219.png"/><Relationship Id="rId28" Type="http://schemas.openxmlformats.org/officeDocument/2006/relationships/image" Target="../media/image224.png"/><Relationship Id="rId36" Type="http://schemas.openxmlformats.org/officeDocument/2006/relationships/image" Target="../media/image232.png"/><Relationship Id="rId49" Type="http://schemas.openxmlformats.org/officeDocument/2006/relationships/image" Target="../media/image245.png"/><Relationship Id="rId57" Type="http://schemas.openxmlformats.org/officeDocument/2006/relationships/image" Target="../media/image253.png"/><Relationship Id="rId106" Type="http://schemas.openxmlformats.org/officeDocument/2006/relationships/image" Target="../media/image302.png"/><Relationship Id="rId10" Type="http://schemas.openxmlformats.org/officeDocument/2006/relationships/image" Target="../media/image206.png"/><Relationship Id="rId31" Type="http://schemas.openxmlformats.org/officeDocument/2006/relationships/image" Target="../media/image227.png"/><Relationship Id="rId44" Type="http://schemas.openxmlformats.org/officeDocument/2006/relationships/image" Target="../media/image240.png"/><Relationship Id="rId52" Type="http://schemas.openxmlformats.org/officeDocument/2006/relationships/image" Target="../media/image248.png"/><Relationship Id="rId60" Type="http://schemas.openxmlformats.org/officeDocument/2006/relationships/image" Target="../media/image256.png"/><Relationship Id="rId65" Type="http://schemas.openxmlformats.org/officeDocument/2006/relationships/image" Target="../media/image261.png"/><Relationship Id="rId73" Type="http://schemas.openxmlformats.org/officeDocument/2006/relationships/image" Target="../media/image269.png"/><Relationship Id="rId78" Type="http://schemas.openxmlformats.org/officeDocument/2006/relationships/image" Target="../media/image274.png"/><Relationship Id="rId81" Type="http://schemas.openxmlformats.org/officeDocument/2006/relationships/image" Target="../media/image277.png"/><Relationship Id="rId86" Type="http://schemas.openxmlformats.org/officeDocument/2006/relationships/image" Target="../media/image282.png"/><Relationship Id="rId94" Type="http://schemas.openxmlformats.org/officeDocument/2006/relationships/image" Target="../media/image290.png"/><Relationship Id="rId99" Type="http://schemas.openxmlformats.org/officeDocument/2006/relationships/image" Target="../media/image295.png"/><Relationship Id="rId101" Type="http://schemas.openxmlformats.org/officeDocument/2006/relationships/image" Target="../media/image297.png"/><Relationship Id="rId4" Type="http://schemas.openxmlformats.org/officeDocument/2006/relationships/image" Target="../media/image200.png"/><Relationship Id="rId9" Type="http://schemas.openxmlformats.org/officeDocument/2006/relationships/image" Target="../media/image205.png"/><Relationship Id="rId13" Type="http://schemas.openxmlformats.org/officeDocument/2006/relationships/image" Target="../media/image209.png"/><Relationship Id="rId18" Type="http://schemas.openxmlformats.org/officeDocument/2006/relationships/image" Target="../media/image214.png"/><Relationship Id="rId39" Type="http://schemas.openxmlformats.org/officeDocument/2006/relationships/image" Target="../media/image235.png"/><Relationship Id="rId34" Type="http://schemas.openxmlformats.org/officeDocument/2006/relationships/image" Target="../media/image230.png"/><Relationship Id="rId50" Type="http://schemas.openxmlformats.org/officeDocument/2006/relationships/image" Target="../media/image246.png"/><Relationship Id="rId55" Type="http://schemas.openxmlformats.org/officeDocument/2006/relationships/image" Target="../media/image251.png"/><Relationship Id="rId76" Type="http://schemas.openxmlformats.org/officeDocument/2006/relationships/image" Target="../media/image272.png"/><Relationship Id="rId97" Type="http://schemas.openxmlformats.org/officeDocument/2006/relationships/image" Target="../media/image293.png"/><Relationship Id="rId104" Type="http://schemas.openxmlformats.org/officeDocument/2006/relationships/image" Target="../media/image30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wmf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7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3" Type="http://schemas.openxmlformats.org/officeDocument/2006/relationships/image" Target="../media/image307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9.png"/><Relationship Id="rId5" Type="http://schemas.openxmlformats.org/officeDocument/2006/relationships/image" Target="../media/image308.png"/><Relationship Id="rId4" Type="http://schemas.openxmlformats.org/officeDocument/2006/relationships/image" Target="../media/image306.jpe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jpeg"/><Relationship Id="rId13" Type="http://schemas.openxmlformats.org/officeDocument/2006/relationships/image" Target="../media/image316.png"/><Relationship Id="rId18" Type="http://schemas.openxmlformats.org/officeDocument/2006/relationships/image" Target="../media/image321.png"/><Relationship Id="rId3" Type="http://schemas.openxmlformats.org/officeDocument/2006/relationships/image" Target="../media/image307.png"/><Relationship Id="rId21" Type="http://schemas.openxmlformats.org/officeDocument/2006/relationships/image" Target="../media/image324.png"/><Relationship Id="rId7" Type="http://schemas.openxmlformats.org/officeDocument/2006/relationships/image" Target="../media/image311.png"/><Relationship Id="rId12" Type="http://schemas.openxmlformats.org/officeDocument/2006/relationships/image" Target="../media/image315.png"/><Relationship Id="rId17" Type="http://schemas.openxmlformats.org/officeDocument/2006/relationships/image" Target="../media/image320.png"/><Relationship Id="rId2" Type="http://schemas.openxmlformats.org/officeDocument/2006/relationships/notesSlide" Target="../notesSlides/notesSlide95.xml"/><Relationship Id="rId16" Type="http://schemas.openxmlformats.org/officeDocument/2006/relationships/image" Target="../media/image319.png"/><Relationship Id="rId20" Type="http://schemas.openxmlformats.org/officeDocument/2006/relationships/image" Target="../media/image3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0.png"/><Relationship Id="rId11" Type="http://schemas.openxmlformats.org/officeDocument/2006/relationships/image" Target="../media/image314.png"/><Relationship Id="rId24" Type="http://schemas.openxmlformats.org/officeDocument/2006/relationships/image" Target="../media/image327.png"/><Relationship Id="rId5" Type="http://schemas.openxmlformats.org/officeDocument/2006/relationships/image" Target="../media/image309.png"/><Relationship Id="rId15" Type="http://schemas.openxmlformats.org/officeDocument/2006/relationships/image" Target="../media/image318.png"/><Relationship Id="rId23" Type="http://schemas.openxmlformats.org/officeDocument/2006/relationships/image" Target="../media/image326.png"/><Relationship Id="rId10" Type="http://schemas.openxmlformats.org/officeDocument/2006/relationships/image" Target="../media/image313.png"/><Relationship Id="rId19" Type="http://schemas.openxmlformats.org/officeDocument/2006/relationships/image" Target="../media/image322.png"/><Relationship Id="rId4" Type="http://schemas.openxmlformats.org/officeDocument/2006/relationships/image" Target="../media/image308.png"/><Relationship Id="rId9" Type="http://schemas.openxmlformats.org/officeDocument/2006/relationships/image" Target="../media/image312.png"/><Relationship Id="rId14" Type="http://schemas.openxmlformats.org/officeDocument/2006/relationships/image" Target="../media/image317.png"/><Relationship Id="rId22" Type="http://schemas.openxmlformats.org/officeDocument/2006/relationships/image" Target="../media/image32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9.jpe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jpeg"/><Relationship Id="rId13" Type="http://schemas.openxmlformats.org/officeDocument/2006/relationships/image" Target="../media/image340.jpeg"/><Relationship Id="rId3" Type="http://schemas.openxmlformats.org/officeDocument/2006/relationships/image" Target="../media/image330.jpeg"/><Relationship Id="rId7" Type="http://schemas.openxmlformats.org/officeDocument/2006/relationships/image" Target="../media/image334.jpeg"/><Relationship Id="rId12" Type="http://schemas.openxmlformats.org/officeDocument/2006/relationships/image" Target="../media/image339.jpeg"/><Relationship Id="rId17" Type="http://schemas.openxmlformats.org/officeDocument/2006/relationships/image" Target="../media/image344.jpeg"/><Relationship Id="rId2" Type="http://schemas.openxmlformats.org/officeDocument/2006/relationships/notesSlide" Target="../notesSlides/notesSlide97.xml"/><Relationship Id="rId16" Type="http://schemas.openxmlformats.org/officeDocument/2006/relationships/image" Target="../media/image34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33.jpeg"/><Relationship Id="rId11" Type="http://schemas.openxmlformats.org/officeDocument/2006/relationships/image" Target="../media/image338.jpeg"/><Relationship Id="rId5" Type="http://schemas.openxmlformats.org/officeDocument/2006/relationships/image" Target="../media/image332.jpeg"/><Relationship Id="rId15" Type="http://schemas.openxmlformats.org/officeDocument/2006/relationships/image" Target="../media/image342.jpeg"/><Relationship Id="rId10" Type="http://schemas.openxmlformats.org/officeDocument/2006/relationships/image" Target="../media/image337.jpeg"/><Relationship Id="rId4" Type="http://schemas.openxmlformats.org/officeDocument/2006/relationships/image" Target="../media/image331.jpeg"/><Relationship Id="rId9" Type="http://schemas.openxmlformats.org/officeDocument/2006/relationships/image" Target="../media/image336.jpeg"/><Relationship Id="rId14" Type="http://schemas.openxmlformats.org/officeDocument/2006/relationships/image" Target="../media/image341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://vision.stanford.edu/niebles/humanactions.htm" TargetMode="External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6.wmf"/><Relationship Id="rId4" Type="http://schemas.openxmlformats.org/officeDocument/2006/relationships/image" Target="../media/image345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vision.stanford.edu/niebles/humanactions.htm" TargetMode="External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7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7.jpeg"/><Relationship Id="rId4" Type="http://schemas.openxmlformats.org/officeDocument/2006/relationships/image" Target="../media/image349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wmf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5.xml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40.bin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iacs.umd.edu/~joseph/support-vector-machines4.pdf" TargetMode="External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8.xml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2.bin"/><Relationship Id="rId5" Type="http://schemas.openxmlformats.org/officeDocument/2006/relationships/hyperlink" Target="http://www.umiacs.umd.edu/~joseph/support-vector-machines4.pdf" TargetMode="External"/><Relationship Id="rId4" Type="http://schemas.openxmlformats.org/officeDocument/2006/relationships/oleObject" Target="../embeddings/oleObject41.bin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4" Type="http://schemas.openxmlformats.org/officeDocument/2006/relationships/hyperlink" Target="http://www.umiacs.umd.edu/~joseph/support-vector-machines4.pdf" TargetMode="Externa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5" Type="http://schemas.openxmlformats.org/officeDocument/2006/relationships/hyperlink" Target="http://www.umiacs.umd.edu/~joseph/support-vector-machines4.pdf" TargetMode="External"/><Relationship Id="rId4" Type="http://schemas.openxmlformats.org/officeDocument/2006/relationships/oleObject" Target="../embeddings/oleObject46.bin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8.bin"/><Relationship Id="rId5" Type="http://schemas.openxmlformats.org/officeDocument/2006/relationships/hyperlink" Target="http://www.umiacs.umd.edu/~joseph/support-vector-machines4.pdf" TargetMode="External"/><Relationship Id="rId4" Type="http://schemas.openxmlformats.org/officeDocument/2006/relationships/oleObject" Target="../embeddings/oleObject47.bin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5" Type="http://schemas.openxmlformats.org/officeDocument/2006/relationships/hyperlink" Target="http://www.umiacs.umd.edu/~joseph/support-vector-machines4.pdf" TargetMode="External"/><Relationship Id="rId4" Type="http://schemas.openxmlformats.org/officeDocument/2006/relationships/oleObject" Target="../embeddings/oleObject49.bin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hyperlink" Target="http://lear.inrialpes.fr/pubs/2007/ZMLS07/ZhangMarszalekLazebnikSchmid-IJCV07-ClassificationStudy.pdf" TargetMode="External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rnel-machines.org/software" TargetMode="External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CS558 Computer 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IX: </a:t>
            </a:r>
            <a:r>
              <a:rPr lang="en-US" smtClean="0"/>
              <a:t>Object </a:t>
            </a:r>
            <a:r>
              <a:rPr lang="en-US" smtClean="0"/>
              <a:t>Recognition (1)</a:t>
            </a: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930403" y="6443246"/>
            <a:ext cx="31373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/>
              <a:t>Slides adapted from S. </a:t>
            </a:r>
            <a:r>
              <a:rPr lang="en-US" sz="1600" dirty="0" err="1" smtClean="0"/>
              <a:t>Lazebnik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82000" cy="4873752"/>
          </a:xfrm>
        </p:spPr>
        <p:txBody>
          <a:bodyPr/>
          <a:lstStyle/>
          <a:p>
            <a:r>
              <a:rPr lang="en-US" u="sng" dirty="0" smtClean="0"/>
              <a:t>Object recognition: overview and history</a:t>
            </a:r>
          </a:p>
          <a:p>
            <a:r>
              <a:rPr lang="en-US" dirty="0" smtClean="0"/>
              <a:t>Object recognition: a learning based approach</a:t>
            </a:r>
          </a:p>
          <a:p>
            <a:r>
              <a:rPr lang="en-US" dirty="0" smtClean="0"/>
              <a:t>Object recognition: bag of feature representation</a:t>
            </a:r>
          </a:p>
          <a:p>
            <a:r>
              <a:rPr lang="en-US" dirty="0" smtClean="0"/>
              <a:t>Object recognition: classification algorithms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458200" cy="838200"/>
          </a:xfrm>
        </p:spPr>
        <p:txBody>
          <a:bodyPr/>
          <a:lstStyle/>
          <a:p>
            <a:r>
              <a:rPr lang="en-US" dirty="0" smtClean="0"/>
              <a:t>Object Recognition: Overview and History</a:t>
            </a: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6019800" y="1066800"/>
            <a:ext cx="1981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148" name="Picture 5" descr="interesnee-peshkom_41"/>
          <p:cNvPicPr>
            <a:picLocks noChangeAspect="1" noChangeArrowheads="1"/>
          </p:cNvPicPr>
          <p:nvPr/>
        </p:nvPicPr>
        <p:blipFill>
          <a:blip r:embed="rId3" cstate="print"/>
          <a:srcRect b="2609"/>
          <a:stretch>
            <a:fillRect/>
          </a:stretch>
        </p:blipFill>
        <p:spPr bwMode="auto">
          <a:xfrm>
            <a:off x="2286000" y="990600"/>
            <a:ext cx="4179888" cy="5334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1260475" y="6411913"/>
            <a:ext cx="6359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Slides adapted from Fei-Fei Li, Rob Fergus, Antonio Torralba, and Jean Ponce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smtClean="0"/>
              <a:t>How many visual object categories are there?</a:t>
            </a:r>
          </a:p>
        </p:txBody>
      </p:sp>
      <p:pic>
        <p:nvPicPr>
          <p:cNvPr id="7171" name="Picture 3" descr="dictionary-2"/>
          <p:cNvPicPr>
            <a:picLocks noChangeAspect="1" noChangeArrowheads="1"/>
          </p:cNvPicPr>
          <p:nvPr/>
        </p:nvPicPr>
        <p:blipFill>
          <a:blip r:embed="rId3" cstate="print">
            <a:lum bright="-6000" contrast="24000"/>
          </a:blip>
          <a:srcRect/>
          <a:stretch>
            <a:fillRect/>
          </a:stretch>
        </p:blipFill>
        <p:spPr bwMode="auto">
          <a:xfrm>
            <a:off x="1066800" y="1143000"/>
            <a:ext cx="6667500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mag_gla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3657600"/>
            <a:ext cx="2362200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8581" name="WordArt 5"/>
          <p:cNvSpPr>
            <a:spLocks noChangeArrowheads="1" noChangeShapeType="1" noTextEdit="1"/>
          </p:cNvSpPr>
          <p:nvPr/>
        </p:nvSpPr>
        <p:spPr bwMode="auto">
          <a:xfrm rot="-390707">
            <a:off x="1828800" y="1905000"/>
            <a:ext cx="6038850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200" kern="10">
                <a:ln w="9525">
                  <a:noFill/>
                  <a:round/>
                  <a:headEnd/>
                  <a:tailEnd/>
                </a:ln>
                <a:solidFill>
                  <a:srgbClr val="92003B"/>
                </a:solidFill>
                <a:latin typeface="Arial Black"/>
              </a:rPr>
              <a:t>~10,000 to 30,000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7207250" y="6400800"/>
            <a:ext cx="1860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/>
              <a:t>Biederman</a:t>
            </a:r>
            <a:r>
              <a:rPr lang="en-US" dirty="0"/>
              <a:t> 1987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bjec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 rot="-780172">
            <a:off x="1524000" y="1905000"/>
            <a:ext cx="65532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 rot="-390707">
            <a:off x="1828800" y="1905000"/>
            <a:ext cx="6038850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200" kern="10">
                <a:ln w="9525">
                  <a:noFill/>
                  <a:round/>
                  <a:headEnd/>
                  <a:tailEnd/>
                </a:ln>
                <a:solidFill>
                  <a:srgbClr val="92003B"/>
                </a:solidFill>
                <a:latin typeface="Arial Black"/>
              </a:rPr>
              <a:t>~10,000 to 30,000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apir-corb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105400"/>
            <a:ext cx="2208213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camera_icon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43800" y="4997450"/>
            <a:ext cx="1419225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boar-corbi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5105400"/>
            <a:ext cx="220980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grouse-corbi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5105400"/>
            <a:ext cx="2208213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505200" y="201613"/>
            <a:ext cx="2185988" cy="62230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400"/>
              <a:t>OBJECTS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533400" y="1190625"/>
            <a:ext cx="1647825" cy="50165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600"/>
              <a:t>ANIMALS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715000" y="1166813"/>
            <a:ext cx="1995488" cy="50165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600"/>
              <a:t>INANIMATE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2819400" y="1190625"/>
            <a:ext cx="1482725" cy="50165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600"/>
              <a:t>PLANTS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7010400" y="2143125"/>
            <a:ext cx="1717675" cy="439738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200"/>
              <a:t>MAN-MADE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4953000" y="2143125"/>
            <a:ext cx="1500188" cy="439738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200"/>
              <a:t>NATURAL</a:t>
            </a:r>
          </a:p>
        </p:txBody>
      </p:sp>
      <p:cxnSp>
        <p:nvCxnSpPr>
          <p:cNvPr id="9228" name="AutoShape 12"/>
          <p:cNvCxnSpPr>
            <a:cxnSpLocks noChangeShapeType="1"/>
            <a:stCxn id="9222" idx="2"/>
            <a:endCxn id="9223" idx="0"/>
          </p:cNvCxnSpPr>
          <p:nvPr/>
        </p:nvCxnSpPr>
        <p:spPr bwMode="auto">
          <a:xfrm rot="5400000">
            <a:off x="2794795" y="-613569"/>
            <a:ext cx="366712" cy="3241675"/>
          </a:xfrm>
          <a:prstGeom prst="bentConnector3">
            <a:avLst>
              <a:gd name="adj1" fmla="val 4978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29" name="AutoShape 13"/>
          <p:cNvCxnSpPr>
            <a:cxnSpLocks noChangeShapeType="1"/>
            <a:stCxn id="9222" idx="2"/>
            <a:endCxn id="9225" idx="0"/>
          </p:cNvCxnSpPr>
          <p:nvPr/>
        </p:nvCxnSpPr>
        <p:spPr bwMode="auto">
          <a:xfrm rot="5400000">
            <a:off x="3896520" y="488156"/>
            <a:ext cx="366712" cy="1038225"/>
          </a:xfrm>
          <a:prstGeom prst="bentConnector3">
            <a:avLst>
              <a:gd name="adj1" fmla="val 4978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30" name="AutoShape 14"/>
          <p:cNvCxnSpPr>
            <a:cxnSpLocks noChangeShapeType="1"/>
          </p:cNvCxnSpPr>
          <p:nvPr/>
        </p:nvCxnSpPr>
        <p:spPr bwMode="auto">
          <a:xfrm rot="16200000" flipH="1">
            <a:off x="5574506" y="-132556"/>
            <a:ext cx="312738" cy="2254250"/>
          </a:xfrm>
          <a:prstGeom prst="bentConnector3">
            <a:avLst>
              <a:gd name="adj1" fmla="val 538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31" name="AutoShape 15"/>
          <p:cNvCxnSpPr>
            <a:cxnSpLocks noChangeShapeType="1"/>
            <a:stCxn id="9224" idx="2"/>
            <a:endCxn id="9227" idx="0"/>
          </p:cNvCxnSpPr>
          <p:nvPr/>
        </p:nvCxnSpPr>
        <p:spPr bwMode="auto">
          <a:xfrm rot="5400000">
            <a:off x="5971382" y="1400969"/>
            <a:ext cx="474662" cy="1009650"/>
          </a:xfrm>
          <a:prstGeom prst="bentConnector3">
            <a:avLst>
              <a:gd name="adj1" fmla="val 49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32" name="AutoShape 16"/>
          <p:cNvCxnSpPr>
            <a:cxnSpLocks noChangeShapeType="1"/>
            <a:stCxn id="9224" idx="2"/>
            <a:endCxn id="9226" idx="0"/>
          </p:cNvCxnSpPr>
          <p:nvPr/>
        </p:nvCxnSpPr>
        <p:spPr bwMode="auto">
          <a:xfrm rot="16200000" flipH="1">
            <a:off x="7054057" y="1327944"/>
            <a:ext cx="474662" cy="1155700"/>
          </a:xfrm>
          <a:prstGeom prst="bentConnector3">
            <a:avLst>
              <a:gd name="adj1" fmla="val 498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33" name="AutoShape 17"/>
          <p:cNvCxnSpPr>
            <a:cxnSpLocks noChangeShapeType="1"/>
            <a:stCxn id="9226" idx="2"/>
            <a:endCxn id="9251" idx="0"/>
          </p:cNvCxnSpPr>
          <p:nvPr/>
        </p:nvCxnSpPr>
        <p:spPr bwMode="auto">
          <a:xfrm rot="16200000" flipH="1">
            <a:off x="7217569" y="3234532"/>
            <a:ext cx="1685925" cy="382587"/>
          </a:xfrm>
          <a:prstGeom prst="bentConnector3">
            <a:avLst>
              <a:gd name="adj1" fmla="val 4990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1524000" y="2308225"/>
            <a:ext cx="2057400" cy="439738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200"/>
              <a:t>VERTEBRATE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228600" y="2284413"/>
            <a:ext cx="754063" cy="469900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 …..</a:t>
            </a:r>
          </a:p>
        </p:txBody>
      </p:sp>
      <p:cxnSp>
        <p:nvCxnSpPr>
          <p:cNvPr id="9236" name="AutoShape 20"/>
          <p:cNvCxnSpPr>
            <a:cxnSpLocks noChangeShapeType="1"/>
            <a:stCxn id="9223" idx="2"/>
            <a:endCxn id="9235" idx="0"/>
          </p:cNvCxnSpPr>
          <p:nvPr/>
        </p:nvCxnSpPr>
        <p:spPr bwMode="auto">
          <a:xfrm rot="5400000">
            <a:off x="685800" y="1612900"/>
            <a:ext cx="592138" cy="750888"/>
          </a:xfrm>
          <a:prstGeom prst="bentConnector3">
            <a:avLst>
              <a:gd name="adj1" fmla="val 5227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37" name="AutoShape 21"/>
          <p:cNvCxnSpPr>
            <a:cxnSpLocks noChangeShapeType="1"/>
            <a:stCxn id="9223" idx="2"/>
            <a:endCxn id="9234" idx="0"/>
          </p:cNvCxnSpPr>
          <p:nvPr/>
        </p:nvCxnSpPr>
        <p:spPr bwMode="auto">
          <a:xfrm rot="16200000" flipH="1">
            <a:off x="1647032" y="1402556"/>
            <a:ext cx="615950" cy="11953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685800" y="3322638"/>
            <a:ext cx="1481138" cy="409575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/>
              <a:t>MAMMALS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4114800" y="3398838"/>
            <a:ext cx="974725" cy="409575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/>
              <a:t>BIRDS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5638800" y="4265613"/>
            <a:ext cx="1187450" cy="379412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GROUSE</a:t>
            </a: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3359150" y="4265613"/>
            <a:ext cx="844550" cy="379412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BOAR</a:t>
            </a: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895350" y="4265613"/>
            <a:ext cx="869950" cy="379412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TAPIR</a:t>
            </a:r>
          </a:p>
        </p:txBody>
      </p:sp>
      <p:cxnSp>
        <p:nvCxnSpPr>
          <p:cNvPr id="9243" name="AutoShape 27"/>
          <p:cNvCxnSpPr>
            <a:cxnSpLocks noChangeShapeType="1"/>
            <a:stCxn id="9238" idx="2"/>
            <a:endCxn id="9242" idx="0"/>
          </p:cNvCxnSpPr>
          <p:nvPr/>
        </p:nvCxnSpPr>
        <p:spPr bwMode="auto">
          <a:xfrm rot="5400000">
            <a:off x="1112044" y="3950494"/>
            <a:ext cx="533400" cy="968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44" name="AutoShape 28"/>
          <p:cNvCxnSpPr>
            <a:cxnSpLocks noChangeShapeType="1"/>
            <a:stCxn id="9242" idx="2"/>
          </p:cNvCxnSpPr>
          <p:nvPr/>
        </p:nvCxnSpPr>
        <p:spPr bwMode="auto">
          <a:xfrm rot="16200000" flipH="1">
            <a:off x="1101725" y="4873625"/>
            <a:ext cx="460375" cy="3175"/>
          </a:xfrm>
          <a:prstGeom prst="bentConnector3">
            <a:avLst>
              <a:gd name="adj1" fmla="val 4965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45" name="AutoShape 29"/>
          <p:cNvCxnSpPr>
            <a:cxnSpLocks noChangeShapeType="1"/>
            <a:stCxn id="9238" idx="2"/>
            <a:endCxn id="9241" idx="0"/>
          </p:cNvCxnSpPr>
          <p:nvPr/>
        </p:nvCxnSpPr>
        <p:spPr bwMode="auto">
          <a:xfrm rot="16200000" flipH="1">
            <a:off x="2337594" y="2821782"/>
            <a:ext cx="533400" cy="23542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46" name="AutoShape 30"/>
          <p:cNvCxnSpPr>
            <a:cxnSpLocks noChangeShapeType="1"/>
            <a:stCxn id="9241" idx="2"/>
          </p:cNvCxnSpPr>
          <p:nvPr/>
        </p:nvCxnSpPr>
        <p:spPr bwMode="auto">
          <a:xfrm rot="5400000">
            <a:off x="3546475" y="4870450"/>
            <a:ext cx="460375" cy="9525"/>
          </a:xfrm>
          <a:prstGeom prst="bentConnector3">
            <a:avLst>
              <a:gd name="adj1" fmla="val 4965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47" name="AutoShape 31"/>
          <p:cNvCxnSpPr>
            <a:cxnSpLocks noChangeShapeType="1"/>
            <a:stCxn id="9234" idx="2"/>
            <a:endCxn id="9239" idx="0"/>
          </p:cNvCxnSpPr>
          <p:nvPr/>
        </p:nvCxnSpPr>
        <p:spPr bwMode="auto">
          <a:xfrm rot="16200000" flipH="1">
            <a:off x="3251994" y="2048669"/>
            <a:ext cx="650875" cy="2049463"/>
          </a:xfrm>
          <a:prstGeom prst="bentConnector3">
            <a:avLst>
              <a:gd name="adj1" fmla="val 4975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48" name="AutoShape 32"/>
          <p:cNvCxnSpPr>
            <a:cxnSpLocks noChangeShapeType="1"/>
            <a:stCxn id="9234" idx="2"/>
            <a:endCxn id="9238" idx="0"/>
          </p:cNvCxnSpPr>
          <p:nvPr/>
        </p:nvCxnSpPr>
        <p:spPr bwMode="auto">
          <a:xfrm rot="5400000">
            <a:off x="1702594" y="2472532"/>
            <a:ext cx="574675" cy="1125537"/>
          </a:xfrm>
          <a:prstGeom prst="bentConnector3">
            <a:avLst>
              <a:gd name="adj1" fmla="val 5718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49" name="AutoShape 33"/>
          <p:cNvCxnSpPr>
            <a:cxnSpLocks noChangeShapeType="1"/>
            <a:stCxn id="9239" idx="2"/>
            <a:endCxn id="9240" idx="0"/>
          </p:cNvCxnSpPr>
          <p:nvPr/>
        </p:nvCxnSpPr>
        <p:spPr bwMode="auto">
          <a:xfrm rot="16200000" flipH="1">
            <a:off x="5188744" y="3221832"/>
            <a:ext cx="457200" cy="16303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9250" name="AutoShape 34"/>
          <p:cNvCxnSpPr>
            <a:cxnSpLocks noChangeShapeType="1"/>
            <a:stCxn id="9240" idx="2"/>
          </p:cNvCxnSpPr>
          <p:nvPr/>
        </p:nvCxnSpPr>
        <p:spPr bwMode="auto">
          <a:xfrm rot="5400000">
            <a:off x="5991225" y="4864100"/>
            <a:ext cx="460375" cy="22225"/>
          </a:xfrm>
          <a:prstGeom prst="bentConnector3">
            <a:avLst>
              <a:gd name="adj1" fmla="val 4965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7664450" y="4268788"/>
            <a:ext cx="1174750" cy="379412"/>
          </a:xfrm>
          <a:prstGeom prst="rect">
            <a:avLst/>
          </a:prstGeom>
          <a:noFill/>
          <a:ln w="12700">
            <a:solidFill>
              <a:srgbClr val="FF5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CAMERA</a:t>
            </a:r>
          </a:p>
        </p:txBody>
      </p:sp>
      <p:cxnSp>
        <p:nvCxnSpPr>
          <p:cNvPr id="9252" name="AutoShape 36"/>
          <p:cNvCxnSpPr>
            <a:cxnSpLocks noChangeShapeType="1"/>
            <a:stCxn id="9251" idx="2"/>
          </p:cNvCxnSpPr>
          <p:nvPr/>
        </p:nvCxnSpPr>
        <p:spPr bwMode="auto">
          <a:xfrm rot="16200000" flipH="1">
            <a:off x="8077994" y="4822031"/>
            <a:ext cx="349250" cy="1588"/>
          </a:xfrm>
          <a:prstGeom prst="bentConnector3">
            <a:avLst>
              <a:gd name="adj1" fmla="val 4954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IMG_3534"/>
          <p:cNvPicPr>
            <a:picLocks noChangeAspect="1" noChangeArrowheads="1"/>
          </p:cNvPicPr>
          <p:nvPr/>
        </p:nvPicPr>
        <p:blipFill>
          <a:blip r:embed="rId3" cstate="print"/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76200" y="0"/>
            <a:ext cx="846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 smtClean="0"/>
              <a:t>Specific recognition tasks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IMG_3534"/>
          <p:cNvPicPr>
            <a:picLocks noChangeAspect="1" noChangeArrowheads="1"/>
          </p:cNvPicPr>
          <p:nvPr/>
        </p:nvPicPr>
        <p:blipFill>
          <a:blip r:embed="rId3" cstate="print"/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52400" y="0"/>
            <a:ext cx="44935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Scene categorization</a:t>
            </a:r>
            <a:endParaRPr lang="en-US" sz="3600" dirty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876800" y="838200"/>
            <a:ext cx="4191000" cy="997196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outdoor/indoor</a:t>
            </a:r>
            <a:endParaRPr lang="en-US" sz="2800" b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city/forest/factory/etc.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IMG_3534"/>
          <p:cNvPicPr>
            <a:picLocks noChangeAspect="1" noChangeArrowheads="1"/>
          </p:cNvPicPr>
          <p:nvPr/>
        </p:nvPicPr>
        <p:blipFill>
          <a:blip r:embed="rId3" cstate="print"/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0"/>
            <a:ext cx="53912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Image annotation/tagging</a:t>
            </a:r>
            <a:endParaRPr lang="en-US" sz="3600" dirty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334000" y="990600"/>
            <a:ext cx="2057400" cy="2677656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 smtClean="0">
                <a:solidFill>
                  <a:srgbClr val="FFFF00"/>
                </a:solidFill>
              </a:rPr>
              <a:t> street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 smtClean="0">
                <a:solidFill>
                  <a:srgbClr val="FFFF00"/>
                </a:solidFill>
              </a:rPr>
              <a:t> people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building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mountain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 smtClean="0">
                <a:solidFill>
                  <a:srgbClr val="FFFF00"/>
                </a:solidFill>
              </a:rPr>
              <a:t> …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52400" y="0"/>
            <a:ext cx="35189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/>
              <a:t>Object </a:t>
            </a:r>
            <a:r>
              <a:rPr lang="en-US" sz="3600" dirty="0" smtClean="0"/>
              <a:t>detection</a:t>
            </a:r>
            <a:endParaRPr lang="en-US" sz="3600" dirty="0"/>
          </a:p>
        </p:txBody>
      </p:sp>
      <p:pic>
        <p:nvPicPr>
          <p:cNvPr id="13315" name="Picture 7" descr="IMG_3534"/>
          <p:cNvPicPr>
            <a:picLocks noChangeAspect="1" noChangeArrowheads="1"/>
          </p:cNvPicPr>
          <p:nvPr/>
        </p:nvPicPr>
        <p:blipFill>
          <a:blip r:embed="rId3" cstate="print"/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191000" y="762000"/>
            <a:ext cx="3276600" cy="43704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US" sz="2800" b="1" dirty="0" smtClean="0">
                <a:solidFill>
                  <a:srgbClr val="FFFF00"/>
                </a:solidFill>
              </a:rPr>
              <a:t> find pedestrians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95600" y="59436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76600" y="56388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90800" y="60198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133600" y="55626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61722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05200" y="56388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752600" y="60960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19600" y="60960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029200" y="57150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362200" y="54864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172200" y="60198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53200" y="61722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828800" y="51816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495800" y="5334000"/>
            <a:ext cx="304800" cy="685800"/>
          </a:xfrm>
          <a:prstGeom prst="rect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5" descr="IMG_3534"/>
          <p:cNvPicPr>
            <a:picLocks noChangeAspect="1" noChangeArrowheads="1"/>
          </p:cNvPicPr>
          <p:nvPr/>
        </p:nvPicPr>
        <p:blipFill>
          <a:blip r:embed="rId3" cstate="print"/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52400" y="0"/>
            <a:ext cx="3108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/>
              <a:t>Image parsing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334000" y="1219200"/>
            <a:ext cx="1981200" cy="5191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mountain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953000" y="3276600"/>
            <a:ext cx="1828800" cy="5191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FF00"/>
                </a:solidFill>
              </a:rPr>
              <a:t>building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828800" y="2757487"/>
            <a:ext cx="1143000" cy="5191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tree</a:t>
            </a:r>
          </a:p>
        </p:txBody>
      </p:sp>
      <p:sp>
        <p:nvSpPr>
          <p:cNvPr id="14343" name="Text Box 8"/>
          <p:cNvSpPr txBox="1">
            <a:spLocks noChangeArrowheads="1"/>
          </p:cNvSpPr>
          <p:nvPr/>
        </p:nvSpPr>
        <p:spPr bwMode="auto">
          <a:xfrm>
            <a:off x="2286000" y="3733800"/>
            <a:ext cx="1447800" cy="5191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banner</a:t>
            </a:r>
          </a:p>
        </p:txBody>
      </p:sp>
      <p:sp>
        <p:nvSpPr>
          <p:cNvPr id="14344" name="Text Box 9"/>
          <p:cNvSpPr txBox="1">
            <a:spLocks noChangeArrowheads="1"/>
          </p:cNvSpPr>
          <p:nvPr/>
        </p:nvSpPr>
        <p:spPr bwMode="auto">
          <a:xfrm>
            <a:off x="5638800" y="5638800"/>
            <a:ext cx="1524000" cy="5191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solidFill>
                  <a:srgbClr val="FFFF00"/>
                </a:solidFill>
              </a:rPr>
              <a:t>market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4345" name="Text Box 10"/>
          <p:cNvSpPr txBox="1">
            <a:spLocks noChangeArrowheads="1"/>
          </p:cNvSpPr>
          <p:nvPr/>
        </p:nvSpPr>
        <p:spPr bwMode="auto">
          <a:xfrm>
            <a:off x="2743200" y="6096000"/>
            <a:ext cx="1905000" cy="5191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people</a:t>
            </a:r>
          </a:p>
        </p:txBody>
      </p:sp>
      <p:sp>
        <p:nvSpPr>
          <p:cNvPr id="14346" name="Text Box 13"/>
          <p:cNvSpPr txBox="1">
            <a:spLocks noChangeArrowheads="1"/>
          </p:cNvSpPr>
          <p:nvPr/>
        </p:nvSpPr>
        <p:spPr bwMode="auto">
          <a:xfrm>
            <a:off x="4648200" y="4648200"/>
            <a:ext cx="2133600" cy="5191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</a:rPr>
              <a:t>street lamp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905000" y="685800"/>
            <a:ext cx="1981200" cy="5191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solidFill>
                  <a:srgbClr val="FFFF00"/>
                </a:solidFill>
              </a:rPr>
              <a:t>sky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971800" y="1981200"/>
            <a:ext cx="1828800" cy="519113"/>
          </a:xfrm>
          <a:prstGeom prst="rect">
            <a:avLst/>
          </a:prstGeom>
          <a:solidFill>
            <a:srgbClr val="D6009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FF00"/>
                </a:solidFill>
              </a:rPr>
              <a:t>building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5" descr="IMG_3534"/>
          <p:cNvPicPr>
            <a:picLocks noChangeAspect="1" noChangeArrowheads="1"/>
          </p:cNvPicPr>
          <p:nvPr/>
        </p:nvPicPr>
        <p:blipFill>
          <a:blip r:embed="rId3" cstate="print"/>
          <a:srcRect t="8163" b="17346"/>
          <a:stretch>
            <a:fillRect/>
          </a:stretch>
        </p:blipFill>
        <p:spPr bwMode="auto">
          <a:xfrm>
            <a:off x="1752600" y="685800"/>
            <a:ext cx="577215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52400" y="0"/>
            <a:ext cx="4775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/>
              <a:t>Image </a:t>
            </a:r>
            <a:r>
              <a:rPr lang="en-US" sz="3600" dirty="0" smtClean="0"/>
              <a:t>understanding?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623888" y="958850"/>
            <a:ext cx="7851775" cy="3765550"/>
            <a:chOff x="227" y="1406"/>
            <a:chExt cx="5321" cy="2224"/>
          </a:xfrm>
        </p:grpSpPr>
        <p:sp>
          <p:nvSpPr>
            <p:cNvPr id="15382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83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5384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5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6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7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8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9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0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1" name="Picture 1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2" name="Picture 1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3" name="Picture 1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4" name="Picture 15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5" name="Picture 16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6" name="Picture 17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7" name="Picture 1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8" name="Picture 1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9" name="Picture 2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363" name="Text Box 22"/>
          <p:cNvSpPr txBox="1">
            <a:spLocks noChangeArrowheads="1"/>
          </p:cNvSpPr>
          <p:nvPr/>
        </p:nvSpPr>
        <p:spPr bwMode="auto">
          <a:xfrm>
            <a:off x="896938" y="4835525"/>
            <a:ext cx="1806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Variability</a:t>
            </a:r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15364" name="Text Box 23"/>
          <p:cNvSpPr txBox="1">
            <a:spLocks noChangeArrowheads="1"/>
          </p:cNvSpPr>
          <p:nvPr/>
        </p:nvSpPr>
        <p:spPr bwMode="auto">
          <a:xfrm>
            <a:off x="2814638" y="4886325"/>
            <a:ext cx="2362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Camera position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Illumination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Shape parameters</a:t>
            </a:r>
          </a:p>
        </p:txBody>
      </p:sp>
      <p:sp>
        <p:nvSpPr>
          <p:cNvPr id="621592" name="Text Box 24"/>
          <p:cNvSpPr txBox="1">
            <a:spLocks noChangeArrowheads="1"/>
          </p:cNvSpPr>
          <p:nvPr/>
        </p:nvSpPr>
        <p:spPr bwMode="auto">
          <a:xfrm>
            <a:off x="2840038" y="6172200"/>
            <a:ext cx="3151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Within-class variations?</a:t>
            </a:r>
          </a:p>
        </p:txBody>
      </p:sp>
      <p:sp>
        <p:nvSpPr>
          <p:cNvPr id="621593" name="AutoShape 25"/>
          <p:cNvSpPr>
            <a:spLocks noChangeArrowheads="1"/>
          </p:cNvSpPr>
          <p:nvPr/>
        </p:nvSpPr>
        <p:spPr bwMode="auto">
          <a:xfrm>
            <a:off x="1336675" y="6191250"/>
            <a:ext cx="1138238" cy="420688"/>
          </a:xfrm>
          <a:prstGeom prst="rightArrow">
            <a:avLst>
              <a:gd name="adj1" fmla="val 50000"/>
              <a:gd name="adj2" fmla="val 67641"/>
            </a:avLst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1594" name="Freeform 26"/>
          <p:cNvSpPr>
            <a:spLocks/>
          </p:cNvSpPr>
          <p:nvPr/>
        </p:nvSpPr>
        <p:spPr bwMode="auto">
          <a:xfrm>
            <a:off x="5429250" y="2354263"/>
            <a:ext cx="2176463" cy="1538287"/>
          </a:xfrm>
          <a:custGeom>
            <a:avLst/>
            <a:gdLst>
              <a:gd name="T0" fmla="*/ 0 w 1371"/>
              <a:gd name="T1" fmla="*/ 0 h 969"/>
              <a:gd name="T2" fmla="*/ 2147483647 w 1371"/>
              <a:gd name="T3" fmla="*/ 2147483647 h 969"/>
              <a:gd name="T4" fmla="*/ 2147483647 w 1371"/>
              <a:gd name="T5" fmla="*/ 2147483647 h 969"/>
              <a:gd name="T6" fmla="*/ 2147483647 w 1371"/>
              <a:gd name="T7" fmla="*/ 2147483647 h 969"/>
              <a:gd name="T8" fmla="*/ 2147483647 w 1371"/>
              <a:gd name="T9" fmla="*/ 2147483647 h 969"/>
              <a:gd name="T10" fmla="*/ 2147483647 w 1371"/>
              <a:gd name="T11" fmla="*/ 2147483647 h 969"/>
              <a:gd name="T12" fmla="*/ 2147483647 w 1371"/>
              <a:gd name="T13" fmla="*/ 2147483647 h 969"/>
              <a:gd name="T14" fmla="*/ 2147483647 w 1371"/>
              <a:gd name="T15" fmla="*/ 2147483647 h 969"/>
              <a:gd name="T16" fmla="*/ 2147483647 w 1371"/>
              <a:gd name="T17" fmla="*/ 2147483647 h 969"/>
              <a:gd name="T18" fmla="*/ 2147483647 w 1371"/>
              <a:gd name="T19" fmla="*/ 2147483647 h 969"/>
              <a:gd name="T20" fmla="*/ 2147483647 w 1371"/>
              <a:gd name="T21" fmla="*/ 2147483647 h 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71"/>
              <a:gd name="T34" fmla="*/ 0 h 969"/>
              <a:gd name="T35" fmla="*/ 1371 w 1371"/>
              <a:gd name="T36" fmla="*/ 969 h 9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71" h="969">
                <a:moveTo>
                  <a:pt x="0" y="0"/>
                </a:moveTo>
                <a:cubicBezTo>
                  <a:pt x="47" y="15"/>
                  <a:pt x="208" y="50"/>
                  <a:pt x="277" y="88"/>
                </a:cubicBezTo>
                <a:cubicBezTo>
                  <a:pt x="346" y="126"/>
                  <a:pt x="373" y="175"/>
                  <a:pt x="414" y="228"/>
                </a:cubicBezTo>
                <a:cubicBezTo>
                  <a:pt x="455" y="281"/>
                  <a:pt x="491" y="357"/>
                  <a:pt x="525" y="408"/>
                </a:cubicBezTo>
                <a:cubicBezTo>
                  <a:pt x="559" y="459"/>
                  <a:pt x="583" y="501"/>
                  <a:pt x="621" y="537"/>
                </a:cubicBezTo>
                <a:cubicBezTo>
                  <a:pt x="659" y="573"/>
                  <a:pt x="711" y="605"/>
                  <a:pt x="752" y="626"/>
                </a:cubicBezTo>
                <a:cubicBezTo>
                  <a:pt x="793" y="647"/>
                  <a:pt x="820" y="651"/>
                  <a:pt x="869" y="665"/>
                </a:cubicBezTo>
                <a:cubicBezTo>
                  <a:pt x="918" y="679"/>
                  <a:pt x="1000" y="694"/>
                  <a:pt x="1048" y="712"/>
                </a:cubicBezTo>
                <a:cubicBezTo>
                  <a:pt x="1096" y="730"/>
                  <a:pt x="1127" y="753"/>
                  <a:pt x="1157" y="774"/>
                </a:cubicBezTo>
                <a:cubicBezTo>
                  <a:pt x="1187" y="795"/>
                  <a:pt x="1191" y="804"/>
                  <a:pt x="1227" y="836"/>
                </a:cubicBezTo>
                <a:cubicBezTo>
                  <a:pt x="1263" y="868"/>
                  <a:pt x="1341" y="941"/>
                  <a:pt x="1371" y="969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1595" name="Freeform 27"/>
          <p:cNvSpPr>
            <a:spLocks/>
          </p:cNvSpPr>
          <p:nvPr/>
        </p:nvSpPr>
        <p:spPr bwMode="auto">
          <a:xfrm>
            <a:off x="7600950" y="2611438"/>
            <a:ext cx="871538" cy="1281112"/>
          </a:xfrm>
          <a:custGeom>
            <a:avLst/>
            <a:gdLst>
              <a:gd name="T0" fmla="*/ 0 w 549"/>
              <a:gd name="T1" fmla="*/ 2147483647 h 807"/>
              <a:gd name="T2" fmla="*/ 2147483647 w 549"/>
              <a:gd name="T3" fmla="*/ 2147483647 h 807"/>
              <a:gd name="T4" fmla="*/ 2147483647 w 549"/>
              <a:gd name="T5" fmla="*/ 2147483647 h 807"/>
              <a:gd name="T6" fmla="*/ 2147483647 w 549"/>
              <a:gd name="T7" fmla="*/ 2147483647 h 807"/>
              <a:gd name="T8" fmla="*/ 2147483647 w 549"/>
              <a:gd name="T9" fmla="*/ 2147483647 h 807"/>
              <a:gd name="T10" fmla="*/ 2147483647 w 549"/>
              <a:gd name="T11" fmla="*/ 2147483647 h 807"/>
              <a:gd name="T12" fmla="*/ 2147483647 w 549"/>
              <a:gd name="T13" fmla="*/ 2147483647 h 807"/>
              <a:gd name="T14" fmla="*/ 2147483647 w 549"/>
              <a:gd name="T15" fmla="*/ 0 h 80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9"/>
              <a:gd name="T25" fmla="*/ 0 h 807"/>
              <a:gd name="T26" fmla="*/ 549 w 549"/>
              <a:gd name="T27" fmla="*/ 807 h 80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9" h="807">
                <a:moveTo>
                  <a:pt x="0" y="807"/>
                </a:moveTo>
                <a:cubicBezTo>
                  <a:pt x="14" y="775"/>
                  <a:pt x="24" y="738"/>
                  <a:pt x="48" y="684"/>
                </a:cubicBezTo>
                <a:cubicBezTo>
                  <a:pt x="72" y="630"/>
                  <a:pt x="112" y="536"/>
                  <a:pt x="141" y="483"/>
                </a:cubicBezTo>
                <a:cubicBezTo>
                  <a:pt x="170" y="430"/>
                  <a:pt x="189" y="400"/>
                  <a:pt x="222" y="363"/>
                </a:cubicBezTo>
                <a:cubicBezTo>
                  <a:pt x="255" y="326"/>
                  <a:pt x="306" y="287"/>
                  <a:pt x="339" y="261"/>
                </a:cubicBezTo>
                <a:cubicBezTo>
                  <a:pt x="372" y="235"/>
                  <a:pt x="391" y="228"/>
                  <a:pt x="417" y="204"/>
                </a:cubicBezTo>
                <a:cubicBezTo>
                  <a:pt x="443" y="180"/>
                  <a:pt x="476" y="151"/>
                  <a:pt x="498" y="117"/>
                </a:cubicBezTo>
                <a:cubicBezTo>
                  <a:pt x="520" y="83"/>
                  <a:pt x="538" y="25"/>
                  <a:pt x="549" y="0"/>
                </a:cubicBezTo>
              </a:path>
            </a:pathLst>
          </a:cu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5424488" y="2406650"/>
            <a:ext cx="3043237" cy="1538288"/>
            <a:chOff x="3516" y="1221"/>
            <a:chExt cx="1917" cy="969"/>
          </a:xfrm>
        </p:grpSpPr>
        <p:sp>
          <p:nvSpPr>
            <p:cNvPr id="15380" name="Freeform 29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1" name="Freeform 30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5429250" y="2463800"/>
            <a:ext cx="3057525" cy="1538288"/>
            <a:chOff x="3516" y="1221"/>
            <a:chExt cx="1917" cy="969"/>
          </a:xfrm>
        </p:grpSpPr>
        <p:sp>
          <p:nvSpPr>
            <p:cNvPr id="15378" name="Freeform 32"/>
            <p:cNvSpPr>
              <a:spLocks/>
            </p:cNvSpPr>
            <p:nvPr/>
          </p:nvSpPr>
          <p:spPr bwMode="auto">
            <a:xfrm>
              <a:off x="3516" y="1221"/>
              <a:ext cx="1371" cy="969"/>
            </a:xfrm>
            <a:custGeom>
              <a:avLst/>
              <a:gdLst>
                <a:gd name="T0" fmla="*/ 0 w 1371"/>
                <a:gd name="T1" fmla="*/ 0 h 969"/>
                <a:gd name="T2" fmla="*/ 277 w 1371"/>
                <a:gd name="T3" fmla="*/ 88 h 969"/>
                <a:gd name="T4" fmla="*/ 414 w 1371"/>
                <a:gd name="T5" fmla="*/ 228 h 969"/>
                <a:gd name="T6" fmla="*/ 525 w 1371"/>
                <a:gd name="T7" fmla="*/ 408 h 969"/>
                <a:gd name="T8" fmla="*/ 621 w 1371"/>
                <a:gd name="T9" fmla="*/ 537 h 969"/>
                <a:gd name="T10" fmla="*/ 752 w 1371"/>
                <a:gd name="T11" fmla="*/ 626 h 969"/>
                <a:gd name="T12" fmla="*/ 869 w 1371"/>
                <a:gd name="T13" fmla="*/ 665 h 969"/>
                <a:gd name="T14" fmla="*/ 1048 w 1371"/>
                <a:gd name="T15" fmla="*/ 712 h 969"/>
                <a:gd name="T16" fmla="*/ 1157 w 1371"/>
                <a:gd name="T17" fmla="*/ 774 h 969"/>
                <a:gd name="T18" fmla="*/ 1227 w 1371"/>
                <a:gd name="T19" fmla="*/ 836 h 969"/>
                <a:gd name="T20" fmla="*/ 1371 w 1371"/>
                <a:gd name="T21" fmla="*/ 969 h 9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71"/>
                <a:gd name="T34" fmla="*/ 0 h 969"/>
                <a:gd name="T35" fmla="*/ 1371 w 1371"/>
                <a:gd name="T36" fmla="*/ 969 h 9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71" h="969">
                  <a:moveTo>
                    <a:pt x="0" y="0"/>
                  </a:moveTo>
                  <a:cubicBezTo>
                    <a:pt x="47" y="15"/>
                    <a:pt x="208" y="50"/>
                    <a:pt x="277" y="88"/>
                  </a:cubicBezTo>
                  <a:cubicBezTo>
                    <a:pt x="346" y="126"/>
                    <a:pt x="373" y="175"/>
                    <a:pt x="414" y="228"/>
                  </a:cubicBezTo>
                  <a:cubicBezTo>
                    <a:pt x="455" y="281"/>
                    <a:pt x="491" y="357"/>
                    <a:pt x="525" y="408"/>
                  </a:cubicBezTo>
                  <a:cubicBezTo>
                    <a:pt x="559" y="459"/>
                    <a:pt x="583" y="501"/>
                    <a:pt x="621" y="537"/>
                  </a:cubicBezTo>
                  <a:cubicBezTo>
                    <a:pt x="659" y="573"/>
                    <a:pt x="711" y="605"/>
                    <a:pt x="752" y="626"/>
                  </a:cubicBezTo>
                  <a:cubicBezTo>
                    <a:pt x="793" y="647"/>
                    <a:pt x="820" y="651"/>
                    <a:pt x="869" y="665"/>
                  </a:cubicBezTo>
                  <a:cubicBezTo>
                    <a:pt x="918" y="679"/>
                    <a:pt x="1000" y="694"/>
                    <a:pt x="1048" y="712"/>
                  </a:cubicBezTo>
                  <a:cubicBezTo>
                    <a:pt x="1096" y="730"/>
                    <a:pt x="1127" y="753"/>
                    <a:pt x="1157" y="774"/>
                  </a:cubicBezTo>
                  <a:cubicBezTo>
                    <a:pt x="1187" y="795"/>
                    <a:pt x="1191" y="804"/>
                    <a:pt x="1227" y="836"/>
                  </a:cubicBezTo>
                  <a:cubicBezTo>
                    <a:pt x="1263" y="868"/>
                    <a:pt x="1341" y="941"/>
                    <a:pt x="1371" y="969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9" name="Freeform 33"/>
            <p:cNvSpPr>
              <a:spLocks/>
            </p:cNvSpPr>
            <p:nvPr/>
          </p:nvSpPr>
          <p:spPr bwMode="auto">
            <a:xfrm>
              <a:off x="4884" y="1383"/>
              <a:ext cx="549" cy="807"/>
            </a:xfrm>
            <a:custGeom>
              <a:avLst/>
              <a:gdLst>
                <a:gd name="T0" fmla="*/ 0 w 549"/>
                <a:gd name="T1" fmla="*/ 807 h 807"/>
                <a:gd name="T2" fmla="*/ 48 w 549"/>
                <a:gd name="T3" fmla="*/ 684 h 807"/>
                <a:gd name="T4" fmla="*/ 141 w 549"/>
                <a:gd name="T5" fmla="*/ 483 h 807"/>
                <a:gd name="T6" fmla="*/ 222 w 549"/>
                <a:gd name="T7" fmla="*/ 363 h 807"/>
                <a:gd name="T8" fmla="*/ 339 w 549"/>
                <a:gd name="T9" fmla="*/ 261 h 807"/>
                <a:gd name="T10" fmla="*/ 417 w 549"/>
                <a:gd name="T11" fmla="*/ 204 h 807"/>
                <a:gd name="T12" fmla="*/ 498 w 549"/>
                <a:gd name="T13" fmla="*/ 117 h 807"/>
                <a:gd name="T14" fmla="*/ 549 w 549"/>
                <a:gd name="T15" fmla="*/ 0 h 8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"/>
                <a:gd name="T25" fmla="*/ 0 h 807"/>
                <a:gd name="T26" fmla="*/ 549 w 549"/>
                <a:gd name="T27" fmla="*/ 807 h 8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" h="807">
                  <a:moveTo>
                    <a:pt x="0" y="807"/>
                  </a:moveTo>
                  <a:cubicBezTo>
                    <a:pt x="14" y="775"/>
                    <a:pt x="24" y="738"/>
                    <a:pt x="48" y="684"/>
                  </a:cubicBezTo>
                  <a:cubicBezTo>
                    <a:pt x="72" y="630"/>
                    <a:pt x="112" y="536"/>
                    <a:pt x="141" y="483"/>
                  </a:cubicBezTo>
                  <a:cubicBezTo>
                    <a:pt x="170" y="430"/>
                    <a:pt x="189" y="400"/>
                    <a:pt x="222" y="363"/>
                  </a:cubicBezTo>
                  <a:cubicBezTo>
                    <a:pt x="255" y="326"/>
                    <a:pt x="306" y="287"/>
                    <a:pt x="339" y="261"/>
                  </a:cubicBezTo>
                  <a:cubicBezTo>
                    <a:pt x="372" y="235"/>
                    <a:pt x="391" y="228"/>
                    <a:pt x="417" y="204"/>
                  </a:cubicBezTo>
                  <a:cubicBezTo>
                    <a:pt x="443" y="180"/>
                    <a:pt x="476" y="151"/>
                    <a:pt x="498" y="117"/>
                  </a:cubicBezTo>
                  <a:cubicBezTo>
                    <a:pt x="520" y="83"/>
                    <a:pt x="538" y="25"/>
                    <a:pt x="54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71" name="Rectangle 34"/>
          <p:cNvSpPr>
            <a:spLocks noChangeArrowheads="1"/>
          </p:cNvSpPr>
          <p:nvPr/>
        </p:nvSpPr>
        <p:spPr bwMode="auto">
          <a:xfrm>
            <a:off x="3949700" y="1127125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2" name="Rectangle 35"/>
          <p:cNvSpPr>
            <a:spLocks noChangeArrowheads="1"/>
          </p:cNvSpPr>
          <p:nvPr/>
        </p:nvSpPr>
        <p:spPr bwMode="auto">
          <a:xfrm>
            <a:off x="4241800" y="1127125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373" name="Line 36"/>
          <p:cNvSpPr>
            <a:spLocks noChangeShapeType="1"/>
          </p:cNvSpPr>
          <p:nvPr/>
        </p:nvSpPr>
        <p:spPr bwMode="auto">
          <a:xfrm>
            <a:off x="4508500" y="1127125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374" name="Rectangle 37"/>
          <p:cNvSpPr>
            <a:spLocks noChangeArrowheads="1"/>
          </p:cNvSpPr>
          <p:nvPr/>
        </p:nvSpPr>
        <p:spPr bwMode="auto">
          <a:xfrm>
            <a:off x="3949700" y="1381125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375" name="Oval 38"/>
          <p:cNvSpPr>
            <a:spLocks noChangeArrowheads="1"/>
          </p:cNvSpPr>
          <p:nvPr/>
        </p:nvSpPr>
        <p:spPr bwMode="auto">
          <a:xfrm>
            <a:off x="6007100" y="2079625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6" name="Freeform 39"/>
          <p:cNvSpPr>
            <a:spLocks/>
          </p:cNvSpPr>
          <p:nvPr/>
        </p:nvSpPr>
        <p:spPr bwMode="auto">
          <a:xfrm>
            <a:off x="5168900" y="1558925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377" name="Rectangle 40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400" dirty="0" smtClean="0"/>
              <a:t>Recognition is all about modeling variability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592" grpId="0" autoUpdateAnimBg="0"/>
      <p:bldP spid="621593" grpId="0" animBg="1"/>
      <p:bldP spid="621594" grpId="0" animBg="1"/>
      <p:bldP spid="62159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467600" cy="731838"/>
          </a:xfrm>
        </p:spPr>
        <p:txBody>
          <a:bodyPr/>
          <a:lstStyle/>
          <a:p>
            <a:pPr algn="l" eaLnBrk="1" hangingPunct="1"/>
            <a:r>
              <a:rPr lang="en-US" sz="3200" dirty="0" smtClean="0"/>
              <a:t>Within-class variations</a:t>
            </a:r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>
            <p:ph sz="quarter" idx="1"/>
          </p:nvPr>
        </p:nvGraphicFramePr>
        <p:xfrm>
          <a:off x="2895600" y="1219200"/>
          <a:ext cx="2514600" cy="2435225"/>
        </p:xfrm>
        <a:graphic>
          <a:graphicData uri="http://schemas.openxmlformats.org/presentationml/2006/ole">
            <p:oleObj spid="_x0000_s1026" name="Image" r:id="rId4" imgW="8431746" imgH="8165079" progId="">
              <p:embed/>
            </p:oleObj>
          </a:graphicData>
        </a:graphic>
      </p:graphicFrame>
      <p:pic>
        <p:nvPicPr>
          <p:cNvPr id="1028" name="Picture 4" descr="chair"/>
          <p:cNvPicPr>
            <a:picLocks noChangeAspect="1" noChangeArrowheads="1"/>
          </p:cNvPicPr>
          <p:nvPr/>
        </p:nvPicPr>
        <p:blipFill>
          <a:blip r:embed="rId5" cstate="print"/>
          <a:srcRect t="10989" b="9891"/>
          <a:stretch>
            <a:fillRect/>
          </a:stretch>
        </p:blipFill>
        <p:spPr bwMode="auto">
          <a:xfrm>
            <a:off x="533400" y="4106863"/>
            <a:ext cx="1854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splash-chai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1219200"/>
            <a:ext cx="32861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eamesloungechai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" y="1219200"/>
            <a:ext cx="22415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Wagner in Leisur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95600" y="4411663"/>
            <a:ext cx="3200400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Bertoia"/>
          <p:cNvPicPr>
            <a:picLocks noChangeAspect="1" noChangeArrowheads="1"/>
          </p:cNvPicPr>
          <p:nvPr/>
        </p:nvPicPr>
        <p:blipFill>
          <a:blip r:embed="rId9" cstate="print"/>
          <a:srcRect l="49181" t="11476" b="14754"/>
          <a:stretch>
            <a:fillRect/>
          </a:stretch>
        </p:blipFill>
        <p:spPr bwMode="auto">
          <a:xfrm>
            <a:off x="6400800" y="3962400"/>
            <a:ext cx="2590800" cy="250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ideas in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1960s – early 1990s: the geometric era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623888" y="98425"/>
            <a:ext cx="7851775" cy="3765550"/>
            <a:chOff x="227" y="1406"/>
            <a:chExt cx="5321" cy="2224"/>
          </a:xfrm>
        </p:grpSpPr>
        <p:sp>
          <p:nvSpPr>
            <p:cNvPr id="16401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2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640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5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6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7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8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9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0" name="Picture 1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1" name="Picture 1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2" name="Picture 1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3" name="Picture 15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4" name="Picture 16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5" name="Picture 17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6" name="Picture 1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7" name="Picture 1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8" name="Picture 2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387" name="Text Box 21"/>
          <p:cNvSpPr txBox="1">
            <a:spLocks noChangeArrowheads="1"/>
          </p:cNvSpPr>
          <p:nvPr/>
        </p:nvSpPr>
        <p:spPr bwMode="auto">
          <a:xfrm>
            <a:off x="838200" y="4114800"/>
            <a:ext cx="1806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Times New Roman" pitchFamily="18" charset="0"/>
              </a:rPr>
              <a:t>Variability</a:t>
            </a:r>
            <a:r>
              <a:rPr lang="en-US" sz="2400">
                <a:latin typeface="Times New Roman" pitchFamily="18" charset="0"/>
              </a:rPr>
              <a:t>:</a:t>
            </a:r>
          </a:p>
        </p:txBody>
      </p:sp>
      <p:sp>
        <p:nvSpPr>
          <p:cNvPr id="16388" name="Text Box 22"/>
          <p:cNvSpPr txBox="1">
            <a:spLocks noChangeArrowheads="1"/>
          </p:cNvSpPr>
          <p:nvPr/>
        </p:nvSpPr>
        <p:spPr bwMode="auto">
          <a:xfrm>
            <a:off x="3276600" y="4046538"/>
            <a:ext cx="22082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Camera position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Illumination</a:t>
            </a:r>
          </a:p>
        </p:txBody>
      </p:sp>
      <p:sp>
        <p:nvSpPr>
          <p:cNvPr id="16389" name="Rectangle 23"/>
          <p:cNvSpPr>
            <a:spLocks noChangeArrowheads="1"/>
          </p:cNvSpPr>
          <p:nvPr/>
        </p:nvSpPr>
        <p:spPr bwMode="auto">
          <a:xfrm>
            <a:off x="3949700" y="266700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390" name="Rectangle 24"/>
          <p:cNvSpPr>
            <a:spLocks noChangeArrowheads="1"/>
          </p:cNvSpPr>
          <p:nvPr/>
        </p:nvSpPr>
        <p:spPr bwMode="auto">
          <a:xfrm>
            <a:off x="4241800" y="266700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6391" name="Line 25"/>
          <p:cNvSpPr>
            <a:spLocks noChangeShapeType="1"/>
          </p:cNvSpPr>
          <p:nvPr/>
        </p:nvSpPr>
        <p:spPr bwMode="auto">
          <a:xfrm>
            <a:off x="4508500" y="266700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6392" name="Rectangle 26"/>
          <p:cNvSpPr>
            <a:spLocks noChangeArrowheads="1"/>
          </p:cNvSpPr>
          <p:nvPr/>
        </p:nvSpPr>
        <p:spPr bwMode="auto">
          <a:xfrm>
            <a:off x="3949700" y="520700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6393" name="Oval 27"/>
          <p:cNvSpPr>
            <a:spLocks noChangeArrowheads="1"/>
          </p:cNvSpPr>
          <p:nvPr/>
        </p:nvSpPr>
        <p:spPr bwMode="auto">
          <a:xfrm>
            <a:off x="6007100" y="1219200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394" name="Freeform 28"/>
          <p:cNvSpPr>
            <a:spLocks/>
          </p:cNvSpPr>
          <p:nvPr/>
        </p:nvSpPr>
        <p:spPr bwMode="auto">
          <a:xfrm>
            <a:off x="5168900" y="698500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3645" name="Oval 29"/>
          <p:cNvSpPr>
            <a:spLocks noChangeArrowheads="1"/>
          </p:cNvSpPr>
          <p:nvPr/>
        </p:nvSpPr>
        <p:spPr bwMode="auto">
          <a:xfrm>
            <a:off x="2667000" y="3505200"/>
            <a:ext cx="3378200" cy="1816100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23646" name="Line 30"/>
          <p:cNvSpPr>
            <a:spLocks noChangeShapeType="1"/>
          </p:cNvSpPr>
          <p:nvPr/>
        </p:nvSpPr>
        <p:spPr bwMode="auto">
          <a:xfrm flipH="1" flipV="1">
            <a:off x="4229100" y="2324100"/>
            <a:ext cx="114300" cy="11811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3647" name="Text Box 31"/>
          <p:cNvSpPr txBox="1">
            <a:spLocks noChangeArrowheads="1"/>
          </p:cNvSpPr>
          <p:nvPr/>
        </p:nvSpPr>
        <p:spPr bwMode="auto">
          <a:xfrm>
            <a:off x="3984625" y="1725613"/>
            <a:ext cx="3952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solidFill>
                  <a:schemeClr val="hlink"/>
                </a:solidFill>
                <a:latin typeface="Symbol" pitchFamily="18" charset="2"/>
              </a:rPr>
              <a:t>q</a:t>
            </a:r>
          </a:p>
        </p:txBody>
      </p:sp>
      <p:sp>
        <p:nvSpPr>
          <p:cNvPr id="623648" name="Text Box 32"/>
          <p:cNvSpPr txBox="1">
            <a:spLocks noChangeArrowheads="1"/>
          </p:cNvSpPr>
          <p:nvPr/>
        </p:nvSpPr>
        <p:spPr bwMode="auto">
          <a:xfrm>
            <a:off x="6346825" y="4333875"/>
            <a:ext cx="1785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Alignment</a:t>
            </a:r>
          </a:p>
        </p:txBody>
      </p:sp>
      <p:sp>
        <p:nvSpPr>
          <p:cNvPr id="623649" name="Text Box 33"/>
          <p:cNvSpPr txBox="1">
            <a:spLocks noChangeArrowheads="1"/>
          </p:cNvSpPr>
          <p:nvPr/>
        </p:nvSpPr>
        <p:spPr bwMode="auto">
          <a:xfrm>
            <a:off x="76200" y="6140450"/>
            <a:ext cx="8855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>
                <a:solidFill>
                  <a:schemeClr val="tx2"/>
                </a:solidFill>
                <a:latin typeface="Times New Roman" pitchFamily="18" charset="0"/>
              </a:rPr>
              <a:t>Roberts (1965)</a:t>
            </a:r>
            <a:r>
              <a:rPr lang="en-US">
                <a:latin typeface="Times New Roman" pitchFamily="18" charset="0"/>
              </a:rPr>
              <a:t>; Lowe (1987); Faugeras &amp; Hebert (1986); Grimson &amp; Lozano-Perez (1986); Huttenlocher &amp; Ullman (1987)</a:t>
            </a:r>
          </a:p>
        </p:txBody>
      </p:sp>
      <p:sp>
        <p:nvSpPr>
          <p:cNvPr id="623650" name="Text Box 34"/>
          <p:cNvSpPr txBox="1">
            <a:spLocks noChangeArrowheads="1"/>
          </p:cNvSpPr>
          <p:nvPr/>
        </p:nvSpPr>
        <p:spPr bwMode="auto">
          <a:xfrm>
            <a:off x="860425" y="5424488"/>
            <a:ext cx="35194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Times New Roman" pitchFamily="18" charset="0"/>
              </a:rPr>
              <a:t>Shape: assumed known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45" grpId="0" animBg="1"/>
      <p:bldP spid="623646" grpId="0" animBg="1"/>
      <p:bldP spid="623647" grpId="0"/>
      <p:bldP spid="623648" grpId="0"/>
      <p:bldP spid="623649" grpId="0"/>
      <p:bldP spid="6236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pPr eaLnBrk="1" hangingPunct="1"/>
            <a:r>
              <a:rPr lang="en-US" dirty="0" smtClean="0"/>
              <a:t>Recall: Alignment</a:t>
            </a:r>
          </a:p>
        </p:txBody>
      </p:sp>
      <p:graphicFrame>
        <p:nvGraphicFramePr>
          <p:cNvPr id="2050" name="Object 16"/>
          <p:cNvGraphicFramePr>
            <a:graphicFrameLocks noChangeAspect="1"/>
          </p:cNvGraphicFramePr>
          <p:nvPr>
            <p:ph sz="quarter" idx="1"/>
          </p:nvPr>
        </p:nvGraphicFramePr>
        <p:xfrm>
          <a:off x="6238875" y="4495800"/>
          <a:ext cx="2324100" cy="609600"/>
        </p:xfrm>
        <a:graphic>
          <a:graphicData uri="http://schemas.openxmlformats.org/presentationml/2006/ole">
            <p:oleObj spid="_x0000_s2050" name="Equation" r:id="rId4" imgW="1307880" imgH="342720" progId="Equation.3">
              <p:embed/>
            </p:oleObj>
          </a:graphicData>
        </a:graphic>
      </p:graphicFrame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7175" y="12954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Alignment: fitting a model to a transformation between pairs of features (</a:t>
            </a:r>
            <a:r>
              <a:rPr lang="en-US" i="1" dirty="0" smtClean="0"/>
              <a:t>matches</a:t>
            </a:r>
            <a:r>
              <a:rPr lang="en-US" dirty="0" smtClean="0"/>
              <a:t>) in two images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2053" name="Text Box 18"/>
          <p:cNvSpPr txBox="1">
            <a:spLocks noChangeArrowheads="1"/>
          </p:cNvSpPr>
          <p:nvPr/>
        </p:nvSpPr>
        <p:spPr bwMode="auto">
          <a:xfrm>
            <a:off x="6021388" y="3705225"/>
            <a:ext cx="2665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/>
              <a:t>Find transformation </a:t>
            </a:r>
            <a:r>
              <a:rPr lang="en-US" sz="2000" i="1"/>
              <a:t>T</a:t>
            </a:r>
            <a:r>
              <a:rPr lang="en-US" sz="2000"/>
              <a:t> </a:t>
            </a:r>
            <a:br>
              <a:rPr lang="en-US" sz="2000"/>
            </a:br>
            <a:r>
              <a:rPr lang="en-US" sz="2000"/>
              <a:t>that minimizes</a:t>
            </a:r>
          </a:p>
        </p:txBody>
      </p:sp>
      <p:grpSp>
        <p:nvGrpSpPr>
          <p:cNvPr id="2054" name="Group 21"/>
          <p:cNvGrpSpPr>
            <a:grpSpLocks/>
          </p:cNvGrpSpPr>
          <p:nvPr/>
        </p:nvGrpSpPr>
        <p:grpSpPr bwMode="auto">
          <a:xfrm>
            <a:off x="1292225" y="3429000"/>
            <a:ext cx="4375150" cy="1981200"/>
            <a:chOff x="192" y="2880"/>
            <a:chExt cx="2756" cy="1248"/>
          </a:xfrm>
        </p:grpSpPr>
        <p:grpSp>
          <p:nvGrpSpPr>
            <p:cNvPr id="2055" name="Group 22"/>
            <p:cNvGrpSpPr>
              <a:grpSpLocks/>
            </p:cNvGrpSpPr>
            <p:nvPr/>
          </p:nvGrpSpPr>
          <p:grpSpPr bwMode="auto">
            <a:xfrm>
              <a:off x="192" y="2906"/>
              <a:ext cx="2756" cy="1222"/>
              <a:chOff x="1276" y="2666"/>
              <a:chExt cx="3284" cy="1462"/>
            </a:xfrm>
          </p:grpSpPr>
          <p:sp>
            <p:nvSpPr>
              <p:cNvPr id="2060" name="Line 23"/>
              <p:cNvSpPr>
                <a:spLocks noChangeShapeType="1"/>
              </p:cNvSpPr>
              <p:nvPr/>
            </p:nvSpPr>
            <p:spPr bwMode="auto">
              <a:xfrm flipV="1">
                <a:off x="2860" y="3434"/>
                <a:ext cx="57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1" name="AutoShape 24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276" y="2666"/>
                <a:ext cx="1412" cy="1462"/>
              </a:xfrm>
              <a:prstGeom prst="actionButtonHome">
                <a:avLst/>
              </a:prstGeom>
              <a:solidFill>
                <a:schemeClr val="bg2">
                  <a:alpha val="25098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2" name="Oval 25"/>
              <p:cNvSpPr>
                <a:spLocks noChangeAspect="1" noChangeArrowheads="1"/>
              </p:cNvSpPr>
              <p:nvPr/>
            </p:nvSpPr>
            <p:spPr bwMode="auto">
              <a:xfrm>
                <a:off x="1941" y="2831"/>
                <a:ext cx="75" cy="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3" name="Oval 26"/>
              <p:cNvSpPr>
                <a:spLocks noChangeAspect="1" noChangeArrowheads="1"/>
              </p:cNvSpPr>
              <p:nvPr/>
            </p:nvSpPr>
            <p:spPr bwMode="auto">
              <a:xfrm>
                <a:off x="2325" y="3866"/>
                <a:ext cx="75" cy="75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4" name="Oval 27"/>
              <p:cNvSpPr>
                <a:spLocks noChangeAspect="1" noChangeArrowheads="1"/>
              </p:cNvSpPr>
              <p:nvPr/>
            </p:nvSpPr>
            <p:spPr bwMode="auto">
              <a:xfrm>
                <a:off x="1872" y="3621"/>
                <a:ext cx="75" cy="75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5" name="Oval 28"/>
              <p:cNvSpPr>
                <a:spLocks noChangeAspect="1" noChangeArrowheads="1"/>
              </p:cNvSpPr>
              <p:nvPr/>
            </p:nvSpPr>
            <p:spPr bwMode="auto">
              <a:xfrm>
                <a:off x="1413" y="3360"/>
                <a:ext cx="75" cy="75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6" name="Oval 29"/>
              <p:cNvSpPr>
                <a:spLocks noChangeAspect="1" noChangeArrowheads="1"/>
              </p:cNvSpPr>
              <p:nvPr/>
            </p:nvSpPr>
            <p:spPr bwMode="auto">
              <a:xfrm>
                <a:off x="2256" y="3168"/>
                <a:ext cx="75" cy="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7" name="AutoShape 30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 rot="1247942">
                <a:off x="3628" y="2954"/>
                <a:ext cx="932" cy="1126"/>
              </a:xfrm>
              <a:prstGeom prst="actionButtonHome">
                <a:avLst/>
              </a:prstGeom>
              <a:solidFill>
                <a:schemeClr val="bg2">
                  <a:alpha val="25098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" name="Oval 31"/>
              <p:cNvSpPr>
                <a:spLocks noChangeAspect="1" noChangeArrowheads="1"/>
              </p:cNvSpPr>
              <p:nvPr/>
            </p:nvSpPr>
            <p:spPr bwMode="auto">
              <a:xfrm>
                <a:off x="4176" y="3168"/>
                <a:ext cx="75" cy="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9" name="Oval 32"/>
              <p:cNvSpPr>
                <a:spLocks noChangeAspect="1" noChangeArrowheads="1"/>
              </p:cNvSpPr>
              <p:nvPr/>
            </p:nvSpPr>
            <p:spPr bwMode="auto">
              <a:xfrm>
                <a:off x="4176" y="3887"/>
                <a:ext cx="75" cy="75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0" name="Oval 33"/>
              <p:cNvSpPr>
                <a:spLocks noChangeAspect="1" noChangeArrowheads="1"/>
              </p:cNvSpPr>
              <p:nvPr/>
            </p:nvSpPr>
            <p:spPr bwMode="auto">
              <a:xfrm>
                <a:off x="3936" y="3621"/>
                <a:ext cx="75" cy="75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1" name="Oval 34"/>
              <p:cNvSpPr>
                <a:spLocks noChangeAspect="1" noChangeArrowheads="1"/>
              </p:cNvSpPr>
              <p:nvPr/>
            </p:nvSpPr>
            <p:spPr bwMode="auto">
              <a:xfrm>
                <a:off x="3744" y="3360"/>
                <a:ext cx="75" cy="75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2" name="Oval 35"/>
              <p:cNvSpPr>
                <a:spLocks noChangeAspect="1" noChangeArrowheads="1"/>
              </p:cNvSpPr>
              <p:nvPr/>
            </p:nvSpPr>
            <p:spPr bwMode="auto">
              <a:xfrm>
                <a:off x="4293" y="3408"/>
                <a:ext cx="75" cy="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6" name="Text Box 36"/>
            <p:cNvSpPr txBox="1">
              <a:spLocks noChangeArrowheads="1"/>
            </p:cNvSpPr>
            <p:nvPr/>
          </p:nvSpPr>
          <p:spPr bwMode="auto">
            <a:xfrm>
              <a:off x="1649" y="321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i="1"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2057" name="Text Box 37"/>
            <p:cNvSpPr txBox="1">
              <a:spLocks noChangeArrowheads="1"/>
            </p:cNvSpPr>
            <p:nvPr/>
          </p:nvSpPr>
          <p:spPr bwMode="auto">
            <a:xfrm>
              <a:off x="480" y="2880"/>
              <a:ext cx="2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i="1">
                  <a:latin typeface="Times New Roman" pitchFamily="18" charset="0"/>
                </a:rPr>
                <a:t>x</a:t>
              </a:r>
              <a:r>
                <a:rPr lang="en-US" sz="2400" i="1" baseline="-25000"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2058" name="Text Box 38"/>
            <p:cNvSpPr txBox="1">
              <a:spLocks noChangeArrowheads="1"/>
            </p:cNvSpPr>
            <p:nvPr/>
          </p:nvSpPr>
          <p:spPr bwMode="auto">
            <a:xfrm>
              <a:off x="2448" y="3072"/>
              <a:ext cx="23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i="1">
                  <a:latin typeface="Times New Roman" pitchFamily="18" charset="0"/>
                </a:rPr>
                <a:t>x</a:t>
              </a:r>
              <a:r>
                <a:rPr lang="en-US" sz="2400" i="1" baseline="-25000"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2059" name="Text Box 39"/>
            <p:cNvSpPr txBox="1">
              <a:spLocks noChangeArrowheads="1"/>
            </p:cNvSpPr>
            <p:nvPr/>
          </p:nvSpPr>
          <p:spPr bwMode="auto">
            <a:xfrm>
              <a:off x="2532" y="3081"/>
              <a:ext cx="1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b="1" i="1">
                  <a:latin typeface="Times New Roman" pitchFamily="18" charset="0"/>
                  <a:cs typeface="Times New Roman" pitchFamily="18" charset="0"/>
                </a:rPr>
                <a:t>'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/>
              <a:t>Recognition as an alignment problem:</a:t>
            </a:r>
            <a:br>
              <a:rPr lang="en-US" sz="2800" dirty="0" smtClean="0"/>
            </a:br>
            <a:r>
              <a:rPr lang="en-US" sz="2800" dirty="0" smtClean="0"/>
              <a:t>Block world</a:t>
            </a:r>
          </a:p>
        </p:txBody>
      </p:sp>
      <p:sp>
        <p:nvSpPr>
          <p:cNvPr id="66564" name="Rectangle 5"/>
          <p:cNvSpPr>
            <a:spLocks noChangeArrowheads="1"/>
          </p:cNvSpPr>
          <p:nvPr/>
        </p:nvSpPr>
        <p:spPr bwMode="auto">
          <a:xfrm>
            <a:off x="457200" y="6400800"/>
            <a:ext cx="845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</a:rPr>
              <a:t>J. Mundy, </a:t>
            </a:r>
            <a:r>
              <a:rPr lang="en-US" dirty="0" smtClean="0">
                <a:latin typeface="Calibri" pitchFamily="34" charset="0"/>
                <a:hlinkClick r:id="rId3"/>
              </a:rPr>
              <a:t>Object </a:t>
            </a:r>
            <a:r>
              <a:rPr lang="en-US" dirty="0">
                <a:latin typeface="Calibri" pitchFamily="34" charset="0"/>
                <a:hlinkClick r:id="rId3"/>
              </a:rPr>
              <a:t>Recognition in the Geometric Era: a </a:t>
            </a:r>
            <a:r>
              <a:rPr lang="en-US" dirty="0" smtClean="0">
                <a:latin typeface="Calibri" pitchFamily="34" charset="0"/>
                <a:hlinkClick r:id="rId3"/>
              </a:rPr>
              <a:t>Retrospective</a:t>
            </a:r>
            <a:r>
              <a:rPr lang="en-US" dirty="0" smtClean="0">
                <a:latin typeface="Calibri" pitchFamily="34" charset="0"/>
              </a:rPr>
              <a:t>, 2006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6656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8691" y="1371600"/>
            <a:ext cx="5109709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2862" y="5029200"/>
            <a:ext cx="6840538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7" name="Rectangle 4"/>
          <p:cNvSpPr>
            <a:spLocks noChangeArrowheads="1"/>
          </p:cNvSpPr>
          <p:nvPr/>
        </p:nvSpPr>
        <p:spPr bwMode="auto">
          <a:xfrm>
            <a:off x="6400800" y="1996212"/>
            <a:ext cx="2514600" cy="175432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L. G. Roberts, </a:t>
            </a:r>
            <a:r>
              <a:rPr lang="en-US" i="1" dirty="0">
                <a:solidFill>
                  <a:srgbClr val="000000"/>
                </a:solidFill>
                <a:latin typeface="Calibri" pitchFamily="34" charset="0"/>
                <a:hlinkClick r:id="rId6"/>
              </a:rPr>
              <a:t>Machine Perception of Three Dimensional Solids</a:t>
            </a:r>
            <a:r>
              <a:rPr lang="en-US" i="1" dirty="0">
                <a:solidFill>
                  <a:srgbClr val="000000"/>
                </a:solidFill>
                <a:latin typeface="Calibri" pitchFamily="34" charset="0"/>
              </a:rPr>
              <a:t>,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Ph.D. thesis, MIT Department of Electrical Engineering, 1963.</a:t>
            </a:r>
            <a:r>
              <a:rPr lang="en-US" b="1" dirty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28625" y="434975"/>
            <a:ext cx="6302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Alignment: Huttenlocher &amp; Ullman (1987)</a:t>
            </a:r>
          </a:p>
        </p:txBody>
      </p:sp>
      <p:pic>
        <p:nvPicPr>
          <p:cNvPr id="18435" name="Picture 3" descr="~lwf0000 copy"/>
          <p:cNvPicPr>
            <a:picLocks noChangeAspect="1" noChangeArrowheads="1"/>
          </p:cNvPicPr>
          <p:nvPr/>
        </p:nvPicPr>
        <p:blipFill>
          <a:blip r:embed="rId3" cstate="print"/>
          <a:srcRect l="4445" t="2174" b="6281"/>
          <a:stretch>
            <a:fillRect/>
          </a:stretch>
        </p:blipFill>
        <p:spPr bwMode="auto">
          <a:xfrm>
            <a:off x="469900" y="1320800"/>
            <a:ext cx="819150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6350000" y="4381500"/>
            <a:ext cx="1562100" cy="1212850"/>
            <a:chOff x="4000" y="2664"/>
            <a:chExt cx="984" cy="764"/>
          </a:xfrm>
        </p:grpSpPr>
        <p:sp>
          <p:nvSpPr>
            <p:cNvPr id="18499" name="Line 5"/>
            <p:cNvSpPr>
              <a:spLocks noChangeShapeType="1"/>
            </p:cNvSpPr>
            <p:nvPr/>
          </p:nvSpPr>
          <p:spPr bwMode="auto">
            <a:xfrm>
              <a:off x="4004" y="3000"/>
              <a:ext cx="16" cy="35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8500" name="Line 6"/>
            <p:cNvSpPr>
              <a:spLocks noChangeShapeType="1"/>
            </p:cNvSpPr>
            <p:nvPr/>
          </p:nvSpPr>
          <p:spPr bwMode="auto">
            <a:xfrm>
              <a:off x="4020" y="3352"/>
              <a:ext cx="724" cy="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8501" name="Line 7"/>
            <p:cNvSpPr>
              <a:spLocks noChangeShapeType="1"/>
            </p:cNvSpPr>
            <p:nvPr/>
          </p:nvSpPr>
          <p:spPr bwMode="auto">
            <a:xfrm flipV="1">
              <a:off x="4744" y="3324"/>
              <a:ext cx="240" cy="10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8502" name="Line 8"/>
            <p:cNvSpPr>
              <a:spLocks noChangeShapeType="1"/>
            </p:cNvSpPr>
            <p:nvPr/>
          </p:nvSpPr>
          <p:spPr bwMode="auto">
            <a:xfrm flipH="1" flipV="1">
              <a:off x="4612" y="2664"/>
              <a:ext cx="372" cy="664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8503" name="Line 9"/>
            <p:cNvSpPr>
              <a:spLocks noChangeShapeType="1"/>
            </p:cNvSpPr>
            <p:nvPr/>
          </p:nvSpPr>
          <p:spPr bwMode="auto">
            <a:xfrm flipH="1">
              <a:off x="4488" y="2664"/>
              <a:ext cx="124" cy="3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8504" name="Line 10"/>
            <p:cNvSpPr>
              <a:spLocks noChangeShapeType="1"/>
            </p:cNvSpPr>
            <p:nvPr/>
          </p:nvSpPr>
          <p:spPr bwMode="auto">
            <a:xfrm>
              <a:off x="4484" y="2696"/>
              <a:ext cx="24" cy="30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8505" name="Line 11"/>
            <p:cNvSpPr>
              <a:spLocks noChangeShapeType="1"/>
            </p:cNvSpPr>
            <p:nvPr/>
          </p:nvSpPr>
          <p:spPr bwMode="auto">
            <a:xfrm flipV="1">
              <a:off x="4000" y="2964"/>
              <a:ext cx="140" cy="3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8506" name="Line 12"/>
            <p:cNvSpPr>
              <a:spLocks noChangeShapeType="1"/>
            </p:cNvSpPr>
            <p:nvPr/>
          </p:nvSpPr>
          <p:spPr bwMode="auto">
            <a:xfrm>
              <a:off x="4140" y="2960"/>
              <a:ext cx="676" cy="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sp>
        <p:nvSpPr>
          <p:cNvPr id="18437" name="Rectangle 13"/>
          <p:cNvSpPr>
            <a:spLocks noChangeArrowheads="1"/>
          </p:cNvSpPr>
          <p:nvPr/>
        </p:nvSpPr>
        <p:spPr bwMode="auto">
          <a:xfrm>
            <a:off x="9144000" y="63627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8438" name="Rectangle 14"/>
          <p:cNvSpPr>
            <a:spLocks noChangeArrowheads="1"/>
          </p:cNvSpPr>
          <p:nvPr/>
        </p:nvSpPr>
        <p:spPr bwMode="auto">
          <a:xfrm>
            <a:off x="457200" y="1320800"/>
            <a:ext cx="8204200" cy="49911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18439" name="Group 15"/>
          <p:cNvGrpSpPr>
            <a:grpSpLocks/>
          </p:cNvGrpSpPr>
          <p:nvPr/>
        </p:nvGrpSpPr>
        <p:grpSpPr bwMode="auto">
          <a:xfrm>
            <a:off x="1524000" y="4219575"/>
            <a:ext cx="2209800" cy="2162175"/>
            <a:chOff x="960" y="2562"/>
            <a:chExt cx="1392" cy="1362"/>
          </a:xfrm>
        </p:grpSpPr>
        <p:sp>
          <p:nvSpPr>
            <p:cNvPr id="18442" name="Oval 16"/>
            <p:cNvSpPr>
              <a:spLocks noChangeArrowheads="1"/>
            </p:cNvSpPr>
            <p:nvPr/>
          </p:nvSpPr>
          <p:spPr bwMode="auto">
            <a:xfrm>
              <a:off x="1098" y="3339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43" name="Oval 17"/>
            <p:cNvSpPr>
              <a:spLocks noChangeArrowheads="1"/>
            </p:cNvSpPr>
            <p:nvPr/>
          </p:nvSpPr>
          <p:spPr bwMode="auto">
            <a:xfrm>
              <a:off x="1326" y="3399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44" name="Oval 18"/>
            <p:cNvSpPr>
              <a:spLocks noChangeArrowheads="1"/>
            </p:cNvSpPr>
            <p:nvPr/>
          </p:nvSpPr>
          <p:spPr bwMode="auto">
            <a:xfrm>
              <a:off x="1362" y="3648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45" name="Oval 19"/>
            <p:cNvSpPr>
              <a:spLocks noChangeArrowheads="1"/>
            </p:cNvSpPr>
            <p:nvPr/>
          </p:nvSpPr>
          <p:spPr bwMode="auto">
            <a:xfrm>
              <a:off x="1119" y="3582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46" name="Oval 20"/>
            <p:cNvSpPr>
              <a:spLocks noChangeArrowheads="1"/>
            </p:cNvSpPr>
            <p:nvPr/>
          </p:nvSpPr>
          <p:spPr bwMode="auto">
            <a:xfrm>
              <a:off x="1203" y="347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47" name="Oval 21"/>
            <p:cNvSpPr>
              <a:spLocks noChangeArrowheads="1"/>
            </p:cNvSpPr>
            <p:nvPr/>
          </p:nvSpPr>
          <p:spPr bwMode="auto">
            <a:xfrm>
              <a:off x="1317" y="3600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48" name="Oval 22"/>
            <p:cNvSpPr>
              <a:spLocks noChangeArrowheads="1"/>
            </p:cNvSpPr>
            <p:nvPr/>
          </p:nvSpPr>
          <p:spPr bwMode="auto">
            <a:xfrm>
              <a:off x="1206" y="3408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49" name="Oval 23"/>
            <p:cNvSpPr>
              <a:spLocks noChangeArrowheads="1"/>
            </p:cNvSpPr>
            <p:nvPr/>
          </p:nvSpPr>
          <p:spPr bwMode="auto">
            <a:xfrm>
              <a:off x="1260" y="3291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0" name="Oval 24"/>
            <p:cNvSpPr>
              <a:spLocks noChangeArrowheads="1"/>
            </p:cNvSpPr>
            <p:nvPr/>
          </p:nvSpPr>
          <p:spPr bwMode="auto">
            <a:xfrm>
              <a:off x="1353" y="3255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1" name="Oval 25"/>
            <p:cNvSpPr>
              <a:spLocks noChangeArrowheads="1"/>
            </p:cNvSpPr>
            <p:nvPr/>
          </p:nvSpPr>
          <p:spPr bwMode="auto">
            <a:xfrm>
              <a:off x="1341" y="3351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2" name="Oval 26"/>
            <p:cNvSpPr>
              <a:spLocks noChangeArrowheads="1"/>
            </p:cNvSpPr>
            <p:nvPr/>
          </p:nvSpPr>
          <p:spPr bwMode="auto">
            <a:xfrm>
              <a:off x="1434" y="3309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3" name="Oval 27"/>
            <p:cNvSpPr>
              <a:spLocks noChangeArrowheads="1"/>
            </p:cNvSpPr>
            <p:nvPr/>
          </p:nvSpPr>
          <p:spPr bwMode="auto">
            <a:xfrm>
              <a:off x="1590" y="3312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4" name="Oval 28"/>
            <p:cNvSpPr>
              <a:spLocks noChangeArrowheads="1"/>
            </p:cNvSpPr>
            <p:nvPr/>
          </p:nvSpPr>
          <p:spPr bwMode="auto">
            <a:xfrm>
              <a:off x="1596" y="3561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5" name="Oval 29"/>
            <p:cNvSpPr>
              <a:spLocks noChangeArrowheads="1"/>
            </p:cNvSpPr>
            <p:nvPr/>
          </p:nvSpPr>
          <p:spPr bwMode="auto">
            <a:xfrm>
              <a:off x="1575" y="3393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6" name="Oval 30"/>
            <p:cNvSpPr>
              <a:spLocks noChangeArrowheads="1"/>
            </p:cNvSpPr>
            <p:nvPr/>
          </p:nvSpPr>
          <p:spPr bwMode="auto">
            <a:xfrm>
              <a:off x="1221" y="3012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7" name="Oval 31"/>
            <p:cNvSpPr>
              <a:spLocks noChangeArrowheads="1"/>
            </p:cNvSpPr>
            <p:nvPr/>
          </p:nvSpPr>
          <p:spPr bwMode="auto">
            <a:xfrm>
              <a:off x="1347" y="296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8" name="Oval 32"/>
            <p:cNvSpPr>
              <a:spLocks noChangeArrowheads="1"/>
            </p:cNvSpPr>
            <p:nvPr/>
          </p:nvSpPr>
          <p:spPr bwMode="auto">
            <a:xfrm>
              <a:off x="1698" y="2700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59" name="Oval 33"/>
            <p:cNvSpPr>
              <a:spLocks noChangeArrowheads="1"/>
            </p:cNvSpPr>
            <p:nvPr/>
          </p:nvSpPr>
          <p:spPr bwMode="auto">
            <a:xfrm>
              <a:off x="2037" y="3036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60" name="Oval 34"/>
            <p:cNvSpPr>
              <a:spLocks noChangeArrowheads="1"/>
            </p:cNvSpPr>
            <p:nvPr/>
          </p:nvSpPr>
          <p:spPr bwMode="auto">
            <a:xfrm>
              <a:off x="2202" y="3321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61" name="Oval 35"/>
            <p:cNvSpPr>
              <a:spLocks noChangeArrowheads="1"/>
            </p:cNvSpPr>
            <p:nvPr/>
          </p:nvSpPr>
          <p:spPr bwMode="auto">
            <a:xfrm>
              <a:off x="1971" y="3423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62" name="Oval 36"/>
            <p:cNvSpPr>
              <a:spLocks noChangeArrowheads="1"/>
            </p:cNvSpPr>
            <p:nvPr/>
          </p:nvSpPr>
          <p:spPr bwMode="auto">
            <a:xfrm>
              <a:off x="1782" y="3063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63" name="Oval 37"/>
            <p:cNvSpPr>
              <a:spLocks noChangeArrowheads="1"/>
            </p:cNvSpPr>
            <p:nvPr/>
          </p:nvSpPr>
          <p:spPr bwMode="auto">
            <a:xfrm>
              <a:off x="1944" y="3078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64" name="Oval 38"/>
            <p:cNvSpPr>
              <a:spLocks noChangeArrowheads="1"/>
            </p:cNvSpPr>
            <p:nvPr/>
          </p:nvSpPr>
          <p:spPr bwMode="auto">
            <a:xfrm>
              <a:off x="2103" y="3390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65" name="Oval 39"/>
            <p:cNvSpPr>
              <a:spLocks noChangeArrowheads="1"/>
            </p:cNvSpPr>
            <p:nvPr/>
          </p:nvSpPr>
          <p:spPr bwMode="auto">
            <a:xfrm>
              <a:off x="1506" y="3525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66" name="Oval 40"/>
            <p:cNvSpPr>
              <a:spLocks noChangeArrowheads="1"/>
            </p:cNvSpPr>
            <p:nvPr/>
          </p:nvSpPr>
          <p:spPr bwMode="auto">
            <a:xfrm>
              <a:off x="1839" y="266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67" name="Oval 41"/>
            <p:cNvSpPr>
              <a:spLocks noChangeArrowheads="1"/>
            </p:cNvSpPr>
            <p:nvPr/>
          </p:nvSpPr>
          <p:spPr bwMode="auto">
            <a:xfrm>
              <a:off x="1719" y="299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68" name="Oval 42"/>
            <p:cNvSpPr>
              <a:spLocks noChangeArrowheads="1"/>
            </p:cNvSpPr>
            <p:nvPr/>
          </p:nvSpPr>
          <p:spPr bwMode="auto">
            <a:xfrm>
              <a:off x="960" y="2562"/>
              <a:ext cx="1392" cy="136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8469" name="Oval 43"/>
            <p:cNvSpPr>
              <a:spLocks noChangeArrowheads="1"/>
            </p:cNvSpPr>
            <p:nvPr/>
          </p:nvSpPr>
          <p:spPr bwMode="auto">
            <a:xfrm>
              <a:off x="1107" y="2820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0" name="Oval 44"/>
            <p:cNvSpPr>
              <a:spLocks noChangeArrowheads="1"/>
            </p:cNvSpPr>
            <p:nvPr/>
          </p:nvSpPr>
          <p:spPr bwMode="auto">
            <a:xfrm>
              <a:off x="1267" y="2776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1" name="Oval 45"/>
            <p:cNvSpPr>
              <a:spLocks noChangeArrowheads="1"/>
            </p:cNvSpPr>
            <p:nvPr/>
          </p:nvSpPr>
          <p:spPr bwMode="auto">
            <a:xfrm>
              <a:off x="1203" y="2768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2" name="Oval 46"/>
            <p:cNvSpPr>
              <a:spLocks noChangeArrowheads="1"/>
            </p:cNvSpPr>
            <p:nvPr/>
          </p:nvSpPr>
          <p:spPr bwMode="auto">
            <a:xfrm>
              <a:off x="1267" y="2712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3" name="Oval 47"/>
            <p:cNvSpPr>
              <a:spLocks noChangeArrowheads="1"/>
            </p:cNvSpPr>
            <p:nvPr/>
          </p:nvSpPr>
          <p:spPr bwMode="auto">
            <a:xfrm>
              <a:off x="1331" y="2716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4" name="Oval 48"/>
            <p:cNvSpPr>
              <a:spLocks noChangeArrowheads="1"/>
            </p:cNvSpPr>
            <p:nvPr/>
          </p:nvSpPr>
          <p:spPr bwMode="auto">
            <a:xfrm>
              <a:off x="1311" y="2780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5" name="Oval 49"/>
            <p:cNvSpPr>
              <a:spLocks noChangeArrowheads="1"/>
            </p:cNvSpPr>
            <p:nvPr/>
          </p:nvSpPr>
          <p:spPr bwMode="auto">
            <a:xfrm>
              <a:off x="1443" y="2760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6" name="Oval 50"/>
            <p:cNvSpPr>
              <a:spLocks noChangeArrowheads="1"/>
            </p:cNvSpPr>
            <p:nvPr/>
          </p:nvSpPr>
          <p:spPr bwMode="auto">
            <a:xfrm>
              <a:off x="1519" y="2808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7" name="Oval 51"/>
            <p:cNvSpPr>
              <a:spLocks noChangeArrowheads="1"/>
            </p:cNvSpPr>
            <p:nvPr/>
          </p:nvSpPr>
          <p:spPr bwMode="auto">
            <a:xfrm>
              <a:off x="1587" y="2780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8" name="Oval 52"/>
            <p:cNvSpPr>
              <a:spLocks noChangeArrowheads="1"/>
            </p:cNvSpPr>
            <p:nvPr/>
          </p:nvSpPr>
          <p:spPr bwMode="auto">
            <a:xfrm>
              <a:off x="1403" y="2628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79" name="Oval 53"/>
            <p:cNvSpPr>
              <a:spLocks noChangeArrowheads="1"/>
            </p:cNvSpPr>
            <p:nvPr/>
          </p:nvSpPr>
          <p:spPr bwMode="auto">
            <a:xfrm>
              <a:off x="1375" y="2656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0" name="Oval 54"/>
            <p:cNvSpPr>
              <a:spLocks noChangeArrowheads="1"/>
            </p:cNvSpPr>
            <p:nvPr/>
          </p:nvSpPr>
          <p:spPr bwMode="auto">
            <a:xfrm>
              <a:off x="1475" y="266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1" name="Oval 55"/>
            <p:cNvSpPr>
              <a:spLocks noChangeArrowheads="1"/>
            </p:cNvSpPr>
            <p:nvPr/>
          </p:nvSpPr>
          <p:spPr bwMode="auto">
            <a:xfrm>
              <a:off x="1503" y="264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2" name="Oval 56"/>
            <p:cNvSpPr>
              <a:spLocks noChangeArrowheads="1"/>
            </p:cNvSpPr>
            <p:nvPr/>
          </p:nvSpPr>
          <p:spPr bwMode="auto">
            <a:xfrm>
              <a:off x="1527" y="2672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3" name="Oval 57"/>
            <p:cNvSpPr>
              <a:spLocks noChangeArrowheads="1"/>
            </p:cNvSpPr>
            <p:nvPr/>
          </p:nvSpPr>
          <p:spPr bwMode="auto">
            <a:xfrm>
              <a:off x="1615" y="262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4" name="Oval 58"/>
            <p:cNvSpPr>
              <a:spLocks noChangeArrowheads="1"/>
            </p:cNvSpPr>
            <p:nvPr/>
          </p:nvSpPr>
          <p:spPr bwMode="auto">
            <a:xfrm>
              <a:off x="1631" y="2596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5" name="Oval 59"/>
            <p:cNvSpPr>
              <a:spLocks noChangeArrowheads="1"/>
            </p:cNvSpPr>
            <p:nvPr/>
          </p:nvSpPr>
          <p:spPr bwMode="auto">
            <a:xfrm>
              <a:off x="1779" y="2676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6" name="Oval 60"/>
            <p:cNvSpPr>
              <a:spLocks noChangeArrowheads="1"/>
            </p:cNvSpPr>
            <p:nvPr/>
          </p:nvSpPr>
          <p:spPr bwMode="auto">
            <a:xfrm>
              <a:off x="1739" y="2612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7" name="Oval 61"/>
            <p:cNvSpPr>
              <a:spLocks noChangeArrowheads="1"/>
            </p:cNvSpPr>
            <p:nvPr/>
          </p:nvSpPr>
          <p:spPr bwMode="auto">
            <a:xfrm>
              <a:off x="1647" y="2668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8" name="Oval 62"/>
            <p:cNvSpPr>
              <a:spLocks noChangeArrowheads="1"/>
            </p:cNvSpPr>
            <p:nvPr/>
          </p:nvSpPr>
          <p:spPr bwMode="auto">
            <a:xfrm>
              <a:off x="1527" y="2732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89" name="Oval 63"/>
            <p:cNvSpPr>
              <a:spLocks noChangeArrowheads="1"/>
            </p:cNvSpPr>
            <p:nvPr/>
          </p:nvSpPr>
          <p:spPr bwMode="auto">
            <a:xfrm>
              <a:off x="1291" y="2916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0" name="Oval 64"/>
            <p:cNvSpPr>
              <a:spLocks noChangeArrowheads="1"/>
            </p:cNvSpPr>
            <p:nvPr/>
          </p:nvSpPr>
          <p:spPr bwMode="auto">
            <a:xfrm>
              <a:off x="1139" y="2960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1" name="Oval 65"/>
            <p:cNvSpPr>
              <a:spLocks noChangeArrowheads="1"/>
            </p:cNvSpPr>
            <p:nvPr/>
          </p:nvSpPr>
          <p:spPr bwMode="auto">
            <a:xfrm>
              <a:off x="1367" y="2848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2" name="Oval 66"/>
            <p:cNvSpPr>
              <a:spLocks noChangeArrowheads="1"/>
            </p:cNvSpPr>
            <p:nvPr/>
          </p:nvSpPr>
          <p:spPr bwMode="auto">
            <a:xfrm>
              <a:off x="1695" y="2596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3" name="Oval 67"/>
            <p:cNvSpPr>
              <a:spLocks noChangeArrowheads="1"/>
            </p:cNvSpPr>
            <p:nvPr/>
          </p:nvSpPr>
          <p:spPr bwMode="auto">
            <a:xfrm>
              <a:off x="1771" y="358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4" name="Oval 68"/>
            <p:cNvSpPr>
              <a:spLocks noChangeArrowheads="1"/>
            </p:cNvSpPr>
            <p:nvPr/>
          </p:nvSpPr>
          <p:spPr bwMode="auto">
            <a:xfrm>
              <a:off x="1651" y="360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5" name="Oval 69"/>
            <p:cNvSpPr>
              <a:spLocks noChangeArrowheads="1"/>
            </p:cNvSpPr>
            <p:nvPr/>
          </p:nvSpPr>
          <p:spPr bwMode="auto">
            <a:xfrm>
              <a:off x="1847" y="3060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6" name="Oval 70"/>
            <p:cNvSpPr>
              <a:spLocks noChangeArrowheads="1"/>
            </p:cNvSpPr>
            <p:nvPr/>
          </p:nvSpPr>
          <p:spPr bwMode="auto">
            <a:xfrm>
              <a:off x="1891" y="3076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7" name="Oval 71"/>
            <p:cNvSpPr>
              <a:spLocks noChangeArrowheads="1"/>
            </p:cNvSpPr>
            <p:nvPr/>
          </p:nvSpPr>
          <p:spPr bwMode="auto">
            <a:xfrm>
              <a:off x="1503" y="3392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498" name="Oval 72"/>
            <p:cNvSpPr>
              <a:spLocks noChangeArrowheads="1"/>
            </p:cNvSpPr>
            <p:nvPr/>
          </p:nvSpPr>
          <p:spPr bwMode="auto">
            <a:xfrm>
              <a:off x="1519" y="3284"/>
              <a:ext cx="50" cy="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8440" name="Rectangle 73"/>
          <p:cNvSpPr>
            <a:spLocks noChangeArrowheads="1"/>
          </p:cNvSpPr>
          <p:nvPr/>
        </p:nvSpPr>
        <p:spPr bwMode="auto">
          <a:xfrm>
            <a:off x="4470400" y="1320800"/>
            <a:ext cx="254000" cy="49911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8441" name="Rectangle 74"/>
          <p:cNvSpPr>
            <a:spLocks noChangeArrowheads="1"/>
          </p:cNvSpPr>
          <p:nvPr/>
        </p:nvSpPr>
        <p:spPr bwMode="auto">
          <a:xfrm>
            <a:off x="457200" y="3670300"/>
            <a:ext cx="8204200" cy="279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636588" y="76200"/>
            <a:ext cx="7851775" cy="3765550"/>
            <a:chOff x="227" y="1406"/>
            <a:chExt cx="5321" cy="2224"/>
          </a:xfrm>
        </p:grpSpPr>
        <p:sp>
          <p:nvSpPr>
            <p:cNvPr id="19476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9478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9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0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1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2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3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4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5" name="Picture 1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6" name="Picture 1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7" name="Picture 1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8" name="Picture 15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9" name="Picture 16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0" name="Picture 17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1" name="Picture 1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2" name="Picture 1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3" name="Picture 2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59" name="Text Box 21"/>
          <p:cNvSpPr txBox="1">
            <a:spLocks noChangeArrowheads="1"/>
          </p:cNvSpPr>
          <p:nvPr/>
        </p:nvSpPr>
        <p:spPr bwMode="auto">
          <a:xfrm>
            <a:off x="909638" y="4479925"/>
            <a:ext cx="17224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Times New Roman" pitchFamily="18" charset="0"/>
              </a:rPr>
              <a:t>Variability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9460" name="Text Box 22"/>
          <p:cNvSpPr txBox="1">
            <a:spLocks noChangeArrowheads="1"/>
          </p:cNvSpPr>
          <p:nvPr/>
        </p:nvSpPr>
        <p:spPr bwMode="auto">
          <a:xfrm>
            <a:off x="5764213" y="4530725"/>
            <a:ext cx="25415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Camera position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Illumination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Internal parameters</a:t>
            </a:r>
          </a:p>
        </p:txBody>
      </p:sp>
      <p:sp>
        <p:nvSpPr>
          <p:cNvPr id="19461" name="Rectangle 23"/>
          <p:cNvSpPr>
            <a:spLocks noChangeArrowheads="1"/>
          </p:cNvSpPr>
          <p:nvPr/>
        </p:nvSpPr>
        <p:spPr bwMode="auto">
          <a:xfrm>
            <a:off x="3962400" y="393700"/>
            <a:ext cx="11303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2" name="Rectangle 24"/>
          <p:cNvSpPr>
            <a:spLocks noChangeArrowheads="1"/>
          </p:cNvSpPr>
          <p:nvPr/>
        </p:nvSpPr>
        <p:spPr bwMode="auto">
          <a:xfrm>
            <a:off x="4254500" y="393700"/>
            <a:ext cx="558800" cy="8255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9463" name="Line 25"/>
          <p:cNvSpPr>
            <a:spLocks noChangeShapeType="1"/>
          </p:cNvSpPr>
          <p:nvPr/>
        </p:nvSpPr>
        <p:spPr bwMode="auto">
          <a:xfrm>
            <a:off x="4521200" y="393700"/>
            <a:ext cx="0" cy="8255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9464" name="Rectangle 26"/>
          <p:cNvSpPr>
            <a:spLocks noChangeArrowheads="1"/>
          </p:cNvSpPr>
          <p:nvPr/>
        </p:nvSpPr>
        <p:spPr bwMode="auto">
          <a:xfrm>
            <a:off x="3962400" y="647700"/>
            <a:ext cx="1130300" cy="2921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9465" name="Oval 27"/>
          <p:cNvSpPr>
            <a:spLocks noChangeArrowheads="1"/>
          </p:cNvSpPr>
          <p:nvPr/>
        </p:nvSpPr>
        <p:spPr bwMode="auto">
          <a:xfrm>
            <a:off x="6019800" y="1346200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27740" name="Rectangle 28"/>
          <p:cNvSpPr>
            <a:spLocks noChangeArrowheads="1"/>
          </p:cNvSpPr>
          <p:nvPr/>
        </p:nvSpPr>
        <p:spPr bwMode="auto">
          <a:xfrm>
            <a:off x="5181600" y="76200"/>
            <a:ext cx="3581400" cy="398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27741" name="Line 29"/>
          <p:cNvSpPr>
            <a:spLocks noChangeShapeType="1"/>
          </p:cNvSpPr>
          <p:nvPr/>
        </p:nvSpPr>
        <p:spPr bwMode="auto">
          <a:xfrm>
            <a:off x="5410200" y="3276600"/>
            <a:ext cx="2514600" cy="533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2" name="Line 30"/>
          <p:cNvSpPr>
            <a:spLocks noChangeShapeType="1"/>
          </p:cNvSpPr>
          <p:nvPr/>
        </p:nvSpPr>
        <p:spPr bwMode="auto">
          <a:xfrm flipV="1">
            <a:off x="5410200" y="1981200"/>
            <a:ext cx="2844800" cy="1295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3" name="Line 31"/>
          <p:cNvSpPr>
            <a:spLocks noChangeShapeType="1"/>
          </p:cNvSpPr>
          <p:nvPr/>
        </p:nvSpPr>
        <p:spPr bwMode="auto">
          <a:xfrm flipV="1">
            <a:off x="5410200" y="76200"/>
            <a:ext cx="0" cy="3200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arrow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4" name="Oval 32"/>
          <p:cNvSpPr>
            <a:spLocks noChangeArrowheads="1"/>
          </p:cNvSpPr>
          <p:nvPr/>
        </p:nvSpPr>
        <p:spPr bwMode="auto">
          <a:xfrm>
            <a:off x="6007100" y="1346200"/>
            <a:ext cx="114300" cy="139700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27745" name="Freeform 33"/>
          <p:cNvSpPr>
            <a:spLocks/>
          </p:cNvSpPr>
          <p:nvPr/>
        </p:nvSpPr>
        <p:spPr bwMode="auto">
          <a:xfrm>
            <a:off x="5181600" y="825500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27746" name="Line 34"/>
          <p:cNvSpPr>
            <a:spLocks noChangeShapeType="1"/>
          </p:cNvSpPr>
          <p:nvPr/>
        </p:nvSpPr>
        <p:spPr bwMode="auto">
          <a:xfrm flipH="1">
            <a:off x="990600" y="4419600"/>
            <a:ext cx="17653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7" name="Line 35"/>
          <p:cNvSpPr>
            <a:spLocks noChangeShapeType="1"/>
          </p:cNvSpPr>
          <p:nvPr/>
        </p:nvSpPr>
        <p:spPr bwMode="auto">
          <a:xfrm>
            <a:off x="850900" y="4432300"/>
            <a:ext cx="18669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7748" name="Text Box 36"/>
          <p:cNvSpPr txBox="1">
            <a:spLocks noChangeArrowheads="1"/>
          </p:cNvSpPr>
          <p:nvPr/>
        </p:nvSpPr>
        <p:spPr bwMode="auto">
          <a:xfrm>
            <a:off x="3311525" y="4473575"/>
            <a:ext cx="2327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Invariance to:</a:t>
            </a:r>
          </a:p>
        </p:txBody>
      </p:sp>
      <p:sp>
        <p:nvSpPr>
          <p:cNvPr id="627749" name="Text Box 37"/>
          <p:cNvSpPr txBox="1">
            <a:spLocks noChangeArrowheads="1"/>
          </p:cNvSpPr>
          <p:nvPr/>
        </p:nvSpPr>
        <p:spPr bwMode="auto">
          <a:xfrm>
            <a:off x="733425" y="5962650"/>
            <a:ext cx="7621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Duda &amp; Hart ( 1972); Weiss (1987); Mundy et al. (1992-94);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Rothwell et al. (1992); Burns et al. (1993)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40" grpId="0" animBg="1"/>
      <p:bldP spid="627741" grpId="0" animBg="1"/>
      <p:bldP spid="627742" grpId="0" animBg="1"/>
      <p:bldP spid="627743" grpId="0" animBg="1"/>
      <p:bldP spid="627744" grpId="0" animBg="1"/>
      <p:bldP spid="627745" grpId="0" animBg="1"/>
      <p:bldP spid="627746" grpId="0" animBg="1"/>
      <p:bldP spid="627747" grpId="0" animBg="1"/>
      <p:bldP spid="627748" grpId="0"/>
      <p:bldP spid="6277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Text Box 2"/>
          <p:cNvSpPr txBox="1">
            <a:spLocks noChangeArrowheads="1"/>
          </p:cNvSpPr>
          <p:nvPr/>
        </p:nvSpPr>
        <p:spPr bwMode="auto">
          <a:xfrm>
            <a:off x="136525" y="5845175"/>
            <a:ext cx="69637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solidFill>
                  <a:schemeClr val="tx2"/>
                </a:solidFill>
                <a:latin typeface="Times New Roman" pitchFamily="18" charset="0"/>
              </a:rPr>
              <a:t>General 3D objects do not admit monocular viewpoint </a:t>
            </a:r>
            <a:br>
              <a:rPr lang="en-US" sz="2400" dirty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2400" dirty="0">
                <a:solidFill>
                  <a:schemeClr val="tx2"/>
                </a:solidFill>
                <a:latin typeface="Times New Roman" pitchFamily="18" charset="0"/>
              </a:rPr>
              <a:t>invariants  (Burns et al., 1993)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1925" y="3124200"/>
            <a:ext cx="8740775" cy="2574925"/>
            <a:chOff x="102" y="2122"/>
            <a:chExt cx="5506" cy="1622"/>
          </a:xfrm>
        </p:grpSpPr>
        <p:pic>
          <p:nvPicPr>
            <p:cNvPr id="20502" name="Picture 4" descr="invarsystem"/>
            <p:cNvPicPr>
              <a:picLocks noChangeAspect="1" noChangeArrowheads="1"/>
            </p:cNvPicPr>
            <p:nvPr/>
          </p:nvPicPr>
          <p:blipFill>
            <a:blip r:embed="rId3" cstate="print"/>
            <a:srcRect l="25383" t="53334" r="25821" b="1427"/>
            <a:stretch>
              <a:fillRect/>
            </a:stretch>
          </p:blipFill>
          <p:spPr bwMode="auto">
            <a:xfrm>
              <a:off x="3824" y="2459"/>
              <a:ext cx="1784" cy="1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03" name="Text Box 5"/>
            <p:cNvSpPr txBox="1">
              <a:spLocks noChangeArrowheads="1"/>
            </p:cNvSpPr>
            <p:nvPr/>
          </p:nvSpPr>
          <p:spPr bwMode="auto">
            <a:xfrm>
              <a:off x="102" y="2122"/>
              <a:ext cx="356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dirty="0">
                  <a:latin typeface="Times New Roman" pitchFamily="18" charset="0"/>
                </a:rPr>
                <a:t>Projective invariants (</a:t>
              </a:r>
              <a:r>
                <a:rPr lang="en-US" sz="2400" dirty="0" err="1">
                  <a:latin typeface="Times New Roman" pitchFamily="18" charset="0"/>
                </a:rPr>
                <a:t>Rothwell</a:t>
              </a:r>
              <a:r>
                <a:rPr lang="en-US" sz="2400" dirty="0">
                  <a:latin typeface="Times New Roman" pitchFamily="18" charset="0"/>
                </a:rPr>
                <a:t> et al., 1992):</a:t>
              </a:r>
            </a:p>
          </p:txBody>
        </p:sp>
        <p:pic>
          <p:nvPicPr>
            <p:cNvPr id="20504" name="Picture 6" descr="invarsystem"/>
            <p:cNvPicPr>
              <a:picLocks noChangeAspect="1" noChangeArrowheads="1"/>
            </p:cNvPicPr>
            <p:nvPr/>
          </p:nvPicPr>
          <p:blipFill>
            <a:blip r:embed="rId3" cstate="print"/>
            <a:srcRect l="-218" r="438" b="54189"/>
            <a:stretch>
              <a:fillRect/>
            </a:stretch>
          </p:blipFill>
          <p:spPr bwMode="auto">
            <a:xfrm>
              <a:off x="148" y="2459"/>
              <a:ext cx="3648" cy="1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05" name="Line 7"/>
            <p:cNvSpPr>
              <a:spLocks noChangeShapeType="1"/>
            </p:cNvSpPr>
            <p:nvPr/>
          </p:nvSpPr>
          <p:spPr bwMode="auto">
            <a:xfrm flipH="1">
              <a:off x="4180" y="2584"/>
              <a:ext cx="72" cy="50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06" name="Line 8"/>
            <p:cNvSpPr>
              <a:spLocks noChangeShapeType="1"/>
            </p:cNvSpPr>
            <p:nvPr/>
          </p:nvSpPr>
          <p:spPr bwMode="auto">
            <a:xfrm flipV="1">
              <a:off x="4180" y="3068"/>
              <a:ext cx="196" cy="2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07" name="Line 9"/>
            <p:cNvSpPr>
              <a:spLocks noChangeShapeType="1"/>
            </p:cNvSpPr>
            <p:nvPr/>
          </p:nvSpPr>
          <p:spPr bwMode="auto">
            <a:xfrm flipV="1">
              <a:off x="4380" y="2956"/>
              <a:ext cx="4" cy="11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08" name="Line 10"/>
            <p:cNvSpPr>
              <a:spLocks noChangeShapeType="1"/>
            </p:cNvSpPr>
            <p:nvPr/>
          </p:nvSpPr>
          <p:spPr bwMode="auto">
            <a:xfrm flipV="1">
              <a:off x="4384" y="2932"/>
              <a:ext cx="296" cy="2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09" name="Line 11"/>
            <p:cNvSpPr>
              <a:spLocks noChangeShapeType="1"/>
            </p:cNvSpPr>
            <p:nvPr/>
          </p:nvSpPr>
          <p:spPr bwMode="auto">
            <a:xfrm flipV="1">
              <a:off x="4248" y="2568"/>
              <a:ext cx="176" cy="2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10" name="Line 12"/>
            <p:cNvSpPr>
              <a:spLocks noChangeShapeType="1"/>
            </p:cNvSpPr>
            <p:nvPr/>
          </p:nvSpPr>
          <p:spPr bwMode="auto">
            <a:xfrm flipH="1">
              <a:off x="4396" y="2564"/>
              <a:ext cx="28" cy="24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11" name="Line 13"/>
            <p:cNvSpPr>
              <a:spLocks noChangeShapeType="1"/>
            </p:cNvSpPr>
            <p:nvPr/>
          </p:nvSpPr>
          <p:spPr bwMode="auto">
            <a:xfrm flipV="1">
              <a:off x="4392" y="2780"/>
              <a:ext cx="292" cy="2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12" name="Line 14"/>
            <p:cNvSpPr>
              <a:spLocks noChangeShapeType="1"/>
            </p:cNvSpPr>
            <p:nvPr/>
          </p:nvSpPr>
          <p:spPr bwMode="auto">
            <a:xfrm flipH="1">
              <a:off x="4672" y="2784"/>
              <a:ext cx="12" cy="14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13" name="AutoShape 15"/>
            <p:cNvSpPr>
              <a:spLocks noChangeArrowheads="1"/>
            </p:cNvSpPr>
            <p:nvPr/>
          </p:nvSpPr>
          <p:spPr bwMode="auto">
            <a:xfrm>
              <a:off x="4248" y="2696"/>
              <a:ext cx="116" cy="280"/>
            </a:xfrm>
            <a:prstGeom prst="parallelogram">
              <a:avLst>
                <a:gd name="adj" fmla="val 25000"/>
              </a:avLst>
            </a:prstGeom>
            <a:noFill/>
            <a:ln w="28575">
              <a:solidFill>
                <a:schemeClr val="hlink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14" name="Line 16"/>
            <p:cNvSpPr>
              <a:spLocks noChangeShapeType="1"/>
            </p:cNvSpPr>
            <p:nvPr/>
          </p:nvSpPr>
          <p:spPr bwMode="auto">
            <a:xfrm flipV="1">
              <a:off x="4100" y="3220"/>
              <a:ext cx="944" cy="3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15" name="Line 17"/>
            <p:cNvSpPr>
              <a:spLocks noChangeShapeType="1"/>
            </p:cNvSpPr>
            <p:nvPr/>
          </p:nvSpPr>
          <p:spPr bwMode="auto">
            <a:xfrm flipV="1">
              <a:off x="4156" y="3356"/>
              <a:ext cx="944" cy="31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16" name="Freeform 18"/>
            <p:cNvSpPr>
              <a:spLocks/>
            </p:cNvSpPr>
            <p:nvPr/>
          </p:nvSpPr>
          <p:spPr bwMode="auto">
            <a:xfrm>
              <a:off x="5052" y="3097"/>
              <a:ext cx="377" cy="288"/>
            </a:xfrm>
            <a:custGeom>
              <a:avLst/>
              <a:gdLst>
                <a:gd name="T0" fmla="*/ 0 w 377"/>
                <a:gd name="T1" fmla="*/ 119 h 288"/>
                <a:gd name="T2" fmla="*/ 80 w 377"/>
                <a:gd name="T3" fmla="*/ 23 h 288"/>
                <a:gd name="T4" fmla="*/ 176 w 377"/>
                <a:gd name="T5" fmla="*/ 3 h 288"/>
                <a:gd name="T6" fmla="*/ 308 w 377"/>
                <a:gd name="T7" fmla="*/ 23 h 288"/>
                <a:gd name="T8" fmla="*/ 376 w 377"/>
                <a:gd name="T9" fmla="*/ 139 h 288"/>
                <a:gd name="T10" fmla="*/ 300 w 377"/>
                <a:gd name="T11" fmla="*/ 255 h 288"/>
                <a:gd name="T12" fmla="*/ 164 w 377"/>
                <a:gd name="T13" fmla="*/ 287 h 288"/>
                <a:gd name="T14" fmla="*/ 44 w 377"/>
                <a:gd name="T15" fmla="*/ 259 h 2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7"/>
                <a:gd name="T25" fmla="*/ 0 h 288"/>
                <a:gd name="T26" fmla="*/ 377 w 377"/>
                <a:gd name="T27" fmla="*/ 288 h 2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7" h="288">
                  <a:moveTo>
                    <a:pt x="0" y="119"/>
                  </a:moveTo>
                  <a:cubicBezTo>
                    <a:pt x="25" y="80"/>
                    <a:pt x="51" y="42"/>
                    <a:pt x="80" y="23"/>
                  </a:cubicBezTo>
                  <a:cubicBezTo>
                    <a:pt x="109" y="4"/>
                    <a:pt x="138" y="3"/>
                    <a:pt x="176" y="3"/>
                  </a:cubicBezTo>
                  <a:cubicBezTo>
                    <a:pt x="214" y="3"/>
                    <a:pt x="275" y="0"/>
                    <a:pt x="308" y="23"/>
                  </a:cubicBezTo>
                  <a:cubicBezTo>
                    <a:pt x="341" y="46"/>
                    <a:pt x="377" y="100"/>
                    <a:pt x="376" y="139"/>
                  </a:cubicBezTo>
                  <a:cubicBezTo>
                    <a:pt x="375" y="178"/>
                    <a:pt x="335" y="230"/>
                    <a:pt x="300" y="255"/>
                  </a:cubicBezTo>
                  <a:cubicBezTo>
                    <a:pt x="265" y="280"/>
                    <a:pt x="207" y="286"/>
                    <a:pt x="164" y="287"/>
                  </a:cubicBezTo>
                  <a:cubicBezTo>
                    <a:pt x="121" y="288"/>
                    <a:pt x="82" y="273"/>
                    <a:pt x="44" y="259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517" name="AutoShape 19"/>
            <p:cNvSpPr>
              <a:spLocks noChangeArrowheads="1"/>
            </p:cNvSpPr>
            <p:nvPr/>
          </p:nvSpPr>
          <p:spPr bwMode="auto">
            <a:xfrm rot="-1164423">
              <a:off x="5080" y="3132"/>
              <a:ext cx="304" cy="208"/>
            </a:xfrm>
            <a:prstGeom prst="hexagon">
              <a:avLst>
                <a:gd name="adj" fmla="val 36538"/>
                <a:gd name="vf" fmla="val 115470"/>
              </a:avLst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0484" name="Text Box 69"/>
          <p:cNvSpPr txBox="1">
            <a:spLocks noChangeArrowheads="1"/>
          </p:cNvSpPr>
          <p:nvPr/>
        </p:nvSpPr>
        <p:spPr bwMode="auto">
          <a:xfrm>
            <a:off x="136525" y="303213"/>
            <a:ext cx="70262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Example: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invariant to similarity transformations computed from four points</a:t>
            </a:r>
          </a:p>
        </p:txBody>
      </p:sp>
      <p:sp>
        <p:nvSpPr>
          <p:cNvPr id="20485" name="Rectangle 78"/>
          <p:cNvSpPr>
            <a:spLocks noChangeArrowheads="1"/>
          </p:cNvSpPr>
          <p:nvPr/>
        </p:nvSpPr>
        <p:spPr bwMode="auto">
          <a:xfrm>
            <a:off x="6096000" y="304800"/>
            <a:ext cx="2819400" cy="2667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Oval 79"/>
          <p:cNvSpPr>
            <a:spLocks noChangeArrowheads="1"/>
          </p:cNvSpPr>
          <p:nvPr/>
        </p:nvSpPr>
        <p:spPr bwMode="auto">
          <a:xfrm>
            <a:off x="7869238" y="704850"/>
            <a:ext cx="217487" cy="217488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Oval 80"/>
          <p:cNvSpPr>
            <a:spLocks noChangeArrowheads="1"/>
          </p:cNvSpPr>
          <p:nvPr/>
        </p:nvSpPr>
        <p:spPr bwMode="auto">
          <a:xfrm>
            <a:off x="6934200" y="1712913"/>
            <a:ext cx="217488" cy="217487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Oval 81"/>
          <p:cNvSpPr>
            <a:spLocks noChangeArrowheads="1"/>
          </p:cNvSpPr>
          <p:nvPr/>
        </p:nvSpPr>
        <p:spPr bwMode="auto">
          <a:xfrm>
            <a:off x="6861175" y="2289175"/>
            <a:ext cx="217488" cy="217488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Oval 82"/>
          <p:cNvSpPr>
            <a:spLocks noChangeArrowheads="1"/>
          </p:cNvSpPr>
          <p:nvPr/>
        </p:nvSpPr>
        <p:spPr bwMode="auto">
          <a:xfrm>
            <a:off x="7581900" y="1928813"/>
            <a:ext cx="217488" cy="217487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Rectangle 83"/>
          <p:cNvSpPr>
            <a:spLocks noChangeArrowheads="1"/>
          </p:cNvSpPr>
          <p:nvPr/>
        </p:nvSpPr>
        <p:spPr bwMode="auto">
          <a:xfrm rot="-703003">
            <a:off x="6772275" y="906463"/>
            <a:ext cx="1368425" cy="1368425"/>
          </a:xfrm>
          <a:prstGeom prst="rect">
            <a:avLst/>
          </a:prstGeom>
          <a:noFill/>
          <a:ln w="19050">
            <a:solidFill>
              <a:srgbClr val="FFFF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Text Box 84"/>
          <p:cNvSpPr txBox="1">
            <a:spLocks noChangeArrowheads="1"/>
          </p:cNvSpPr>
          <p:nvPr/>
        </p:nvSpPr>
        <p:spPr bwMode="auto">
          <a:xfrm>
            <a:off x="6629400" y="23622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00FF00"/>
                </a:solidFill>
                <a:latin typeface="Times New Roman" pitchFamily="18" charset="0"/>
              </a:rPr>
              <a:t>A</a:t>
            </a:r>
          </a:p>
        </p:txBody>
      </p:sp>
      <p:sp>
        <p:nvSpPr>
          <p:cNvPr id="20492" name="Text Box 85"/>
          <p:cNvSpPr txBox="1">
            <a:spLocks noChangeArrowheads="1"/>
          </p:cNvSpPr>
          <p:nvPr/>
        </p:nvSpPr>
        <p:spPr bwMode="auto">
          <a:xfrm>
            <a:off x="8069263" y="5619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00FF00"/>
                </a:solidFill>
                <a:latin typeface="Times New Roman" pitchFamily="18" charset="0"/>
              </a:rPr>
              <a:t>B</a:t>
            </a:r>
          </a:p>
        </p:txBody>
      </p:sp>
      <p:sp>
        <p:nvSpPr>
          <p:cNvPr id="20493" name="Text Box 86"/>
          <p:cNvSpPr txBox="1">
            <a:spLocks noChangeArrowheads="1"/>
          </p:cNvSpPr>
          <p:nvPr/>
        </p:nvSpPr>
        <p:spPr bwMode="auto">
          <a:xfrm>
            <a:off x="6700838" y="1354138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00FF00"/>
                </a:solidFill>
                <a:latin typeface="Times New Roman" pitchFamily="18" charset="0"/>
              </a:rPr>
              <a:t>C</a:t>
            </a:r>
          </a:p>
        </p:txBody>
      </p:sp>
      <p:sp>
        <p:nvSpPr>
          <p:cNvPr id="20494" name="Text Box 87"/>
          <p:cNvSpPr txBox="1">
            <a:spLocks noChangeArrowheads="1"/>
          </p:cNvSpPr>
          <p:nvPr/>
        </p:nvSpPr>
        <p:spPr bwMode="auto">
          <a:xfrm>
            <a:off x="7735888" y="1714500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00FF00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20495" name="Line 88"/>
          <p:cNvSpPr>
            <a:spLocks noChangeShapeType="1"/>
          </p:cNvSpPr>
          <p:nvPr/>
        </p:nvSpPr>
        <p:spPr bwMode="auto">
          <a:xfrm flipV="1">
            <a:off x="6964363" y="2051050"/>
            <a:ext cx="1646237" cy="334963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Line 89"/>
          <p:cNvSpPr>
            <a:spLocks noChangeShapeType="1"/>
          </p:cNvSpPr>
          <p:nvPr/>
        </p:nvSpPr>
        <p:spPr bwMode="auto">
          <a:xfrm rot="16200000" flipV="1">
            <a:off x="5903913" y="1370013"/>
            <a:ext cx="1692275" cy="358775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0497" name="Group 90"/>
          <p:cNvGrpSpPr>
            <a:grpSpLocks/>
          </p:cNvGrpSpPr>
          <p:nvPr/>
        </p:nvGrpSpPr>
        <p:grpSpPr bwMode="auto">
          <a:xfrm>
            <a:off x="6807200" y="1817688"/>
            <a:ext cx="912813" cy="544512"/>
            <a:chOff x="4217" y="2089"/>
            <a:chExt cx="575" cy="343"/>
          </a:xfrm>
        </p:grpSpPr>
        <p:sp>
          <p:nvSpPr>
            <p:cNvPr id="20498" name="Line 91"/>
            <p:cNvSpPr>
              <a:spLocks noChangeShapeType="1"/>
            </p:cNvSpPr>
            <p:nvPr/>
          </p:nvSpPr>
          <p:spPr bwMode="auto">
            <a:xfrm flipV="1">
              <a:off x="4217" y="2094"/>
              <a:ext cx="147" cy="33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9" name="Line 92"/>
            <p:cNvSpPr>
              <a:spLocks noChangeShapeType="1"/>
            </p:cNvSpPr>
            <p:nvPr/>
          </p:nvSpPr>
          <p:spPr bwMode="auto">
            <a:xfrm flipV="1">
              <a:off x="4257" y="2230"/>
              <a:ext cx="514" cy="107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00" name="Line 93"/>
            <p:cNvSpPr>
              <a:spLocks noChangeShapeType="1"/>
            </p:cNvSpPr>
            <p:nvPr/>
          </p:nvSpPr>
          <p:spPr bwMode="auto">
            <a:xfrm flipH="1" flipV="1">
              <a:off x="4354" y="2089"/>
              <a:ext cx="72" cy="343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01" name="Line 94"/>
            <p:cNvSpPr>
              <a:spLocks noChangeShapeType="1"/>
            </p:cNvSpPr>
            <p:nvPr/>
          </p:nvSpPr>
          <p:spPr bwMode="auto">
            <a:xfrm rot="16200000" flipV="1">
              <a:off x="4717" y="2278"/>
              <a:ext cx="130" cy="21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7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468313" y="1582738"/>
            <a:ext cx="4071937" cy="3921125"/>
            <a:chOff x="2966" y="967"/>
            <a:chExt cx="1512" cy="1592"/>
          </a:xfrm>
        </p:grpSpPr>
        <p:sp>
          <p:nvSpPr>
            <p:cNvPr id="21518" name="Rectangle 3"/>
            <p:cNvSpPr>
              <a:spLocks noChangeArrowheads="1"/>
            </p:cNvSpPr>
            <p:nvPr/>
          </p:nvSpPr>
          <p:spPr bwMode="auto">
            <a:xfrm>
              <a:off x="2966" y="967"/>
              <a:ext cx="1512" cy="159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9" name="Rectangle 4"/>
            <p:cNvSpPr>
              <a:spLocks noChangeArrowheads="1"/>
            </p:cNvSpPr>
            <p:nvPr/>
          </p:nvSpPr>
          <p:spPr bwMode="auto">
            <a:xfrm>
              <a:off x="2966" y="967"/>
              <a:ext cx="1512" cy="15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152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66" y="2044"/>
              <a:ext cx="1512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21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66" y="1530"/>
              <a:ext cx="1512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22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66" y="1015"/>
              <a:ext cx="1512" cy="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23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66" y="967"/>
              <a:ext cx="1512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507" name="Group 9"/>
          <p:cNvGrpSpPr>
            <a:grpSpLocks/>
          </p:cNvGrpSpPr>
          <p:nvPr/>
        </p:nvGrpSpPr>
        <p:grpSpPr bwMode="auto">
          <a:xfrm>
            <a:off x="4741863" y="1570038"/>
            <a:ext cx="3983037" cy="3933825"/>
            <a:chOff x="2080" y="1372"/>
            <a:chExt cx="1600" cy="1576"/>
          </a:xfrm>
        </p:grpSpPr>
        <p:sp>
          <p:nvSpPr>
            <p:cNvPr id="21512" name="Rectangle 10"/>
            <p:cNvSpPr>
              <a:spLocks noChangeArrowheads="1"/>
            </p:cNvSpPr>
            <p:nvPr/>
          </p:nvSpPr>
          <p:spPr bwMode="auto">
            <a:xfrm>
              <a:off x="2080" y="1372"/>
              <a:ext cx="1600" cy="1576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3" name="Rectangle 11"/>
            <p:cNvSpPr>
              <a:spLocks noChangeArrowheads="1"/>
            </p:cNvSpPr>
            <p:nvPr/>
          </p:nvSpPr>
          <p:spPr bwMode="auto">
            <a:xfrm>
              <a:off x="2080" y="1372"/>
              <a:ext cx="1600" cy="157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1514" name="Picture 1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080" y="2463"/>
              <a:ext cx="1600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5" name="Picture 1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080" y="1978"/>
              <a:ext cx="1600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6" name="Picture 1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080" y="1493"/>
              <a:ext cx="1600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7" name="Picture 1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80" y="1372"/>
              <a:ext cx="1600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508" name="Text Box 16"/>
          <p:cNvSpPr txBox="1">
            <a:spLocks noChangeArrowheads="1"/>
          </p:cNvSpPr>
          <p:nvPr/>
        </p:nvSpPr>
        <p:spPr bwMode="auto">
          <a:xfrm>
            <a:off x="327025" y="5553075"/>
            <a:ext cx="6042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Times New Roman" pitchFamily="18" charset="0"/>
              </a:rPr>
              <a:t>ACRONYM (Brooks and Binford, 1981)</a:t>
            </a:r>
          </a:p>
        </p:txBody>
      </p:sp>
      <p:sp>
        <p:nvSpPr>
          <p:cNvPr id="21509" name="Text Box 17"/>
          <p:cNvSpPr txBox="1">
            <a:spLocks noChangeArrowheads="1"/>
          </p:cNvSpPr>
          <p:nvPr/>
        </p:nvSpPr>
        <p:spPr bwMode="auto">
          <a:xfrm>
            <a:off x="200025" y="234950"/>
            <a:ext cx="88455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Representing and recognizing object categories</a:t>
            </a:r>
          </a:p>
          <a:p>
            <a:pPr eaLnBrk="0" hangingPunct="0"/>
            <a:r>
              <a:rPr lang="en-US" sz="36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is harder...</a:t>
            </a:r>
          </a:p>
        </p:txBody>
      </p:sp>
      <p:sp>
        <p:nvSpPr>
          <p:cNvPr id="21510" name="Text Box 18"/>
          <p:cNvSpPr txBox="1">
            <a:spLocks noChangeArrowheads="1"/>
          </p:cNvSpPr>
          <p:nvPr/>
        </p:nvSpPr>
        <p:spPr bwMode="auto">
          <a:xfrm>
            <a:off x="339725" y="6073775"/>
            <a:ext cx="8569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  <a:cs typeface="Times New Roman" pitchFamily="18" charset="0"/>
              </a:rPr>
              <a:t>Binford (1971), Nevatia &amp; Binford (1972), Marr &amp; Nishihara (1978)</a:t>
            </a:r>
          </a:p>
        </p:txBody>
      </p:sp>
      <p:sp>
        <p:nvSpPr>
          <p:cNvPr id="21511" name="Rectangle 19"/>
          <p:cNvSpPr>
            <a:spLocks noChangeArrowheads="1"/>
          </p:cNvSpPr>
          <p:nvPr/>
        </p:nvSpPr>
        <p:spPr bwMode="auto">
          <a:xfrm>
            <a:off x="457200" y="1581150"/>
            <a:ext cx="4067175" cy="39036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Recognition by components</a:t>
            </a:r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438400"/>
            <a:ext cx="4648200" cy="265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466975"/>
            <a:ext cx="29718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AutoShape 7"/>
          <p:cNvSpPr>
            <a:spLocks noChangeArrowheads="1"/>
          </p:cNvSpPr>
          <p:nvPr/>
        </p:nvSpPr>
        <p:spPr bwMode="auto">
          <a:xfrm>
            <a:off x="5029200" y="3246438"/>
            <a:ext cx="1143000" cy="1143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1721" y="1828800"/>
            <a:ext cx="2650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sz="2400" dirty="0" smtClean="0"/>
              <a:t>Primitives (</a:t>
            </a:r>
            <a:r>
              <a:rPr lang="en-US" sz="2400" dirty="0" err="1" smtClean="0"/>
              <a:t>geons</a:t>
            </a:r>
            <a:r>
              <a:rPr lang="en-US" sz="2400" dirty="0" smtClean="0"/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6828428" y="1828800"/>
            <a:ext cx="1228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sz="2400" dirty="0" smtClean="0"/>
              <a:t>Objects</a:t>
            </a:r>
          </a:p>
        </p:txBody>
      </p:sp>
      <p:sp>
        <p:nvSpPr>
          <p:cNvPr id="9" name="Rectangle 8"/>
          <p:cNvSpPr/>
          <p:nvPr/>
        </p:nvSpPr>
        <p:spPr>
          <a:xfrm>
            <a:off x="1295400" y="60960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http://en.wikipedia.org/wiki/Recognition_by_Components_Theory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505202" y="106680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dirty="0" err="1" smtClean="0"/>
              <a:t>Biederman</a:t>
            </a:r>
            <a:r>
              <a:rPr lang="en-US" dirty="0" smtClean="0"/>
              <a:t> (1987)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46100" y="4992688"/>
            <a:ext cx="3025775" cy="6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46100" y="4992688"/>
            <a:ext cx="3025775" cy="6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355600" y="381000"/>
            <a:ext cx="3708400" cy="2298700"/>
            <a:chOff x="1832" y="2773"/>
            <a:chExt cx="2336" cy="1448"/>
          </a:xfrm>
        </p:grpSpPr>
        <p:sp>
          <p:nvSpPr>
            <p:cNvPr id="23566" name="Line 5"/>
            <p:cNvSpPr>
              <a:spLocks noChangeShapeType="1"/>
            </p:cNvSpPr>
            <p:nvPr/>
          </p:nvSpPr>
          <p:spPr bwMode="auto">
            <a:xfrm rot="-5400000">
              <a:off x="2887" y="3894"/>
              <a:ext cx="2" cy="3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Line 6"/>
            <p:cNvSpPr>
              <a:spLocks noChangeShapeType="1"/>
            </p:cNvSpPr>
            <p:nvPr/>
          </p:nvSpPr>
          <p:spPr bwMode="auto">
            <a:xfrm rot="-5400000">
              <a:off x="2883" y="3877"/>
              <a:ext cx="23" cy="12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Freeform 7"/>
            <p:cNvSpPr>
              <a:spLocks/>
            </p:cNvSpPr>
            <p:nvPr/>
          </p:nvSpPr>
          <p:spPr bwMode="auto">
            <a:xfrm rot="-5400000">
              <a:off x="2885" y="3852"/>
              <a:ext cx="36" cy="3"/>
            </a:xfrm>
            <a:custGeom>
              <a:avLst/>
              <a:gdLst>
                <a:gd name="T0" fmla="*/ 0 w 59"/>
                <a:gd name="T1" fmla="*/ 0 h 2"/>
                <a:gd name="T2" fmla="*/ 10 w 59"/>
                <a:gd name="T3" fmla="*/ 6 h 2"/>
                <a:gd name="T4" fmla="*/ 13 w 59"/>
                <a:gd name="T5" fmla="*/ 6 h 2"/>
                <a:gd name="T6" fmla="*/ 0 60000 65536"/>
                <a:gd name="T7" fmla="*/ 0 60000 65536"/>
                <a:gd name="T8" fmla="*/ 0 60000 65536"/>
                <a:gd name="T9" fmla="*/ 0 w 59"/>
                <a:gd name="T10" fmla="*/ 0 h 2"/>
                <a:gd name="T11" fmla="*/ 59 w 59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9" h="2">
                  <a:moveTo>
                    <a:pt x="0" y="0"/>
                  </a:moveTo>
                  <a:lnTo>
                    <a:pt x="43" y="2"/>
                  </a:lnTo>
                  <a:lnTo>
                    <a:pt x="59" y="2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8"/>
            <p:cNvSpPr>
              <a:spLocks noChangeShapeType="1"/>
            </p:cNvSpPr>
            <p:nvPr/>
          </p:nvSpPr>
          <p:spPr bwMode="auto">
            <a:xfrm rot="16200000" flipV="1">
              <a:off x="2892" y="3792"/>
              <a:ext cx="14" cy="5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Freeform 9"/>
            <p:cNvSpPr>
              <a:spLocks/>
            </p:cNvSpPr>
            <p:nvPr/>
          </p:nvSpPr>
          <p:spPr bwMode="auto">
            <a:xfrm rot="-5400000">
              <a:off x="2866" y="3757"/>
              <a:ext cx="49" cy="11"/>
            </a:xfrm>
            <a:custGeom>
              <a:avLst/>
              <a:gdLst>
                <a:gd name="T0" fmla="*/ 0 w 78"/>
                <a:gd name="T1" fmla="*/ 27 h 7"/>
                <a:gd name="T2" fmla="*/ 9 w 78"/>
                <a:gd name="T3" fmla="*/ 13 h 7"/>
                <a:gd name="T4" fmla="*/ 19 w 78"/>
                <a:gd name="T5" fmla="*/ 0 h 7"/>
                <a:gd name="T6" fmla="*/ 0 60000 65536"/>
                <a:gd name="T7" fmla="*/ 0 60000 65536"/>
                <a:gd name="T8" fmla="*/ 0 60000 65536"/>
                <a:gd name="T9" fmla="*/ 0 w 78"/>
                <a:gd name="T10" fmla="*/ 0 h 7"/>
                <a:gd name="T11" fmla="*/ 78 w 78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8" h="7">
                  <a:moveTo>
                    <a:pt x="0" y="7"/>
                  </a:moveTo>
                  <a:lnTo>
                    <a:pt x="39" y="3"/>
                  </a:lnTo>
                  <a:lnTo>
                    <a:pt x="78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Line 10"/>
            <p:cNvSpPr>
              <a:spLocks noChangeShapeType="1"/>
            </p:cNvSpPr>
            <p:nvPr/>
          </p:nvSpPr>
          <p:spPr bwMode="auto">
            <a:xfrm rot="-5400000">
              <a:off x="2882" y="3705"/>
              <a:ext cx="0" cy="2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2" name="Freeform 11"/>
            <p:cNvSpPr>
              <a:spLocks/>
            </p:cNvSpPr>
            <p:nvPr/>
          </p:nvSpPr>
          <p:spPr bwMode="auto">
            <a:xfrm rot="-5400000">
              <a:off x="2851" y="3670"/>
              <a:ext cx="65" cy="5"/>
            </a:xfrm>
            <a:custGeom>
              <a:avLst/>
              <a:gdLst>
                <a:gd name="T0" fmla="*/ 0 w 104"/>
                <a:gd name="T1" fmla="*/ 0 h 3"/>
                <a:gd name="T2" fmla="*/ 20 w 104"/>
                <a:gd name="T3" fmla="*/ 8 h 3"/>
                <a:gd name="T4" fmla="*/ 26 w 104"/>
                <a:gd name="T5" fmla="*/ 13 h 3"/>
                <a:gd name="T6" fmla="*/ 0 60000 65536"/>
                <a:gd name="T7" fmla="*/ 0 60000 65536"/>
                <a:gd name="T8" fmla="*/ 0 60000 65536"/>
                <a:gd name="T9" fmla="*/ 0 w 104"/>
                <a:gd name="T10" fmla="*/ 0 h 3"/>
                <a:gd name="T11" fmla="*/ 104 w 104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4" h="3">
                  <a:moveTo>
                    <a:pt x="0" y="0"/>
                  </a:moveTo>
                  <a:lnTo>
                    <a:pt x="82" y="2"/>
                  </a:lnTo>
                  <a:lnTo>
                    <a:pt x="104" y="3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Line 12"/>
            <p:cNvSpPr>
              <a:spLocks noChangeShapeType="1"/>
            </p:cNvSpPr>
            <p:nvPr/>
          </p:nvSpPr>
          <p:spPr bwMode="auto">
            <a:xfrm rot="-5400000">
              <a:off x="2894" y="3608"/>
              <a:ext cx="2" cy="2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Freeform 13"/>
            <p:cNvSpPr>
              <a:spLocks/>
            </p:cNvSpPr>
            <p:nvPr/>
          </p:nvSpPr>
          <p:spPr bwMode="auto">
            <a:xfrm rot="-5400000">
              <a:off x="2877" y="3565"/>
              <a:ext cx="59" cy="25"/>
            </a:xfrm>
            <a:custGeom>
              <a:avLst/>
              <a:gdLst>
                <a:gd name="T0" fmla="*/ 0 w 95"/>
                <a:gd name="T1" fmla="*/ 0 h 15"/>
                <a:gd name="T2" fmla="*/ 17 w 95"/>
                <a:gd name="T3" fmla="*/ 47 h 15"/>
                <a:gd name="T4" fmla="*/ 23 w 95"/>
                <a:gd name="T5" fmla="*/ 70 h 15"/>
                <a:gd name="T6" fmla="*/ 0 60000 65536"/>
                <a:gd name="T7" fmla="*/ 0 60000 65536"/>
                <a:gd name="T8" fmla="*/ 0 60000 65536"/>
                <a:gd name="T9" fmla="*/ 0 w 95"/>
                <a:gd name="T10" fmla="*/ 0 h 15"/>
                <a:gd name="T11" fmla="*/ 95 w 95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5" h="15">
                  <a:moveTo>
                    <a:pt x="0" y="0"/>
                  </a:moveTo>
                  <a:lnTo>
                    <a:pt x="69" y="10"/>
                  </a:lnTo>
                  <a:lnTo>
                    <a:pt x="95" y="15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Freeform 14"/>
            <p:cNvSpPr>
              <a:spLocks/>
            </p:cNvSpPr>
            <p:nvPr/>
          </p:nvSpPr>
          <p:spPr bwMode="auto">
            <a:xfrm rot="-5400000">
              <a:off x="2920" y="3476"/>
              <a:ext cx="56" cy="32"/>
            </a:xfrm>
            <a:custGeom>
              <a:avLst/>
              <a:gdLst>
                <a:gd name="T0" fmla="*/ 0 w 91"/>
                <a:gd name="T1" fmla="*/ 0 h 20"/>
                <a:gd name="T2" fmla="*/ 12 w 91"/>
                <a:gd name="T3" fmla="*/ 46 h 20"/>
                <a:gd name="T4" fmla="*/ 21 w 91"/>
                <a:gd name="T5" fmla="*/ 82 h 20"/>
                <a:gd name="T6" fmla="*/ 0 60000 65536"/>
                <a:gd name="T7" fmla="*/ 0 60000 65536"/>
                <a:gd name="T8" fmla="*/ 0 60000 65536"/>
                <a:gd name="T9" fmla="*/ 0 w 91"/>
                <a:gd name="T10" fmla="*/ 0 h 20"/>
                <a:gd name="T11" fmla="*/ 91 w 91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" h="20">
                  <a:moveTo>
                    <a:pt x="0" y="0"/>
                  </a:moveTo>
                  <a:lnTo>
                    <a:pt x="52" y="11"/>
                  </a:lnTo>
                  <a:lnTo>
                    <a:pt x="91" y="2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Freeform 15"/>
            <p:cNvSpPr>
              <a:spLocks/>
            </p:cNvSpPr>
            <p:nvPr/>
          </p:nvSpPr>
          <p:spPr bwMode="auto">
            <a:xfrm rot="-5400000">
              <a:off x="2965" y="3392"/>
              <a:ext cx="58" cy="28"/>
            </a:xfrm>
            <a:custGeom>
              <a:avLst/>
              <a:gdLst>
                <a:gd name="T0" fmla="*/ 0 w 92"/>
                <a:gd name="T1" fmla="*/ 0 h 17"/>
                <a:gd name="T2" fmla="*/ 9 w 92"/>
                <a:gd name="T3" fmla="*/ 33 h 17"/>
                <a:gd name="T4" fmla="*/ 23 w 92"/>
                <a:gd name="T5" fmla="*/ 76 h 17"/>
                <a:gd name="T6" fmla="*/ 0 60000 65536"/>
                <a:gd name="T7" fmla="*/ 0 60000 65536"/>
                <a:gd name="T8" fmla="*/ 0 60000 65536"/>
                <a:gd name="T9" fmla="*/ 0 w 92"/>
                <a:gd name="T10" fmla="*/ 0 h 17"/>
                <a:gd name="T11" fmla="*/ 92 w 92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" h="17">
                  <a:moveTo>
                    <a:pt x="0" y="0"/>
                  </a:moveTo>
                  <a:lnTo>
                    <a:pt x="36" y="7"/>
                  </a:lnTo>
                  <a:lnTo>
                    <a:pt x="92" y="17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Line 16"/>
            <p:cNvSpPr>
              <a:spLocks noChangeShapeType="1"/>
            </p:cNvSpPr>
            <p:nvPr/>
          </p:nvSpPr>
          <p:spPr bwMode="auto">
            <a:xfrm rot="-5400000">
              <a:off x="3015" y="3336"/>
              <a:ext cx="16" cy="6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8" name="Freeform 17"/>
            <p:cNvSpPr>
              <a:spLocks/>
            </p:cNvSpPr>
            <p:nvPr/>
          </p:nvSpPr>
          <p:spPr bwMode="auto">
            <a:xfrm rot="-5400000">
              <a:off x="3007" y="3302"/>
              <a:ext cx="48" cy="10"/>
            </a:xfrm>
            <a:custGeom>
              <a:avLst/>
              <a:gdLst>
                <a:gd name="T0" fmla="*/ 0 w 76"/>
                <a:gd name="T1" fmla="*/ 0 h 6"/>
                <a:gd name="T2" fmla="*/ 19 w 76"/>
                <a:gd name="T3" fmla="*/ 28 h 6"/>
                <a:gd name="T4" fmla="*/ 19 w 76"/>
                <a:gd name="T5" fmla="*/ 28 h 6"/>
                <a:gd name="T6" fmla="*/ 0 60000 65536"/>
                <a:gd name="T7" fmla="*/ 0 60000 65536"/>
                <a:gd name="T8" fmla="*/ 0 60000 65536"/>
                <a:gd name="T9" fmla="*/ 0 w 76"/>
                <a:gd name="T10" fmla="*/ 0 h 6"/>
                <a:gd name="T11" fmla="*/ 76 w 76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" h="6">
                  <a:moveTo>
                    <a:pt x="0" y="0"/>
                  </a:moveTo>
                  <a:lnTo>
                    <a:pt x="76" y="6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Line 18"/>
            <p:cNvSpPr>
              <a:spLocks noChangeShapeType="1"/>
            </p:cNvSpPr>
            <p:nvPr/>
          </p:nvSpPr>
          <p:spPr bwMode="auto">
            <a:xfrm rot="-5400000">
              <a:off x="3029" y="3241"/>
              <a:ext cx="18" cy="2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0" name="Freeform 19"/>
            <p:cNvSpPr>
              <a:spLocks/>
            </p:cNvSpPr>
            <p:nvPr/>
          </p:nvSpPr>
          <p:spPr bwMode="auto">
            <a:xfrm rot="-5400000">
              <a:off x="3012" y="3206"/>
              <a:ext cx="48" cy="6"/>
            </a:xfrm>
            <a:custGeom>
              <a:avLst/>
              <a:gdLst>
                <a:gd name="T0" fmla="*/ 0 w 76"/>
                <a:gd name="T1" fmla="*/ 13 h 4"/>
                <a:gd name="T2" fmla="*/ 16 w 76"/>
                <a:gd name="T3" fmla="*/ 6 h 4"/>
                <a:gd name="T4" fmla="*/ 19 w 76"/>
                <a:gd name="T5" fmla="*/ 0 h 4"/>
                <a:gd name="T6" fmla="*/ 0 60000 65536"/>
                <a:gd name="T7" fmla="*/ 0 60000 65536"/>
                <a:gd name="T8" fmla="*/ 0 60000 65536"/>
                <a:gd name="T9" fmla="*/ 0 w 76"/>
                <a:gd name="T10" fmla="*/ 0 h 4"/>
                <a:gd name="T11" fmla="*/ 76 w 76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" h="4">
                  <a:moveTo>
                    <a:pt x="0" y="4"/>
                  </a:moveTo>
                  <a:lnTo>
                    <a:pt x="63" y="2"/>
                  </a:lnTo>
                  <a:lnTo>
                    <a:pt x="76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Freeform 20"/>
            <p:cNvSpPr>
              <a:spLocks/>
            </p:cNvSpPr>
            <p:nvPr/>
          </p:nvSpPr>
          <p:spPr bwMode="auto">
            <a:xfrm rot="-5400000">
              <a:off x="2975" y="3111"/>
              <a:ext cx="46" cy="44"/>
            </a:xfrm>
            <a:custGeom>
              <a:avLst/>
              <a:gdLst>
                <a:gd name="T0" fmla="*/ 0 w 75"/>
                <a:gd name="T1" fmla="*/ 117 h 27"/>
                <a:gd name="T2" fmla="*/ 10 w 75"/>
                <a:gd name="T3" fmla="*/ 64 h 27"/>
                <a:gd name="T4" fmla="*/ 17 w 75"/>
                <a:gd name="T5" fmla="*/ 0 h 27"/>
                <a:gd name="T6" fmla="*/ 0 60000 65536"/>
                <a:gd name="T7" fmla="*/ 0 60000 65536"/>
                <a:gd name="T8" fmla="*/ 0 60000 65536"/>
                <a:gd name="T9" fmla="*/ 0 w 75"/>
                <a:gd name="T10" fmla="*/ 0 h 27"/>
                <a:gd name="T11" fmla="*/ 75 w 75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5" h="27">
                  <a:moveTo>
                    <a:pt x="0" y="27"/>
                  </a:moveTo>
                  <a:lnTo>
                    <a:pt x="45" y="15"/>
                  </a:lnTo>
                  <a:lnTo>
                    <a:pt x="75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Line 21"/>
            <p:cNvSpPr>
              <a:spLocks noChangeShapeType="1"/>
            </p:cNvSpPr>
            <p:nvPr/>
          </p:nvSpPr>
          <p:spPr bwMode="auto">
            <a:xfrm rot="16200000" flipV="1">
              <a:off x="2945" y="3091"/>
              <a:ext cx="2" cy="5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Freeform 22"/>
            <p:cNvSpPr>
              <a:spLocks/>
            </p:cNvSpPr>
            <p:nvPr/>
          </p:nvSpPr>
          <p:spPr bwMode="auto">
            <a:xfrm rot="-5400000">
              <a:off x="2911" y="3061"/>
              <a:ext cx="6" cy="58"/>
            </a:xfrm>
            <a:custGeom>
              <a:avLst/>
              <a:gdLst>
                <a:gd name="T0" fmla="*/ 0 w 10"/>
                <a:gd name="T1" fmla="*/ 150 h 36"/>
                <a:gd name="T2" fmla="*/ 2 w 10"/>
                <a:gd name="T3" fmla="*/ 60 h 36"/>
                <a:gd name="T4" fmla="*/ 1 w 10"/>
                <a:gd name="T5" fmla="*/ 0 h 36"/>
                <a:gd name="T6" fmla="*/ 0 60000 65536"/>
                <a:gd name="T7" fmla="*/ 0 60000 65536"/>
                <a:gd name="T8" fmla="*/ 0 60000 65536"/>
                <a:gd name="T9" fmla="*/ 0 w 10"/>
                <a:gd name="T10" fmla="*/ 0 h 36"/>
                <a:gd name="T11" fmla="*/ 10 w 10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36">
                  <a:moveTo>
                    <a:pt x="0" y="36"/>
                  </a:moveTo>
                  <a:lnTo>
                    <a:pt x="10" y="14"/>
                  </a:lnTo>
                  <a:lnTo>
                    <a:pt x="3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4" name="Line 23"/>
            <p:cNvSpPr>
              <a:spLocks noChangeShapeType="1"/>
            </p:cNvSpPr>
            <p:nvPr/>
          </p:nvSpPr>
          <p:spPr bwMode="auto">
            <a:xfrm rot="-5400000" flipH="1" flipV="1">
              <a:off x="2849" y="3100"/>
              <a:ext cx="4" cy="8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Freeform 24"/>
            <p:cNvSpPr>
              <a:spLocks/>
            </p:cNvSpPr>
            <p:nvPr/>
          </p:nvSpPr>
          <p:spPr bwMode="auto">
            <a:xfrm rot="-5400000">
              <a:off x="2809" y="3107"/>
              <a:ext cx="40" cy="37"/>
            </a:xfrm>
            <a:custGeom>
              <a:avLst/>
              <a:gdLst>
                <a:gd name="T0" fmla="*/ 15 w 65"/>
                <a:gd name="T1" fmla="*/ 97 h 23"/>
                <a:gd name="T2" fmla="*/ 7 w 65"/>
                <a:gd name="T3" fmla="*/ 34 h 23"/>
                <a:gd name="T4" fmla="*/ 0 w 65"/>
                <a:gd name="T5" fmla="*/ 0 h 23"/>
                <a:gd name="T6" fmla="*/ 0 60000 65536"/>
                <a:gd name="T7" fmla="*/ 0 60000 65536"/>
                <a:gd name="T8" fmla="*/ 0 60000 65536"/>
                <a:gd name="T9" fmla="*/ 0 w 65"/>
                <a:gd name="T10" fmla="*/ 0 h 23"/>
                <a:gd name="T11" fmla="*/ 65 w 65"/>
                <a:gd name="T12" fmla="*/ 23 h 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5" h="23">
                  <a:moveTo>
                    <a:pt x="65" y="23"/>
                  </a:moveTo>
                  <a:lnTo>
                    <a:pt x="33" y="8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Line 25"/>
            <p:cNvSpPr>
              <a:spLocks noChangeShapeType="1"/>
            </p:cNvSpPr>
            <p:nvPr/>
          </p:nvSpPr>
          <p:spPr bwMode="auto">
            <a:xfrm rot="-5400000" flipH="1" flipV="1">
              <a:off x="2785" y="3177"/>
              <a:ext cx="10" cy="6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Freeform 26"/>
            <p:cNvSpPr>
              <a:spLocks/>
            </p:cNvSpPr>
            <p:nvPr/>
          </p:nvSpPr>
          <p:spPr bwMode="auto">
            <a:xfrm rot="-5400000">
              <a:off x="2753" y="3200"/>
              <a:ext cx="49" cy="18"/>
            </a:xfrm>
            <a:custGeom>
              <a:avLst/>
              <a:gdLst>
                <a:gd name="T0" fmla="*/ 19 w 79"/>
                <a:gd name="T1" fmla="*/ 47 h 11"/>
                <a:gd name="T2" fmla="*/ 4 w 79"/>
                <a:gd name="T3" fmla="*/ 13 h 11"/>
                <a:gd name="T4" fmla="*/ 0 w 79"/>
                <a:gd name="T5" fmla="*/ 0 h 11"/>
                <a:gd name="T6" fmla="*/ 0 60000 65536"/>
                <a:gd name="T7" fmla="*/ 0 60000 65536"/>
                <a:gd name="T8" fmla="*/ 0 60000 65536"/>
                <a:gd name="T9" fmla="*/ 0 w 79"/>
                <a:gd name="T10" fmla="*/ 0 h 11"/>
                <a:gd name="T11" fmla="*/ 79 w 79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9" h="11">
                  <a:moveTo>
                    <a:pt x="79" y="11"/>
                  </a:moveTo>
                  <a:lnTo>
                    <a:pt x="20" y="3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8" name="Freeform 27"/>
            <p:cNvSpPr>
              <a:spLocks/>
            </p:cNvSpPr>
            <p:nvPr/>
          </p:nvSpPr>
          <p:spPr bwMode="auto">
            <a:xfrm rot="-5400000">
              <a:off x="2722" y="3291"/>
              <a:ext cx="64" cy="15"/>
            </a:xfrm>
            <a:custGeom>
              <a:avLst/>
              <a:gdLst>
                <a:gd name="T0" fmla="*/ 25 w 102"/>
                <a:gd name="T1" fmla="*/ 42 h 9"/>
                <a:gd name="T2" fmla="*/ 12 w 102"/>
                <a:gd name="T3" fmla="*/ 13 h 9"/>
                <a:gd name="T4" fmla="*/ 0 w 102"/>
                <a:gd name="T5" fmla="*/ 0 h 9"/>
                <a:gd name="T6" fmla="*/ 0 60000 65536"/>
                <a:gd name="T7" fmla="*/ 0 60000 65536"/>
                <a:gd name="T8" fmla="*/ 0 60000 65536"/>
                <a:gd name="T9" fmla="*/ 0 w 102"/>
                <a:gd name="T10" fmla="*/ 0 h 9"/>
                <a:gd name="T11" fmla="*/ 102 w 102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2" h="9">
                  <a:moveTo>
                    <a:pt x="102" y="9"/>
                  </a:moveTo>
                  <a:lnTo>
                    <a:pt x="49" y="3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9" name="Line 28"/>
            <p:cNvSpPr>
              <a:spLocks noChangeShapeType="1"/>
            </p:cNvSpPr>
            <p:nvPr/>
          </p:nvSpPr>
          <p:spPr bwMode="auto">
            <a:xfrm rot="-5400000" flipH="1" flipV="1">
              <a:off x="2727" y="3365"/>
              <a:ext cx="15" cy="5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0" name="Freeform 29"/>
            <p:cNvSpPr>
              <a:spLocks/>
            </p:cNvSpPr>
            <p:nvPr/>
          </p:nvSpPr>
          <p:spPr bwMode="auto">
            <a:xfrm rot="-5400000">
              <a:off x="2700" y="3387"/>
              <a:ext cx="44" cy="21"/>
            </a:xfrm>
            <a:custGeom>
              <a:avLst/>
              <a:gdLst>
                <a:gd name="T0" fmla="*/ 16 w 72"/>
                <a:gd name="T1" fmla="*/ 55 h 13"/>
                <a:gd name="T2" fmla="*/ 4 w 72"/>
                <a:gd name="T3" fmla="*/ 13 h 13"/>
                <a:gd name="T4" fmla="*/ 0 w 72"/>
                <a:gd name="T5" fmla="*/ 0 h 13"/>
                <a:gd name="T6" fmla="*/ 0 60000 65536"/>
                <a:gd name="T7" fmla="*/ 0 60000 65536"/>
                <a:gd name="T8" fmla="*/ 0 60000 65536"/>
                <a:gd name="T9" fmla="*/ 0 w 72"/>
                <a:gd name="T10" fmla="*/ 0 h 13"/>
                <a:gd name="T11" fmla="*/ 72 w 72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" h="13">
                  <a:moveTo>
                    <a:pt x="72" y="13"/>
                  </a:moveTo>
                  <a:lnTo>
                    <a:pt x="20" y="3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Line 30"/>
            <p:cNvSpPr>
              <a:spLocks noChangeShapeType="1"/>
            </p:cNvSpPr>
            <p:nvPr/>
          </p:nvSpPr>
          <p:spPr bwMode="auto">
            <a:xfrm rot="-5400000" flipH="1" flipV="1">
              <a:off x="2681" y="3452"/>
              <a:ext cx="16" cy="10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2" name="Freeform 31"/>
            <p:cNvSpPr>
              <a:spLocks/>
            </p:cNvSpPr>
            <p:nvPr/>
          </p:nvSpPr>
          <p:spPr bwMode="auto">
            <a:xfrm rot="-5400000">
              <a:off x="2654" y="3478"/>
              <a:ext cx="43" cy="16"/>
            </a:xfrm>
            <a:custGeom>
              <a:avLst/>
              <a:gdLst>
                <a:gd name="T0" fmla="*/ 17 w 69"/>
                <a:gd name="T1" fmla="*/ 42 h 10"/>
                <a:gd name="T2" fmla="*/ 4 w 69"/>
                <a:gd name="T3" fmla="*/ 5 h 10"/>
                <a:gd name="T4" fmla="*/ 0 w 69"/>
                <a:gd name="T5" fmla="*/ 0 h 10"/>
                <a:gd name="T6" fmla="*/ 0 60000 65536"/>
                <a:gd name="T7" fmla="*/ 0 60000 65536"/>
                <a:gd name="T8" fmla="*/ 0 60000 65536"/>
                <a:gd name="T9" fmla="*/ 0 w 69"/>
                <a:gd name="T10" fmla="*/ 0 h 10"/>
                <a:gd name="T11" fmla="*/ 69 w 69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9" h="10">
                  <a:moveTo>
                    <a:pt x="69" y="10"/>
                  </a:moveTo>
                  <a:lnTo>
                    <a:pt x="20" y="1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3" name="Freeform 32"/>
            <p:cNvSpPr>
              <a:spLocks/>
            </p:cNvSpPr>
            <p:nvPr/>
          </p:nvSpPr>
          <p:spPr bwMode="auto">
            <a:xfrm rot="-5400000">
              <a:off x="2626" y="3571"/>
              <a:ext cx="66" cy="2"/>
            </a:xfrm>
            <a:custGeom>
              <a:avLst/>
              <a:gdLst>
                <a:gd name="T0" fmla="*/ 26 w 105"/>
                <a:gd name="T1" fmla="*/ 8 h 1"/>
                <a:gd name="T2" fmla="*/ 14 w 105"/>
                <a:gd name="T3" fmla="*/ 0 h 1"/>
                <a:gd name="T4" fmla="*/ 0 w 105"/>
                <a:gd name="T5" fmla="*/ 8 h 1"/>
                <a:gd name="T6" fmla="*/ 0 60000 65536"/>
                <a:gd name="T7" fmla="*/ 0 60000 65536"/>
                <a:gd name="T8" fmla="*/ 0 60000 65536"/>
                <a:gd name="T9" fmla="*/ 0 w 105"/>
                <a:gd name="T10" fmla="*/ 0 h 1"/>
                <a:gd name="T11" fmla="*/ 105 w 10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" h="1">
                  <a:moveTo>
                    <a:pt x="105" y="1"/>
                  </a:moveTo>
                  <a:lnTo>
                    <a:pt x="59" y="0"/>
                  </a:lnTo>
                  <a:lnTo>
                    <a:pt x="0" y="1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4" name="Line 33"/>
            <p:cNvSpPr>
              <a:spLocks noChangeShapeType="1"/>
            </p:cNvSpPr>
            <p:nvPr/>
          </p:nvSpPr>
          <p:spPr bwMode="auto">
            <a:xfrm rot="16200000" flipH="1">
              <a:off x="2666" y="3638"/>
              <a:ext cx="4" cy="1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5" name="Freeform 34"/>
            <p:cNvSpPr>
              <a:spLocks/>
            </p:cNvSpPr>
            <p:nvPr/>
          </p:nvSpPr>
          <p:spPr bwMode="auto">
            <a:xfrm rot="-5400000">
              <a:off x="2645" y="3662"/>
              <a:ext cx="59" cy="16"/>
            </a:xfrm>
            <a:custGeom>
              <a:avLst/>
              <a:gdLst>
                <a:gd name="T0" fmla="*/ 23 w 94"/>
                <a:gd name="T1" fmla="*/ 0 h 10"/>
                <a:gd name="T2" fmla="*/ 10 w 94"/>
                <a:gd name="T3" fmla="*/ 21 h 10"/>
                <a:gd name="T4" fmla="*/ 0 w 94"/>
                <a:gd name="T5" fmla="*/ 42 h 10"/>
                <a:gd name="T6" fmla="*/ 0 60000 65536"/>
                <a:gd name="T7" fmla="*/ 0 60000 65536"/>
                <a:gd name="T8" fmla="*/ 0 60000 65536"/>
                <a:gd name="T9" fmla="*/ 0 w 94"/>
                <a:gd name="T10" fmla="*/ 0 h 10"/>
                <a:gd name="T11" fmla="*/ 94 w 94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" h="10">
                  <a:moveTo>
                    <a:pt x="94" y="0"/>
                  </a:moveTo>
                  <a:lnTo>
                    <a:pt x="42" y="5"/>
                  </a:lnTo>
                  <a:lnTo>
                    <a:pt x="0" y="10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6" name="Line 35"/>
            <p:cNvSpPr>
              <a:spLocks noChangeShapeType="1"/>
            </p:cNvSpPr>
            <p:nvPr/>
          </p:nvSpPr>
          <p:spPr bwMode="auto">
            <a:xfrm rot="16200000" flipH="1">
              <a:off x="2683" y="3736"/>
              <a:ext cx="15" cy="4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7" name="Freeform 36"/>
            <p:cNvSpPr>
              <a:spLocks/>
            </p:cNvSpPr>
            <p:nvPr/>
          </p:nvSpPr>
          <p:spPr bwMode="auto">
            <a:xfrm rot="-5400000">
              <a:off x="2674" y="3765"/>
              <a:ext cx="50" cy="11"/>
            </a:xfrm>
            <a:custGeom>
              <a:avLst/>
              <a:gdLst>
                <a:gd name="T0" fmla="*/ 19 w 81"/>
                <a:gd name="T1" fmla="*/ 0 h 7"/>
                <a:gd name="T2" fmla="*/ 4 w 81"/>
                <a:gd name="T3" fmla="*/ 20 h 7"/>
                <a:gd name="T4" fmla="*/ 0 w 81"/>
                <a:gd name="T5" fmla="*/ 27 h 7"/>
                <a:gd name="T6" fmla="*/ 0 60000 65536"/>
                <a:gd name="T7" fmla="*/ 0 60000 65536"/>
                <a:gd name="T8" fmla="*/ 0 60000 65536"/>
                <a:gd name="T9" fmla="*/ 0 w 81"/>
                <a:gd name="T10" fmla="*/ 0 h 7"/>
                <a:gd name="T11" fmla="*/ 81 w 81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" h="7">
                  <a:moveTo>
                    <a:pt x="81" y="0"/>
                  </a:moveTo>
                  <a:lnTo>
                    <a:pt x="16" y="5"/>
                  </a:lnTo>
                  <a:lnTo>
                    <a:pt x="0" y="7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8" name="Line 37"/>
            <p:cNvSpPr>
              <a:spLocks noChangeShapeType="1"/>
            </p:cNvSpPr>
            <p:nvPr/>
          </p:nvSpPr>
          <p:spPr bwMode="auto">
            <a:xfrm rot="16200000" flipH="1">
              <a:off x="2702" y="3835"/>
              <a:ext cx="25" cy="8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9" name="Freeform 38"/>
            <p:cNvSpPr>
              <a:spLocks/>
            </p:cNvSpPr>
            <p:nvPr/>
          </p:nvSpPr>
          <p:spPr bwMode="auto">
            <a:xfrm rot="-5400000">
              <a:off x="2712" y="3859"/>
              <a:ext cx="34" cy="19"/>
            </a:xfrm>
            <a:custGeom>
              <a:avLst/>
              <a:gdLst>
                <a:gd name="T0" fmla="*/ 13 w 55"/>
                <a:gd name="T1" fmla="*/ 0 h 12"/>
                <a:gd name="T2" fmla="*/ 3 w 55"/>
                <a:gd name="T3" fmla="*/ 33 h 12"/>
                <a:gd name="T4" fmla="*/ 0 w 55"/>
                <a:gd name="T5" fmla="*/ 47 h 12"/>
                <a:gd name="T6" fmla="*/ 0 60000 65536"/>
                <a:gd name="T7" fmla="*/ 0 60000 65536"/>
                <a:gd name="T8" fmla="*/ 0 60000 65536"/>
                <a:gd name="T9" fmla="*/ 0 w 55"/>
                <a:gd name="T10" fmla="*/ 0 h 12"/>
                <a:gd name="T11" fmla="*/ 55 w 55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" h="12">
                  <a:moveTo>
                    <a:pt x="55" y="0"/>
                  </a:moveTo>
                  <a:lnTo>
                    <a:pt x="13" y="8"/>
                  </a:lnTo>
                  <a:lnTo>
                    <a:pt x="0" y="12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0" name="Line 39"/>
            <p:cNvSpPr>
              <a:spLocks noChangeShapeType="1"/>
            </p:cNvSpPr>
            <p:nvPr/>
          </p:nvSpPr>
          <p:spPr bwMode="auto">
            <a:xfrm rot="16200000" flipH="1">
              <a:off x="2762" y="3906"/>
              <a:ext cx="8" cy="13"/>
            </a:xfrm>
            <a:prstGeom prst="line">
              <a:avLst/>
            </a:prstGeom>
            <a:noFill/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1" name="Freeform 40"/>
            <p:cNvSpPr>
              <a:spLocks/>
            </p:cNvSpPr>
            <p:nvPr/>
          </p:nvSpPr>
          <p:spPr bwMode="auto">
            <a:xfrm rot="-5400000">
              <a:off x="2812" y="3877"/>
              <a:ext cx="12" cy="91"/>
            </a:xfrm>
            <a:custGeom>
              <a:avLst/>
              <a:gdLst>
                <a:gd name="T0" fmla="*/ 5 w 19"/>
                <a:gd name="T1" fmla="*/ 0 h 56"/>
                <a:gd name="T2" fmla="*/ 0 w 19"/>
                <a:gd name="T3" fmla="*/ 76 h 56"/>
                <a:gd name="T4" fmla="*/ 5 w 19"/>
                <a:gd name="T5" fmla="*/ 241 h 56"/>
                <a:gd name="T6" fmla="*/ 0 60000 65536"/>
                <a:gd name="T7" fmla="*/ 0 60000 65536"/>
                <a:gd name="T8" fmla="*/ 0 60000 65536"/>
                <a:gd name="T9" fmla="*/ 0 w 19"/>
                <a:gd name="T10" fmla="*/ 0 h 56"/>
                <a:gd name="T11" fmla="*/ 19 w 19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56">
                  <a:moveTo>
                    <a:pt x="19" y="0"/>
                  </a:moveTo>
                  <a:lnTo>
                    <a:pt x="0" y="18"/>
                  </a:lnTo>
                  <a:lnTo>
                    <a:pt x="19" y="56"/>
                  </a:lnTo>
                </a:path>
              </a:pathLst>
            </a:custGeom>
            <a:solidFill>
              <a:schemeClr val="tx1"/>
            </a:solidFill>
            <a:ln w="5238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2" name="Freeform 41"/>
            <p:cNvSpPr>
              <a:spLocks/>
            </p:cNvSpPr>
            <p:nvPr/>
          </p:nvSpPr>
          <p:spPr bwMode="auto">
            <a:xfrm rot="-5400000">
              <a:off x="1571" y="3345"/>
              <a:ext cx="1035" cy="514"/>
            </a:xfrm>
            <a:custGeom>
              <a:avLst/>
              <a:gdLst>
                <a:gd name="T0" fmla="*/ 1 w 1657"/>
                <a:gd name="T1" fmla="*/ 667 h 316"/>
                <a:gd name="T2" fmla="*/ 14 w 1657"/>
                <a:gd name="T3" fmla="*/ 797 h 316"/>
                <a:gd name="T4" fmla="*/ 34 w 1657"/>
                <a:gd name="T5" fmla="*/ 873 h 316"/>
                <a:gd name="T6" fmla="*/ 61 w 1657"/>
                <a:gd name="T7" fmla="*/ 873 h 316"/>
                <a:gd name="T8" fmla="*/ 86 w 1657"/>
                <a:gd name="T9" fmla="*/ 825 h 316"/>
                <a:gd name="T10" fmla="*/ 113 w 1657"/>
                <a:gd name="T11" fmla="*/ 797 h 316"/>
                <a:gd name="T12" fmla="*/ 155 w 1657"/>
                <a:gd name="T13" fmla="*/ 839 h 316"/>
                <a:gd name="T14" fmla="*/ 192 w 1657"/>
                <a:gd name="T15" fmla="*/ 947 h 316"/>
                <a:gd name="T16" fmla="*/ 224 w 1657"/>
                <a:gd name="T17" fmla="*/ 1080 h 316"/>
                <a:gd name="T18" fmla="*/ 257 w 1657"/>
                <a:gd name="T19" fmla="*/ 1215 h 316"/>
                <a:gd name="T20" fmla="*/ 293 w 1657"/>
                <a:gd name="T21" fmla="*/ 1318 h 316"/>
                <a:gd name="T22" fmla="*/ 335 w 1657"/>
                <a:gd name="T23" fmla="*/ 1360 h 316"/>
                <a:gd name="T24" fmla="*/ 367 w 1657"/>
                <a:gd name="T25" fmla="*/ 1313 h 316"/>
                <a:gd name="T26" fmla="*/ 389 w 1657"/>
                <a:gd name="T27" fmla="*/ 1183 h 316"/>
                <a:gd name="T28" fmla="*/ 402 w 1657"/>
                <a:gd name="T29" fmla="*/ 997 h 316"/>
                <a:gd name="T30" fmla="*/ 402 w 1657"/>
                <a:gd name="T31" fmla="*/ 782 h 316"/>
                <a:gd name="T32" fmla="*/ 389 w 1657"/>
                <a:gd name="T33" fmla="*/ 616 h 316"/>
                <a:gd name="T34" fmla="*/ 365 w 1657"/>
                <a:gd name="T35" fmla="*/ 494 h 316"/>
                <a:gd name="T36" fmla="*/ 335 w 1657"/>
                <a:gd name="T37" fmla="*/ 405 h 316"/>
                <a:gd name="T38" fmla="*/ 302 w 1657"/>
                <a:gd name="T39" fmla="*/ 337 h 316"/>
                <a:gd name="T40" fmla="*/ 270 w 1657"/>
                <a:gd name="T41" fmla="*/ 267 h 316"/>
                <a:gd name="T42" fmla="*/ 244 w 1657"/>
                <a:gd name="T43" fmla="*/ 172 h 316"/>
                <a:gd name="T44" fmla="*/ 220 w 1657"/>
                <a:gd name="T45" fmla="*/ 76 h 316"/>
                <a:gd name="T46" fmla="*/ 194 w 1657"/>
                <a:gd name="T47" fmla="*/ 8 h 316"/>
                <a:gd name="T48" fmla="*/ 162 w 1657"/>
                <a:gd name="T49" fmla="*/ 5 h 316"/>
                <a:gd name="T50" fmla="*/ 136 w 1657"/>
                <a:gd name="T51" fmla="*/ 47 h 316"/>
                <a:gd name="T52" fmla="*/ 109 w 1657"/>
                <a:gd name="T53" fmla="*/ 98 h 316"/>
                <a:gd name="T54" fmla="*/ 79 w 1657"/>
                <a:gd name="T55" fmla="*/ 145 h 316"/>
                <a:gd name="T56" fmla="*/ 49 w 1657"/>
                <a:gd name="T57" fmla="*/ 211 h 316"/>
                <a:gd name="T58" fmla="*/ 24 w 1657"/>
                <a:gd name="T59" fmla="*/ 294 h 316"/>
                <a:gd name="T60" fmla="*/ 6 w 1657"/>
                <a:gd name="T61" fmla="*/ 413 h 316"/>
                <a:gd name="T62" fmla="*/ 0 w 1657"/>
                <a:gd name="T63" fmla="*/ 590 h 3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657"/>
                <a:gd name="T97" fmla="*/ 0 h 316"/>
                <a:gd name="T98" fmla="*/ 1657 w 1657"/>
                <a:gd name="T99" fmla="*/ 316 h 3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657" h="316">
                  <a:moveTo>
                    <a:pt x="0" y="137"/>
                  </a:moveTo>
                  <a:lnTo>
                    <a:pt x="7" y="155"/>
                  </a:lnTo>
                  <a:lnTo>
                    <a:pt x="26" y="171"/>
                  </a:lnTo>
                  <a:lnTo>
                    <a:pt x="59" y="185"/>
                  </a:lnTo>
                  <a:lnTo>
                    <a:pt x="95" y="195"/>
                  </a:lnTo>
                  <a:lnTo>
                    <a:pt x="141" y="203"/>
                  </a:lnTo>
                  <a:lnTo>
                    <a:pt x="193" y="205"/>
                  </a:lnTo>
                  <a:lnTo>
                    <a:pt x="252" y="203"/>
                  </a:lnTo>
                  <a:lnTo>
                    <a:pt x="301" y="198"/>
                  </a:lnTo>
                  <a:lnTo>
                    <a:pt x="351" y="192"/>
                  </a:lnTo>
                  <a:lnTo>
                    <a:pt x="403" y="187"/>
                  </a:lnTo>
                  <a:lnTo>
                    <a:pt x="462" y="185"/>
                  </a:lnTo>
                  <a:lnTo>
                    <a:pt x="554" y="188"/>
                  </a:lnTo>
                  <a:lnTo>
                    <a:pt x="636" y="195"/>
                  </a:lnTo>
                  <a:lnTo>
                    <a:pt x="714" y="206"/>
                  </a:lnTo>
                  <a:lnTo>
                    <a:pt x="786" y="220"/>
                  </a:lnTo>
                  <a:lnTo>
                    <a:pt x="852" y="234"/>
                  </a:lnTo>
                  <a:lnTo>
                    <a:pt x="920" y="251"/>
                  </a:lnTo>
                  <a:lnTo>
                    <a:pt x="986" y="267"/>
                  </a:lnTo>
                  <a:lnTo>
                    <a:pt x="1055" y="282"/>
                  </a:lnTo>
                  <a:lnTo>
                    <a:pt x="1127" y="297"/>
                  </a:lnTo>
                  <a:lnTo>
                    <a:pt x="1202" y="306"/>
                  </a:lnTo>
                  <a:lnTo>
                    <a:pt x="1287" y="314"/>
                  </a:lnTo>
                  <a:lnTo>
                    <a:pt x="1376" y="316"/>
                  </a:lnTo>
                  <a:lnTo>
                    <a:pt x="1441" y="314"/>
                  </a:lnTo>
                  <a:lnTo>
                    <a:pt x="1503" y="305"/>
                  </a:lnTo>
                  <a:lnTo>
                    <a:pt x="1552" y="292"/>
                  </a:lnTo>
                  <a:lnTo>
                    <a:pt x="1595" y="275"/>
                  </a:lnTo>
                  <a:lnTo>
                    <a:pt x="1628" y="254"/>
                  </a:lnTo>
                  <a:lnTo>
                    <a:pt x="1647" y="232"/>
                  </a:lnTo>
                  <a:lnTo>
                    <a:pt x="1657" y="206"/>
                  </a:lnTo>
                  <a:lnTo>
                    <a:pt x="1647" y="182"/>
                  </a:lnTo>
                  <a:lnTo>
                    <a:pt x="1628" y="161"/>
                  </a:lnTo>
                  <a:lnTo>
                    <a:pt x="1595" y="143"/>
                  </a:lnTo>
                  <a:lnTo>
                    <a:pt x="1549" y="128"/>
                  </a:lnTo>
                  <a:lnTo>
                    <a:pt x="1497" y="115"/>
                  </a:lnTo>
                  <a:lnTo>
                    <a:pt x="1441" y="104"/>
                  </a:lnTo>
                  <a:lnTo>
                    <a:pt x="1376" y="94"/>
                  </a:lnTo>
                  <a:lnTo>
                    <a:pt x="1310" y="85"/>
                  </a:lnTo>
                  <a:lnTo>
                    <a:pt x="1241" y="78"/>
                  </a:lnTo>
                  <a:lnTo>
                    <a:pt x="1173" y="71"/>
                  </a:lnTo>
                  <a:lnTo>
                    <a:pt x="1110" y="62"/>
                  </a:lnTo>
                  <a:lnTo>
                    <a:pt x="1055" y="52"/>
                  </a:lnTo>
                  <a:lnTo>
                    <a:pt x="1002" y="40"/>
                  </a:lnTo>
                  <a:lnTo>
                    <a:pt x="953" y="28"/>
                  </a:lnTo>
                  <a:lnTo>
                    <a:pt x="904" y="18"/>
                  </a:lnTo>
                  <a:lnTo>
                    <a:pt x="852" y="8"/>
                  </a:lnTo>
                  <a:lnTo>
                    <a:pt x="796" y="2"/>
                  </a:lnTo>
                  <a:lnTo>
                    <a:pt x="730" y="0"/>
                  </a:lnTo>
                  <a:lnTo>
                    <a:pt x="665" y="1"/>
                  </a:lnTo>
                  <a:lnTo>
                    <a:pt x="609" y="5"/>
                  </a:lnTo>
                  <a:lnTo>
                    <a:pt x="557" y="11"/>
                  </a:lnTo>
                  <a:lnTo>
                    <a:pt x="505" y="17"/>
                  </a:lnTo>
                  <a:lnTo>
                    <a:pt x="449" y="23"/>
                  </a:lnTo>
                  <a:lnTo>
                    <a:pt x="383" y="29"/>
                  </a:lnTo>
                  <a:lnTo>
                    <a:pt x="324" y="34"/>
                  </a:lnTo>
                  <a:lnTo>
                    <a:pt x="262" y="41"/>
                  </a:lnTo>
                  <a:lnTo>
                    <a:pt x="203" y="49"/>
                  </a:lnTo>
                  <a:lnTo>
                    <a:pt x="148" y="57"/>
                  </a:lnTo>
                  <a:lnTo>
                    <a:pt x="98" y="68"/>
                  </a:lnTo>
                  <a:lnTo>
                    <a:pt x="59" y="80"/>
                  </a:lnTo>
                  <a:lnTo>
                    <a:pt x="26" y="96"/>
                  </a:lnTo>
                  <a:lnTo>
                    <a:pt x="7" y="115"/>
                  </a:lnTo>
                  <a:lnTo>
                    <a:pt x="0" y="137"/>
                  </a:lnTo>
                </a:path>
              </a:pathLst>
            </a:cu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3" name="Line 42"/>
            <p:cNvSpPr>
              <a:spLocks noChangeShapeType="1"/>
            </p:cNvSpPr>
            <p:nvPr/>
          </p:nvSpPr>
          <p:spPr bwMode="auto">
            <a:xfrm rot="16200000" flipV="1">
              <a:off x="4120" y="3529"/>
              <a:ext cx="1" cy="9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4" name="Line 43"/>
            <p:cNvSpPr>
              <a:spLocks noChangeShapeType="1"/>
            </p:cNvSpPr>
            <p:nvPr/>
          </p:nvSpPr>
          <p:spPr bwMode="auto">
            <a:xfrm rot="16200000" flipV="1">
              <a:off x="4048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5" name="Line 44"/>
            <p:cNvSpPr>
              <a:spLocks noChangeShapeType="1"/>
            </p:cNvSpPr>
            <p:nvPr/>
          </p:nvSpPr>
          <p:spPr bwMode="auto">
            <a:xfrm rot="16200000" flipV="1">
              <a:off x="3977" y="3529"/>
              <a:ext cx="1" cy="9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6" name="Line 45"/>
            <p:cNvSpPr>
              <a:spLocks noChangeShapeType="1"/>
            </p:cNvSpPr>
            <p:nvPr/>
          </p:nvSpPr>
          <p:spPr bwMode="auto">
            <a:xfrm rot="16200000" flipV="1">
              <a:off x="3905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7" name="Line 46"/>
            <p:cNvSpPr>
              <a:spLocks noChangeShapeType="1"/>
            </p:cNvSpPr>
            <p:nvPr/>
          </p:nvSpPr>
          <p:spPr bwMode="auto">
            <a:xfrm rot="16200000" flipV="1">
              <a:off x="3833" y="3530"/>
              <a:ext cx="1" cy="94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8" name="Line 47"/>
            <p:cNvSpPr>
              <a:spLocks noChangeShapeType="1"/>
            </p:cNvSpPr>
            <p:nvPr/>
          </p:nvSpPr>
          <p:spPr bwMode="auto">
            <a:xfrm rot="16200000" flipV="1">
              <a:off x="3762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9" name="Line 48"/>
            <p:cNvSpPr>
              <a:spLocks noChangeShapeType="1"/>
            </p:cNvSpPr>
            <p:nvPr/>
          </p:nvSpPr>
          <p:spPr bwMode="auto">
            <a:xfrm rot="16200000" flipV="1">
              <a:off x="3690" y="3530"/>
              <a:ext cx="1" cy="94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0" name="Line 49"/>
            <p:cNvSpPr>
              <a:spLocks noChangeShapeType="1"/>
            </p:cNvSpPr>
            <p:nvPr/>
          </p:nvSpPr>
          <p:spPr bwMode="auto">
            <a:xfrm rot="16200000" flipV="1">
              <a:off x="3619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50"/>
            <p:cNvSpPr>
              <a:spLocks noChangeShapeType="1"/>
            </p:cNvSpPr>
            <p:nvPr/>
          </p:nvSpPr>
          <p:spPr bwMode="auto">
            <a:xfrm rot="16200000" flipV="1">
              <a:off x="3547" y="3530"/>
              <a:ext cx="1" cy="94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51"/>
            <p:cNvSpPr>
              <a:spLocks noChangeShapeType="1"/>
            </p:cNvSpPr>
            <p:nvPr/>
          </p:nvSpPr>
          <p:spPr bwMode="auto">
            <a:xfrm rot="16200000" flipV="1">
              <a:off x="3476" y="3568"/>
              <a:ext cx="1" cy="17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52"/>
            <p:cNvSpPr>
              <a:spLocks noChangeShapeType="1"/>
            </p:cNvSpPr>
            <p:nvPr/>
          </p:nvSpPr>
          <p:spPr bwMode="auto">
            <a:xfrm rot="16200000" flipV="1">
              <a:off x="3404" y="3530"/>
              <a:ext cx="1" cy="94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53"/>
            <p:cNvSpPr>
              <a:spLocks noChangeShapeType="1"/>
            </p:cNvSpPr>
            <p:nvPr/>
          </p:nvSpPr>
          <p:spPr bwMode="auto">
            <a:xfrm rot="16200000" flipV="1">
              <a:off x="3333" y="3568"/>
              <a:ext cx="1" cy="17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54"/>
            <p:cNvSpPr>
              <a:spLocks noChangeShapeType="1"/>
            </p:cNvSpPr>
            <p:nvPr/>
          </p:nvSpPr>
          <p:spPr bwMode="auto">
            <a:xfrm rot="16200000" flipV="1">
              <a:off x="3262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55"/>
            <p:cNvSpPr>
              <a:spLocks noChangeShapeType="1"/>
            </p:cNvSpPr>
            <p:nvPr/>
          </p:nvSpPr>
          <p:spPr bwMode="auto">
            <a:xfrm rot="16200000" flipV="1">
              <a:off x="3189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56"/>
            <p:cNvSpPr>
              <a:spLocks noChangeShapeType="1"/>
            </p:cNvSpPr>
            <p:nvPr/>
          </p:nvSpPr>
          <p:spPr bwMode="auto">
            <a:xfrm rot="16200000" flipV="1">
              <a:off x="3119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8" name="Line 57"/>
            <p:cNvSpPr>
              <a:spLocks noChangeShapeType="1"/>
            </p:cNvSpPr>
            <p:nvPr/>
          </p:nvSpPr>
          <p:spPr bwMode="auto">
            <a:xfrm rot="16200000" flipV="1">
              <a:off x="3046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19" name="Line 58"/>
            <p:cNvSpPr>
              <a:spLocks noChangeShapeType="1"/>
            </p:cNvSpPr>
            <p:nvPr/>
          </p:nvSpPr>
          <p:spPr bwMode="auto">
            <a:xfrm rot="16200000" flipV="1">
              <a:off x="2975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0" name="Line 59"/>
            <p:cNvSpPr>
              <a:spLocks noChangeShapeType="1"/>
            </p:cNvSpPr>
            <p:nvPr/>
          </p:nvSpPr>
          <p:spPr bwMode="auto">
            <a:xfrm rot="16200000" flipV="1">
              <a:off x="2903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60"/>
            <p:cNvSpPr>
              <a:spLocks noChangeShapeType="1"/>
            </p:cNvSpPr>
            <p:nvPr/>
          </p:nvSpPr>
          <p:spPr bwMode="auto">
            <a:xfrm rot="16200000" flipV="1">
              <a:off x="2832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61"/>
            <p:cNvSpPr>
              <a:spLocks noChangeShapeType="1"/>
            </p:cNvSpPr>
            <p:nvPr/>
          </p:nvSpPr>
          <p:spPr bwMode="auto">
            <a:xfrm rot="16200000" flipV="1">
              <a:off x="2761" y="3569"/>
              <a:ext cx="1" cy="1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62"/>
            <p:cNvSpPr>
              <a:spLocks noChangeShapeType="1"/>
            </p:cNvSpPr>
            <p:nvPr/>
          </p:nvSpPr>
          <p:spPr bwMode="auto">
            <a:xfrm rot="16200000" flipV="1">
              <a:off x="2689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63"/>
            <p:cNvSpPr>
              <a:spLocks noChangeShapeType="1"/>
            </p:cNvSpPr>
            <p:nvPr/>
          </p:nvSpPr>
          <p:spPr bwMode="auto">
            <a:xfrm rot="16200000" flipV="1">
              <a:off x="2618" y="3569"/>
              <a:ext cx="1" cy="1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64"/>
            <p:cNvSpPr>
              <a:spLocks noChangeShapeType="1"/>
            </p:cNvSpPr>
            <p:nvPr/>
          </p:nvSpPr>
          <p:spPr bwMode="auto">
            <a:xfrm rot="16200000" flipV="1">
              <a:off x="2546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65"/>
            <p:cNvSpPr>
              <a:spLocks noChangeShapeType="1"/>
            </p:cNvSpPr>
            <p:nvPr/>
          </p:nvSpPr>
          <p:spPr bwMode="auto">
            <a:xfrm rot="16200000" flipV="1">
              <a:off x="2475" y="3569"/>
              <a:ext cx="1" cy="1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7" name="Line 66"/>
            <p:cNvSpPr>
              <a:spLocks noChangeShapeType="1"/>
            </p:cNvSpPr>
            <p:nvPr/>
          </p:nvSpPr>
          <p:spPr bwMode="auto">
            <a:xfrm rot="16200000" flipV="1">
              <a:off x="2403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8" name="Line 67"/>
            <p:cNvSpPr>
              <a:spLocks noChangeShapeType="1"/>
            </p:cNvSpPr>
            <p:nvPr/>
          </p:nvSpPr>
          <p:spPr bwMode="auto">
            <a:xfrm rot="16200000" flipV="1">
              <a:off x="2332" y="3569"/>
              <a:ext cx="1" cy="15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68"/>
            <p:cNvSpPr>
              <a:spLocks noChangeShapeType="1"/>
            </p:cNvSpPr>
            <p:nvPr/>
          </p:nvSpPr>
          <p:spPr bwMode="auto">
            <a:xfrm rot="16200000" flipV="1">
              <a:off x="2260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69"/>
            <p:cNvSpPr>
              <a:spLocks noChangeShapeType="1"/>
            </p:cNvSpPr>
            <p:nvPr/>
          </p:nvSpPr>
          <p:spPr bwMode="auto">
            <a:xfrm rot="16200000" flipV="1">
              <a:off x="2189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70"/>
            <p:cNvSpPr>
              <a:spLocks noChangeShapeType="1"/>
            </p:cNvSpPr>
            <p:nvPr/>
          </p:nvSpPr>
          <p:spPr bwMode="auto">
            <a:xfrm rot="16200000" flipV="1">
              <a:off x="2117" y="3529"/>
              <a:ext cx="1" cy="9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71"/>
            <p:cNvSpPr>
              <a:spLocks noChangeShapeType="1"/>
            </p:cNvSpPr>
            <p:nvPr/>
          </p:nvSpPr>
          <p:spPr bwMode="auto">
            <a:xfrm rot="16200000" flipV="1">
              <a:off x="2046" y="3569"/>
              <a:ext cx="1" cy="16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72"/>
            <p:cNvSpPr>
              <a:spLocks noChangeShapeType="1"/>
            </p:cNvSpPr>
            <p:nvPr/>
          </p:nvSpPr>
          <p:spPr bwMode="auto">
            <a:xfrm rot="16200000" flipV="1">
              <a:off x="1982" y="3537"/>
              <a:ext cx="1" cy="80"/>
            </a:xfrm>
            <a:prstGeom prst="line">
              <a:avLst/>
            </a:pr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Freeform 73"/>
            <p:cNvSpPr>
              <a:spLocks/>
            </p:cNvSpPr>
            <p:nvPr/>
          </p:nvSpPr>
          <p:spPr bwMode="auto">
            <a:xfrm rot="-5400000">
              <a:off x="2781" y="3200"/>
              <a:ext cx="381" cy="1661"/>
            </a:xfrm>
            <a:custGeom>
              <a:avLst/>
              <a:gdLst>
                <a:gd name="T0" fmla="*/ 57 w 610"/>
                <a:gd name="T1" fmla="*/ 0 h 1021"/>
                <a:gd name="T2" fmla="*/ 71 w 610"/>
                <a:gd name="T3" fmla="*/ 88 h 1021"/>
                <a:gd name="T4" fmla="*/ 83 w 610"/>
                <a:gd name="T5" fmla="*/ 185 h 1021"/>
                <a:gd name="T6" fmla="*/ 96 w 610"/>
                <a:gd name="T7" fmla="*/ 301 h 1021"/>
                <a:gd name="T8" fmla="*/ 107 w 610"/>
                <a:gd name="T9" fmla="*/ 421 h 1021"/>
                <a:gd name="T10" fmla="*/ 117 w 610"/>
                <a:gd name="T11" fmla="*/ 556 h 1021"/>
                <a:gd name="T12" fmla="*/ 126 w 610"/>
                <a:gd name="T13" fmla="*/ 685 h 1021"/>
                <a:gd name="T14" fmla="*/ 134 w 610"/>
                <a:gd name="T15" fmla="*/ 810 h 1021"/>
                <a:gd name="T16" fmla="*/ 141 w 610"/>
                <a:gd name="T17" fmla="*/ 940 h 1021"/>
                <a:gd name="T18" fmla="*/ 144 w 610"/>
                <a:gd name="T19" fmla="*/ 1056 h 1021"/>
                <a:gd name="T20" fmla="*/ 148 w 610"/>
                <a:gd name="T21" fmla="*/ 1160 h 1021"/>
                <a:gd name="T22" fmla="*/ 149 w 610"/>
                <a:gd name="T23" fmla="*/ 1249 h 1021"/>
                <a:gd name="T24" fmla="*/ 148 w 610"/>
                <a:gd name="T25" fmla="*/ 1318 h 1021"/>
                <a:gd name="T26" fmla="*/ 141 w 610"/>
                <a:gd name="T27" fmla="*/ 1435 h 1021"/>
                <a:gd name="T28" fmla="*/ 132 w 610"/>
                <a:gd name="T29" fmla="*/ 1545 h 1021"/>
                <a:gd name="T30" fmla="*/ 121 w 610"/>
                <a:gd name="T31" fmla="*/ 1656 h 1021"/>
                <a:gd name="T32" fmla="*/ 107 w 610"/>
                <a:gd name="T33" fmla="*/ 1773 h 1021"/>
                <a:gd name="T34" fmla="*/ 92 w 610"/>
                <a:gd name="T35" fmla="*/ 1895 h 1021"/>
                <a:gd name="T36" fmla="*/ 77 w 610"/>
                <a:gd name="T37" fmla="*/ 2014 h 1021"/>
                <a:gd name="T38" fmla="*/ 61 w 610"/>
                <a:gd name="T39" fmla="*/ 2141 h 1021"/>
                <a:gd name="T40" fmla="*/ 46 w 610"/>
                <a:gd name="T41" fmla="*/ 2273 h 1021"/>
                <a:gd name="T42" fmla="*/ 31 w 610"/>
                <a:gd name="T43" fmla="*/ 2411 h 1021"/>
                <a:gd name="T44" fmla="*/ 19 w 610"/>
                <a:gd name="T45" fmla="*/ 2557 h 1021"/>
                <a:gd name="T46" fmla="*/ 10 w 610"/>
                <a:gd name="T47" fmla="*/ 2718 h 1021"/>
                <a:gd name="T48" fmla="*/ 2 w 610"/>
                <a:gd name="T49" fmla="*/ 2876 h 1021"/>
                <a:gd name="T50" fmla="*/ 0 w 610"/>
                <a:gd name="T51" fmla="*/ 3052 h 1021"/>
                <a:gd name="T52" fmla="*/ 0 w 610"/>
                <a:gd name="T53" fmla="*/ 3133 h 1021"/>
                <a:gd name="T54" fmla="*/ 2 w 610"/>
                <a:gd name="T55" fmla="*/ 3247 h 1021"/>
                <a:gd name="T56" fmla="*/ 7 w 610"/>
                <a:gd name="T57" fmla="*/ 3379 h 1021"/>
                <a:gd name="T58" fmla="*/ 11 w 610"/>
                <a:gd name="T59" fmla="*/ 3525 h 1021"/>
                <a:gd name="T60" fmla="*/ 18 w 610"/>
                <a:gd name="T61" fmla="*/ 3677 h 1021"/>
                <a:gd name="T62" fmla="*/ 26 w 610"/>
                <a:gd name="T63" fmla="*/ 3838 h 1021"/>
                <a:gd name="T64" fmla="*/ 36 w 610"/>
                <a:gd name="T65" fmla="*/ 3991 h 1021"/>
                <a:gd name="T66" fmla="*/ 46 w 610"/>
                <a:gd name="T67" fmla="*/ 4142 h 1021"/>
                <a:gd name="T68" fmla="*/ 57 w 610"/>
                <a:gd name="T69" fmla="*/ 4274 h 1021"/>
                <a:gd name="T70" fmla="*/ 71 w 610"/>
                <a:gd name="T71" fmla="*/ 4396 h 102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10"/>
                <a:gd name="T109" fmla="*/ 0 h 1021"/>
                <a:gd name="T110" fmla="*/ 610 w 610"/>
                <a:gd name="T111" fmla="*/ 1021 h 102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10" h="1021">
                  <a:moveTo>
                    <a:pt x="233" y="0"/>
                  </a:moveTo>
                  <a:lnTo>
                    <a:pt x="289" y="20"/>
                  </a:lnTo>
                  <a:lnTo>
                    <a:pt x="341" y="43"/>
                  </a:lnTo>
                  <a:lnTo>
                    <a:pt x="393" y="70"/>
                  </a:lnTo>
                  <a:lnTo>
                    <a:pt x="439" y="98"/>
                  </a:lnTo>
                  <a:lnTo>
                    <a:pt x="482" y="129"/>
                  </a:lnTo>
                  <a:lnTo>
                    <a:pt x="518" y="159"/>
                  </a:lnTo>
                  <a:lnTo>
                    <a:pt x="551" y="188"/>
                  </a:lnTo>
                  <a:lnTo>
                    <a:pt x="577" y="218"/>
                  </a:lnTo>
                  <a:lnTo>
                    <a:pt x="593" y="245"/>
                  </a:lnTo>
                  <a:lnTo>
                    <a:pt x="606" y="269"/>
                  </a:lnTo>
                  <a:lnTo>
                    <a:pt x="610" y="290"/>
                  </a:lnTo>
                  <a:lnTo>
                    <a:pt x="606" y="306"/>
                  </a:lnTo>
                  <a:lnTo>
                    <a:pt x="580" y="333"/>
                  </a:lnTo>
                  <a:lnTo>
                    <a:pt x="544" y="359"/>
                  </a:lnTo>
                  <a:lnTo>
                    <a:pt x="495" y="385"/>
                  </a:lnTo>
                  <a:lnTo>
                    <a:pt x="439" y="412"/>
                  </a:lnTo>
                  <a:lnTo>
                    <a:pt x="377" y="440"/>
                  </a:lnTo>
                  <a:lnTo>
                    <a:pt x="315" y="468"/>
                  </a:lnTo>
                  <a:lnTo>
                    <a:pt x="249" y="497"/>
                  </a:lnTo>
                  <a:lnTo>
                    <a:pt x="187" y="528"/>
                  </a:lnTo>
                  <a:lnTo>
                    <a:pt x="128" y="560"/>
                  </a:lnTo>
                  <a:lnTo>
                    <a:pt x="79" y="594"/>
                  </a:lnTo>
                  <a:lnTo>
                    <a:pt x="40" y="631"/>
                  </a:lnTo>
                  <a:lnTo>
                    <a:pt x="10" y="668"/>
                  </a:lnTo>
                  <a:lnTo>
                    <a:pt x="0" y="709"/>
                  </a:lnTo>
                  <a:lnTo>
                    <a:pt x="0" y="728"/>
                  </a:lnTo>
                  <a:lnTo>
                    <a:pt x="10" y="754"/>
                  </a:lnTo>
                  <a:lnTo>
                    <a:pt x="27" y="785"/>
                  </a:lnTo>
                  <a:lnTo>
                    <a:pt x="46" y="819"/>
                  </a:lnTo>
                  <a:lnTo>
                    <a:pt x="76" y="854"/>
                  </a:lnTo>
                  <a:lnTo>
                    <a:pt x="105" y="891"/>
                  </a:lnTo>
                  <a:lnTo>
                    <a:pt x="145" y="927"/>
                  </a:lnTo>
                  <a:lnTo>
                    <a:pt x="187" y="962"/>
                  </a:lnTo>
                  <a:lnTo>
                    <a:pt x="236" y="993"/>
                  </a:lnTo>
                  <a:lnTo>
                    <a:pt x="289" y="1021"/>
                  </a:lnTo>
                </a:path>
              </a:pathLst>
            </a:cu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5" name="Freeform 74"/>
            <p:cNvSpPr>
              <a:spLocks/>
            </p:cNvSpPr>
            <p:nvPr/>
          </p:nvSpPr>
          <p:spPr bwMode="auto">
            <a:xfrm rot="-5400000">
              <a:off x="2891" y="2127"/>
              <a:ext cx="476" cy="1768"/>
            </a:xfrm>
            <a:custGeom>
              <a:avLst/>
              <a:gdLst>
                <a:gd name="T0" fmla="*/ 58 w 763"/>
                <a:gd name="T1" fmla="*/ 0 h 1087"/>
                <a:gd name="T2" fmla="*/ 49 w 763"/>
                <a:gd name="T3" fmla="*/ 75 h 1087"/>
                <a:gd name="T4" fmla="*/ 38 w 763"/>
                <a:gd name="T5" fmla="*/ 156 h 1087"/>
                <a:gd name="T6" fmla="*/ 28 w 763"/>
                <a:gd name="T7" fmla="*/ 249 h 1087"/>
                <a:gd name="T8" fmla="*/ 17 w 763"/>
                <a:gd name="T9" fmla="*/ 358 h 1087"/>
                <a:gd name="T10" fmla="*/ 10 w 763"/>
                <a:gd name="T11" fmla="*/ 460 h 1087"/>
                <a:gd name="T12" fmla="*/ 3 w 763"/>
                <a:gd name="T13" fmla="*/ 577 h 1087"/>
                <a:gd name="T14" fmla="*/ 0 w 763"/>
                <a:gd name="T15" fmla="*/ 696 h 1087"/>
                <a:gd name="T16" fmla="*/ 1 w 763"/>
                <a:gd name="T17" fmla="*/ 818 h 1087"/>
                <a:gd name="T18" fmla="*/ 3 w 763"/>
                <a:gd name="T19" fmla="*/ 921 h 1087"/>
                <a:gd name="T20" fmla="*/ 6 w 763"/>
                <a:gd name="T21" fmla="*/ 1008 h 1087"/>
                <a:gd name="T22" fmla="*/ 9 w 763"/>
                <a:gd name="T23" fmla="*/ 1093 h 1087"/>
                <a:gd name="T24" fmla="*/ 13 w 763"/>
                <a:gd name="T25" fmla="*/ 1169 h 1087"/>
                <a:gd name="T26" fmla="*/ 18 w 763"/>
                <a:gd name="T27" fmla="*/ 1257 h 1087"/>
                <a:gd name="T28" fmla="*/ 26 w 763"/>
                <a:gd name="T29" fmla="*/ 1339 h 1087"/>
                <a:gd name="T30" fmla="*/ 36 w 763"/>
                <a:gd name="T31" fmla="*/ 1435 h 1087"/>
                <a:gd name="T32" fmla="*/ 49 w 763"/>
                <a:gd name="T33" fmla="*/ 1537 h 1087"/>
                <a:gd name="T34" fmla="*/ 64 w 763"/>
                <a:gd name="T35" fmla="*/ 1648 h 1087"/>
                <a:gd name="T36" fmla="*/ 83 w 763"/>
                <a:gd name="T37" fmla="*/ 1781 h 1087"/>
                <a:gd name="T38" fmla="*/ 100 w 763"/>
                <a:gd name="T39" fmla="*/ 1931 h 1087"/>
                <a:gd name="T40" fmla="*/ 119 w 763"/>
                <a:gd name="T41" fmla="*/ 2108 h 1087"/>
                <a:gd name="T42" fmla="*/ 135 w 763"/>
                <a:gd name="T43" fmla="*/ 2301 h 1087"/>
                <a:gd name="T44" fmla="*/ 150 w 763"/>
                <a:gd name="T45" fmla="*/ 2513 h 1087"/>
                <a:gd name="T46" fmla="*/ 164 w 763"/>
                <a:gd name="T47" fmla="*/ 2733 h 1087"/>
                <a:gd name="T48" fmla="*/ 174 w 763"/>
                <a:gd name="T49" fmla="*/ 2968 h 1087"/>
                <a:gd name="T50" fmla="*/ 182 w 763"/>
                <a:gd name="T51" fmla="*/ 3222 h 1087"/>
                <a:gd name="T52" fmla="*/ 185 w 763"/>
                <a:gd name="T53" fmla="*/ 3476 h 1087"/>
                <a:gd name="T54" fmla="*/ 183 w 763"/>
                <a:gd name="T55" fmla="*/ 3559 h 1087"/>
                <a:gd name="T56" fmla="*/ 180 w 763"/>
                <a:gd name="T57" fmla="*/ 3658 h 1087"/>
                <a:gd name="T58" fmla="*/ 175 w 763"/>
                <a:gd name="T59" fmla="*/ 3772 h 1087"/>
                <a:gd name="T60" fmla="*/ 167 w 763"/>
                <a:gd name="T61" fmla="*/ 3894 h 1087"/>
                <a:gd name="T62" fmla="*/ 158 w 763"/>
                <a:gd name="T63" fmla="*/ 4032 h 1087"/>
                <a:gd name="T64" fmla="*/ 147 w 763"/>
                <a:gd name="T65" fmla="*/ 4164 h 1087"/>
                <a:gd name="T66" fmla="*/ 135 w 763"/>
                <a:gd name="T67" fmla="*/ 4302 h 1087"/>
                <a:gd name="T68" fmla="*/ 124 w 763"/>
                <a:gd name="T69" fmla="*/ 4437 h 1087"/>
                <a:gd name="T70" fmla="*/ 110 w 763"/>
                <a:gd name="T71" fmla="*/ 4561 h 1087"/>
                <a:gd name="T72" fmla="*/ 97 w 763"/>
                <a:gd name="T73" fmla="*/ 4678 h 108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63"/>
                <a:gd name="T112" fmla="*/ 0 h 1087"/>
                <a:gd name="T113" fmla="*/ 763 w 763"/>
                <a:gd name="T114" fmla="*/ 1087 h 108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63" h="1087">
                  <a:moveTo>
                    <a:pt x="239" y="0"/>
                  </a:moveTo>
                  <a:lnTo>
                    <a:pt x="200" y="17"/>
                  </a:lnTo>
                  <a:lnTo>
                    <a:pt x="157" y="36"/>
                  </a:lnTo>
                  <a:lnTo>
                    <a:pt x="115" y="58"/>
                  </a:lnTo>
                  <a:lnTo>
                    <a:pt x="72" y="83"/>
                  </a:lnTo>
                  <a:lnTo>
                    <a:pt x="40" y="107"/>
                  </a:lnTo>
                  <a:lnTo>
                    <a:pt x="13" y="134"/>
                  </a:lnTo>
                  <a:lnTo>
                    <a:pt x="0" y="162"/>
                  </a:lnTo>
                  <a:lnTo>
                    <a:pt x="4" y="190"/>
                  </a:lnTo>
                  <a:lnTo>
                    <a:pt x="13" y="214"/>
                  </a:lnTo>
                  <a:lnTo>
                    <a:pt x="23" y="234"/>
                  </a:lnTo>
                  <a:lnTo>
                    <a:pt x="36" y="254"/>
                  </a:lnTo>
                  <a:lnTo>
                    <a:pt x="53" y="272"/>
                  </a:lnTo>
                  <a:lnTo>
                    <a:pt x="76" y="292"/>
                  </a:lnTo>
                  <a:lnTo>
                    <a:pt x="105" y="311"/>
                  </a:lnTo>
                  <a:lnTo>
                    <a:pt x="148" y="333"/>
                  </a:lnTo>
                  <a:lnTo>
                    <a:pt x="200" y="357"/>
                  </a:lnTo>
                  <a:lnTo>
                    <a:pt x="265" y="383"/>
                  </a:lnTo>
                  <a:lnTo>
                    <a:pt x="341" y="414"/>
                  </a:lnTo>
                  <a:lnTo>
                    <a:pt x="413" y="449"/>
                  </a:lnTo>
                  <a:lnTo>
                    <a:pt x="488" y="490"/>
                  </a:lnTo>
                  <a:lnTo>
                    <a:pt x="557" y="535"/>
                  </a:lnTo>
                  <a:lnTo>
                    <a:pt x="619" y="584"/>
                  </a:lnTo>
                  <a:lnTo>
                    <a:pt x="675" y="635"/>
                  </a:lnTo>
                  <a:lnTo>
                    <a:pt x="717" y="690"/>
                  </a:lnTo>
                  <a:lnTo>
                    <a:pt x="750" y="749"/>
                  </a:lnTo>
                  <a:lnTo>
                    <a:pt x="763" y="808"/>
                  </a:lnTo>
                  <a:lnTo>
                    <a:pt x="757" y="827"/>
                  </a:lnTo>
                  <a:lnTo>
                    <a:pt x="744" y="850"/>
                  </a:lnTo>
                  <a:lnTo>
                    <a:pt x="721" y="877"/>
                  </a:lnTo>
                  <a:lnTo>
                    <a:pt x="688" y="905"/>
                  </a:lnTo>
                  <a:lnTo>
                    <a:pt x="649" y="937"/>
                  </a:lnTo>
                  <a:lnTo>
                    <a:pt x="606" y="968"/>
                  </a:lnTo>
                  <a:lnTo>
                    <a:pt x="557" y="1000"/>
                  </a:lnTo>
                  <a:lnTo>
                    <a:pt x="508" y="1031"/>
                  </a:lnTo>
                  <a:lnTo>
                    <a:pt x="452" y="1060"/>
                  </a:lnTo>
                  <a:lnTo>
                    <a:pt x="400" y="1087"/>
                  </a:lnTo>
                </a:path>
              </a:pathLst>
            </a:cu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6" name="Freeform 75"/>
            <p:cNvSpPr>
              <a:spLocks/>
            </p:cNvSpPr>
            <p:nvPr/>
          </p:nvSpPr>
          <p:spPr bwMode="auto">
            <a:xfrm rot="-5400000">
              <a:off x="3404" y="3396"/>
              <a:ext cx="1043" cy="247"/>
            </a:xfrm>
            <a:custGeom>
              <a:avLst/>
              <a:gdLst>
                <a:gd name="T0" fmla="*/ 0 w 1670"/>
                <a:gd name="T1" fmla="*/ 0 h 152"/>
                <a:gd name="T2" fmla="*/ 1 w 1670"/>
                <a:gd name="T3" fmla="*/ 8 h 152"/>
                <a:gd name="T4" fmla="*/ 6 w 1670"/>
                <a:gd name="T5" fmla="*/ 29 h 152"/>
                <a:gd name="T6" fmla="*/ 13 w 1670"/>
                <a:gd name="T7" fmla="*/ 55 h 152"/>
                <a:gd name="T8" fmla="*/ 22 w 1670"/>
                <a:gd name="T9" fmla="*/ 84 h 152"/>
                <a:gd name="T10" fmla="*/ 34 w 1670"/>
                <a:gd name="T11" fmla="*/ 124 h 152"/>
                <a:gd name="T12" fmla="*/ 45 w 1670"/>
                <a:gd name="T13" fmla="*/ 158 h 152"/>
                <a:gd name="T14" fmla="*/ 57 w 1670"/>
                <a:gd name="T15" fmla="*/ 185 h 152"/>
                <a:gd name="T16" fmla="*/ 70 w 1670"/>
                <a:gd name="T17" fmla="*/ 206 h 152"/>
                <a:gd name="T18" fmla="*/ 82 w 1670"/>
                <a:gd name="T19" fmla="*/ 211 h 152"/>
                <a:gd name="T20" fmla="*/ 94 w 1670"/>
                <a:gd name="T21" fmla="*/ 206 h 152"/>
                <a:gd name="T22" fmla="*/ 106 w 1670"/>
                <a:gd name="T23" fmla="*/ 185 h 152"/>
                <a:gd name="T24" fmla="*/ 116 w 1670"/>
                <a:gd name="T25" fmla="*/ 158 h 152"/>
                <a:gd name="T26" fmla="*/ 127 w 1670"/>
                <a:gd name="T27" fmla="*/ 136 h 152"/>
                <a:gd name="T28" fmla="*/ 140 w 1670"/>
                <a:gd name="T29" fmla="*/ 130 h 152"/>
                <a:gd name="T30" fmla="*/ 161 w 1670"/>
                <a:gd name="T31" fmla="*/ 136 h 152"/>
                <a:gd name="T32" fmla="*/ 181 w 1670"/>
                <a:gd name="T33" fmla="*/ 172 h 152"/>
                <a:gd name="T34" fmla="*/ 199 w 1670"/>
                <a:gd name="T35" fmla="*/ 211 h 152"/>
                <a:gd name="T36" fmla="*/ 216 w 1670"/>
                <a:gd name="T37" fmla="*/ 266 h 152"/>
                <a:gd name="T38" fmla="*/ 233 w 1670"/>
                <a:gd name="T39" fmla="*/ 327 h 152"/>
                <a:gd name="T40" fmla="*/ 250 w 1670"/>
                <a:gd name="T41" fmla="*/ 392 h 152"/>
                <a:gd name="T42" fmla="*/ 265 w 1670"/>
                <a:gd name="T43" fmla="*/ 460 h 152"/>
                <a:gd name="T44" fmla="*/ 282 w 1670"/>
                <a:gd name="T45" fmla="*/ 520 h 152"/>
                <a:gd name="T46" fmla="*/ 299 w 1670"/>
                <a:gd name="T47" fmla="*/ 575 h 152"/>
                <a:gd name="T48" fmla="*/ 317 w 1670"/>
                <a:gd name="T49" fmla="*/ 613 h 152"/>
                <a:gd name="T50" fmla="*/ 337 w 1670"/>
                <a:gd name="T51" fmla="*/ 647 h 152"/>
                <a:gd name="T52" fmla="*/ 360 w 1670"/>
                <a:gd name="T53" fmla="*/ 652 h 152"/>
                <a:gd name="T54" fmla="*/ 375 w 1670"/>
                <a:gd name="T55" fmla="*/ 639 h 152"/>
                <a:gd name="T56" fmla="*/ 392 w 1670"/>
                <a:gd name="T57" fmla="*/ 601 h 152"/>
                <a:gd name="T58" fmla="*/ 407 w 1670"/>
                <a:gd name="T59" fmla="*/ 557 h 1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70"/>
                <a:gd name="T91" fmla="*/ 0 h 152"/>
                <a:gd name="T92" fmla="*/ 1670 w 1670"/>
                <a:gd name="T93" fmla="*/ 152 h 1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70" h="152">
                  <a:moveTo>
                    <a:pt x="0" y="0"/>
                  </a:moveTo>
                  <a:lnTo>
                    <a:pt x="6" y="2"/>
                  </a:lnTo>
                  <a:lnTo>
                    <a:pt x="26" y="7"/>
                  </a:lnTo>
                  <a:lnTo>
                    <a:pt x="55" y="13"/>
                  </a:lnTo>
                  <a:lnTo>
                    <a:pt x="91" y="20"/>
                  </a:lnTo>
                  <a:lnTo>
                    <a:pt x="137" y="29"/>
                  </a:lnTo>
                  <a:lnTo>
                    <a:pt x="186" y="37"/>
                  </a:lnTo>
                  <a:lnTo>
                    <a:pt x="235" y="43"/>
                  </a:lnTo>
                  <a:lnTo>
                    <a:pt x="288" y="48"/>
                  </a:lnTo>
                  <a:lnTo>
                    <a:pt x="337" y="49"/>
                  </a:lnTo>
                  <a:lnTo>
                    <a:pt x="386" y="48"/>
                  </a:lnTo>
                  <a:lnTo>
                    <a:pt x="432" y="43"/>
                  </a:lnTo>
                  <a:lnTo>
                    <a:pt x="474" y="37"/>
                  </a:lnTo>
                  <a:lnTo>
                    <a:pt x="520" y="32"/>
                  </a:lnTo>
                  <a:lnTo>
                    <a:pt x="573" y="30"/>
                  </a:lnTo>
                  <a:lnTo>
                    <a:pt x="661" y="32"/>
                  </a:lnTo>
                  <a:lnTo>
                    <a:pt x="743" y="40"/>
                  </a:lnTo>
                  <a:lnTo>
                    <a:pt x="818" y="49"/>
                  </a:lnTo>
                  <a:lnTo>
                    <a:pt x="887" y="62"/>
                  </a:lnTo>
                  <a:lnTo>
                    <a:pt x="956" y="76"/>
                  </a:lnTo>
                  <a:lnTo>
                    <a:pt x="1025" y="91"/>
                  </a:lnTo>
                  <a:lnTo>
                    <a:pt x="1090" y="107"/>
                  </a:lnTo>
                  <a:lnTo>
                    <a:pt x="1159" y="121"/>
                  </a:lnTo>
                  <a:lnTo>
                    <a:pt x="1228" y="134"/>
                  </a:lnTo>
                  <a:lnTo>
                    <a:pt x="1303" y="143"/>
                  </a:lnTo>
                  <a:lnTo>
                    <a:pt x="1385" y="151"/>
                  </a:lnTo>
                  <a:lnTo>
                    <a:pt x="1477" y="152"/>
                  </a:lnTo>
                  <a:lnTo>
                    <a:pt x="1542" y="149"/>
                  </a:lnTo>
                  <a:lnTo>
                    <a:pt x="1608" y="140"/>
                  </a:lnTo>
                  <a:lnTo>
                    <a:pt x="1670" y="130"/>
                  </a:lnTo>
                </a:path>
              </a:pathLst>
            </a:custGeom>
            <a:noFill/>
            <a:ln w="61913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7" name="Line 76"/>
            <p:cNvSpPr>
              <a:spLocks noChangeShapeType="1"/>
            </p:cNvSpPr>
            <p:nvPr/>
          </p:nvSpPr>
          <p:spPr bwMode="auto">
            <a:xfrm rot="16200000" flipV="1">
              <a:off x="2393" y="3536"/>
              <a:ext cx="372" cy="446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8" name="Line 77"/>
            <p:cNvSpPr>
              <a:spLocks noChangeShapeType="1"/>
            </p:cNvSpPr>
            <p:nvPr/>
          </p:nvSpPr>
          <p:spPr bwMode="auto">
            <a:xfrm rot="-5400000">
              <a:off x="2374" y="2967"/>
              <a:ext cx="588" cy="624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78"/>
            <p:cNvSpPr>
              <a:spLocks noChangeShapeType="1"/>
            </p:cNvSpPr>
            <p:nvPr/>
          </p:nvSpPr>
          <p:spPr bwMode="auto">
            <a:xfrm rot="16200000" flipH="1">
              <a:off x="2520" y="3409"/>
              <a:ext cx="324" cy="652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0" name="Line 79"/>
            <p:cNvSpPr>
              <a:spLocks noChangeShapeType="1"/>
            </p:cNvSpPr>
            <p:nvPr/>
          </p:nvSpPr>
          <p:spPr bwMode="auto">
            <a:xfrm rot="-5400000">
              <a:off x="2665" y="3186"/>
              <a:ext cx="77" cy="696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1" name="Line 80"/>
            <p:cNvSpPr>
              <a:spLocks noChangeShapeType="1"/>
            </p:cNvSpPr>
            <p:nvPr/>
          </p:nvSpPr>
          <p:spPr bwMode="auto">
            <a:xfrm rot="-5400000">
              <a:off x="2533" y="2946"/>
              <a:ext cx="449" cy="803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2" name="Freeform 81"/>
            <p:cNvSpPr>
              <a:spLocks noEditPoints="1"/>
            </p:cNvSpPr>
            <p:nvPr/>
          </p:nvSpPr>
          <p:spPr bwMode="auto">
            <a:xfrm rot="-5400000">
              <a:off x="2427" y="3280"/>
              <a:ext cx="1042" cy="452"/>
            </a:xfrm>
            <a:custGeom>
              <a:avLst/>
              <a:gdLst>
                <a:gd name="T0" fmla="*/ 21 w 1670"/>
                <a:gd name="T1" fmla="*/ 756 h 278"/>
                <a:gd name="T2" fmla="*/ 38 w 1670"/>
                <a:gd name="T3" fmla="*/ 730 h 278"/>
                <a:gd name="T4" fmla="*/ 49 w 1670"/>
                <a:gd name="T5" fmla="*/ 735 h 278"/>
                <a:gd name="T6" fmla="*/ 71 w 1670"/>
                <a:gd name="T7" fmla="*/ 774 h 278"/>
                <a:gd name="T8" fmla="*/ 70 w 1670"/>
                <a:gd name="T9" fmla="*/ 714 h 278"/>
                <a:gd name="T10" fmla="*/ 88 w 1670"/>
                <a:gd name="T11" fmla="*/ 743 h 278"/>
                <a:gd name="T12" fmla="*/ 109 w 1670"/>
                <a:gd name="T13" fmla="*/ 667 h 278"/>
                <a:gd name="T14" fmla="*/ 109 w 1670"/>
                <a:gd name="T15" fmla="*/ 667 h 278"/>
                <a:gd name="T16" fmla="*/ 134 w 1670"/>
                <a:gd name="T17" fmla="*/ 740 h 278"/>
                <a:gd name="T18" fmla="*/ 135 w 1670"/>
                <a:gd name="T19" fmla="*/ 680 h 278"/>
                <a:gd name="T20" fmla="*/ 161 w 1670"/>
                <a:gd name="T21" fmla="*/ 782 h 278"/>
                <a:gd name="T22" fmla="*/ 188 w 1670"/>
                <a:gd name="T23" fmla="*/ 789 h 278"/>
                <a:gd name="T24" fmla="*/ 200 w 1670"/>
                <a:gd name="T25" fmla="*/ 824 h 278"/>
                <a:gd name="T26" fmla="*/ 218 w 1670"/>
                <a:gd name="T27" fmla="*/ 954 h 278"/>
                <a:gd name="T28" fmla="*/ 215 w 1670"/>
                <a:gd name="T29" fmla="*/ 873 h 278"/>
                <a:gd name="T30" fmla="*/ 246 w 1670"/>
                <a:gd name="T31" fmla="*/ 1057 h 278"/>
                <a:gd name="T32" fmla="*/ 246 w 1670"/>
                <a:gd name="T33" fmla="*/ 1057 h 278"/>
                <a:gd name="T34" fmla="*/ 269 w 1670"/>
                <a:gd name="T35" fmla="*/ 1057 h 278"/>
                <a:gd name="T36" fmla="*/ 288 w 1670"/>
                <a:gd name="T37" fmla="*/ 1166 h 278"/>
                <a:gd name="T38" fmla="*/ 285 w 1670"/>
                <a:gd name="T39" fmla="*/ 1161 h 278"/>
                <a:gd name="T40" fmla="*/ 308 w 1670"/>
                <a:gd name="T41" fmla="*/ 1190 h 278"/>
                <a:gd name="T42" fmla="*/ 308 w 1670"/>
                <a:gd name="T43" fmla="*/ 1190 h 278"/>
                <a:gd name="T44" fmla="*/ 349 w 1670"/>
                <a:gd name="T45" fmla="*/ 1120 h 278"/>
                <a:gd name="T46" fmla="*/ 351 w 1670"/>
                <a:gd name="T47" fmla="*/ 1156 h 278"/>
                <a:gd name="T48" fmla="*/ 373 w 1670"/>
                <a:gd name="T49" fmla="*/ 1057 h 278"/>
                <a:gd name="T50" fmla="*/ 396 w 1670"/>
                <a:gd name="T51" fmla="*/ 989 h 278"/>
                <a:gd name="T52" fmla="*/ 396 w 1670"/>
                <a:gd name="T53" fmla="*/ 993 h 278"/>
                <a:gd name="T54" fmla="*/ 394 w 1670"/>
                <a:gd name="T55" fmla="*/ 873 h 278"/>
                <a:gd name="T56" fmla="*/ 405 w 1670"/>
                <a:gd name="T57" fmla="*/ 714 h 278"/>
                <a:gd name="T58" fmla="*/ 406 w 1670"/>
                <a:gd name="T59" fmla="*/ 774 h 278"/>
                <a:gd name="T60" fmla="*/ 397 w 1670"/>
                <a:gd name="T61" fmla="*/ 590 h 278"/>
                <a:gd name="T62" fmla="*/ 377 w 1670"/>
                <a:gd name="T63" fmla="*/ 537 h 278"/>
                <a:gd name="T64" fmla="*/ 367 w 1670"/>
                <a:gd name="T65" fmla="*/ 494 h 278"/>
                <a:gd name="T66" fmla="*/ 349 w 1670"/>
                <a:gd name="T67" fmla="*/ 372 h 278"/>
                <a:gd name="T68" fmla="*/ 346 w 1670"/>
                <a:gd name="T69" fmla="*/ 431 h 278"/>
                <a:gd name="T70" fmla="*/ 336 w 1670"/>
                <a:gd name="T71" fmla="*/ 338 h 278"/>
                <a:gd name="T72" fmla="*/ 315 w 1670"/>
                <a:gd name="T73" fmla="*/ 364 h 278"/>
                <a:gd name="T74" fmla="*/ 318 w 1670"/>
                <a:gd name="T75" fmla="*/ 304 h 278"/>
                <a:gd name="T76" fmla="*/ 284 w 1670"/>
                <a:gd name="T77" fmla="*/ 254 h 278"/>
                <a:gd name="T78" fmla="*/ 281 w 1670"/>
                <a:gd name="T79" fmla="*/ 314 h 278"/>
                <a:gd name="T80" fmla="*/ 263 w 1670"/>
                <a:gd name="T81" fmla="*/ 206 h 278"/>
                <a:gd name="T82" fmla="*/ 240 w 1670"/>
                <a:gd name="T83" fmla="*/ 206 h 278"/>
                <a:gd name="T84" fmla="*/ 240 w 1670"/>
                <a:gd name="T85" fmla="*/ 206 h 278"/>
                <a:gd name="T86" fmla="*/ 220 w 1670"/>
                <a:gd name="T87" fmla="*/ 63 h 278"/>
                <a:gd name="T88" fmla="*/ 216 w 1670"/>
                <a:gd name="T89" fmla="*/ 122 h 278"/>
                <a:gd name="T90" fmla="*/ 206 w 1670"/>
                <a:gd name="T91" fmla="*/ 29 h 278"/>
                <a:gd name="T92" fmla="*/ 175 w 1670"/>
                <a:gd name="T93" fmla="*/ 63 h 278"/>
                <a:gd name="T94" fmla="*/ 175 w 1670"/>
                <a:gd name="T95" fmla="*/ 0 h 278"/>
                <a:gd name="T96" fmla="*/ 145 w 1670"/>
                <a:gd name="T97" fmla="*/ 18 h 278"/>
                <a:gd name="T98" fmla="*/ 147 w 1670"/>
                <a:gd name="T99" fmla="*/ 76 h 278"/>
                <a:gd name="T100" fmla="*/ 131 w 1670"/>
                <a:gd name="T101" fmla="*/ 39 h 278"/>
                <a:gd name="T102" fmla="*/ 107 w 1670"/>
                <a:gd name="T103" fmla="*/ 145 h 278"/>
                <a:gd name="T104" fmla="*/ 92 w 1670"/>
                <a:gd name="T105" fmla="*/ 166 h 278"/>
                <a:gd name="T106" fmla="*/ 90 w 1670"/>
                <a:gd name="T107" fmla="*/ 138 h 278"/>
                <a:gd name="T108" fmla="*/ 79 w 1670"/>
                <a:gd name="T109" fmla="*/ 185 h 278"/>
                <a:gd name="T110" fmla="*/ 68 w 1670"/>
                <a:gd name="T111" fmla="*/ 132 h 278"/>
                <a:gd name="T112" fmla="*/ 39 w 1670"/>
                <a:gd name="T113" fmla="*/ 267 h 278"/>
                <a:gd name="T114" fmla="*/ 27 w 1670"/>
                <a:gd name="T115" fmla="*/ 314 h 278"/>
                <a:gd name="T116" fmla="*/ 24 w 1670"/>
                <a:gd name="T117" fmla="*/ 288 h 278"/>
                <a:gd name="T118" fmla="*/ 16 w 1670"/>
                <a:gd name="T119" fmla="*/ 397 h 278"/>
                <a:gd name="T120" fmla="*/ 0 w 1670"/>
                <a:gd name="T121" fmla="*/ 460 h 27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670"/>
                <a:gd name="T184" fmla="*/ 0 h 278"/>
                <a:gd name="T185" fmla="*/ 1670 w 1670"/>
                <a:gd name="T186" fmla="*/ 278 h 27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670" h="278">
                  <a:moveTo>
                    <a:pt x="75" y="154"/>
                  </a:moveTo>
                  <a:lnTo>
                    <a:pt x="49" y="165"/>
                  </a:lnTo>
                  <a:lnTo>
                    <a:pt x="85" y="176"/>
                  </a:lnTo>
                  <a:lnTo>
                    <a:pt x="108" y="164"/>
                  </a:lnTo>
                  <a:lnTo>
                    <a:pt x="75" y="154"/>
                  </a:lnTo>
                  <a:close/>
                  <a:moveTo>
                    <a:pt x="104" y="162"/>
                  </a:moveTo>
                  <a:lnTo>
                    <a:pt x="88" y="176"/>
                  </a:lnTo>
                  <a:lnTo>
                    <a:pt x="131" y="183"/>
                  </a:lnTo>
                  <a:lnTo>
                    <a:pt x="147" y="170"/>
                  </a:lnTo>
                  <a:lnTo>
                    <a:pt x="104" y="162"/>
                  </a:lnTo>
                  <a:close/>
                  <a:moveTo>
                    <a:pt x="140" y="169"/>
                  </a:moveTo>
                  <a:lnTo>
                    <a:pt x="134" y="183"/>
                  </a:lnTo>
                  <a:lnTo>
                    <a:pt x="150" y="184"/>
                  </a:lnTo>
                  <a:lnTo>
                    <a:pt x="157" y="170"/>
                  </a:lnTo>
                  <a:lnTo>
                    <a:pt x="140" y="169"/>
                  </a:lnTo>
                  <a:close/>
                  <a:moveTo>
                    <a:pt x="131" y="183"/>
                  </a:moveTo>
                  <a:lnTo>
                    <a:pt x="134" y="183"/>
                  </a:lnTo>
                  <a:lnTo>
                    <a:pt x="137" y="176"/>
                  </a:lnTo>
                  <a:lnTo>
                    <a:pt x="131" y="183"/>
                  </a:lnTo>
                  <a:close/>
                  <a:moveTo>
                    <a:pt x="203" y="171"/>
                  </a:moveTo>
                  <a:lnTo>
                    <a:pt x="206" y="186"/>
                  </a:lnTo>
                  <a:lnTo>
                    <a:pt x="242" y="184"/>
                  </a:lnTo>
                  <a:lnTo>
                    <a:pt x="239" y="170"/>
                  </a:lnTo>
                  <a:lnTo>
                    <a:pt x="203" y="171"/>
                  </a:lnTo>
                  <a:close/>
                  <a:moveTo>
                    <a:pt x="235" y="170"/>
                  </a:moveTo>
                  <a:lnTo>
                    <a:pt x="245" y="184"/>
                  </a:lnTo>
                  <a:lnTo>
                    <a:pt x="294" y="180"/>
                  </a:lnTo>
                  <a:lnTo>
                    <a:pt x="288" y="166"/>
                  </a:lnTo>
                  <a:lnTo>
                    <a:pt x="235" y="170"/>
                  </a:lnTo>
                  <a:close/>
                  <a:moveTo>
                    <a:pt x="288" y="166"/>
                  </a:moveTo>
                  <a:lnTo>
                    <a:pt x="298" y="180"/>
                  </a:lnTo>
                  <a:lnTo>
                    <a:pt x="314" y="178"/>
                  </a:lnTo>
                  <a:lnTo>
                    <a:pt x="304" y="164"/>
                  </a:lnTo>
                  <a:lnTo>
                    <a:pt x="288" y="166"/>
                  </a:lnTo>
                  <a:close/>
                  <a:moveTo>
                    <a:pt x="298" y="180"/>
                  </a:moveTo>
                  <a:lnTo>
                    <a:pt x="298" y="180"/>
                  </a:lnTo>
                  <a:lnTo>
                    <a:pt x="291" y="173"/>
                  </a:lnTo>
                  <a:lnTo>
                    <a:pt x="294" y="180"/>
                  </a:lnTo>
                  <a:lnTo>
                    <a:pt x="298" y="180"/>
                  </a:lnTo>
                  <a:close/>
                  <a:moveTo>
                    <a:pt x="357" y="159"/>
                  </a:moveTo>
                  <a:lnTo>
                    <a:pt x="363" y="173"/>
                  </a:lnTo>
                  <a:lnTo>
                    <a:pt x="396" y="171"/>
                  </a:lnTo>
                  <a:lnTo>
                    <a:pt x="389" y="156"/>
                  </a:lnTo>
                  <a:lnTo>
                    <a:pt x="357" y="159"/>
                  </a:lnTo>
                  <a:close/>
                  <a:moveTo>
                    <a:pt x="393" y="156"/>
                  </a:moveTo>
                  <a:lnTo>
                    <a:pt x="396" y="171"/>
                  </a:lnTo>
                  <a:lnTo>
                    <a:pt x="455" y="170"/>
                  </a:lnTo>
                  <a:lnTo>
                    <a:pt x="451" y="155"/>
                  </a:lnTo>
                  <a:lnTo>
                    <a:pt x="393" y="156"/>
                  </a:lnTo>
                  <a:close/>
                  <a:moveTo>
                    <a:pt x="455" y="155"/>
                  </a:moveTo>
                  <a:lnTo>
                    <a:pt x="451" y="170"/>
                  </a:lnTo>
                  <a:lnTo>
                    <a:pt x="461" y="170"/>
                  </a:lnTo>
                  <a:lnTo>
                    <a:pt x="465" y="155"/>
                  </a:lnTo>
                  <a:lnTo>
                    <a:pt x="455" y="155"/>
                  </a:lnTo>
                  <a:close/>
                  <a:moveTo>
                    <a:pt x="451" y="155"/>
                  </a:moveTo>
                  <a:lnTo>
                    <a:pt x="455" y="155"/>
                  </a:lnTo>
                  <a:lnTo>
                    <a:pt x="451" y="162"/>
                  </a:lnTo>
                  <a:lnTo>
                    <a:pt x="451" y="155"/>
                  </a:lnTo>
                  <a:close/>
                  <a:moveTo>
                    <a:pt x="517" y="156"/>
                  </a:moveTo>
                  <a:lnTo>
                    <a:pt x="514" y="171"/>
                  </a:lnTo>
                  <a:lnTo>
                    <a:pt x="550" y="172"/>
                  </a:lnTo>
                  <a:lnTo>
                    <a:pt x="553" y="158"/>
                  </a:lnTo>
                  <a:lnTo>
                    <a:pt x="517" y="156"/>
                  </a:lnTo>
                  <a:close/>
                  <a:moveTo>
                    <a:pt x="556" y="158"/>
                  </a:moveTo>
                  <a:lnTo>
                    <a:pt x="546" y="172"/>
                  </a:lnTo>
                  <a:lnTo>
                    <a:pt x="615" y="177"/>
                  </a:lnTo>
                  <a:lnTo>
                    <a:pt x="622" y="162"/>
                  </a:lnTo>
                  <a:lnTo>
                    <a:pt x="556" y="158"/>
                  </a:lnTo>
                  <a:close/>
                  <a:moveTo>
                    <a:pt x="553" y="158"/>
                  </a:moveTo>
                  <a:lnTo>
                    <a:pt x="556" y="158"/>
                  </a:lnTo>
                  <a:lnTo>
                    <a:pt x="553" y="165"/>
                  </a:lnTo>
                  <a:lnTo>
                    <a:pt x="553" y="158"/>
                  </a:lnTo>
                  <a:close/>
                  <a:moveTo>
                    <a:pt x="674" y="169"/>
                  </a:moveTo>
                  <a:lnTo>
                    <a:pt x="664" y="182"/>
                  </a:lnTo>
                  <a:lnTo>
                    <a:pt x="717" y="189"/>
                  </a:lnTo>
                  <a:lnTo>
                    <a:pt x="730" y="175"/>
                  </a:lnTo>
                  <a:lnTo>
                    <a:pt x="674" y="169"/>
                  </a:lnTo>
                  <a:close/>
                  <a:moveTo>
                    <a:pt x="733" y="176"/>
                  </a:moveTo>
                  <a:lnTo>
                    <a:pt x="717" y="189"/>
                  </a:lnTo>
                  <a:lnTo>
                    <a:pt x="759" y="197"/>
                  </a:lnTo>
                  <a:lnTo>
                    <a:pt x="776" y="183"/>
                  </a:lnTo>
                  <a:lnTo>
                    <a:pt x="733" y="176"/>
                  </a:lnTo>
                  <a:close/>
                  <a:moveTo>
                    <a:pt x="730" y="176"/>
                  </a:moveTo>
                  <a:lnTo>
                    <a:pt x="733" y="176"/>
                  </a:lnTo>
                  <a:lnTo>
                    <a:pt x="723" y="182"/>
                  </a:lnTo>
                  <a:lnTo>
                    <a:pt x="730" y="175"/>
                  </a:lnTo>
                  <a:lnTo>
                    <a:pt x="730" y="176"/>
                  </a:lnTo>
                  <a:close/>
                  <a:moveTo>
                    <a:pt x="825" y="192"/>
                  </a:moveTo>
                  <a:lnTo>
                    <a:pt x="805" y="204"/>
                  </a:lnTo>
                  <a:lnTo>
                    <a:pt x="867" y="216"/>
                  </a:lnTo>
                  <a:lnTo>
                    <a:pt x="884" y="203"/>
                  </a:lnTo>
                  <a:lnTo>
                    <a:pt x="825" y="192"/>
                  </a:lnTo>
                  <a:close/>
                  <a:moveTo>
                    <a:pt x="884" y="203"/>
                  </a:moveTo>
                  <a:lnTo>
                    <a:pt x="864" y="216"/>
                  </a:lnTo>
                  <a:lnTo>
                    <a:pt x="897" y="222"/>
                  </a:lnTo>
                  <a:lnTo>
                    <a:pt x="916" y="210"/>
                  </a:lnTo>
                  <a:lnTo>
                    <a:pt x="884" y="203"/>
                  </a:lnTo>
                  <a:close/>
                  <a:moveTo>
                    <a:pt x="884" y="203"/>
                  </a:moveTo>
                  <a:lnTo>
                    <a:pt x="884" y="203"/>
                  </a:lnTo>
                  <a:lnTo>
                    <a:pt x="874" y="210"/>
                  </a:lnTo>
                  <a:lnTo>
                    <a:pt x="884" y="203"/>
                  </a:lnTo>
                  <a:close/>
                  <a:moveTo>
                    <a:pt x="962" y="219"/>
                  </a:moveTo>
                  <a:lnTo>
                    <a:pt x="943" y="232"/>
                  </a:lnTo>
                  <a:lnTo>
                    <a:pt x="1015" y="246"/>
                  </a:lnTo>
                  <a:lnTo>
                    <a:pt x="1031" y="232"/>
                  </a:lnTo>
                  <a:lnTo>
                    <a:pt x="962" y="219"/>
                  </a:lnTo>
                  <a:close/>
                  <a:moveTo>
                    <a:pt x="1031" y="232"/>
                  </a:moveTo>
                  <a:lnTo>
                    <a:pt x="1015" y="246"/>
                  </a:lnTo>
                  <a:lnTo>
                    <a:pt x="1038" y="250"/>
                  </a:lnTo>
                  <a:lnTo>
                    <a:pt x="1054" y="237"/>
                  </a:lnTo>
                  <a:lnTo>
                    <a:pt x="1031" y="232"/>
                  </a:lnTo>
                  <a:close/>
                  <a:moveTo>
                    <a:pt x="1015" y="246"/>
                  </a:moveTo>
                  <a:lnTo>
                    <a:pt x="1015" y="246"/>
                  </a:lnTo>
                  <a:lnTo>
                    <a:pt x="1021" y="239"/>
                  </a:lnTo>
                  <a:lnTo>
                    <a:pt x="1015" y="246"/>
                  </a:lnTo>
                  <a:close/>
                  <a:moveTo>
                    <a:pt x="1103" y="244"/>
                  </a:moveTo>
                  <a:lnTo>
                    <a:pt x="1087" y="258"/>
                  </a:lnTo>
                  <a:lnTo>
                    <a:pt x="1090" y="259"/>
                  </a:lnTo>
                  <a:lnTo>
                    <a:pt x="1106" y="246"/>
                  </a:lnTo>
                  <a:lnTo>
                    <a:pt x="1103" y="244"/>
                  </a:lnTo>
                  <a:close/>
                  <a:moveTo>
                    <a:pt x="1106" y="246"/>
                  </a:moveTo>
                  <a:lnTo>
                    <a:pt x="1093" y="259"/>
                  </a:lnTo>
                  <a:lnTo>
                    <a:pt x="1175" y="270"/>
                  </a:lnTo>
                  <a:lnTo>
                    <a:pt x="1188" y="255"/>
                  </a:lnTo>
                  <a:lnTo>
                    <a:pt x="1106" y="246"/>
                  </a:lnTo>
                  <a:close/>
                  <a:moveTo>
                    <a:pt x="1185" y="255"/>
                  </a:moveTo>
                  <a:lnTo>
                    <a:pt x="1178" y="270"/>
                  </a:lnTo>
                  <a:lnTo>
                    <a:pt x="1188" y="271"/>
                  </a:lnTo>
                  <a:lnTo>
                    <a:pt x="1198" y="257"/>
                  </a:lnTo>
                  <a:lnTo>
                    <a:pt x="1185" y="255"/>
                  </a:lnTo>
                  <a:close/>
                  <a:moveTo>
                    <a:pt x="1175" y="270"/>
                  </a:moveTo>
                  <a:lnTo>
                    <a:pt x="1178" y="270"/>
                  </a:lnTo>
                  <a:lnTo>
                    <a:pt x="1182" y="263"/>
                  </a:lnTo>
                  <a:lnTo>
                    <a:pt x="1175" y="270"/>
                  </a:lnTo>
                  <a:close/>
                  <a:moveTo>
                    <a:pt x="1247" y="260"/>
                  </a:moveTo>
                  <a:lnTo>
                    <a:pt x="1241" y="275"/>
                  </a:lnTo>
                  <a:lnTo>
                    <a:pt x="1267" y="277"/>
                  </a:lnTo>
                  <a:lnTo>
                    <a:pt x="1277" y="263"/>
                  </a:lnTo>
                  <a:lnTo>
                    <a:pt x="1247" y="260"/>
                  </a:lnTo>
                  <a:close/>
                  <a:moveTo>
                    <a:pt x="1273" y="263"/>
                  </a:moveTo>
                  <a:lnTo>
                    <a:pt x="1270" y="277"/>
                  </a:lnTo>
                  <a:lnTo>
                    <a:pt x="1345" y="278"/>
                  </a:lnTo>
                  <a:lnTo>
                    <a:pt x="1349" y="264"/>
                  </a:lnTo>
                  <a:lnTo>
                    <a:pt x="1273" y="263"/>
                  </a:lnTo>
                  <a:close/>
                  <a:moveTo>
                    <a:pt x="1270" y="277"/>
                  </a:moveTo>
                  <a:lnTo>
                    <a:pt x="1270" y="277"/>
                  </a:lnTo>
                  <a:lnTo>
                    <a:pt x="1270" y="270"/>
                  </a:lnTo>
                  <a:lnTo>
                    <a:pt x="1267" y="277"/>
                  </a:lnTo>
                  <a:lnTo>
                    <a:pt x="1270" y="277"/>
                  </a:lnTo>
                  <a:close/>
                  <a:moveTo>
                    <a:pt x="1398" y="264"/>
                  </a:moveTo>
                  <a:lnTo>
                    <a:pt x="1401" y="278"/>
                  </a:lnTo>
                  <a:lnTo>
                    <a:pt x="1450" y="276"/>
                  </a:lnTo>
                  <a:lnTo>
                    <a:pt x="1444" y="261"/>
                  </a:lnTo>
                  <a:lnTo>
                    <a:pt x="1398" y="264"/>
                  </a:lnTo>
                  <a:close/>
                  <a:moveTo>
                    <a:pt x="1440" y="261"/>
                  </a:moveTo>
                  <a:lnTo>
                    <a:pt x="1454" y="276"/>
                  </a:lnTo>
                  <a:lnTo>
                    <a:pt x="1509" y="269"/>
                  </a:lnTo>
                  <a:lnTo>
                    <a:pt x="1493" y="254"/>
                  </a:lnTo>
                  <a:lnTo>
                    <a:pt x="1440" y="261"/>
                  </a:lnTo>
                  <a:close/>
                  <a:moveTo>
                    <a:pt x="1454" y="276"/>
                  </a:moveTo>
                  <a:lnTo>
                    <a:pt x="1454" y="276"/>
                  </a:lnTo>
                  <a:lnTo>
                    <a:pt x="1447" y="269"/>
                  </a:lnTo>
                  <a:lnTo>
                    <a:pt x="1450" y="276"/>
                  </a:lnTo>
                  <a:lnTo>
                    <a:pt x="1454" y="276"/>
                  </a:lnTo>
                  <a:close/>
                  <a:moveTo>
                    <a:pt x="1535" y="246"/>
                  </a:moveTo>
                  <a:lnTo>
                    <a:pt x="1558" y="258"/>
                  </a:lnTo>
                  <a:lnTo>
                    <a:pt x="1581" y="250"/>
                  </a:lnTo>
                  <a:lnTo>
                    <a:pt x="1558" y="239"/>
                  </a:lnTo>
                  <a:lnTo>
                    <a:pt x="1535" y="246"/>
                  </a:lnTo>
                  <a:close/>
                  <a:moveTo>
                    <a:pt x="1555" y="241"/>
                  </a:moveTo>
                  <a:lnTo>
                    <a:pt x="1588" y="249"/>
                  </a:lnTo>
                  <a:lnTo>
                    <a:pt x="1630" y="231"/>
                  </a:lnTo>
                  <a:lnTo>
                    <a:pt x="1598" y="221"/>
                  </a:lnTo>
                  <a:lnTo>
                    <a:pt x="1555" y="241"/>
                  </a:lnTo>
                  <a:close/>
                  <a:moveTo>
                    <a:pt x="1598" y="224"/>
                  </a:moveTo>
                  <a:lnTo>
                    <a:pt x="1630" y="230"/>
                  </a:lnTo>
                  <a:lnTo>
                    <a:pt x="1637" y="226"/>
                  </a:lnTo>
                  <a:lnTo>
                    <a:pt x="1601" y="220"/>
                  </a:lnTo>
                  <a:lnTo>
                    <a:pt x="1598" y="224"/>
                  </a:lnTo>
                  <a:close/>
                  <a:moveTo>
                    <a:pt x="1630" y="230"/>
                  </a:moveTo>
                  <a:lnTo>
                    <a:pt x="1630" y="230"/>
                  </a:lnTo>
                  <a:lnTo>
                    <a:pt x="1614" y="226"/>
                  </a:lnTo>
                  <a:lnTo>
                    <a:pt x="1630" y="231"/>
                  </a:lnTo>
                  <a:lnTo>
                    <a:pt x="1630" y="230"/>
                  </a:lnTo>
                  <a:close/>
                  <a:moveTo>
                    <a:pt x="1621" y="203"/>
                  </a:moveTo>
                  <a:lnTo>
                    <a:pt x="1657" y="209"/>
                  </a:lnTo>
                  <a:lnTo>
                    <a:pt x="1660" y="208"/>
                  </a:lnTo>
                  <a:lnTo>
                    <a:pt x="1624" y="202"/>
                  </a:lnTo>
                  <a:lnTo>
                    <a:pt x="1621" y="203"/>
                  </a:lnTo>
                  <a:close/>
                  <a:moveTo>
                    <a:pt x="1621" y="203"/>
                  </a:moveTo>
                  <a:lnTo>
                    <a:pt x="1660" y="205"/>
                  </a:lnTo>
                  <a:lnTo>
                    <a:pt x="1670" y="181"/>
                  </a:lnTo>
                  <a:lnTo>
                    <a:pt x="1630" y="178"/>
                  </a:lnTo>
                  <a:lnTo>
                    <a:pt x="1621" y="203"/>
                  </a:lnTo>
                  <a:close/>
                  <a:moveTo>
                    <a:pt x="1630" y="181"/>
                  </a:moveTo>
                  <a:lnTo>
                    <a:pt x="1670" y="180"/>
                  </a:lnTo>
                  <a:lnTo>
                    <a:pt x="1666" y="166"/>
                  </a:lnTo>
                  <a:lnTo>
                    <a:pt x="1627" y="169"/>
                  </a:lnTo>
                  <a:lnTo>
                    <a:pt x="1630" y="181"/>
                  </a:lnTo>
                  <a:close/>
                  <a:moveTo>
                    <a:pt x="1670" y="180"/>
                  </a:moveTo>
                  <a:lnTo>
                    <a:pt x="1670" y="180"/>
                  </a:lnTo>
                  <a:lnTo>
                    <a:pt x="1650" y="180"/>
                  </a:lnTo>
                  <a:lnTo>
                    <a:pt x="1670" y="181"/>
                  </a:lnTo>
                  <a:lnTo>
                    <a:pt x="1670" y="180"/>
                  </a:lnTo>
                  <a:close/>
                  <a:moveTo>
                    <a:pt x="1611" y="151"/>
                  </a:moveTo>
                  <a:lnTo>
                    <a:pt x="1647" y="145"/>
                  </a:lnTo>
                  <a:lnTo>
                    <a:pt x="1640" y="139"/>
                  </a:lnTo>
                  <a:lnTo>
                    <a:pt x="1604" y="145"/>
                  </a:lnTo>
                  <a:lnTo>
                    <a:pt x="1611" y="151"/>
                  </a:lnTo>
                  <a:close/>
                  <a:moveTo>
                    <a:pt x="1607" y="147"/>
                  </a:moveTo>
                  <a:lnTo>
                    <a:pt x="1637" y="137"/>
                  </a:lnTo>
                  <a:lnTo>
                    <a:pt x="1604" y="122"/>
                  </a:lnTo>
                  <a:lnTo>
                    <a:pt x="1575" y="132"/>
                  </a:lnTo>
                  <a:lnTo>
                    <a:pt x="1607" y="147"/>
                  </a:lnTo>
                  <a:close/>
                  <a:moveTo>
                    <a:pt x="1578" y="133"/>
                  </a:moveTo>
                  <a:lnTo>
                    <a:pt x="1601" y="121"/>
                  </a:lnTo>
                  <a:lnTo>
                    <a:pt x="1575" y="114"/>
                  </a:lnTo>
                  <a:lnTo>
                    <a:pt x="1552" y="125"/>
                  </a:lnTo>
                  <a:lnTo>
                    <a:pt x="1578" y="133"/>
                  </a:lnTo>
                  <a:close/>
                  <a:moveTo>
                    <a:pt x="1604" y="121"/>
                  </a:moveTo>
                  <a:lnTo>
                    <a:pt x="1601" y="121"/>
                  </a:lnTo>
                  <a:lnTo>
                    <a:pt x="1588" y="127"/>
                  </a:lnTo>
                  <a:lnTo>
                    <a:pt x="1604" y="122"/>
                  </a:lnTo>
                  <a:lnTo>
                    <a:pt x="1604" y="121"/>
                  </a:lnTo>
                  <a:close/>
                  <a:moveTo>
                    <a:pt x="1509" y="115"/>
                  </a:moveTo>
                  <a:lnTo>
                    <a:pt x="1529" y="103"/>
                  </a:lnTo>
                  <a:lnTo>
                    <a:pt x="1503" y="96"/>
                  </a:lnTo>
                  <a:lnTo>
                    <a:pt x="1483" y="109"/>
                  </a:lnTo>
                  <a:lnTo>
                    <a:pt x="1509" y="115"/>
                  </a:lnTo>
                  <a:close/>
                  <a:moveTo>
                    <a:pt x="1486" y="110"/>
                  </a:moveTo>
                  <a:lnTo>
                    <a:pt x="1499" y="96"/>
                  </a:lnTo>
                  <a:lnTo>
                    <a:pt x="1440" y="87"/>
                  </a:lnTo>
                  <a:lnTo>
                    <a:pt x="1427" y="100"/>
                  </a:lnTo>
                  <a:lnTo>
                    <a:pt x="1486" y="110"/>
                  </a:lnTo>
                  <a:close/>
                  <a:moveTo>
                    <a:pt x="1427" y="100"/>
                  </a:moveTo>
                  <a:lnTo>
                    <a:pt x="1440" y="87"/>
                  </a:lnTo>
                  <a:lnTo>
                    <a:pt x="1431" y="85"/>
                  </a:lnTo>
                  <a:lnTo>
                    <a:pt x="1418" y="99"/>
                  </a:lnTo>
                  <a:lnTo>
                    <a:pt x="1427" y="100"/>
                  </a:lnTo>
                  <a:close/>
                  <a:moveTo>
                    <a:pt x="1440" y="87"/>
                  </a:moveTo>
                  <a:lnTo>
                    <a:pt x="1440" y="87"/>
                  </a:lnTo>
                  <a:lnTo>
                    <a:pt x="1434" y="93"/>
                  </a:lnTo>
                  <a:lnTo>
                    <a:pt x="1440" y="87"/>
                  </a:lnTo>
                  <a:close/>
                  <a:moveTo>
                    <a:pt x="1368" y="93"/>
                  </a:moveTo>
                  <a:lnTo>
                    <a:pt x="1382" y="79"/>
                  </a:lnTo>
                  <a:lnTo>
                    <a:pt x="1375" y="78"/>
                  </a:lnTo>
                  <a:lnTo>
                    <a:pt x="1362" y="93"/>
                  </a:lnTo>
                  <a:lnTo>
                    <a:pt x="1368" y="93"/>
                  </a:lnTo>
                  <a:close/>
                  <a:moveTo>
                    <a:pt x="1365" y="93"/>
                  </a:moveTo>
                  <a:lnTo>
                    <a:pt x="1375" y="78"/>
                  </a:lnTo>
                  <a:lnTo>
                    <a:pt x="1309" y="71"/>
                  </a:lnTo>
                  <a:lnTo>
                    <a:pt x="1296" y="85"/>
                  </a:lnTo>
                  <a:lnTo>
                    <a:pt x="1365" y="93"/>
                  </a:lnTo>
                  <a:close/>
                  <a:moveTo>
                    <a:pt x="1296" y="85"/>
                  </a:moveTo>
                  <a:lnTo>
                    <a:pt x="1306" y="71"/>
                  </a:lnTo>
                  <a:lnTo>
                    <a:pt x="1280" y="68"/>
                  </a:lnTo>
                  <a:lnTo>
                    <a:pt x="1270" y="83"/>
                  </a:lnTo>
                  <a:lnTo>
                    <a:pt x="1296" y="85"/>
                  </a:lnTo>
                  <a:close/>
                  <a:moveTo>
                    <a:pt x="1306" y="71"/>
                  </a:moveTo>
                  <a:lnTo>
                    <a:pt x="1306" y="71"/>
                  </a:lnTo>
                  <a:lnTo>
                    <a:pt x="1303" y="78"/>
                  </a:lnTo>
                  <a:lnTo>
                    <a:pt x="1309" y="71"/>
                  </a:lnTo>
                  <a:lnTo>
                    <a:pt x="1306" y="71"/>
                  </a:lnTo>
                  <a:close/>
                  <a:moveTo>
                    <a:pt x="1218" y="78"/>
                  </a:moveTo>
                  <a:lnTo>
                    <a:pt x="1228" y="64"/>
                  </a:lnTo>
                  <a:lnTo>
                    <a:pt x="1169" y="59"/>
                  </a:lnTo>
                  <a:lnTo>
                    <a:pt x="1162" y="73"/>
                  </a:lnTo>
                  <a:lnTo>
                    <a:pt x="1218" y="78"/>
                  </a:lnTo>
                  <a:close/>
                  <a:moveTo>
                    <a:pt x="1159" y="73"/>
                  </a:moveTo>
                  <a:lnTo>
                    <a:pt x="1172" y="59"/>
                  </a:lnTo>
                  <a:lnTo>
                    <a:pt x="1126" y="54"/>
                  </a:lnTo>
                  <a:lnTo>
                    <a:pt x="1116" y="68"/>
                  </a:lnTo>
                  <a:lnTo>
                    <a:pt x="1159" y="73"/>
                  </a:lnTo>
                  <a:close/>
                  <a:moveTo>
                    <a:pt x="1159" y="73"/>
                  </a:moveTo>
                  <a:lnTo>
                    <a:pt x="1159" y="73"/>
                  </a:lnTo>
                  <a:lnTo>
                    <a:pt x="1165" y="66"/>
                  </a:lnTo>
                  <a:lnTo>
                    <a:pt x="1162" y="73"/>
                  </a:lnTo>
                  <a:lnTo>
                    <a:pt x="1159" y="73"/>
                  </a:lnTo>
                  <a:close/>
                  <a:moveTo>
                    <a:pt x="1064" y="61"/>
                  </a:moveTo>
                  <a:lnTo>
                    <a:pt x="1080" y="48"/>
                  </a:lnTo>
                  <a:lnTo>
                    <a:pt x="1054" y="44"/>
                  </a:lnTo>
                  <a:lnTo>
                    <a:pt x="1038" y="57"/>
                  </a:lnTo>
                  <a:lnTo>
                    <a:pt x="1064" y="61"/>
                  </a:lnTo>
                  <a:close/>
                  <a:moveTo>
                    <a:pt x="1038" y="57"/>
                  </a:moveTo>
                  <a:lnTo>
                    <a:pt x="1054" y="44"/>
                  </a:lnTo>
                  <a:lnTo>
                    <a:pt x="1005" y="34"/>
                  </a:lnTo>
                  <a:lnTo>
                    <a:pt x="985" y="48"/>
                  </a:lnTo>
                  <a:lnTo>
                    <a:pt x="1038" y="57"/>
                  </a:lnTo>
                  <a:close/>
                  <a:moveTo>
                    <a:pt x="985" y="48"/>
                  </a:moveTo>
                  <a:lnTo>
                    <a:pt x="1005" y="34"/>
                  </a:lnTo>
                  <a:lnTo>
                    <a:pt x="989" y="31"/>
                  </a:lnTo>
                  <a:lnTo>
                    <a:pt x="969" y="44"/>
                  </a:lnTo>
                  <a:lnTo>
                    <a:pt x="985" y="48"/>
                  </a:lnTo>
                  <a:close/>
                  <a:moveTo>
                    <a:pt x="985" y="48"/>
                  </a:moveTo>
                  <a:lnTo>
                    <a:pt x="985" y="48"/>
                  </a:lnTo>
                  <a:lnTo>
                    <a:pt x="995" y="40"/>
                  </a:lnTo>
                  <a:lnTo>
                    <a:pt x="985" y="48"/>
                  </a:lnTo>
                  <a:close/>
                  <a:moveTo>
                    <a:pt x="923" y="35"/>
                  </a:moveTo>
                  <a:lnTo>
                    <a:pt x="943" y="22"/>
                  </a:lnTo>
                  <a:lnTo>
                    <a:pt x="907" y="15"/>
                  </a:lnTo>
                  <a:lnTo>
                    <a:pt x="887" y="28"/>
                  </a:lnTo>
                  <a:lnTo>
                    <a:pt x="923" y="35"/>
                  </a:lnTo>
                  <a:close/>
                  <a:moveTo>
                    <a:pt x="890" y="28"/>
                  </a:moveTo>
                  <a:lnTo>
                    <a:pt x="903" y="15"/>
                  </a:lnTo>
                  <a:lnTo>
                    <a:pt x="851" y="7"/>
                  </a:lnTo>
                  <a:lnTo>
                    <a:pt x="838" y="21"/>
                  </a:lnTo>
                  <a:lnTo>
                    <a:pt x="890" y="28"/>
                  </a:lnTo>
                  <a:close/>
                  <a:moveTo>
                    <a:pt x="838" y="21"/>
                  </a:moveTo>
                  <a:lnTo>
                    <a:pt x="848" y="7"/>
                  </a:lnTo>
                  <a:lnTo>
                    <a:pt x="841" y="6"/>
                  </a:lnTo>
                  <a:lnTo>
                    <a:pt x="831" y="21"/>
                  </a:lnTo>
                  <a:lnTo>
                    <a:pt x="838" y="21"/>
                  </a:lnTo>
                  <a:close/>
                  <a:moveTo>
                    <a:pt x="851" y="7"/>
                  </a:moveTo>
                  <a:lnTo>
                    <a:pt x="848" y="7"/>
                  </a:lnTo>
                  <a:lnTo>
                    <a:pt x="844" y="15"/>
                  </a:lnTo>
                  <a:lnTo>
                    <a:pt x="851" y="7"/>
                  </a:lnTo>
                  <a:close/>
                  <a:moveTo>
                    <a:pt x="782" y="16"/>
                  </a:moveTo>
                  <a:lnTo>
                    <a:pt x="786" y="1"/>
                  </a:lnTo>
                  <a:lnTo>
                    <a:pt x="720" y="0"/>
                  </a:lnTo>
                  <a:lnTo>
                    <a:pt x="720" y="15"/>
                  </a:lnTo>
                  <a:lnTo>
                    <a:pt x="782" y="16"/>
                  </a:lnTo>
                  <a:close/>
                  <a:moveTo>
                    <a:pt x="720" y="15"/>
                  </a:moveTo>
                  <a:lnTo>
                    <a:pt x="720" y="0"/>
                  </a:lnTo>
                  <a:lnTo>
                    <a:pt x="681" y="0"/>
                  </a:lnTo>
                  <a:lnTo>
                    <a:pt x="681" y="15"/>
                  </a:lnTo>
                  <a:lnTo>
                    <a:pt x="720" y="15"/>
                  </a:lnTo>
                  <a:close/>
                  <a:moveTo>
                    <a:pt x="720" y="0"/>
                  </a:moveTo>
                  <a:lnTo>
                    <a:pt x="720" y="0"/>
                  </a:lnTo>
                  <a:lnTo>
                    <a:pt x="720" y="7"/>
                  </a:lnTo>
                  <a:lnTo>
                    <a:pt x="720" y="0"/>
                  </a:lnTo>
                  <a:close/>
                  <a:moveTo>
                    <a:pt x="632" y="17"/>
                  </a:moveTo>
                  <a:lnTo>
                    <a:pt x="625" y="2"/>
                  </a:lnTo>
                  <a:lnTo>
                    <a:pt x="596" y="4"/>
                  </a:lnTo>
                  <a:lnTo>
                    <a:pt x="602" y="18"/>
                  </a:lnTo>
                  <a:lnTo>
                    <a:pt x="632" y="17"/>
                  </a:lnTo>
                  <a:close/>
                  <a:moveTo>
                    <a:pt x="602" y="18"/>
                  </a:moveTo>
                  <a:lnTo>
                    <a:pt x="596" y="4"/>
                  </a:lnTo>
                  <a:lnTo>
                    <a:pt x="540" y="9"/>
                  </a:lnTo>
                  <a:lnTo>
                    <a:pt x="550" y="23"/>
                  </a:lnTo>
                  <a:lnTo>
                    <a:pt x="602" y="18"/>
                  </a:lnTo>
                  <a:close/>
                  <a:moveTo>
                    <a:pt x="550" y="23"/>
                  </a:moveTo>
                  <a:lnTo>
                    <a:pt x="540" y="9"/>
                  </a:lnTo>
                  <a:lnTo>
                    <a:pt x="520" y="11"/>
                  </a:lnTo>
                  <a:lnTo>
                    <a:pt x="530" y="24"/>
                  </a:lnTo>
                  <a:lnTo>
                    <a:pt x="550" y="23"/>
                  </a:lnTo>
                  <a:close/>
                  <a:moveTo>
                    <a:pt x="540" y="9"/>
                  </a:moveTo>
                  <a:lnTo>
                    <a:pt x="540" y="9"/>
                  </a:lnTo>
                  <a:lnTo>
                    <a:pt x="546" y="16"/>
                  </a:lnTo>
                  <a:lnTo>
                    <a:pt x="540" y="9"/>
                  </a:lnTo>
                  <a:close/>
                  <a:moveTo>
                    <a:pt x="481" y="31"/>
                  </a:moveTo>
                  <a:lnTo>
                    <a:pt x="471" y="16"/>
                  </a:lnTo>
                  <a:lnTo>
                    <a:pt x="432" y="20"/>
                  </a:lnTo>
                  <a:lnTo>
                    <a:pt x="442" y="34"/>
                  </a:lnTo>
                  <a:lnTo>
                    <a:pt x="481" y="31"/>
                  </a:lnTo>
                  <a:close/>
                  <a:moveTo>
                    <a:pt x="442" y="34"/>
                  </a:moveTo>
                  <a:lnTo>
                    <a:pt x="432" y="20"/>
                  </a:lnTo>
                  <a:lnTo>
                    <a:pt x="370" y="24"/>
                  </a:lnTo>
                  <a:lnTo>
                    <a:pt x="379" y="39"/>
                  </a:lnTo>
                  <a:lnTo>
                    <a:pt x="442" y="34"/>
                  </a:lnTo>
                  <a:close/>
                  <a:moveTo>
                    <a:pt x="379" y="39"/>
                  </a:moveTo>
                  <a:lnTo>
                    <a:pt x="370" y="24"/>
                  </a:lnTo>
                  <a:lnTo>
                    <a:pt x="376" y="39"/>
                  </a:lnTo>
                  <a:lnTo>
                    <a:pt x="379" y="39"/>
                  </a:lnTo>
                  <a:close/>
                  <a:moveTo>
                    <a:pt x="379" y="39"/>
                  </a:moveTo>
                  <a:lnTo>
                    <a:pt x="379" y="39"/>
                  </a:lnTo>
                  <a:lnTo>
                    <a:pt x="373" y="32"/>
                  </a:lnTo>
                  <a:lnTo>
                    <a:pt x="379" y="39"/>
                  </a:lnTo>
                  <a:close/>
                  <a:moveTo>
                    <a:pt x="324" y="43"/>
                  </a:moveTo>
                  <a:lnTo>
                    <a:pt x="317" y="28"/>
                  </a:lnTo>
                  <a:lnTo>
                    <a:pt x="284" y="31"/>
                  </a:lnTo>
                  <a:lnTo>
                    <a:pt x="291" y="45"/>
                  </a:lnTo>
                  <a:lnTo>
                    <a:pt x="324" y="43"/>
                  </a:lnTo>
                  <a:close/>
                  <a:moveTo>
                    <a:pt x="294" y="45"/>
                  </a:moveTo>
                  <a:lnTo>
                    <a:pt x="281" y="31"/>
                  </a:lnTo>
                  <a:lnTo>
                    <a:pt x="216" y="38"/>
                  </a:lnTo>
                  <a:lnTo>
                    <a:pt x="226" y="53"/>
                  </a:lnTo>
                  <a:lnTo>
                    <a:pt x="294" y="45"/>
                  </a:lnTo>
                  <a:close/>
                  <a:moveTo>
                    <a:pt x="284" y="31"/>
                  </a:moveTo>
                  <a:lnTo>
                    <a:pt x="281" y="31"/>
                  </a:lnTo>
                  <a:lnTo>
                    <a:pt x="288" y="38"/>
                  </a:lnTo>
                  <a:lnTo>
                    <a:pt x="284" y="31"/>
                  </a:lnTo>
                  <a:close/>
                  <a:moveTo>
                    <a:pt x="180" y="59"/>
                  </a:moveTo>
                  <a:lnTo>
                    <a:pt x="163" y="45"/>
                  </a:lnTo>
                  <a:lnTo>
                    <a:pt x="144" y="48"/>
                  </a:lnTo>
                  <a:lnTo>
                    <a:pt x="160" y="62"/>
                  </a:lnTo>
                  <a:lnTo>
                    <a:pt x="180" y="59"/>
                  </a:lnTo>
                  <a:close/>
                  <a:moveTo>
                    <a:pt x="163" y="61"/>
                  </a:moveTo>
                  <a:lnTo>
                    <a:pt x="140" y="49"/>
                  </a:lnTo>
                  <a:lnTo>
                    <a:pt x="88" y="61"/>
                  </a:lnTo>
                  <a:lnTo>
                    <a:pt x="111" y="73"/>
                  </a:lnTo>
                  <a:lnTo>
                    <a:pt x="163" y="61"/>
                  </a:lnTo>
                  <a:close/>
                  <a:moveTo>
                    <a:pt x="114" y="73"/>
                  </a:moveTo>
                  <a:lnTo>
                    <a:pt x="85" y="62"/>
                  </a:lnTo>
                  <a:lnTo>
                    <a:pt x="72" y="68"/>
                  </a:lnTo>
                  <a:lnTo>
                    <a:pt x="98" y="78"/>
                  </a:lnTo>
                  <a:lnTo>
                    <a:pt x="114" y="73"/>
                  </a:lnTo>
                  <a:close/>
                  <a:moveTo>
                    <a:pt x="88" y="62"/>
                  </a:moveTo>
                  <a:lnTo>
                    <a:pt x="85" y="62"/>
                  </a:lnTo>
                  <a:lnTo>
                    <a:pt x="98" y="67"/>
                  </a:lnTo>
                  <a:lnTo>
                    <a:pt x="88" y="61"/>
                  </a:lnTo>
                  <a:lnTo>
                    <a:pt x="88" y="62"/>
                  </a:lnTo>
                  <a:close/>
                  <a:moveTo>
                    <a:pt x="68" y="92"/>
                  </a:moveTo>
                  <a:lnTo>
                    <a:pt x="32" y="84"/>
                  </a:lnTo>
                  <a:lnTo>
                    <a:pt x="3" y="103"/>
                  </a:lnTo>
                  <a:lnTo>
                    <a:pt x="36" y="110"/>
                  </a:lnTo>
                  <a:lnTo>
                    <a:pt x="68" y="92"/>
                  </a:lnTo>
                  <a:close/>
                  <a:moveTo>
                    <a:pt x="39" y="106"/>
                  </a:moveTo>
                  <a:lnTo>
                    <a:pt x="0" y="107"/>
                  </a:lnTo>
                  <a:lnTo>
                    <a:pt x="9" y="145"/>
                  </a:lnTo>
                  <a:lnTo>
                    <a:pt x="49" y="143"/>
                  </a:lnTo>
                  <a:lnTo>
                    <a:pt x="39" y="106"/>
                  </a:lnTo>
                  <a:close/>
                  <a:moveTo>
                    <a:pt x="0" y="105"/>
                  </a:moveTo>
                  <a:lnTo>
                    <a:pt x="0" y="107"/>
                  </a:lnTo>
                  <a:lnTo>
                    <a:pt x="19" y="106"/>
                  </a:lnTo>
                  <a:lnTo>
                    <a:pt x="3" y="103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82"/>
            <p:cNvSpPr>
              <a:spLocks noChangeShapeType="1"/>
            </p:cNvSpPr>
            <p:nvPr/>
          </p:nvSpPr>
          <p:spPr bwMode="auto">
            <a:xfrm rot="16200000" flipH="1">
              <a:off x="2898" y="3882"/>
              <a:ext cx="69" cy="113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4" name="Line 83"/>
            <p:cNvSpPr>
              <a:spLocks noChangeShapeType="1"/>
            </p:cNvSpPr>
            <p:nvPr/>
          </p:nvSpPr>
          <p:spPr bwMode="auto">
            <a:xfrm rot="16200000" flipH="1">
              <a:off x="2937" y="3730"/>
              <a:ext cx="12" cy="83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5" name="Line 84"/>
            <p:cNvSpPr>
              <a:spLocks noChangeShapeType="1"/>
            </p:cNvSpPr>
            <p:nvPr/>
          </p:nvSpPr>
          <p:spPr bwMode="auto">
            <a:xfrm rot="16200000" flipH="1">
              <a:off x="2939" y="3617"/>
              <a:ext cx="8" cy="93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6" name="Line 85"/>
            <p:cNvSpPr>
              <a:spLocks noChangeShapeType="1"/>
            </p:cNvSpPr>
            <p:nvPr/>
          </p:nvSpPr>
          <p:spPr bwMode="auto">
            <a:xfrm rot="-5400000">
              <a:off x="3026" y="3373"/>
              <a:ext cx="20" cy="111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7" name="Line 86"/>
            <p:cNvSpPr>
              <a:spLocks noChangeShapeType="1"/>
            </p:cNvSpPr>
            <p:nvPr/>
          </p:nvSpPr>
          <p:spPr bwMode="auto">
            <a:xfrm rot="-5400000">
              <a:off x="3071" y="3258"/>
              <a:ext cx="32" cy="107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48" name="Line 87"/>
            <p:cNvSpPr>
              <a:spLocks noChangeShapeType="1"/>
            </p:cNvSpPr>
            <p:nvPr/>
          </p:nvSpPr>
          <p:spPr bwMode="auto">
            <a:xfrm rot="-5400000">
              <a:off x="3011" y="3031"/>
              <a:ext cx="74" cy="96"/>
            </a:xfrm>
            <a:prstGeom prst="line">
              <a:avLst/>
            </a:prstGeom>
            <a:noFill/>
            <a:ln w="206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57" name="Group 88"/>
          <p:cNvGrpSpPr>
            <a:grpSpLocks/>
          </p:cNvGrpSpPr>
          <p:nvPr/>
        </p:nvGrpSpPr>
        <p:grpSpPr bwMode="auto">
          <a:xfrm>
            <a:off x="447675" y="3667125"/>
            <a:ext cx="3527425" cy="2674938"/>
            <a:chOff x="578" y="2345"/>
            <a:chExt cx="1918" cy="1437"/>
          </a:xfrm>
        </p:grpSpPr>
        <p:pic>
          <p:nvPicPr>
            <p:cNvPr id="23563" name="Picture 8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8" y="2345"/>
              <a:ext cx="1918" cy="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4" name="Rectangle 90"/>
            <p:cNvSpPr>
              <a:spLocks noChangeArrowheads="1"/>
            </p:cNvSpPr>
            <p:nvPr/>
          </p:nvSpPr>
          <p:spPr bwMode="auto">
            <a:xfrm>
              <a:off x="578" y="2345"/>
              <a:ext cx="1906" cy="143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65" name="Picture 9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8" y="2345"/>
              <a:ext cx="1918" cy="1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558" name="Text Box 92"/>
          <p:cNvSpPr txBox="1">
            <a:spLocks noChangeArrowheads="1"/>
          </p:cNvSpPr>
          <p:nvPr/>
        </p:nvSpPr>
        <p:spPr bwMode="auto">
          <a:xfrm>
            <a:off x="752475" y="6324600"/>
            <a:ext cx="3008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Zisserman et al. (1995)</a:t>
            </a:r>
          </a:p>
        </p:txBody>
      </p:sp>
      <p:sp>
        <p:nvSpPr>
          <p:cNvPr id="23559" name="Text Box 93"/>
          <p:cNvSpPr txBox="1">
            <a:spLocks noChangeArrowheads="1"/>
          </p:cNvSpPr>
          <p:nvPr/>
        </p:nvSpPr>
        <p:spPr bwMode="auto">
          <a:xfrm>
            <a:off x="533400" y="2733675"/>
            <a:ext cx="28463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latin typeface="Times New Roman" pitchFamily="18" charset="0"/>
              </a:rPr>
              <a:t>Generalized cylinders</a:t>
            </a:r>
          </a:p>
          <a:p>
            <a:pPr algn="ctr" eaLnBrk="0" hangingPunct="0"/>
            <a:r>
              <a:rPr lang="en-US" sz="2400">
                <a:latin typeface="Times New Roman" pitchFamily="18" charset="0"/>
              </a:rPr>
              <a:t>Ponce et al. (1989)</a:t>
            </a:r>
          </a:p>
        </p:txBody>
      </p:sp>
      <p:pic>
        <p:nvPicPr>
          <p:cNvPr id="642142" name="Picture 94" descr="dafja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75163" y="1403350"/>
            <a:ext cx="4351337" cy="464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2143" name="Text Box 95"/>
          <p:cNvSpPr txBox="1">
            <a:spLocks noChangeArrowheads="1"/>
          </p:cNvSpPr>
          <p:nvPr/>
        </p:nvSpPr>
        <p:spPr bwMode="auto">
          <a:xfrm>
            <a:off x="5686425" y="6124575"/>
            <a:ext cx="2005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Forsyth (2000)</a:t>
            </a:r>
          </a:p>
        </p:txBody>
      </p:sp>
      <p:sp>
        <p:nvSpPr>
          <p:cNvPr id="23562" name="Text Box 96"/>
          <p:cNvSpPr txBox="1">
            <a:spLocks noChangeArrowheads="1"/>
          </p:cNvSpPr>
          <p:nvPr/>
        </p:nvSpPr>
        <p:spPr bwMode="auto">
          <a:xfrm>
            <a:off x="4191000" y="400050"/>
            <a:ext cx="47450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General shape primitives?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21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ideas in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1960s – early 1990s: the geometric era</a:t>
            </a:r>
          </a:p>
          <a:p>
            <a:r>
              <a:rPr lang="en-US" dirty="0" smtClean="0"/>
              <a:t>1990s: appearance-based models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623888" y="428625"/>
            <a:ext cx="7851775" cy="3765550"/>
            <a:chOff x="227" y="1406"/>
            <a:chExt cx="5321" cy="2224"/>
          </a:xfrm>
        </p:grpSpPr>
        <p:sp>
          <p:nvSpPr>
            <p:cNvPr id="24598" name="Rectangle 3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9" name="Rectangle 4"/>
            <p:cNvSpPr>
              <a:spLocks noChangeArrowheads="1"/>
            </p:cNvSpPr>
            <p:nvPr/>
          </p:nvSpPr>
          <p:spPr bwMode="auto">
            <a:xfrm>
              <a:off x="227" y="1406"/>
              <a:ext cx="5321" cy="222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460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7" y="3485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1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7" y="3339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2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7" y="3194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3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7" y="3048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4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7" y="2903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5" name="Picture 1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27" y="2757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6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27" y="2612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7" name="Picture 1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27" y="2466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8" name="Picture 1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27" y="2321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09" name="Picture 1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27" y="2176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0" name="Picture 15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7" y="2030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1" name="Picture 16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7" y="1885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2" name="Picture 17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27" y="1739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3" name="Picture 1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27" y="1594"/>
              <a:ext cx="5321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4" name="Picture 1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27" y="1448"/>
              <a:ext cx="5321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615" name="Picture 2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27" y="1406"/>
              <a:ext cx="5321" cy="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579" name="Text Box 21"/>
          <p:cNvSpPr txBox="1">
            <a:spLocks noChangeArrowheads="1"/>
          </p:cNvSpPr>
          <p:nvPr/>
        </p:nvSpPr>
        <p:spPr bwMode="auto">
          <a:xfrm>
            <a:off x="1722438" y="4429125"/>
            <a:ext cx="558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Times New Roman" pitchFamily="18" charset="0"/>
              </a:rPr>
              <a:t>Empirical models of image variability</a:t>
            </a:r>
            <a:endParaRPr lang="en-US" sz="2400">
              <a:latin typeface="Times New Roman" pitchFamily="18" charset="0"/>
            </a:endParaRPr>
          </a:p>
        </p:txBody>
      </p:sp>
      <p:grpSp>
        <p:nvGrpSpPr>
          <p:cNvPr id="24580" name="Group 22"/>
          <p:cNvGrpSpPr>
            <a:grpSpLocks/>
          </p:cNvGrpSpPr>
          <p:nvPr/>
        </p:nvGrpSpPr>
        <p:grpSpPr bwMode="auto">
          <a:xfrm>
            <a:off x="4025900" y="457200"/>
            <a:ext cx="1130300" cy="825500"/>
            <a:chOff x="2488" y="928"/>
            <a:chExt cx="712" cy="520"/>
          </a:xfrm>
        </p:grpSpPr>
        <p:sp>
          <p:nvSpPr>
            <p:cNvPr id="24594" name="Rectangle 23"/>
            <p:cNvSpPr>
              <a:spLocks noChangeArrowheads="1"/>
            </p:cNvSpPr>
            <p:nvPr/>
          </p:nvSpPr>
          <p:spPr bwMode="auto">
            <a:xfrm>
              <a:off x="2488" y="928"/>
              <a:ext cx="712" cy="520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595" name="Rectangle 24"/>
            <p:cNvSpPr>
              <a:spLocks noChangeArrowheads="1"/>
            </p:cNvSpPr>
            <p:nvPr/>
          </p:nvSpPr>
          <p:spPr bwMode="auto">
            <a:xfrm>
              <a:off x="2672" y="928"/>
              <a:ext cx="352" cy="520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4596" name="Line 25"/>
            <p:cNvSpPr>
              <a:spLocks noChangeShapeType="1"/>
            </p:cNvSpPr>
            <p:nvPr/>
          </p:nvSpPr>
          <p:spPr bwMode="auto">
            <a:xfrm>
              <a:off x="2840" y="928"/>
              <a:ext cx="0" cy="52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597" name="Rectangle 26"/>
            <p:cNvSpPr>
              <a:spLocks noChangeArrowheads="1"/>
            </p:cNvSpPr>
            <p:nvPr/>
          </p:nvSpPr>
          <p:spPr bwMode="auto">
            <a:xfrm>
              <a:off x="2488" y="1088"/>
              <a:ext cx="712" cy="184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4581" name="Oval 27"/>
          <p:cNvSpPr>
            <a:spLocks noChangeArrowheads="1"/>
          </p:cNvSpPr>
          <p:nvPr/>
        </p:nvSpPr>
        <p:spPr bwMode="auto">
          <a:xfrm>
            <a:off x="5994400" y="1384300"/>
            <a:ext cx="114300" cy="889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4582" name="Freeform 28"/>
          <p:cNvSpPr>
            <a:spLocks/>
          </p:cNvSpPr>
          <p:nvPr/>
        </p:nvSpPr>
        <p:spPr bwMode="auto">
          <a:xfrm>
            <a:off x="5168900" y="863600"/>
            <a:ext cx="868363" cy="457200"/>
          </a:xfrm>
          <a:custGeom>
            <a:avLst/>
            <a:gdLst>
              <a:gd name="T0" fmla="*/ 0 w 547"/>
              <a:gd name="T1" fmla="*/ 0 h 288"/>
              <a:gd name="T2" fmla="*/ 2147483647 w 547"/>
              <a:gd name="T3" fmla="*/ 2147483647 h 288"/>
              <a:gd name="T4" fmla="*/ 2147483647 w 547"/>
              <a:gd name="T5" fmla="*/ 2147483647 h 288"/>
              <a:gd name="T6" fmla="*/ 0 60000 65536"/>
              <a:gd name="T7" fmla="*/ 0 60000 65536"/>
              <a:gd name="T8" fmla="*/ 0 60000 65536"/>
              <a:gd name="T9" fmla="*/ 0 w 547"/>
              <a:gd name="T10" fmla="*/ 0 h 288"/>
              <a:gd name="T11" fmla="*/ 547 w 547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47" h="288">
                <a:moveTo>
                  <a:pt x="0" y="0"/>
                </a:moveTo>
                <a:cubicBezTo>
                  <a:pt x="182" y="16"/>
                  <a:pt x="365" y="32"/>
                  <a:pt x="456" y="80"/>
                </a:cubicBezTo>
                <a:cubicBezTo>
                  <a:pt x="547" y="128"/>
                  <a:pt x="529" y="253"/>
                  <a:pt x="544" y="288"/>
                </a:cubicBezTo>
              </a:path>
            </a:pathLst>
          </a:custGeom>
          <a:noFill/>
          <a:ln w="12700">
            <a:solidFill>
              <a:schemeClr val="bg2"/>
            </a:solidFill>
            <a:round/>
            <a:headEnd/>
            <a:tailEnd type="arrow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31842" name="Oval 34"/>
          <p:cNvSpPr>
            <a:spLocks noChangeArrowheads="1"/>
          </p:cNvSpPr>
          <p:nvPr/>
        </p:nvSpPr>
        <p:spPr bwMode="auto">
          <a:xfrm>
            <a:off x="7797800" y="1752600"/>
            <a:ext cx="114300" cy="88900"/>
          </a:xfrm>
          <a:prstGeom prst="ellipse">
            <a:avLst/>
          </a:prstGeom>
          <a:solidFill>
            <a:srgbClr val="777777"/>
          </a:solidFill>
          <a:ln w="9525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7785100" y="76200"/>
            <a:ext cx="1130300" cy="1638300"/>
            <a:chOff x="4904" y="48"/>
            <a:chExt cx="712" cy="1032"/>
          </a:xfrm>
        </p:grpSpPr>
        <p:grpSp>
          <p:nvGrpSpPr>
            <p:cNvPr id="24587" name="Group 29"/>
            <p:cNvGrpSpPr>
              <a:grpSpLocks/>
            </p:cNvGrpSpPr>
            <p:nvPr/>
          </p:nvGrpSpPr>
          <p:grpSpPr bwMode="auto">
            <a:xfrm>
              <a:off x="4904" y="48"/>
              <a:ext cx="712" cy="520"/>
              <a:chOff x="2488" y="928"/>
              <a:chExt cx="712" cy="520"/>
            </a:xfrm>
          </p:grpSpPr>
          <p:sp>
            <p:nvSpPr>
              <p:cNvPr id="24590" name="Rectangle 30"/>
              <p:cNvSpPr>
                <a:spLocks noChangeArrowheads="1"/>
              </p:cNvSpPr>
              <p:nvPr/>
            </p:nvSpPr>
            <p:spPr bwMode="auto">
              <a:xfrm>
                <a:off x="2488" y="928"/>
                <a:ext cx="712" cy="520"/>
              </a:xfrm>
              <a:prstGeom prst="rect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1" name="Rectangle 31"/>
              <p:cNvSpPr>
                <a:spLocks noChangeArrowheads="1"/>
              </p:cNvSpPr>
              <p:nvPr/>
            </p:nvSpPr>
            <p:spPr bwMode="auto">
              <a:xfrm>
                <a:off x="2672" y="928"/>
                <a:ext cx="352" cy="520"/>
              </a:xfrm>
              <a:prstGeom prst="rect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2" name="Line 32"/>
              <p:cNvSpPr>
                <a:spLocks noChangeShapeType="1"/>
              </p:cNvSpPr>
              <p:nvPr/>
            </p:nvSpPr>
            <p:spPr bwMode="auto">
              <a:xfrm>
                <a:off x="2840" y="928"/>
                <a:ext cx="0" cy="520"/>
              </a:xfrm>
              <a:prstGeom prst="line">
                <a:avLst/>
              </a:pr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3" name="Rectangle 33"/>
              <p:cNvSpPr>
                <a:spLocks noChangeArrowheads="1"/>
              </p:cNvSpPr>
              <p:nvPr/>
            </p:nvSpPr>
            <p:spPr bwMode="auto">
              <a:xfrm>
                <a:off x="2488" y="1088"/>
                <a:ext cx="712" cy="184"/>
              </a:xfrm>
              <a:prstGeom prst="rect">
                <a:avLst/>
              </a:prstGeom>
              <a:noFill/>
              <a:ln w="1905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4588" name="Oval 35"/>
            <p:cNvSpPr>
              <a:spLocks noChangeArrowheads="1"/>
            </p:cNvSpPr>
            <p:nvPr/>
          </p:nvSpPr>
          <p:spPr bwMode="auto">
            <a:xfrm>
              <a:off x="4912" y="1008"/>
              <a:ext cx="64" cy="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4589" name="Line 36"/>
            <p:cNvSpPr>
              <a:spLocks noChangeShapeType="1"/>
            </p:cNvSpPr>
            <p:nvPr/>
          </p:nvSpPr>
          <p:spPr bwMode="auto">
            <a:xfrm flipH="1">
              <a:off x="4984" y="568"/>
              <a:ext cx="272" cy="41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arrow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631845" name="Text Box 37"/>
          <p:cNvSpPr txBox="1">
            <a:spLocks noChangeArrowheads="1"/>
          </p:cNvSpPr>
          <p:nvPr/>
        </p:nvSpPr>
        <p:spPr bwMode="auto">
          <a:xfrm>
            <a:off x="1828800" y="5124450"/>
            <a:ext cx="53657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Appearance-based techniques</a:t>
            </a:r>
          </a:p>
        </p:txBody>
      </p:sp>
      <p:sp>
        <p:nvSpPr>
          <p:cNvPr id="631846" name="Text Box 38"/>
          <p:cNvSpPr txBox="1">
            <a:spLocks noChangeArrowheads="1"/>
          </p:cNvSpPr>
          <p:nvPr/>
        </p:nvSpPr>
        <p:spPr bwMode="auto">
          <a:xfrm>
            <a:off x="1139825" y="6048375"/>
            <a:ext cx="680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  <a:cs typeface="Times New Roman" pitchFamily="18" charset="0"/>
              </a:rPr>
              <a:t>Turk &amp; Pentland (1991); Murase &amp; Nayar (1995);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42" grpId="0" animBg="1"/>
      <p:bldP spid="631845" grpId="0"/>
      <p:bldP spid="63184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ortup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975" y="996950"/>
            <a:ext cx="5257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400" y="5145088"/>
            <a:ext cx="710565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143000" y="152400"/>
            <a:ext cx="6826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600">
                <a:solidFill>
                  <a:schemeClr val="tx2"/>
                </a:solidFill>
                <a:latin typeface="Times New Roman" pitchFamily="18" charset="0"/>
              </a:rPr>
              <a:t>Eigenfaces (Turk &amp; Pentland, 1991)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8775" y="914400"/>
            <a:ext cx="357663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Color Histograms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1600200"/>
            <a:ext cx="3813175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2590800"/>
            <a:ext cx="2395538" cy="360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3886200"/>
            <a:ext cx="2336800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343025" y="6324600"/>
            <a:ext cx="6457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cs typeface="Arial" charset="0"/>
              </a:rPr>
              <a:t>Swain and Ballard, </a:t>
            </a:r>
            <a:r>
              <a:rPr lang="en-US" sz="2400" dirty="0">
                <a:cs typeface="Arial" charset="0"/>
                <a:hlinkClick r:id="rId6"/>
              </a:rPr>
              <a:t>Color Indexing</a:t>
            </a:r>
            <a:r>
              <a:rPr lang="en-US" sz="2400" dirty="0">
                <a:cs typeface="Arial" charset="0"/>
              </a:rPr>
              <a:t>, IJCV 1991.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228600" y="6172200"/>
            <a:ext cx="883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>
                <a:solidFill>
                  <a:schemeClr val="tx2"/>
                </a:solidFill>
              </a:rPr>
              <a:t>H. Murase and S. Nayar, </a:t>
            </a:r>
            <a:r>
              <a:rPr lang="en-US"/>
              <a:t>Visual learning and recognition of 3-d objects from appearance, IJCV 1995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mtClean="0"/>
              <a:t>Appearance manifolds</a:t>
            </a:r>
          </a:p>
        </p:txBody>
      </p:sp>
      <p:pic>
        <p:nvPicPr>
          <p:cNvPr id="6" name="100object-recog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724400" y="2667000"/>
            <a:ext cx="4165600" cy="3124200"/>
          </a:xfrm>
          <a:prstGeom prst="rect">
            <a:avLst/>
          </a:prstGeom>
        </p:spPr>
      </p:pic>
      <p:pic>
        <p:nvPicPr>
          <p:cNvPr id="7" name="100object-vectors.mpg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304800" y="1600200"/>
            <a:ext cx="41656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991600" cy="8080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Limitations of global appearance models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219200"/>
            <a:ext cx="8229600" cy="4495800"/>
          </a:xfrm>
        </p:spPr>
        <p:txBody>
          <a:bodyPr/>
          <a:lstStyle/>
          <a:p>
            <a:pPr eaLnBrk="1" hangingPunct="1"/>
            <a:r>
              <a:rPr lang="en-US" dirty="0" smtClean="0"/>
              <a:t>Requires global registration of patterns</a:t>
            </a:r>
          </a:p>
          <a:p>
            <a:pPr eaLnBrk="1" hangingPunct="1"/>
            <a:r>
              <a:rPr lang="en-US" dirty="0" smtClean="0"/>
              <a:t>Not robust to clutter, occlusion, geometric transformations</a:t>
            </a:r>
          </a:p>
          <a:p>
            <a:pPr eaLnBrk="1" hangingPunct="1">
              <a:buFontTx/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 b="40240"/>
          <a:stretch>
            <a:fillRect/>
          </a:stretch>
        </p:blipFill>
        <p:spPr bwMode="auto">
          <a:xfrm>
            <a:off x="1752600" y="2895600"/>
            <a:ext cx="5638800" cy="336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ideas in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1960s – early 1990s: the geometric era</a:t>
            </a:r>
          </a:p>
          <a:p>
            <a:r>
              <a:rPr lang="en-US" dirty="0" smtClean="0"/>
              <a:t>1990s: appearance-based models</a:t>
            </a:r>
          </a:p>
          <a:p>
            <a:r>
              <a:rPr lang="en-US" dirty="0" smtClean="0"/>
              <a:t>1990s – present: sliding window approaches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8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noFill/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3300"/>
                </a:solidFill>
              </a:rPr>
              <a:t>Sliding window approaches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133600"/>
            <a:ext cx="4267200" cy="337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7494" name="AutoShape 6"/>
          <p:cNvSpPr>
            <a:spLocks noChangeArrowheads="1"/>
          </p:cNvSpPr>
          <p:nvPr/>
        </p:nvSpPr>
        <p:spPr bwMode="auto">
          <a:xfrm>
            <a:off x="2514600" y="2209800"/>
            <a:ext cx="762000" cy="8382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37431 -1.11111E-6 L 0.37344 0.05162 L 0.00504 0.05162 L 0.00504 0.10764 L 0.1908 0.10741 " pathEditMode="relative" rAng="0" ptsTypes="AAAAAA">
                                      <p:cBhvr>
                                        <p:cTn id="9" dur="2000" fill="hold"/>
                                        <p:tgtEl>
                                          <p:spTgt spid="447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" y="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4" grpId="0" animBg="1"/>
      <p:bldP spid="447494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fdr-o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0"/>
            <a:ext cx="3810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699" name="Group 5"/>
          <p:cNvGrpSpPr>
            <a:grpSpLocks/>
          </p:cNvGrpSpPr>
          <p:nvPr/>
        </p:nvGrpSpPr>
        <p:grpSpPr bwMode="auto">
          <a:xfrm>
            <a:off x="0" y="4343400"/>
            <a:ext cx="3886200" cy="2286000"/>
            <a:chOff x="2016" y="1829"/>
            <a:chExt cx="3456" cy="2117"/>
          </a:xfrm>
        </p:grpSpPr>
        <p:pic>
          <p:nvPicPr>
            <p:cNvPr id="29703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l="2621"/>
            <a:stretch>
              <a:fillRect/>
            </a:stretch>
          </p:blipFill>
          <p:spPr bwMode="auto">
            <a:xfrm>
              <a:off x="2016" y="1829"/>
              <a:ext cx="1783" cy="1003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 type="none" w="lg" len="lg"/>
            </a:ln>
          </p:spPr>
        </p:pic>
        <p:pic>
          <p:nvPicPr>
            <p:cNvPr id="29704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44" y="1832"/>
              <a:ext cx="1728" cy="95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 type="none" w="lg" len="lg"/>
            </a:ln>
          </p:spPr>
        </p:pic>
        <p:pic>
          <p:nvPicPr>
            <p:cNvPr id="29705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16" y="2784"/>
              <a:ext cx="1872" cy="115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 type="none" w="lg" len="lg"/>
            </a:ln>
          </p:spPr>
        </p:pic>
        <p:pic>
          <p:nvPicPr>
            <p:cNvPr id="29706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92" y="2784"/>
              <a:ext cx="1650" cy="116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 type="none" w="lg" len="lg"/>
            </a:ln>
          </p:spPr>
        </p:pic>
      </p:grpSp>
      <p:sp>
        <p:nvSpPr>
          <p:cNvPr id="29700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bg1"/>
                </a:solidFill>
              </a:rPr>
              <a:t>Sliding window approaches</a:t>
            </a:r>
          </a:p>
        </p:txBody>
      </p:sp>
      <p:sp>
        <p:nvSpPr>
          <p:cNvPr id="29701" name="Rectangle 10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00600" y="1752600"/>
            <a:ext cx="4343400" cy="1905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chemeClr val="bg1"/>
                </a:solidFill>
              </a:rPr>
              <a:t>Turk and Pentland, 1991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chemeClr val="bg1"/>
                </a:solidFill>
              </a:rPr>
              <a:t>Belhumeur, Hespanha, &amp; Kriegman, 1997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chemeClr val="bg1"/>
                </a:solidFill>
              </a:rPr>
              <a:t>Schneiderman &amp; Kanade 2004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chemeClr val="bg1"/>
                </a:solidFill>
              </a:rPr>
              <a:t>Viola and Jones, 2000</a:t>
            </a:r>
          </a:p>
        </p:txBody>
      </p:sp>
      <p:sp>
        <p:nvSpPr>
          <p:cNvPr id="29702" name="Rectangle 12"/>
          <p:cNvSpPr>
            <a:spLocks noChangeArrowheads="1"/>
          </p:cNvSpPr>
          <p:nvPr/>
        </p:nvSpPr>
        <p:spPr bwMode="auto">
          <a:xfrm>
            <a:off x="4495800" y="4876800"/>
            <a:ext cx="4495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Schneiderman &amp; Kanade, 2004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Argawal and Roth, 2002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Poggio et al. 1993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ideas in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1960s – early 1990s: the geometric era</a:t>
            </a:r>
          </a:p>
          <a:p>
            <a:r>
              <a:rPr lang="en-US" dirty="0" smtClean="0"/>
              <a:t>1990s: appearance-based models</a:t>
            </a:r>
          </a:p>
          <a:p>
            <a:r>
              <a:rPr lang="en-US" dirty="0" smtClean="0"/>
              <a:t>Mid-1990s: sliding window approaches</a:t>
            </a:r>
          </a:p>
          <a:p>
            <a:r>
              <a:rPr lang="en-US" dirty="0" smtClean="0"/>
              <a:t>Late 1990s: local features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features for object instance recognition</a:t>
            </a:r>
            <a:endParaRPr lang="en-US" dirty="0"/>
          </a:p>
        </p:txBody>
      </p:sp>
      <p:pic>
        <p:nvPicPr>
          <p:cNvPr id="1228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39980" y="1951040"/>
            <a:ext cx="1307452" cy="86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699418" y="1934602"/>
            <a:ext cx="1318979" cy="907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3029084" y="1824136"/>
            <a:ext cx="1295400" cy="1105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3292475"/>
            <a:ext cx="382938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799" y="1957620"/>
            <a:ext cx="402171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53000" y="3295700"/>
            <a:ext cx="3810000" cy="285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429000" y="6412468"/>
            <a:ext cx="24032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dirty="0" smtClean="0">
                <a:cs typeface="Arial" charset="0"/>
              </a:rPr>
              <a:t>D. Lowe (1999, 2004)</a:t>
            </a:r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149225" y="120650"/>
            <a:ext cx="86899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Large-scale image search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Combining local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features, indexing, and spatial constraints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08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6183" y="1524000"/>
            <a:ext cx="722581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638800" y="6488668"/>
            <a:ext cx="3505200" cy="3385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600" dirty="0" smtClean="0">
                <a:latin typeface="Times New Roman" pitchFamily="18" charset="0"/>
              </a:rPr>
              <a:t>Image credit: K. </a:t>
            </a:r>
            <a:r>
              <a:rPr lang="en-US" sz="1600" dirty="0" err="1" smtClean="0">
                <a:latin typeface="Times New Roman" pitchFamily="18" charset="0"/>
              </a:rPr>
              <a:t>Grauman</a:t>
            </a:r>
            <a:r>
              <a:rPr lang="en-US" sz="1600" dirty="0" smtClean="0">
                <a:latin typeface="Times New Roman" pitchFamily="18" charset="0"/>
              </a:rPr>
              <a:t> and B. </a:t>
            </a:r>
            <a:r>
              <a:rPr lang="en-US" sz="1600" dirty="0" err="1" smtClean="0">
                <a:latin typeface="Times New Roman" pitchFamily="18" charset="0"/>
              </a:rPr>
              <a:t>Leibe</a:t>
            </a:r>
            <a:endParaRPr lang="en-US" sz="16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149225" y="120650"/>
            <a:ext cx="86899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Large-scale image search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Combining local features, indexing, and spatial constraints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057400"/>
            <a:ext cx="798765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3581400" y="6260068"/>
            <a:ext cx="1828799" cy="36933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dirty="0" err="1" smtClean="0">
                <a:latin typeface="Times New Roman" pitchFamily="18" charset="0"/>
              </a:rPr>
              <a:t>Philbin</a:t>
            </a:r>
            <a:r>
              <a:rPr lang="en-US" dirty="0" smtClean="0">
                <a:latin typeface="Times New Roman" pitchFamily="18" charset="0"/>
              </a:rPr>
              <a:t> et al. ‘07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149225" y="120650"/>
            <a:ext cx="86899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Large-scale image search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Combining local features, indexing, and spatial constraints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825" y="1524000"/>
            <a:ext cx="734377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ideas in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1960s – early 1990s: the geometric era</a:t>
            </a:r>
          </a:p>
          <a:p>
            <a:r>
              <a:rPr lang="en-US" dirty="0" smtClean="0"/>
              <a:t>1990s: appearance-based models</a:t>
            </a:r>
          </a:p>
          <a:p>
            <a:r>
              <a:rPr lang="en-US" dirty="0" smtClean="0"/>
              <a:t>Mid-1990s: sliding window approaches</a:t>
            </a:r>
          </a:p>
          <a:p>
            <a:r>
              <a:rPr lang="en-US" dirty="0" smtClean="0"/>
              <a:t>Late 1990s: local features</a:t>
            </a:r>
          </a:p>
          <a:p>
            <a:r>
              <a:rPr lang="en-US" dirty="0" smtClean="0"/>
              <a:t>Early 2000s: parts-and-shape models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200400"/>
            <a:ext cx="4292600" cy="315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Parts-and-shape models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152400" y="1524000"/>
            <a:ext cx="8229600" cy="444976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Model:</a:t>
            </a:r>
          </a:p>
          <a:p>
            <a:pPr lvl="1" eaLnBrk="1" hangingPunct="1"/>
            <a:r>
              <a:rPr lang="en-US" dirty="0" smtClean="0"/>
              <a:t>Object as a set of parts</a:t>
            </a:r>
          </a:p>
          <a:p>
            <a:pPr lvl="1" eaLnBrk="1" hangingPunct="1"/>
            <a:r>
              <a:rPr lang="en-US" dirty="0" smtClean="0"/>
              <a:t>Relative locations between parts</a:t>
            </a:r>
          </a:p>
          <a:p>
            <a:pPr lvl="1" eaLnBrk="1" hangingPunct="1"/>
            <a:r>
              <a:rPr lang="en-US" dirty="0" smtClean="0"/>
              <a:t>Appearance of part</a:t>
            </a:r>
          </a:p>
          <a:p>
            <a:pPr lvl="1" eaLnBrk="1" hangingPunct="1">
              <a:buFontTx/>
              <a:buNone/>
            </a:pPr>
            <a:endParaRPr lang="en-US" dirty="0" smtClean="0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5994400" y="6553200"/>
            <a:ext cx="314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Figure from [Fischler </a:t>
            </a:r>
            <a:r>
              <a:rPr lang="en-GB" sz="1400"/>
              <a:t>&amp; Elschlager </a:t>
            </a:r>
            <a:r>
              <a:rPr lang="en-US" sz="1400"/>
              <a:t>73]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0" y="72723"/>
            <a:ext cx="9144000" cy="576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608" tIns="41804" rIns="83608" bIns="41804" anchor="ctr">
            <a:spAutoFit/>
          </a:bodyPr>
          <a:lstStyle/>
          <a:p>
            <a:pPr algn="ctr" defTabSz="830263" eaLnBrk="0" hangingPunct="0">
              <a:tabLst>
                <a:tab pos="0" algn="l"/>
                <a:tab pos="414338" algn="l"/>
                <a:tab pos="830263" algn="l"/>
                <a:tab pos="1244600" algn="l"/>
                <a:tab pos="1658938" algn="l"/>
                <a:tab pos="2073275" algn="l"/>
                <a:tab pos="2489200" algn="l"/>
                <a:tab pos="2903538" algn="l"/>
                <a:tab pos="3317875" algn="l"/>
                <a:tab pos="3732213" algn="l"/>
                <a:tab pos="4148138" algn="l"/>
                <a:tab pos="4562475" algn="l"/>
                <a:tab pos="4976813" algn="l"/>
                <a:tab pos="5392738" algn="l"/>
                <a:tab pos="5807075" algn="l"/>
                <a:tab pos="6221413" algn="l"/>
                <a:tab pos="6635750" algn="l"/>
                <a:tab pos="7051675" algn="l"/>
                <a:tab pos="7466013" algn="l"/>
                <a:tab pos="7880350" algn="l"/>
                <a:tab pos="8294688" algn="l"/>
              </a:tabLst>
            </a:pPr>
            <a:r>
              <a:rPr lang="en-GB" sz="3200" dirty="0" smtClean="0"/>
              <a:t>Constellation models</a:t>
            </a:r>
            <a:endParaRPr lang="en-GB" sz="3200" dirty="0"/>
          </a:p>
        </p:txBody>
      </p:sp>
      <p:grpSp>
        <p:nvGrpSpPr>
          <p:cNvPr id="34819" name="Group 22"/>
          <p:cNvGrpSpPr>
            <a:grpSpLocks/>
          </p:cNvGrpSpPr>
          <p:nvPr/>
        </p:nvGrpSpPr>
        <p:grpSpPr bwMode="auto">
          <a:xfrm>
            <a:off x="762000" y="762000"/>
            <a:ext cx="7696200" cy="5257800"/>
            <a:chOff x="192" y="432"/>
            <a:chExt cx="5259" cy="3769"/>
          </a:xfrm>
        </p:grpSpPr>
        <p:pic>
          <p:nvPicPr>
            <p:cNvPr id="3482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24" y="622"/>
              <a:ext cx="2521" cy="1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44" y="2466"/>
              <a:ext cx="2507" cy="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3" name="Picture 5" descr="car_fron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4" y="432"/>
              <a:ext cx="2112" cy="2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4" name="Picture 6" descr="First%20Bought%20Car%20Front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2" y="2400"/>
              <a:ext cx="2700" cy="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4825" name="Group 7"/>
            <p:cNvGrpSpPr>
              <a:grpSpLocks/>
            </p:cNvGrpSpPr>
            <p:nvPr/>
          </p:nvGrpSpPr>
          <p:grpSpPr bwMode="auto">
            <a:xfrm>
              <a:off x="576" y="1632"/>
              <a:ext cx="3213" cy="2569"/>
              <a:chOff x="576" y="1632"/>
              <a:chExt cx="3213" cy="2569"/>
            </a:xfrm>
          </p:grpSpPr>
          <p:sp>
            <p:nvSpPr>
              <p:cNvPr id="34836" name="Oval 8"/>
              <p:cNvSpPr>
                <a:spLocks noChangeArrowheads="1"/>
              </p:cNvSpPr>
              <p:nvPr/>
            </p:nvSpPr>
            <p:spPr bwMode="auto">
              <a:xfrm>
                <a:off x="3272" y="1711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7" name="Oval 9"/>
              <p:cNvSpPr>
                <a:spLocks noChangeArrowheads="1"/>
              </p:cNvSpPr>
              <p:nvPr/>
            </p:nvSpPr>
            <p:spPr bwMode="auto">
              <a:xfrm>
                <a:off x="3109" y="3641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8" name="Oval 10"/>
              <p:cNvSpPr>
                <a:spLocks noChangeArrowheads="1"/>
              </p:cNvSpPr>
              <p:nvPr/>
            </p:nvSpPr>
            <p:spPr bwMode="auto">
              <a:xfrm>
                <a:off x="720" y="1632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9" name="Oval 11"/>
              <p:cNvSpPr>
                <a:spLocks noChangeArrowheads="1"/>
              </p:cNvSpPr>
              <p:nvPr/>
            </p:nvSpPr>
            <p:spPr bwMode="auto">
              <a:xfrm>
                <a:off x="576" y="3504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4826" name="Group 12"/>
            <p:cNvGrpSpPr>
              <a:grpSpLocks/>
            </p:cNvGrpSpPr>
            <p:nvPr/>
          </p:nvGrpSpPr>
          <p:grpSpPr bwMode="auto">
            <a:xfrm>
              <a:off x="1776" y="578"/>
              <a:ext cx="3058" cy="2430"/>
              <a:chOff x="1776" y="578"/>
              <a:chExt cx="3058" cy="2430"/>
            </a:xfrm>
          </p:grpSpPr>
          <p:sp>
            <p:nvSpPr>
              <p:cNvPr id="34832" name="Oval 13"/>
              <p:cNvSpPr>
                <a:spLocks noChangeArrowheads="1"/>
              </p:cNvSpPr>
              <p:nvPr/>
            </p:nvSpPr>
            <p:spPr bwMode="auto">
              <a:xfrm>
                <a:off x="4317" y="578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3" name="Oval 14"/>
              <p:cNvSpPr>
                <a:spLocks noChangeArrowheads="1"/>
              </p:cNvSpPr>
              <p:nvPr/>
            </p:nvSpPr>
            <p:spPr bwMode="auto">
              <a:xfrm>
                <a:off x="4242" y="2422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4" name="Oval 15"/>
              <p:cNvSpPr>
                <a:spLocks noChangeArrowheads="1"/>
              </p:cNvSpPr>
              <p:nvPr/>
            </p:nvSpPr>
            <p:spPr bwMode="auto">
              <a:xfrm>
                <a:off x="1776" y="624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5" name="Oval 16"/>
              <p:cNvSpPr>
                <a:spLocks noChangeArrowheads="1"/>
              </p:cNvSpPr>
              <p:nvPr/>
            </p:nvSpPr>
            <p:spPr bwMode="auto">
              <a:xfrm>
                <a:off x="1872" y="2448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4827" name="Group 17"/>
            <p:cNvGrpSpPr>
              <a:grpSpLocks/>
            </p:cNvGrpSpPr>
            <p:nvPr/>
          </p:nvGrpSpPr>
          <p:grpSpPr bwMode="auto">
            <a:xfrm>
              <a:off x="2112" y="1188"/>
              <a:ext cx="3178" cy="2445"/>
              <a:chOff x="2112" y="1188"/>
              <a:chExt cx="3178" cy="2445"/>
            </a:xfrm>
          </p:grpSpPr>
          <p:sp>
            <p:nvSpPr>
              <p:cNvPr id="34828" name="Oval 18"/>
              <p:cNvSpPr>
                <a:spLocks noChangeArrowheads="1"/>
              </p:cNvSpPr>
              <p:nvPr/>
            </p:nvSpPr>
            <p:spPr bwMode="auto">
              <a:xfrm>
                <a:off x="4589" y="1188"/>
                <a:ext cx="518" cy="561"/>
              </a:xfrm>
              <a:prstGeom prst="ellipse">
                <a:avLst/>
              </a:prstGeom>
              <a:noFill/>
              <a:ln w="25416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29" name="Oval 19"/>
              <p:cNvSpPr>
                <a:spLocks noChangeArrowheads="1"/>
              </p:cNvSpPr>
              <p:nvPr/>
            </p:nvSpPr>
            <p:spPr bwMode="auto">
              <a:xfrm>
                <a:off x="4773" y="2988"/>
                <a:ext cx="517" cy="560"/>
              </a:xfrm>
              <a:prstGeom prst="ellipse">
                <a:avLst/>
              </a:prstGeom>
              <a:noFill/>
              <a:ln w="25416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0" name="Oval 20"/>
              <p:cNvSpPr>
                <a:spLocks noChangeArrowheads="1"/>
              </p:cNvSpPr>
              <p:nvPr/>
            </p:nvSpPr>
            <p:spPr bwMode="auto">
              <a:xfrm>
                <a:off x="2112" y="1248"/>
                <a:ext cx="518" cy="561"/>
              </a:xfrm>
              <a:prstGeom prst="ellipse">
                <a:avLst/>
              </a:prstGeom>
              <a:noFill/>
              <a:ln w="25416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1" name="Oval 21"/>
              <p:cNvSpPr>
                <a:spLocks noChangeArrowheads="1"/>
              </p:cNvSpPr>
              <p:nvPr/>
            </p:nvSpPr>
            <p:spPr bwMode="auto">
              <a:xfrm>
                <a:off x="2304" y="3072"/>
                <a:ext cx="518" cy="561"/>
              </a:xfrm>
              <a:prstGeom prst="ellipse">
                <a:avLst/>
              </a:prstGeom>
              <a:noFill/>
              <a:ln w="254160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4820" name="Text Box 23"/>
          <p:cNvSpPr txBox="1">
            <a:spLocks noChangeArrowheads="1"/>
          </p:cNvSpPr>
          <p:nvPr/>
        </p:nvSpPr>
        <p:spPr bwMode="auto">
          <a:xfrm>
            <a:off x="152400" y="6324600"/>
            <a:ext cx="891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Weber, Welling &amp; Perona (2000), Fergus, Perona &amp; Zisserman (2003)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Representing people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>
            <p:ph sz="quarter"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14690" name="Image" r:id="rId4" imgW="13003175" imgH="9752381" progId="">
              <p:embed/>
            </p:oleObj>
          </a:graphicData>
        </a:graphic>
      </p:graphicFrame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600200"/>
            <a:ext cx="2971800" cy="330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5029200" y="2209800"/>
            <a:ext cx="228600" cy="3048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ideas in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1960s – early 1990s: the geometric era</a:t>
            </a:r>
          </a:p>
          <a:p>
            <a:r>
              <a:rPr lang="en-US" dirty="0" smtClean="0"/>
              <a:t>1990s: appearance-based models</a:t>
            </a:r>
          </a:p>
          <a:p>
            <a:r>
              <a:rPr lang="en-US" dirty="0" smtClean="0"/>
              <a:t>Mid-1990s: sliding window approaches</a:t>
            </a:r>
          </a:p>
          <a:p>
            <a:r>
              <a:rPr lang="en-US" dirty="0" smtClean="0"/>
              <a:t>Late 1990s: local features</a:t>
            </a:r>
          </a:p>
          <a:p>
            <a:r>
              <a:rPr lang="en-US" dirty="0" smtClean="0"/>
              <a:t>Early 2000s: parts-and-shape models</a:t>
            </a:r>
          </a:p>
          <a:p>
            <a:r>
              <a:rPr lang="en-US" dirty="0" smtClean="0"/>
              <a:t>Mid-2000s: bags of features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/>
          </p:cNvGrpSpPr>
          <p:nvPr/>
        </p:nvGrpSpPr>
        <p:grpSpPr bwMode="auto">
          <a:xfrm>
            <a:off x="990600" y="1676400"/>
            <a:ext cx="2833688" cy="4691063"/>
            <a:chOff x="528" y="336"/>
            <a:chExt cx="1954" cy="3477"/>
          </a:xfrm>
        </p:grpSpPr>
        <p:pic>
          <p:nvPicPr>
            <p:cNvPr id="36882" name="Picture 3" descr="DaVinci_face_onl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392"/>
              <a:ext cx="1954" cy="2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0244" name="Text Box 4"/>
            <p:cNvSpPr txBox="1">
              <a:spLocks noChangeArrowheads="1"/>
            </p:cNvSpPr>
            <p:nvPr/>
          </p:nvSpPr>
          <p:spPr bwMode="auto">
            <a:xfrm>
              <a:off x="576" y="336"/>
              <a:ext cx="1584" cy="586"/>
            </a:xfrm>
            <a:prstGeom prst="rect">
              <a:avLst/>
            </a:prstGeom>
            <a:solidFill>
              <a:srgbClr val="DCF6D6"/>
            </a:solidFill>
            <a:ln w="28575">
              <a:solidFill>
                <a:srgbClr val="008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44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Object</a:t>
              </a:r>
            </a:p>
          </p:txBody>
        </p:sp>
      </p:grpSp>
      <p:grpSp>
        <p:nvGrpSpPr>
          <p:cNvPr id="36867" name="Group 6"/>
          <p:cNvGrpSpPr>
            <a:grpSpLocks/>
          </p:cNvGrpSpPr>
          <p:nvPr/>
        </p:nvGrpSpPr>
        <p:grpSpPr bwMode="auto">
          <a:xfrm>
            <a:off x="5053013" y="3048000"/>
            <a:ext cx="2719387" cy="3733800"/>
            <a:chOff x="3072" y="1008"/>
            <a:chExt cx="2274" cy="3168"/>
          </a:xfrm>
        </p:grpSpPr>
        <p:pic>
          <p:nvPicPr>
            <p:cNvPr id="36871" name="Picture 7" descr="lunch-bagtran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72" y="1008"/>
              <a:ext cx="2274" cy="3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2" name="Picture 8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49399" t="22293" r="38898" b="71706"/>
            <a:stretch>
              <a:fillRect/>
            </a:stretch>
          </p:blipFill>
          <p:spPr bwMode="auto">
            <a:xfrm>
              <a:off x="4560" y="3072"/>
              <a:ext cx="480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3" name="Picture 9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57591" t="4288" r="29535" b="88853"/>
            <a:stretch>
              <a:fillRect/>
            </a:stretch>
          </p:blipFill>
          <p:spPr bwMode="auto">
            <a:xfrm>
              <a:off x="4224" y="1632"/>
              <a:ext cx="432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4" name="Picture 10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43547" t="38583" r="43579" b="54558"/>
            <a:stretch>
              <a:fillRect/>
            </a:stretch>
          </p:blipFill>
          <p:spPr bwMode="auto">
            <a:xfrm>
              <a:off x="3360" y="3120"/>
              <a:ext cx="432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5" name="Picture 11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38866" t="15433" r="51772" b="79422"/>
            <a:stretch>
              <a:fillRect/>
            </a:stretch>
          </p:blipFill>
          <p:spPr bwMode="auto">
            <a:xfrm>
              <a:off x="4416" y="2496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6" name="Picture 12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58762" t="14577" r="31876" b="79422"/>
            <a:stretch>
              <a:fillRect/>
            </a:stretch>
          </p:blipFill>
          <p:spPr bwMode="auto">
            <a:xfrm>
              <a:off x="3840" y="2544"/>
              <a:ext cx="384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7" name="Picture 13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56421" t="32582" r="31876" b="62274"/>
            <a:stretch>
              <a:fillRect/>
            </a:stretch>
          </p:blipFill>
          <p:spPr bwMode="auto">
            <a:xfrm>
              <a:off x="4368" y="3600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8" name="Picture 14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58762" t="27437" r="31876" b="67418"/>
            <a:stretch>
              <a:fillRect/>
            </a:stretch>
          </p:blipFill>
          <p:spPr bwMode="auto">
            <a:xfrm>
              <a:off x="4512" y="2064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9" name="Picture 15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59932" t="23151" r="31876" b="71706"/>
            <a:stretch>
              <a:fillRect/>
            </a:stretch>
          </p:blipFill>
          <p:spPr bwMode="auto">
            <a:xfrm>
              <a:off x="4032" y="302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80" name="Picture 16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47058" t="24008" r="45920" b="63130"/>
            <a:stretch>
              <a:fillRect/>
            </a:stretch>
          </p:blipFill>
          <p:spPr bwMode="auto">
            <a:xfrm>
              <a:off x="3792" y="1680"/>
              <a:ext cx="288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81" name="Picture 17" descr="ermine"/>
            <p:cNvPicPr>
              <a:picLocks noChangeAspect="1" noChangeArrowheads="1"/>
            </p:cNvPicPr>
            <p:nvPr/>
          </p:nvPicPr>
          <p:blipFill>
            <a:blip r:embed="rId5" cstate="print"/>
            <a:srcRect l="50569" t="17148" r="37727" b="76851"/>
            <a:stretch>
              <a:fillRect/>
            </a:stretch>
          </p:blipFill>
          <p:spPr bwMode="auto">
            <a:xfrm>
              <a:off x="3648" y="3552"/>
              <a:ext cx="480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50258" name="Text Box 18"/>
          <p:cNvSpPr txBox="1">
            <a:spLocks noChangeArrowheads="1"/>
          </p:cNvSpPr>
          <p:nvPr/>
        </p:nvSpPr>
        <p:spPr bwMode="auto">
          <a:xfrm>
            <a:off x="4402138" y="1295400"/>
            <a:ext cx="3827462" cy="1460500"/>
          </a:xfrm>
          <a:prstGeom prst="rect">
            <a:avLst/>
          </a:prstGeom>
          <a:solidFill>
            <a:srgbClr val="DFCCAB"/>
          </a:solidFill>
          <a:ln w="28575">
            <a:solidFill>
              <a:srgbClr val="9A79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effectLst>
                  <a:outerShdw blurRad="38100" dist="38100" dir="2700000" algn="tl">
                    <a:srgbClr val="FFFFFF"/>
                  </a:outerShdw>
                </a:effectLst>
              </a:rPr>
              <a:t>Bag of ‘words’</a:t>
            </a:r>
          </a:p>
        </p:txBody>
      </p:sp>
      <p:sp>
        <p:nvSpPr>
          <p:cNvPr id="36869" name="Line 19"/>
          <p:cNvSpPr>
            <a:spLocks noChangeShapeType="1"/>
          </p:cNvSpPr>
          <p:nvPr/>
        </p:nvSpPr>
        <p:spPr bwMode="auto">
          <a:xfrm>
            <a:off x="3357563" y="2000250"/>
            <a:ext cx="1044575" cy="0"/>
          </a:xfrm>
          <a:prstGeom prst="line">
            <a:avLst/>
          </a:prstGeom>
          <a:noFill/>
          <a:ln w="38100">
            <a:solidFill>
              <a:srgbClr val="3333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0" name="Rectangle 2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mtClean="0"/>
              <a:t>Bag-of-features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Objects as texture</a:t>
            </a:r>
          </a:p>
        </p:txBody>
      </p:sp>
      <p:sp>
        <p:nvSpPr>
          <p:cNvPr id="3111" name="Rectangle 40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All of these are treated as being the same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No distinction between foreground and background: scene recognition?</a:t>
            </a:r>
          </a:p>
        </p:txBody>
      </p:sp>
      <p:grpSp>
        <p:nvGrpSpPr>
          <p:cNvPr id="3105" name="Group 3"/>
          <p:cNvGrpSpPr>
            <a:grpSpLocks/>
          </p:cNvGrpSpPr>
          <p:nvPr/>
        </p:nvGrpSpPr>
        <p:grpSpPr bwMode="auto">
          <a:xfrm>
            <a:off x="6324600" y="2667000"/>
            <a:ext cx="2741613" cy="2019300"/>
            <a:chOff x="3216" y="1440"/>
            <a:chExt cx="2352" cy="1733"/>
          </a:xfrm>
        </p:grpSpPr>
        <p:graphicFrame>
          <p:nvGraphicFramePr>
            <p:cNvPr id="3094" name="Object 4"/>
            <p:cNvGraphicFramePr>
              <a:graphicFrameLocks noChangeAspect="1"/>
            </p:cNvGraphicFramePr>
            <p:nvPr/>
          </p:nvGraphicFramePr>
          <p:xfrm>
            <a:off x="3744" y="1584"/>
            <a:ext cx="327" cy="209"/>
          </p:xfrm>
          <a:graphic>
            <a:graphicData uri="http://schemas.openxmlformats.org/presentationml/2006/ole">
              <p:oleObj spid="_x0000_s3094" name="Photo Editor Photo" r:id="rId4" imgW="657317" imgH="419048" progId="">
                <p:embed/>
              </p:oleObj>
            </a:graphicData>
          </a:graphic>
        </p:graphicFrame>
        <p:graphicFrame>
          <p:nvGraphicFramePr>
            <p:cNvPr id="3095" name="Object 5"/>
            <p:cNvGraphicFramePr>
              <a:graphicFrameLocks noChangeAspect="1"/>
            </p:cNvGraphicFramePr>
            <p:nvPr/>
          </p:nvGraphicFramePr>
          <p:xfrm>
            <a:off x="4608" y="1632"/>
            <a:ext cx="341" cy="246"/>
          </p:xfrm>
          <a:graphic>
            <a:graphicData uri="http://schemas.openxmlformats.org/presentationml/2006/ole">
              <p:oleObj spid="_x0000_s3095" name="Photo Editor Photo" r:id="rId5" imgW="685714" imgH="495369" progId="">
                <p:embed/>
              </p:oleObj>
            </a:graphicData>
          </a:graphic>
        </p:graphicFrame>
        <p:graphicFrame>
          <p:nvGraphicFramePr>
            <p:cNvPr id="3096" name="Object 6"/>
            <p:cNvGraphicFramePr>
              <a:graphicFrameLocks noChangeAspect="1"/>
            </p:cNvGraphicFramePr>
            <p:nvPr/>
          </p:nvGraphicFramePr>
          <p:xfrm>
            <a:off x="4176" y="1880"/>
            <a:ext cx="289" cy="370"/>
          </p:xfrm>
          <a:graphic>
            <a:graphicData uri="http://schemas.openxmlformats.org/presentationml/2006/ole">
              <p:oleObj spid="_x0000_s3096" name="Photo Editor Photo" r:id="rId6" imgW="581106" imgH="743054" progId="">
                <p:embed/>
              </p:oleObj>
            </a:graphicData>
          </a:graphic>
        </p:graphicFrame>
        <p:graphicFrame>
          <p:nvGraphicFramePr>
            <p:cNvPr id="3097" name="Object 7"/>
            <p:cNvGraphicFramePr>
              <a:graphicFrameLocks noChangeAspect="1"/>
            </p:cNvGraphicFramePr>
            <p:nvPr/>
          </p:nvGraphicFramePr>
          <p:xfrm>
            <a:off x="4080" y="2400"/>
            <a:ext cx="488" cy="327"/>
          </p:xfrm>
          <a:graphic>
            <a:graphicData uri="http://schemas.openxmlformats.org/presentationml/2006/ole">
              <p:oleObj spid="_x0000_s3097" name="Photo Editor Photo" r:id="rId7" imgW="980952" imgH="657317" progId="">
                <p:embed/>
              </p:oleObj>
            </a:graphicData>
          </a:graphic>
        </p:graphicFrame>
        <p:graphicFrame>
          <p:nvGraphicFramePr>
            <p:cNvPr id="3098" name="Object 8"/>
            <p:cNvGraphicFramePr>
              <a:graphicFrameLocks noChangeAspect="1"/>
            </p:cNvGraphicFramePr>
            <p:nvPr/>
          </p:nvGraphicFramePr>
          <p:xfrm>
            <a:off x="5184" y="1440"/>
            <a:ext cx="384" cy="261"/>
          </p:xfrm>
          <a:graphic>
            <a:graphicData uri="http://schemas.openxmlformats.org/presentationml/2006/ole">
              <p:oleObj spid="_x0000_s3098" name="Photo Editor Photo" r:id="rId8" imgW="771429" imgH="523810" progId="">
                <p:embed/>
              </p:oleObj>
            </a:graphicData>
          </a:graphic>
        </p:graphicFrame>
        <p:graphicFrame>
          <p:nvGraphicFramePr>
            <p:cNvPr id="3099" name="Object 9"/>
            <p:cNvGraphicFramePr>
              <a:graphicFrameLocks noChangeAspect="1"/>
            </p:cNvGraphicFramePr>
            <p:nvPr/>
          </p:nvGraphicFramePr>
          <p:xfrm>
            <a:off x="3216" y="1824"/>
            <a:ext cx="261" cy="755"/>
          </p:xfrm>
          <a:graphic>
            <a:graphicData uri="http://schemas.openxmlformats.org/presentationml/2006/ole">
              <p:oleObj spid="_x0000_s3099" name="Photo Editor Photo" r:id="rId9" imgW="523810" imgH="1514686" progId="">
                <p:embed/>
              </p:oleObj>
            </a:graphicData>
          </a:graphic>
        </p:graphicFrame>
        <p:graphicFrame>
          <p:nvGraphicFramePr>
            <p:cNvPr id="3100" name="Object 10"/>
            <p:cNvGraphicFramePr>
              <a:graphicFrameLocks noChangeAspect="1"/>
            </p:cNvGraphicFramePr>
            <p:nvPr/>
          </p:nvGraphicFramePr>
          <p:xfrm>
            <a:off x="4848" y="2160"/>
            <a:ext cx="303" cy="260"/>
          </p:xfrm>
          <a:graphic>
            <a:graphicData uri="http://schemas.openxmlformats.org/presentationml/2006/ole">
              <p:oleObj spid="_x0000_s3100" name="Photo Editor Photo" r:id="rId10" imgW="609524" imgH="523810" progId="">
                <p:embed/>
              </p:oleObj>
            </a:graphicData>
          </a:graphic>
        </p:graphicFrame>
        <p:graphicFrame>
          <p:nvGraphicFramePr>
            <p:cNvPr id="3101" name="Object 11"/>
            <p:cNvGraphicFramePr>
              <a:graphicFrameLocks noChangeAspect="1"/>
            </p:cNvGraphicFramePr>
            <p:nvPr/>
          </p:nvGraphicFramePr>
          <p:xfrm>
            <a:off x="3648" y="2784"/>
            <a:ext cx="294" cy="389"/>
          </p:xfrm>
          <a:graphic>
            <a:graphicData uri="http://schemas.openxmlformats.org/presentationml/2006/ole">
              <p:oleObj spid="_x0000_s3101" name="Photo Editor Photo" r:id="rId11" imgW="590476" imgH="781159" progId="">
                <p:embed/>
              </p:oleObj>
            </a:graphicData>
          </a:graphic>
        </p:graphicFrame>
        <p:graphicFrame>
          <p:nvGraphicFramePr>
            <p:cNvPr id="3102" name="Object 12"/>
            <p:cNvGraphicFramePr>
              <a:graphicFrameLocks noChangeAspect="1"/>
            </p:cNvGraphicFramePr>
            <p:nvPr/>
          </p:nvGraphicFramePr>
          <p:xfrm>
            <a:off x="4416" y="2832"/>
            <a:ext cx="384" cy="261"/>
          </p:xfrm>
          <a:graphic>
            <a:graphicData uri="http://schemas.openxmlformats.org/presentationml/2006/ole">
              <p:oleObj spid="_x0000_s3102" name="Photo Editor Photo" r:id="rId12" imgW="771429" imgH="523810" progId="">
                <p:embed/>
              </p:oleObj>
            </a:graphicData>
          </a:graphic>
        </p:graphicFrame>
        <p:graphicFrame>
          <p:nvGraphicFramePr>
            <p:cNvPr id="3103" name="Object 13"/>
            <p:cNvGraphicFramePr>
              <a:graphicFrameLocks noChangeAspect="1"/>
            </p:cNvGraphicFramePr>
            <p:nvPr/>
          </p:nvGraphicFramePr>
          <p:xfrm>
            <a:off x="3696" y="2112"/>
            <a:ext cx="303" cy="260"/>
          </p:xfrm>
          <a:graphic>
            <a:graphicData uri="http://schemas.openxmlformats.org/presentationml/2006/ole">
              <p:oleObj spid="_x0000_s3103" name="Photo Editor Photo" r:id="rId13" imgW="609524" imgH="523810" progId="">
                <p:embed/>
              </p:oleObj>
            </a:graphicData>
          </a:graphic>
        </p:graphicFrame>
      </p:grpSp>
      <p:grpSp>
        <p:nvGrpSpPr>
          <p:cNvPr id="3106" name="Group 14"/>
          <p:cNvGrpSpPr>
            <a:grpSpLocks/>
          </p:cNvGrpSpPr>
          <p:nvPr/>
        </p:nvGrpSpPr>
        <p:grpSpPr bwMode="auto">
          <a:xfrm>
            <a:off x="228600" y="2514600"/>
            <a:ext cx="2381250" cy="2319338"/>
            <a:chOff x="624" y="1536"/>
            <a:chExt cx="1863" cy="1815"/>
          </a:xfrm>
        </p:grpSpPr>
        <p:graphicFrame>
          <p:nvGraphicFramePr>
            <p:cNvPr id="3084" name="Object 15"/>
            <p:cNvGraphicFramePr>
              <a:graphicFrameLocks noChangeAspect="1"/>
            </p:cNvGraphicFramePr>
            <p:nvPr/>
          </p:nvGraphicFramePr>
          <p:xfrm>
            <a:off x="2160" y="1680"/>
            <a:ext cx="327" cy="209"/>
          </p:xfrm>
          <a:graphic>
            <a:graphicData uri="http://schemas.openxmlformats.org/presentationml/2006/ole">
              <p:oleObj spid="_x0000_s3084" name="Photo Editor Photo" r:id="rId14" imgW="657317" imgH="419048" progId="">
                <p:embed/>
              </p:oleObj>
            </a:graphicData>
          </a:graphic>
        </p:graphicFrame>
        <p:graphicFrame>
          <p:nvGraphicFramePr>
            <p:cNvPr id="3085" name="Object 16"/>
            <p:cNvGraphicFramePr>
              <a:graphicFrameLocks noChangeAspect="1"/>
            </p:cNvGraphicFramePr>
            <p:nvPr/>
          </p:nvGraphicFramePr>
          <p:xfrm>
            <a:off x="624" y="2688"/>
            <a:ext cx="341" cy="246"/>
          </p:xfrm>
          <a:graphic>
            <a:graphicData uri="http://schemas.openxmlformats.org/presentationml/2006/ole">
              <p:oleObj spid="_x0000_s3085" name="Photo Editor Photo" r:id="rId15" imgW="685714" imgH="495369" progId="">
                <p:embed/>
              </p:oleObj>
            </a:graphicData>
          </a:graphic>
        </p:graphicFrame>
        <p:graphicFrame>
          <p:nvGraphicFramePr>
            <p:cNvPr id="3086" name="Object 17"/>
            <p:cNvGraphicFramePr>
              <a:graphicFrameLocks noChangeAspect="1"/>
            </p:cNvGraphicFramePr>
            <p:nvPr/>
          </p:nvGraphicFramePr>
          <p:xfrm>
            <a:off x="816" y="1536"/>
            <a:ext cx="289" cy="370"/>
          </p:xfrm>
          <a:graphic>
            <a:graphicData uri="http://schemas.openxmlformats.org/presentationml/2006/ole">
              <p:oleObj spid="_x0000_s3086" name="Photo Editor Photo" r:id="rId16" imgW="581106" imgH="743054" progId="">
                <p:embed/>
              </p:oleObj>
            </a:graphicData>
          </a:graphic>
        </p:graphicFrame>
        <p:graphicFrame>
          <p:nvGraphicFramePr>
            <p:cNvPr id="3087" name="Object 18"/>
            <p:cNvGraphicFramePr>
              <a:graphicFrameLocks noChangeAspect="1"/>
            </p:cNvGraphicFramePr>
            <p:nvPr/>
          </p:nvGraphicFramePr>
          <p:xfrm>
            <a:off x="1920" y="3024"/>
            <a:ext cx="488" cy="327"/>
          </p:xfrm>
          <a:graphic>
            <a:graphicData uri="http://schemas.openxmlformats.org/presentationml/2006/ole">
              <p:oleObj spid="_x0000_s3087" name="Photo Editor Photo" r:id="rId17" imgW="980952" imgH="657317" progId="">
                <p:embed/>
              </p:oleObj>
            </a:graphicData>
          </a:graphic>
        </p:graphicFrame>
        <p:graphicFrame>
          <p:nvGraphicFramePr>
            <p:cNvPr id="3088" name="Object 19"/>
            <p:cNvGraphicFramePr>
              <a:graphicFrameLocks noChangeAspect="1"/>
            </p:cNvGraphicFramePr>
            <p:nvPr/>
          </p:nvGraphicFramePr>
          <p:xfrm>
            <a:off x="1152" y="2736"/>
            <a:ext cx="384" cy="261"/>
          </p:xfrm>
          <a:graphic>
            <a:graphicData uri="http://schemas.openxmlformats.org/presentationml/2006/ole">
              <p:oleObj spid="_x0000_s3088" name="Photo Editor Photo" r:id="rId18" imgW="771429" imgH="523810" progId="">
                <p:embed/>
              </p:oleObj>
            </a:graphicData>
          </a:graphic>
        </p:graphicFrame>
        <p:graphicFrame>
          <p:nvGraphicFramePr>
            <p:cNvPr id="3089" name="Object 20"/>
            <p:cNvGraphicFramePr>
              <a:graphicFrameLocks noChangeAspect="1"/>
            </p:cNvGraphicFramePr>
            <p:nvPr/>
          </p:nvGraphicFramePr>
          <p:xfrm>
            <a:off x="1824" y="2016"/>
            <a:ext cx="261" cy="755"/>
          </p:xfrm>
          <a:graphic>
            <a:graphicData uri="http://schemas.openxmlformats.org/presentationml/2006/ole">
              <p:oleObj spid="_x0000_s3089" name="Photo Editor Photo" r:id="rId19" imgW="523810" imgH="1514686" progId="">
                <p:embed/>
              </p:oleObj>
            </a:graphicData>
          </a:graphic>
        </p:graphicFrame>
        <p:graphicFrame>
          <p:nvGraphicFramePr>
            <p:cNvPr id="3090" name="Object 21"/>
            <p:cNvGraphicFramePr>
              <a:graphicFrameLocks noChangeAspect="1"/>
            </p:cNvGraphicFramePr>
            <p:nvPr/>
          </p:nvGraphicFramePr>
          <p:xfrm>
            <a:off x="1200" y="1584"/>
            <a:ext cx="303" cy="260"/>
          </p:xfrm>
          <a:graphic>
            <a:graphicData uri="http://schemas.openxmlformats.org/presentationml/2006/ole">
              <p:oleObj spid="_x0000_s3090" name="Photo Editor Photo" r:id="rId20" imgW="609524" imgH="523810" progId="">
                <p:embed/>
              </p:oleObj>
            </a:graphicData>
          </a:graphic>
        </p:graphicFrame>
        <p:graphicFrame>
          <p:nvGraphicFramePr>
            <p:cNvPr id="3091" name="Object 22"/>
            <p:cNvGraphicFramePr>
              <a:graphicFrameLocks noChangeAspect="1"/>
            </p:cNvGraphicFramePr>
            <p:nvPr/>
          </p:nvGraphicFramePr>
          <p:xfrm>
            <a:off x="1536" y="1536"/>
            <a:ext cx="294" cy="389"/>
          </p:xfrm>
          <a:graphic>
            <a:graphicData uri="http://schemas.openxmlformats.org/presentationml/2006/ole">
              <p:oleObj spid="_x0000_s3091" name="Photo Editor Photo" r:id="rId21" imgW="590476" imgH="781159" progId="">
                <p:embed/>
              </p:oleObj>
            </a:graphicData>
          </a:graphic>
        </p:graphicFrame>
        <p:graphicFrame>
          <p:nvGraphicFramePr>
            <p:cNvPr id="3092" name="Object 23"/>
            <p:cNvGraphicFramePr>
              <a:graphicFrameLocks noChangeAspect="1"/>
            </p:cNvGraphicFramePr>
            <p:nvPr/>
          </p:nvGraphicFramePr>
          <p:xfrm>
            <a:off x="1296" y="2208"/>
            <a:ext cx="384" cy="261"/>
          </p:xfrm>
          <a:graphic>
            <a:graphicData uri="http://schemas.openxmlformats.org/presentationml/2006/ole">
              <p:oleObj spid="_x0000_s3092" name="Photo Editor Photo" r:id="rId22" imgW="771429" imgH="523810" progId="">
                <p:embed/>
              </p:oleObj>
            </a:graphicData>
          </a:graphic>
        </p:graphicFrame>
        <p:graphicFrame>
          <p:nvGraphicFramePr>
            <p:cNvPr id="3093" name="Object 24"/>
            <p:cNvGraphicFramePr>
              <a:graphicFrameLocks noChangeAspect="1"/>
            </p:cNvGraphicFramePr>
            <p:nvPr/>
          </p:nvGraphicFramePr>
          <p:xfrm>
            <a:off x="816" y="2056"/>
            <a:ext cx="303" cy="260"/>
          </p:xfrm>
          <a:graphic>
            <a:graphicData uri="http://schemas.openxmlformats.org/presentationml/2006/ole">
              <p:oleObj spid="_x0000_s3093" name="Photo Editor Photo" r:id="rId23" imgW="609524" imgH="523810" progId="">
                <p:embed/>
              </p:oleObj>
            </a:graphicData>
          </a:graphic>
        </p:graphicFrame>
      </p:grpSp>
      <p:grpSp>
        <p:nvGrpSpPr>
          <p:cNvPr id="3107" name="Group 25"/>
          <p:cNvGrpSpPr>
            <a:grpSpLocks/>
          </p:cNvGrpSpPr>
          <p:nvPr/>
        </p:nvGrpSpPr>
        <p:grpSpPr bwMode="auto">
          <a:xfrm>
            <a:off x="3048000" y="2971800"/>
            <a:ext cx="2743200" cy="1679575"/>
            <a:chOff x="-96" y="2016"/>
            <a:chExt cx="2127" cy="1302"/>
          </a:xfrm>
        </p:grpSpPr>
        <p:graphicFrame>
          <p:nvGraphicFramePr>
            <p:cNvPr id="3074" name="Object 26"/>
            <p:cNvGraphicFramePr>
              <a:graphicFrameLocks noChangeAspect="1"/>
            </p:cNvGraphicFramePr>
            <p:nvPr/>
          </p:nvGraphicFramePr>
          <p:xfrm>
            <a:off x="432" y="2400"/>
            <a:ext cx="327" cy="209"/>
          </p:xfrm>
          <a:graphic>
            <a:graphicData uri="http://schemas.openxmlformats.org/presentationml/2006/ole">
              <p:oleObj spid="_x0000_s3074" name="Photo Editor Photo" r:id="rId24" imgW="657317" imgH="419048" progId="">
                <p:embed/>
              </p:oleObj>
            </a:graphicData>
          </a:graphic>
        </p:graphicFrame>
        <p:graphicFrame>
          <p:nvGraphicFramePr>
            <p:cNvPr id="3075" name="Object 27"/>
            <p:cNvGraphicFramePr>
              <a:graphicFrameLocks noChangeAspect="1"/>
            </p:cNvGraphicFramePr>
            <p:nvPr/>
          </p:nvGraphicFramePr>
          <p:xfrm>
            <a:off x="384" y="3072"/>
            <a:ext cx="341" cy="246"/>
          </p:xfrm>
          <a:graphic>
            <a:graphicData uri="http://schemas.openxmlformats.org/presentationml/2006/ole">
              <p:oleObj spid="_x0000_s3075" name="Photo Editor Photo" r:id="rId25" imgW="685714" imgH="495369" progId="">
                <p:embed/>
              </p:oleObj>
            </a:graphicData>
          </a:graphic>
        </p:graphicFrame>
        <p:graphicFrame>
          <p:nvGraphicFramePr>
            <p:cNvPr id="3076" name="Object 28"/>
            <p:cNvGraphicFramePr>
              <a:graphicFrameLocks noChangeAspect="1"/>
            </p:cNvGraphicFramePr>
            <p:nvPr/>
          </p:nvGraphicFramePr>
          <p:xfrm>
            <a:off x="432" y="2640"/>
            <a:ext cx="289" cy="370"/>
          </p:xfrm>
          <a:graphic>
            <a:graphicData uri="http://schemas.openxmlformats.org/presentationml/2006/ole">
              <p:oleObj spid="_x0000_s3076" name="Photo Editor Photo" r:id="rId26" imgW="581106" imgH="743054" progId="">
                <p:embed/>
              </p:oleObj>
            </a:graphicData>
          </a:graphic>
        </p:graphicFrame>
        <p:graphicFrame>
          <p:nvGraphicFramePr>
            <p:cNvPr id="3077" name="Object 29"/>
            <p:cNvGraphicFramePr>
              <a:graphicFrameLocks noChangeAspect="1"/>
            </p:cNvGraphicFramePr>
            <p:nvPr/>
          </p:nvGraphicFramePr>
          <p:xfrm>
            <a:off x="336" y="2016"/>
            <a:ext cx="488" cy="327"/>
          </p:xfrm>
          <a:graphic>
            <a:graphicData uri="http://schemas.openxmlformats.org/presentationml/2006/ole">
              <p:oleObj spid="_x0000_s3077" name="Photo Editor Photo" r:id="rId27" imgW="980952" imgH="657317" progId="">
                <p:embed/>
              </p:oleObj>
            </a:graphicData>
          </a:graphic>
        </p:graphicFrame>
        <p:graphicFrame>
          <p:nvGraphicFramePr>
            <p:cNvPr id="3078" name="Object 30"/>
            <p:cNvGraphicFramePr>
              <a:graphicFrameLocks noChangeAspect="1"/>
            </p:cNvGraphicFramePr>
            <p:nvPr/>
          </p:nvGraphicFramePr>
          <p:xfrm>
            <a:off x="-96" y="2640"/>
            <a:ext cx="384" cy="261"/>
          </p:xfrm>
          <a:graphic>
            <a:graphicData uri="http://schemas.openxmlformats.org/presentationml/2006/ole">
              <p:oleObj spid="_x0000_s3078" name="Photo Editor Photo" r:id="rId28" imgW="771429" imgH="523810" progId="">
                <p:embed/>
              </p:oleObj>
            </a:graphicData>
          </a:graphic>
        </p:graphicFrame>
        <p:graphicFrame>
          <p:nvGraphicFramePr>
            <p:cNvPr id="3079" name="Object 31"/>
            <p:cNvGraphicFramePr>
              <a:graphicFrameLocks noChangeAspect="1"/>
            </p:cNvGraphicFramePr>
            <p:nvPr/>
          </p:nvGraphicFramePr>
          <p:xfrm>
            <a:off x="864" y="2544"/>
            <a:ext cx="261" cy="755"/>
          </p:xfrm>
          <a:graphic>
            <a:graphicData uri="http://schemas.openxmlformats.org/presentationml/2006/ole">
              <p:oleObj spid="_x0000_s3079" name="Photo Editor Photo" r:id="rId29" imgW="523810" imgH="1514686" progId="">
                <p:embed/>
              </p:oleObj>
            </a:graphicData>
          </a:graphic>
        </p:graphicFrame>
        <p:graphicFrame>
          <p:nvGraphicFramePr>
            <p:cNvPr id="3080" name="Object 32"/>
            <p:cNvGraphicFramePr>
              <a:graphicFrameLocks noChangeAspect="1"/>
            </p:cNvGraphicFramePr>
            <p:nvPr/>
          </p:nvGraphicFramePr>
          <p:xfrm>
            <a:off x="1632" y="2592"/>
            <a:ext cx="303" cy="260"/>
          </p:xfrm>
          <a:graphic>
            <a:graphicData uri="http://schemas.openxmlformats.org/presentationml/2006/ole">
              <p:oleObj spid="_x0000_s3080" name="Photo Editor Photo" r:id="rId30" imgW="609524" imgH="523810" progId="">
                <p:embed/>
              </p:oleObj>
            </a:graphicData>
          </a:graphic>
        </p:graphicFrame>
        <p:graphicFrame>
          <p:nvGraphicFramePr>
            <p:cNvPr id="3081" name="Object 33"/>
            <p:cNvGraphicFramePr>
              <a:graphicFrameLocks noChangeAspect="1"/>
            </p:cNvGraphicFramePr>
            <p:nvPr/>
          </p:nvGraphicFramePr>
          <p:xfrm>
            <a:off x="1152" y="2160"/>
            <a:ext cx="294" cy="389"/>
          </p:xfrm>
          <a:graphic>
            <a:graphicData uri="http://schemas.openxmlformats.org/presentationml/2006/ole">
              <p:oleObj spid="_x0000_s3081" name="Photo Editor Photo" r:id="rId31" imgW="590476" imgH="781159" progId="">
                <p:embed/>
              </p:oleObj>
            </a:graphicData>
          </a:graphic>
        </p:graphicFrame>
        <p:graphicFrame>
          <p:nvGraphicFramePr>
            <p:cNvPr id="3082" name="Object 34"/>
            <p:cNvGraphicFramePr>
              <a:graphicFrameLocks noChangeAspect="1"/>
            </p:cNvGraphicFramePr>
            <p:nvPr/>
          </p:nvGraphicFramePr>
          <p:xfrm>
            <a:off x="1344" y="2976"/>
            <a:ext cx="384" cy="261"/>
          </p:xfrm>
          <a:graphic>
            <a:graphicData uri="http://schemas.openxmlformats.org/presentationml/2006/ole">
              <p:oleObj spid="_x0000_s3082" name="Photo Editor Photo" r:id="rId32" imgW="771429" imgH="523810" progId="">
                <p:embed/>
              </p:oleObj>
            </a:graphicData>
          </a:graphic>
        </p:graphicFrame>
        <p:graphicFrame>
          <p:nvGraphicFramePr>
            <p:cNvPr id="3083" name="Object 35"/>
            <p:cNvGraphicFramePr>
              <a:graphicFrameLocks noChangeAspect="1"/>
            </p:cNvGraphicFramePr>
            <p:nvPr/>
          </p:nvGraphicFramePr>
          <p:xfrm>
            <a:off x="1728" y="2160"/>
            <a:ext cx="303" cy="260"/>
          </p:xfrm>
          <a:graphic>
            <a:graphicData uri="http://schemas.openxmlformats.org/presentationml/2006/ole">
              <p:oleObj spid="_x0000_s3083" name="Photo Editor Photo" r:id="rId33" imgW="609524" imgH="523810" progId="">
                <p:embed/>
              </p:oleObj>
            </a:graphicData>
          </a:graphic>
        </p:graphicFrame>
      </p:grpSp>
      <p:sp>
        <p:nvSpPr>
          <p:cNvPr id="3108" name="Rectangle 36"/>
          <p:cNvSpPr>
            <a:spLocks noChangeArrowheads="1"/>
          </p:cNvSpPr>
          <p:nvPr/>
        </p:nvSpPr>
        <p:spPr bwMode="auto">
          <a:xfrm>
            <a:off x="76200" y="2438400"/>
            <a:ext cx="2667000" cy="2530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9" name="Rectangle 37"/>
          <p:cNvSpPr>
            <a:spLocks noChangeArrowheads="1"/>
          </p:cNvSpPr>
          <p:nvPr/>
        </p:nvSpPr>
        <p:spPr bwMode="auto">
          <a:xfrm>
            <a:off x="6261100" y="2438400"/>
            <a:ext cx="2806700" cy="2544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0" name="Rectangle 38"/>
          <p:cNvSpPr>
            <a:spLocks noChangeArrowheads="1"/>
          </p:cNvSpPr>
          <p:nvPr/>
        </p:nvSpPr>
        <p:spPr bwMode="auto">
          <a:xfrm>
            <a:off x="3048000" y="2438400"/>
            <a:ext cx="2806700" cy="2544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ideas in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1960s – early 1990s: the geometric era</a:t>
            </a:r>
          </a:p>
          <a:p>
            <a:r>
              <a:rPr lang="en-US" dirty="0" smtClean="0"/>
              <a:t>1990s: appearance-based models</a:t>
            </a:r>
          </a:p>
          <a:p>
            <a:r>
              <a:rPr lang="en-US" dirty="0" smtClean="0"/>
              <a:t>Mid-1990s: sliding window approaches</a:t>
            </a:r>
          </a:p>
          <a:p>
            <a:r>
              <a:rPr lang="en-US" dirty="0" smtClean="0"/>
              <a:t>Late 1990s: local features</a:t>
            </a:r>
          </a:p>
          <a:p>
            <a:r>
              <a:rPr lang="en-US" dirty="0" smtClean="0"/>
              <a:t>Early 2000s: parts-and-shape models</a:t>
            </a:r>
          </a:p>
          <a:p>
            <a:r>
              <a:rPr lang="en-US" dirty="0" smtClean="0"/>
              <a:t>Mid-2000s: bags of features</a:t>
            </a:r>
          </a:p>
          <a:p>
            <a:r>
              <a:rPr lang="en-US" dirty="0" smtClean="0"/>
              <a:t>Present trends: combination of local and global methods, data-driven methods, context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Global scene descriptors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“gist” of a scene: Oliva &amp; Torralba (2001)</a:t>
            </a:r>
          </a:p>
        </p:txBody>
      </p:sp>
      <p:grpSp>
        <p:nvGrpSpPr>
          <p:cNvPr id="38916" name="Group 9"/>
          <p:cNvGrpSpPr>
            <a:grpSpLocks/>
          </p:cNvGrpSpPr>
          <p:nvPr/>
        </p:nvGrpSpPr>
        <p:grpSpPr bwMode="auto">
          <a:xfrm>
            <a:off x="4114800" y="2590800"/>
            <a:ext cx="4953000" cy="2895600"/>
            <a:chOff x="912" y="1776"/>
            <a:chExt cx="4074" cy="2229"/>
          </a:xfrm>
        </p:grpSpPr>
        <p:pic>
          <p:nvPicPr>
            <p:cNvPr id="38919" name="Picture 4" descr="gis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12" y="1776"/>
              <a:ext cx="2880" cy="2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0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r="49162"/>
            <a:stretch>
              <a:fillRect/>
            </a:stretch>
          </p:blipFill>
          <p:spPr bwMode="auto">
            <a:xfrm>
              <a:off x="3840" y="1776"/>
              <a:ext cx="1146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1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 l="49162"/>
            <a:stretch>
              <a:fillRect/>
            </a:stretch>
          </p:blipFill>
          <p:spPr bwMode="auto">
            <a:xfrm>
              <a:off x="3792" y="2880"/>
              <a:ext cx="1146" cy="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8917" name="Picture 42" descr="0681_gist_photoshoppe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590800"/>
            <a:ext cx="36576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685800" y="6019800"/>
            <a:ext cx="7848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hlinkClick r:id="rId6"/>
              </a:rPr>
              <a:t>http://people.csail.mit.edu/torralba/code/spatialenvelope/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r>
              <a:rPr lang="en-US" sz="4000" dirty="0" smtClean="0"/>
              <a:t>Data-driven methods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400800"/>
            <a:ext cx="8229600" cy="457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1800" dirty="0" smtClean="0"/>
              <a:t>J. </a:t>
            </a:r>
            <a:r>
              <a:rPr lang="en-US" sz="1800" dirty="0" err="1" smtClean="0"/>
              <a:t>Tighe</a:t>
            </a:r>
            <a:r>
              <a:rPr lang="en-US" sz="1800" dirty="0" smtClean="0"/>
              <a:t> and S. Lazebnik, ECCV 2010</a:t>
            </a: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6625" y="1219200"/>
            <a:ext cx="736917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E8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5"/>
          <p:cNvSpPr txBox="1">
            <a:spLocks noChangeArrowheads="1"/>
          </p:cNvSpPr>
          <p:nvPr/>
        </p:nvSpPr>
        <p:spPr bwMode="auto">
          <a:xfrm>
            <a:off x="152400" y="5638800"/>
            <a:ext cx="876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D. Hoiem, A. Efros, and M. Herbert. </a:t>
            </a:r>
            <a:r>
              <a:rPr lang="en-US" sz="2400">
                <a:hlinkClick r:id="rId3"/>
              </a:rPr>
              <a:t>Putting Objects in Perspective.</a:t>
            </a:r>
            <a:r>
              <a:rPr lang="en-US" sz="2400"/>
              <a:t> CVPR 2006.</a:t>
            </a:r>
          </a:p>
        </p:txBody>
      </p:sp>
      <p:sp>
        <p:nvSpPr>
          <p:cNvPr id="41987" name="Rectangle 3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29600" cy="9144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Geometric context</a:t>
            </a:r>
          </a:p>
        </p:txBody>
      </p:sp>
      <p:pic>
        <p:nvPicPr>
          <p:cNvPr id="4198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295400"/>
            <a:ext cx="8689975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Discriminatively trained part-based models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6172200"/>
            <a:ext cx="8458200" cy="609600"/>
          </a:xfrm>
        </p:spPr>
        <p:txBody>
          <a:bodyPr>
            <a:normAutofit fontScale="92500"/>
          </a:bodyPr>
          <a:lstStyle/>
          <a:p>
            <a:pPr indent="0" algn="ctr">
              <a:spcBef>
                <a:spcPts val="600"/>
              </a:spcBef>
              <a:buNone/>
            </a:pPr>
            <a:r>
              <a:rPr lang="en-US" sz="1800" dirty="0" smtClean="0"/>
              <a:t>P. </a:t>
            </a:r>
            <a:r>
              <a:rPr lang="en-US" sz="1800" dirty="0" err="1" smtClean="0"/>
              <a:t>Felzenszwalb</a:t>
            </a:r>
            <a:r>
              <a:rPr lang="en-US" sz="1800" dirty="0" smtClean="0"/>
              <a:t>, R. </a:t>
            </a:r>
            <a:r>
              <a:rPr lang="en-US" sz="1800" dirty="0" err="1" smtClean="0"/>
              <a:t>Girshick</a:t>
            </a:r>
            <a:r>
              <a:rPr lang="en-US" sz="1800" dirty="0" smtClean="0"/>
              <a:t>, D. </a:t>
            </a:r>
            <a:r>
              <a:rPr lang="en-US" sz="1800" dirty="0" err="1" smtClean="0"/>
              <a:t>McAllester</a:t>
            </a:r>
            <a:r>
              <a:rPr lang="en-US" sz="1800" dirty="0" smtClean="0"/>
              <a:t>, D. </a:t>
            </a:r>
            <a:r>
              <a:rPr lang="en-US" sz="1800" dirty="0" err="1" smtClean="0"/>
              <a:t>Ramanan</a:t>
            </a:r>
            <a:r>
              <a:rPr lang="en-US" sz="1800" dirty="0" smtClean="0"/>
              <a:t>, </a:t>
            </a:r>
            <a:r>
              <a:rPr lang="en-US" sz="1800" b="1" dirty="0" smtClean="0">
                <a:hlinkClick r:id="rId3"/>
              </a:rPr>
              <a:t>"Object Detection with Discriminatively Trained Part-Based Models,"</a:t>
            </a:r>
            <a:r>
              <a:rPr lang="en-US" sz="1800" b="1" dirty="0" smtClean="0"/>
              <a:t> </a:t>
            </a:r>
            <a:r>
              <a:rPr lang="en-US" sz="1800" dirty="0" smtClean="0"/>
              <a:t>PAMI 2009</a:t>
            </a:r>
            <a:endParaRPr lang="en-US" sz="1800" dirty="0"/>
          </a:p>
        </p:txBody>
      </p:sp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9732" y="762001"/>
            <a:ext cx="638266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82000" cy="4873752"/>
          </a:xfrm>
        </p:spPr>
        <p:txBody>
          <a:bodyPr/>
          <a:lstStyle/>
          <a:p>
            <a:r>
              <a:rPr lang="en-US" dirty="0" smtClean="0"/>
              <a:t>Object recognition: overview and history</a:t>
            </a:r>
          </a:p>
          <a:p>
            <a:r>
              <a:rPr lang="en-US" u="sng" dirty="0" smtClean="0"/>
              <a:t>Object recognition: a learning based approach</a:t>
            </a:r>
          </a:p>
          <a:p>
            <a:r>
              <a:rPr lang="en-US" dirty="0" smtClean="0"/>
              <a:t>Object recognition: bag of feature representation</a:t>
            </a:r>
          </a:p>
          <a:p>
            <a:r>
              <a:rPr lang="en-US" dirty="0" smtClean="0"/>
              <a:t>Object recognition: classification algorithms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58200" cy="655638"/>
          </a:xfrm>
        </p:spPr>
        <p:txBody>
          <a:bodyPr/>
          <a:lstStyle/>
          <a:p>
            <a:r>
              <a:rPr lang="en-US" dirty="0" smtClean="0"/>
              <a:t>Recognition: A machine learning approach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219200"/>
            <a:ext cx="545979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95367" y="5943600"/>
            <a:ext cx="79390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Slides adapted from </a:t>
            </a:r>
            <a:r>
              <a:rPr lang="en-US" sz="1400" dirty="0" err="1"/>
              <a:t>Fei-Fei</a:t>
            </a:r>
            <a:r>
              <a:rPr lang="en-US" sz="1400" dirty="0"/>
              <a:t> Li, Rob Fergus, Antonio </a:t>
            </a:r>
            <a:r>
              <a:rPr lang="en-US" sz="1400" dirty="0" err="1"/>
              <a:t>Torralba</a:t>
            </a:r>
            <a:r>
              <a:rPr lang="en-US" sz="1400" dirty="0"/>
              <a:t>, </a:t>
            </a:r>
            <a:r>
              <a:rPr lang="en-US" sz="1400" dirty="0" smtClean="0"/>
              <a:t>Kristen </a:t>
            </a:r>
            <a:r>
              <a:rPr lang="en-US" sz="1400" dirty="0" err="1" smtClean="0"/>
              <a:t>Grauman</a:t>
            </a:r>
            <a:r>
              <a:rPr lang="en-US" sz="1400" dirty="0" smtClean="0"/>
              <a:t>, and Derek </a:t>
            </a:r>
            <a:r>
              <a:rPr lang="en-US" sz="1400" dirty="0" err="1" smtClean="0"/>
              <a:t>Hoiem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655638"/>
          </a:xfrm>
        </p:spPr>
        <p:txBody>
          <a:bodyPr/>
          <a:lstStyle/>
          <a:p>
            <a:r>
              <a:rPr lang="en-US" dirty="0" smtClean="0"/>
              <a:t>The machine learning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144963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Apply a prediction function to a feature representation of the image to get the desired output:</a:t>
            </a:r>
            <a:br>
              <a:rPr lang="en-US" sz="2400" dirty="0" smtClean="0"/>
            </a:br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			</a:t>
            </a:r>
            <a:r>
              <a:rPr lang="en-US" sz="5800" dirty="0" smtClean="0">
                <a:solidFill>
                  <a:srgbClr val="0000FF"/>
                </a:solidFill>
              </a:rPr>
              <a:t>f(    ) = “apple”</a:t>
            </a:r>
          </a:p>
          <a:p>
            <a:pPr>
              <a:buNone/>
            </a:pPr>
            <a:r>
              <a:rPr lang="en-US" sz="5800" dirty="0" smtClean="0">
                <a:solidFill>
                  <a:srgbClr val="0000FF"/>
                </a:solidFill>
              </a:rPr>
              <a:t>			f(    ) = “tomato”</a:t>
            </a:r>
          </a:p>
          <a:p>
            <a:pPr>
              <a:buNone/>
            </a:pPr>
            <a:r>
              <a:rPr lang="en-US" sz="5800" dirty="0" smtClean="0">
                <a:solidFill>
                  <a:srgbClr val="0000FF"/>
                </a:solidFill>
              </a:rPr>
              <a:t>			f(    ) = “cow”</a:t>
            </a:r>
            <a:endParaRPr lang="en-US" sz="60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743200"/>
            <a:ext cx="76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3657600"/>
            <a:ext cx="7747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4648200"/>
            <a:ext cx="7747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808038"/>
          </a:xfrm>
        </p:spPr>
        <p:txBody>
          <a:bodyPr/>
          <a:lstStyle/>
          <a:p>
            <a:r>
              <a:rPr lang="en-US" dirty="0" smtClean="0"/>
              <a:t>The machine learning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61060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6000" dirty="0" smtClean="0">
                <a:solidFill>
                  <a:srgbClr val="0000FF"/>
                </a:solidFill>
              </a:rPr>
              <a:t>y = f(</a:t>
            </a:r>
            <a:r>
              <a:rPr lang="en-US" sz="6000" b="1" dirty="0" smtClean="0">
                <a:solidFill>
                  <a:srgbClr val="0000FF"/>
                </a:solidFill>
              </a:rPr>
              <a:t>x</a:t>
            </a:r>
            <a:r>
              <a:rPr lang="en-US" sz="6000" dirty="0" smtClean="0">
                <a:solidFill>
                  <a:srgbClr val="0000FF"/>
                </a:solidFill>
              </a:rPr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sz="2400" b="1" dirty="0" smtClean="0"/>
              <a:t>Training: </a:t>
            </a:r>
            <a:r>
              <a:rPr lang="en-US" sz="2400" dirty="0" smtClean="0"/>
              <a:t>given a </a:t>
            </a:r>
            <a:r>
              <a:rPr lang="en-US" sz="2400" i="1" dirty="0" smtClean="0"/>
              <a:t>training set </a:t>
            </a:r>
            <a:r>
              <a:rPr lang="en-US" sz="2400" dirty="0" smtClean="0"/>
              <a:t>of labeled examples</a:t>
            </a:r>
            <a:r>
              <a:rPr lang="en-US" sz="2400" i="1" dirty="0" smtClean="0"/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{(</a:t>
            </a:r>
            <a:r>
              <a:rPr lang="en-US" sz="2400" b="1" dirty="0" smtClean="0">
                <a:solidFill>
                  <a:srgbClr val="0000FF"/>
                </a:solidFill>
              </a:rPr>
              <a:t>x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r>
              <a:rPr lang="en-US" sz="2400" dirty="0" smtClean="0">
                <a:solidFill>
                  <a:srgbClr val="0000FF"/>
                </a:solidFill>
              </a:rPr>
              <a:t>,y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r>
              <a:rPr lang="en-US" sz="2400" dirty="0" smtClean="0">
                <a:solidFill>
                  <a:srgbClr val="0000FF"/>
                </a:solidFill>
              </a:rPr>
              <a:t>), …, (</a:t>
            </a:r>
            <a:r>
              <a:rPr lang="en-US" sz="2400" b="1" dirty="0" err="1" smtClean="0">
                <a:solidFill>
                  <a:srgbClr val="0000FF"/>
                </a:solidFill>
              </a:rPr>
              <a:t>x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N</a:t>
            </a:r>
            <a:r>
              <a:rPr lang="en-US" sz="2400" dirty="0" err="1" smtClean="0">
                <a:solidFill>
                  <a:srgbClr val="0000FF"/>
                </a:solidFill>
              </a:rPr>
              <a:t>,y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N</a:t>
            </a:r>
            <a:r>
              <a:rPr lang="en-US" sz="2400" dirty="0" smtClean="0">
                <a:solidFill>
                  <a:srgbClr val="0000FF"/>
                </a:solidFill>
              </a:rPr>
              <a:t>)}</a:t>
            </a:r>
            <a:r>
              <a:rPr lang="en-US" sz="2400" dirty="0" smtClean="0"/>
              <a:t>, estimate the prediction function </a:t>
            </a:r>
            <a:r>
              <a:rPr lang="en-US" sz="2400" dirty="0" smtClean="0">
                <a:solidFill>
                  <a:srgbClr val="0000FF"/>
                </a:solidFill>
              </a:rPr>
              <a:t>f </a:t>
            </a:r>
            <a:r>
              <a:rPr lang="en-US" sz="2400" dirty="0" smtClean="0"/>
              <a:t>by minimizing the prediction error on the training set</a:t>
            </a:r>
          </a:p>
          <a:p>
            <a:r>
              <a:rPr lang="en-US" sz="2400" b="1" dirty="0" smtClean="0"/>
              <a:t>Testing:</a:t>
            </a:r>
            <a:r>
              <a:rPr lang="en-US" sz="2400" dirty="0" smtClean="0"/>
              <a:t> apply </a:t>
            </a:r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dirty="0" smtClean="0"/>
              <a:t> to a never before seen </a:t>
            </a:r>
            <a:r>
              <a:rPr lang="en-US" sz="2400" i="1" dirty="0" smtClean="0"/>
              <a:t>test example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x</a:t>
            </a:r>
            <a:r>
              <a:rPr lang="en-US" sz="2400" dirty="0" smtClean="0"/>
              <a:t> and output the predicted value </a:t>
            </a:r>
            <a:r>
              <a:rPr lang="en-US" sz="2400" dirty="0" smtClean="0">
                <a:solidFill>
                  <a:srgbClr val="0000FF"/>
                </a:solidFill>
              </a:rPr>
              <a:t>y = f(</a:t>
            </a:r>
            <a:r>
              <a:rPr lang="en-US" sz="2400" b="1" dirty="0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3239294" y="2476500"/>
            <a:ext cx="685006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4381500" y="2476500"/>
            <a:ext cx="685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5334000" y="2133600"/>
            <a:ext cx="9144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12733" y="2819400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22333" y="2819400"/>
            <a:ext cx="1892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prediction function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98733" y="2819400"/>
            <a:ext cx="151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Image feature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51816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Prediction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Steps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9906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Training Labels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76200" y="1570038"/>
            <a:ext cx="2438400" cy="3078162"/>
            <a:chOff x="228600" y="1417320"/>
            <a:chExt cx="2438400" cy="2849880"/>
          </a:xfrm>
        </p:grpSpPr>
        <p:sp>
          <p:nvSpPr>
            <p:cNvPr id="10268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dirty="0"/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7485"/>
              <a:ext cx="2438400" cy="28197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24384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Training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246" name="TextBox 13"/>
          <p:cNvSpPr txBox="1">
            <a:spLocks noChangeArrowheads="1"/>
          </p:cNvSpPr>
          <p:nvPr/>
        </p:nvSpPr>
        <p:spPr bwMode="auto">
          <a:xfrm>
            <a:off x="551692" y="838200"/>
            <a:ext cx="15819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/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8006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5400000">
            <a:off x="5821362" y="1981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620212" y="4800600"/>
            <a:ext cx="14371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/>
              <a:t>Testing</a:t>
            </a: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457200" y="6396037"/>
            <a:ext cx="168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Test Image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8580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75438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Learned model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181600" y="39624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Learned model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474953" y="6581001"/>
            <a:ext cx="16690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Slide credit: D. </a:t>
            </a:r>
            <a:r>
              <a:rPr lang="en-US" sz="1200" dirty="0" err="1" smtClean="0"/>
              <a:t>Hoiem</a:t>
            </a:r>
            <a:endParaRPr lang="en-US" sz="1200" dirty="0"/>
          </a:p>
        </p:txBody>
      </p:sp>
      <p:sp>
        <p:nvSpPr>
          <p:cNvPr id="32" name="Right Arrow 31"/>
          <p:cNvSpPr/>
          <p:nvPr/>
        </p:nvSpPr>
        <p:spPr>
          <a:xfrm rot="5400000">
            <a:off x="5867400" y="5029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438400"/>
            <a:ext cx="223761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638800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254" grpId="0"/>
      <p:bldP spid="10255" grpId="0"/>
      <p:bldP spid="23" grpId="0" animBg="1"/>
      <p:bldP spid="24" grpId="0" animBg="1"/>
      <p:bldP spid="25" grpId="0" animBg="1"/>
      <p:bldP spid="26" grpId="0" animBg="1"/>
      <p:bldP spid="3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Raw pixels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Histograms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GIST descriptors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4" name="Picture 2" descr="C:\Documents and Settings\Derek Hoiem\My Documents\Classes\Spring10 - Computer Vision\figs\child_in_fiel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967419"/>
            <a:ext cx="2447085" cy="161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 l="32222" t="12444" r="33333" b="43111"/>
          <a:stretch>
            <a:fillRect/>
          </a:stretch>
        </p:blipFill>
        <p:spPr bwMode="auto">
          <a:xfrm>
            <a:off x="6485685" y="1905000"/>
            <a:ext cx="207894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2" descr="0681_gist_photoshoppe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5685" y="3962400"/>
            <a:ext cx="22408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4885" y="3962400"/>
            <a:ext cx="238937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Classifiers: Nearest neighbor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4495800"/>
            <a:ext cx="8686800" cy="13255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>
                <a:solidFill>
                  <a:srgbClr val="0000FF"/>
                </a:solidFill>
              </a:rPr>
              <a:t>f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 = label of the training example nearest to </a:t>
            </a:r>
            <a:r>
              <a:rPr lang="en-US" b="1" dirty="0" smtClean="0">
                <a:solidFill>
                  <a:srgbClr val="0000FF"/>
                </a:solidFill>
              </a:rPr>
              <a:t>x</a:t>
            </a:r>
          </a:p>
          <a:p>
            <a:endParaRPr lang="en-US" sz="2400" dirty="0" smtClean="0"/>
          </a:p>
          <a:p>
            <a:r>
              <a:rPr lang="en-US" sz="2400" dirty="0" smtClean="0"/>
              <a:t>All we need is a distance function for our inputs</a:t>
            </a:r>
          </a:p>
          <a:p>
            <a:r>
              <a:rPr lang="en-US" sz="2400" dirty="0" smtClean="0"/>
              <a:t>No training required!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657600" y="22346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Test example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990600" y="2286000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FF"/>
                </a:solidFill>
              </a:rPr>
              <a:t>Training examples from class 1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48400" y="2133600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Training examples from class 2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3352800" y="2057400"/>
            <a:ext cx="381000" cy="228600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iamond 20"/>
          <p:cNvSpPr/>
          <p:nvPr/>
        </p:nvSpPr>
        <p:spPr>
          <a:xfrm>
            <a:off x="3505200" y="2209800"/>
            <a:ext cx="304800" cy="304800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Classifiers: Linear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4800600"/>
            <a:ext cx="8686800" cy="1325563"/>
          </a:xfrm>
        </p:spPr>
        <p:txBody>
          <a:bodyPr/>
          <a:lstStyle/>
          <a:p>
            <a:r>
              <a:rPr lang="en-US" sz="2800" dirty="0" smtClean="0"/>
              <a:t>Find a </a:t>
            </a:r>
            <a:r>
              <a:rPr lang="en-US" sz="2800" i="1" dirty="0" smtClean="0"/>
              <a:t>linear function </a:t>
            </a:r>
            <a:r>
              <a:rPr lang="en-US" sz="2800" dirty="0" smtClean="0"/>
              <a:t>to separate the classes:</a:t>
            </a:r>
          </a:p>
          <a:p>
            <a:endParaRPr lang="en-US" sz="1200" dirty="0" smtClean="0"/>
          </a:p>
          <a:p>
            <a:pPr algn="ctr">
              <a:buNone/>
            </a:pPr>
            <a:r>
              <a:rPr lang="en-US" sz="2800" dirty="0">
                <a:solidFill>
                  <a:srgbClr val="0000FF"/>
                </a:solidFill>
              </a:rPr>
              <a:t>	</a:t>
            </a:r>
            <a:r>
              <a:rPr lang="en-US" sz="2800" dirty="0" smtClean="0">
                <a:solidFill>
                  <a:srgbClr val="0000FF"/>
                </a:solidFill>
              </a:rPr>
              <a:t>f(</a:t>
            </a:r>
            <a:r>
              <a:rPr lang="en-US" sz="2800" b="1" dirty="0" smtClean="0">
                <a:solidFill>
                  <a:srgbClr val="0000FF"/>
                </a:solidFill>
              </a:rPr>
              <a:t>x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sgn</a:t>
            </a:r>
            <a:r>
              <a:rPr lang="en-US" sz="2800" dirty="0" smtClean="0">
                <a:solidFill>
                  <a:srgbClr val="0000FF"/>
                </a:solidFill>
              </a:rPr>
              <a:t>(</a:t>
            </a:r>
            <a:r>
              <a:rPr lang="en-US" sz="2800" b="1" dirty="0" smtClean="0">
                <a:solidFill>
                  <a:srgbClr val="0000FF"/>
                </a:solidFill>
              </a:rPr>
              <a:t>w </a:t>
            </a:r>
            <a:r>
              <a:rPr lang="en-US" sz="2800" dirty="0" smtClean="0">
                <a:solidFill>
                  <a:srgbClr val="0000FF"/>
                </a:solidFill>
                <a:sym typeface="Symbol"/>
              </a:rPr>
              <a:t> </a:t>
            </a:r>
            <a:r>
              <a:rPr lang="en-US" sz="2800" b="1" dirty="0" smtClean="0">
                <a:solidFill>
                  <a:srgbClr val="0000FF"/>
                </a:solidFill>
              </a:rPr>
              <a:t>x </a:t>
            </a:r>
            <a:r>
              <a:rPr lang="en-US" sz="2800" dirty="0" smtClean="0">
                <a:solidFill>
                  <a:srgbClr val="0000FF"/>
                </a:solidFill>
              </a:rPr>
              <a:t>+ b)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rot="16200000" flipH="1">
            <a:off x="2667000" y="2590800"/>
            <a:ext cx="3276600" cy="533400"/>
          </a:xfrm>
          <a:prstGeom prst="line">
            <a:avLst/>
          </a:prstGeom>
          <a:ln w="38100">
            <a:solidFill>
              <a:srgbClr val="CC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itle 15"/>
          <p:cNvSpPr>
            <a:spLocks noGrp="1"/>
          </p:cNvSpPr>
          <p:nvPr>
            <p:ph type="title"/>
          </p:nvPr>
        </p:nvSpPr>
        <p:spPr>
          <a:xfrm>
            <a:off x="152400" y="76200"/>
            <a:ext cx="8686800" cy="715963"/>
          </a:xfrm>
        </p:spPr>
        <p:txBody>
          <a:bodyPr/>
          <a:lstStyle/>
          <a:p>
            <a:r>
              <a:rPr lang="en-US" dirty="0" smtClean="0"/>
              <a:t>Recognition task and supervision</a:t>
            </a:r>
          </a:p>
        </p:txBody>
      </p:sp>
      <p:sp>
        <p:nvSpPr>
          <p:cNvPr id="15362" name="Content Placeholder 16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sz="2400" smtClean="0"/>
              <a:t>Images in the training set must be annotated with the “correct answer” that the model is expected to produce</a:t>
            </a:r>
          </a:p>
        </p:txBody>
      </p:sp>
      <p:pic>
        <p:nvPicPr>
          <p:cNvPr id="15363" name="Picture 4" descr="00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8425" y="2389188"/>
            <a:ext cx="6175375" cy="431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3397" name="Text Box 5"/>
          <p:cNvSpPr txBox="1">
            <a:spLocks noChangeArrowheads="1"/>
          </p:cNvSpPr>
          <p:nvPr/>
        </p:nvSpPr>
        <p:spPr bwMode="auto">
          <a:xfrm>
            <a:off x="3048000" y="1885950"/>
            <a:ext cx="26066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/>
              <a:t>Contains a motorbike</a:t>
            </a:r>
            <a:endParaRPr lang="en-US" sz="2000"/>
          </a:p>
        </p:txBody>
      </p:sp>
      <p:sp>
        <p:nvSpPr>
          <p:cNvPr id="443398" name="Rectangle 6"/>
          <p:cNvSpPr>
            <a:spLocks noChangeArrowheads="1"/>
          </p:cNvSpPr>
          <p:nvPr/>
        </p:nvSpPr>
        <p:spPr bwMode="auto">
          <a:xfrm>
            <a:off x="2343150" y="3363913"/>
            <a:ext cx="4062413" cy="2925762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3399" name="Freeform 7"/>
          <p:cNvSpPr>
            <a:spLocks/>
          </p:cNvSpPr>
          <p:nvPr/>
        </p:nvSpPr>
        <p:spPr bwMode="auto">
          <a:xfrm>
            <a:off x="2339975" y="3503613"/>
            <a:ext cx="4100513" cy="2798762"/>
          </a:xfrm>
          <a:custGeom>
            <a:avLst/>
            <a:gdLst>
              <a:gd name="T0" fmla="*/ 2147483647 w 1211"/>
              <a:gd name="T1" fmla="*/ 2147483647 h 827"/>
              <a:gd name="T2" fmla="*/ 2147483647 w 1211"/>
              <a:gd name="T3" fmla="*/ 2147483647 h 827"/>
              <a:gd name="T4" fmla="*/ 2147483647 w 1211"/>
              <a:gd name="T5" fmla="*/ 2147483647 h 827"/>
              <a:gd name="T6" fmla="*/ 2147483647 w 1211"/>
              <a:gd name="T7" fmla="*/ 2147483647 h 827"/>
              <a:gd name="T8" fmla="*/ 2147483647 w 1211"/>
              <a:gd name="T9" fmla="*/ 2147483647 h 827"/>
              <a:gd name="T10" fmla="*/ 2147483647 w 1211"/>
              <a:gd name="T11" fmla="*/ 2147483647 h 827"/>
              <a:gd name="T12" fmla="*/ 2147483647 w 1211"/>
              <a:gd name="T13" fmla="*/ 2147483647 h 827"/>
              <a:gd name="T14" fmla="*/ 2147483647 w 1211"/>
              <a:gd name="T15" fmla="*/ 2147483647 h 827"/>
              <a:gd name="T16" fmla="*/ 2147483647 w 1211"/>
              <a:gd name="T17" fmla="*/ 2147483647 h 827"/>
              <a:gd name="T18" fmla="*/ 2147483647 w 1211"/>
              <a:gd name="T19" fmla="*/ 2147483647 h 827"/>
              <a:gd name="T20" fmla="*/ 2147483647 w 1211"/>
              <a:gd name="T21" fmla="*/ 2147483647 h 827"/>
              <a:gd name="T22" fmla="*/ 2147483647 w 1211"/>
              <a:gd name="T23" fmla="*/ 2147483647 h 827"/>
              <a:gd name="T24" fmla="*/ 2147483647 w 1211"/>
              <a:gd name="T25" fmla="*/ 2147483647 h 827"/>
              <a:gd name="T26" fmla="*/ 2147483647 w 1211"/>
              <a:gd name="T27" fmla="*/ 2147483647 h 827"/>
              <a:gd name="T28" fmla="*/ 2147483647 w 1211"/>
              <a:gd name="T29" fmla="*/ 2147483647 h 827"/>
              <a:gd name="T30" fmla="*/ 2147483647 w 1211"/>
              <a:gd name="T31" fmla="*/ 2147483647 h 827"/>
              <a:gd name="T32" fmla="*/ 2147483647 w 1211"/>
              <a:gd name="T33" fmla="*/ 2147483647 h 827"/>
              <a:gd name="T34" fmla="*/ 2147483647 w 1211"/>
              <a:gd name="T35" fmla="*/ 2147483647 h 827"/>
              <a:gd name="T36" fmla="*/ 2147483647 w 1211"/>
              <a:gd name="T37" fmla="*/ 2147483647 h 827"/>
              <a:gd name="T38" fmla="*/ 2147483647 w 1211"/>
              <a:gd name="T39" fmla="*/ 2147483647 h 827"/>
              <a:gd name="T40" fmla="*/ 2147483647 w 1211"/>
              <a:gd name="T41" fmla="*/ 2147483647 h 827"/>
              <a:gd name="T42" fmla="*/ 2147483647 w 1211"/>
              <a:gd name="T43" fmla="*/ 2147483647 h 827"/>
              <a:gd name="T44" fmla="*/ 2147483647 w 1211"/>
              <a:gd name="T45" fmla="*/ 2147483647 h 827"/>
              <a:gd name="T46" fmla="*/ 2147483647 w 1211"/>
              <a:gd name="T47" fmla="*/ 2147483647 h 827"/>
              <a:gd name="T48" fmla="*/ 2147483647 w 1211"/>
              <a:gd name="T49" fmla="*/ 2147483647 h 827"/>
              <a:gd name="T50" fmla="*/ 2147483647 w 1211"/>
              <a:gd name="T51" fmla="*/ 2147483647 h 827"/>
              <a:gd name="T52" fmla="*/ 2147483647 w 1211"/>
              <a:gd name="T53" fmla="*/ 2147483647 h 827"/>
              <a:gd name="T54" fmla="*/ 2147483647 w 1211"/>
              <a:gd name="T55" fmla="*/ 2147483647 h 827"/>
              <a:gd name="T56" fmla="*/ 2147483647 w 1211"/>
              <a:gd name="T57" fmla="*/ 2147483647 h 827"/>
              <a:gd name="T58" fmla="*/ 2147483647 w 1211"/>
              <a:gd name="T59" fmla="*/ 2147483647 h 827"/>
              <a:gd name="T60" fmla="*/ 2147483647 w 1211"/>
              <a:gd name="T61" fmla="*/ 2147483647 h 827"/>
              <a:gd name="T62" fmla="*/ 2147483647 w 1211"/>
              <a:gd name="T63" fmla="*/ 2147483647 h 827"/>
              <a:gd name="T64" fmla="*/ 2147483647 w 1211"/>
              <a:gd name="T65" fmla="*/ 2147483647 h 827"/>
              <a:gd name="T66" fmla="*/ 2147483647 w 1211"/>
              <a:gd name="T67" fmla="*/ 2147483647 h 827"/>
              <a:gd name="T68" fmla="*/ 2147483647 w 1211"/>
              <a:gd name="T69" fmla="*/ 2147483647 h 827"/>
              <a:gd name="T70" fmla="*/ 2147483647 w 1211"/>
              <a:gd name="T71" fmla="*/ 2147483647 h 827"/>
              <a:gd name="T72" fmla="*/ 2147483647 w 1211"/>
              <a:gd name="T73" fmla="*/ 2147483647 h 827"/>
              <a:gd name="T74" fmla="*/ 2147483647 w 1211"/>
              <a:gd name="T75" fmla="*/ 2147483647 h 827"/>
              <a:gd name="T76" fmla="*/ 2147483647 w 1211"/>
              <a:gd name="T77" fmla="*/ 2147483647 h 827"/>
              <a:gd name="T78" fmla="*/ 2147483647 w 1211"/>
              <a:gd name="T79" fmla="*/ 2147483647 h 827"/>
              <a:gd name="T80" fmla="*/ 2147483647 w 1211"/>
              <a:gd name="T81" fmla="*/ 2147483647 h 827"/>
              <a:gd name="T82" fmla="*/ 2147483647 w 1211"/>
              <a:gd name="T83" fmla="*/ 2147483647 h 82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211"/>
              <a:gd name="T127" fmla="*/ 0 h 827"/>
              <a:gd name="T128" fmla="*/ 1211 w 1211"/>
              <a:gd name="T129" fmla="*/ 827 h 82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211" h="827">
                <a:moveTo>
                  <a:pt x="99" y="138"/>
                </a:moveTo>
                <a:cubicBezTo>
                  <a:pt x="121" y="139"/>
                  <a:pt x="133" y="142"/>
                  <a:pt x="156" y="144"/>
                </a:cubicBezTo>
                <a:cubicBezTo>
                  <a:pt x="163" y="149"/>
                  <a:pt x="169" y="150"/>
                  <a:pt x="177" y="153"/>
                </a:cubicBezTo>
                <a:cubicBezTo>
                  <a:pt x="184" y="158"/>
                  <a:pt x="192" y="158"/>
                  <a:pt x="201" y="159"/>
                </a:cubicBezTo>
                <a:cubicBezTo>
                  <a:pt x="209" y="163"/>
                  <a:pt x="216" y="167"/>
                  <a:pt x="225" y="169"/>
                </a:cubicBezTo>
                <a:cubicBezTo>
                  <a:pt x="243" y="183"/>
                  <a:pt x="269" y="171"/>
                  <a:pt x="291" y="175"/>
                </a:cubicBezTo>
                <a:cubicBezTo>
                  <a:pt x="304" y="191"/>
                  <a:pt x="331" y="187"/>
                  <a:pt x="349" y="187"/>
                </a:cubicBezTo>
                <a:cubicBezTo>
                  <a:pt x="360" y="192"/>
                  <a:pt x="369" y="192"/>
                  <a:pt x="382" y="193"/>
                </a:cubicBezTo>
                <a:cubicBezTo>
                  <a:pt x="390" y="196"/>
                  <a:pt x="389" y="201"/>
                  <a:pt x="393" y="208"/>
                </a:cubicBezTo>
                <a:cubicBezTo>
                  <a:pt x="396" y="223"/>
                  <a:pt x="404" y="229"/>
                  <a:pt x="418" y="231"/>
                </a:cubicBezTo>
                <a:cubicBezTo>
                  <a:pt x="424" y="235"/>
                  <a:pt x="425" y="238"/>
                  <a:pt x="432" y="240"/>
                </a:cubicBezTo>
                <a:cubicBezTo>
                  <a:pt x="438" y="246"/>
                  <a:pt x="447" y="252"/>
                  <a:pt x="456" y="253"/>
                </a:cubicBezTo>
                <a:cubicBezTo>
                  <a:pt x="461" y="255"/>
                  <a:pt x="466" y="256"/>
                  <a:pt x="471" y="258"/>
                </a:cubicBezTo>
                <a:cubicBezTo>
                  <a:pt x="489" y="257"/>
                  <a:pt x="508" y="259"/>
                  <a:pt x="526" y="256"/>
                </a:cubicBezTo>
                <a:cubicBezTo>
                  <a:pt x="528" y="256"/>
                  <a:pt x="525" y="252"/>
                  <a:pt x="525" y="250"/>
                </a:cubicBezTo>
                <a:cubicBezTo>
                  <a:pt x="525" y="243"/>
                  <a:pt x="526" y="244"/>
                  <a:pt x="532" y="240"/>
                </a:cubicBezTo>
                <a:cubicBezTo>
                  <a:pt x="536" y="234"/>
                  <a:pt x="541" y="228"/>
                  <a:pt x="546" y="222"/>
                </a:cubicBezTo>
                <a:cubicBezTo>
                  <a:pt x="550" y="201"/>
                  <a:pt x="570" y="170"/>
                  <a:pt x="588" y="159"/>
                </a:cubicBezTo>
                <a:cubicBezTo>
                  <a:pt x="595" y="148"/>
                  <a:pt x="603" y="146"/>
                  <a:pt x="616" y="144"/>
                </a:cubicBezTo>
                <a:cubicBezTo>
                  <a:pt x="624" y="141"/>
                  <a:pt x="629" y="139"/>
                  <a:pt x="636" y="135"/>
                </a:cubicBezTo>
                <a:cubicBezTo>
                  <a:pt x="641" y="128"/>
                  <a:pt x="648" y="125"/>
                  <a:pt x="655" y="120"/>
                </a:cubicBezTo>
                <a:cubicBezTo>
                  <a:pt x="659" y="114"/>
                  <a:pt x="661" y="115"/>
                  <a:pt x="667" y="111"/>
                </a:cubicBezTo>
                <a:cubicBezTo>
                  <a:pt x="682" y="86"/>
                  <a:pt x="726" y="95"/>
                  <a:pt x="748" y="94"/>
                </a:cubicBezTo>
                <a:cubicBezTo>
                  <a:pt x="756" y="93"/>
                  <a:pt x="754" y="90"/>
                  <a:pt x="759" y="84"/>
                </a:cubicBezTo>
                <a:cubicBezTo>
                  <a:pt x="761" y="72"/>
                  <a:pt x="764" y="62"/>
                  <a:pt x="765" y="49"/>
                </a:cubicBezTo>
                <a:cubicBezTo>
                  <a:pt x="765" y="40"/>
                  <a:pt x="761" y="15"/>
                  <a:pt x="774" y="12"/>
                </a:cubicBezTo>
                <a:cubicBezTo>
                  <a:pt x="779" y="9"/>
                  <a:pt x="783" y="7"/>
                  <a:pt x="789" y="6"/>
                </a:cubicBezTo>
                <a:cubicBezTo>
                  <a:pt x="797" y="0"/>
                  <a:pt x="800" y="1"/>
                  <a:pt x="811" y="0"/>
                </a:cubicBezTo>
                <a:cubicBezTo>
                  <a:pt x="837" y="1"/>
                  <a:pt x="855" y="4"/>
                  <a:pt x="879" y="9"/>
                </a:cubicBezTo>
                <a:cubicBezTo>
                  <a:pt x="881" y="50"/>
                  <a:pt x="900" y="27"/>
                  <a:pt x="927" y="24"/>
                </a:cubicBezTo>
                <a:cubicBezTo>
                  <a:pt x="938" y="21"/>
                  <a:pt x="949" y="20"/>
                  <a:pt x="960" y="18"/>
                </a:cubicBezTo>
                <a:cubicBezTo>
                  <a:pt x="964" y="18"/>
                  <a:pt x="969" y="17"/>
                  <a:pt x="972" y="19"/>
                </a:cubicBezTo>
                <a:cubicBezTo>
                  <a:pt x="979" y="25"/>
                  <a:pt x="968" y="31"/>
                  <a:pt x="981" y="34"/>
                </a:cubicBezTo>
                <a:cubicBezTo>
                  <a:pt x="991" y="33"/>
                  <a:pt x="1000" y="32"/>
                  <a:pt x="1006" y="24"/>
                </a:cubicBezTo>
                <a:cubicBezTo>
                  <a:pt x="1014" y="14"/>
                  <a:pt x="1008" y="6"/>
                  <a:pt x="1023" y="3"/>
                </a:cubicBezTo>
                <a:cubicBezTo>
                  <a:pt x="1036" y="4"/>
                  <a:pt x="1031" y="8"/>
                  <a:pt x="1041" y="10"/>
                </a:cubicBezTo>
                <a:cubicBezTo>
                  <a:pt x="1048" y="16"/>
                  <a:pt x="1049" y="17"/>
                  <a:pt x="1053" y="25"/>
                </a:cubicBezTo>
                <a:cubicBezTo>
                  <a:pt x="1055" y="34"/>
                  <a:pt x="1059" y="40"/>
                  <a:pt x="1062" y="48"/>
                </a:cubicBezTo>
                <a:cubicBezTo>
                  <a:pt x="1064" y="58"/>
                  <a:pt x="1063" y="76"/>
                  <a:pt x="1053" y="81"/>
                </a:cubicBezTo>
                <a:cubicBezTo>
                  <a:pt x="1039" y="109"/>
                  <a:pt x="1061" y="147"/>
                  <a:pt x="1042" y="172"/>
                </a:cubicBezTo>
                <a:cubicBezTo>
                  <a:pt x="1045" y="182"/>
                  <a:pt x="1044" y="185"/>
                  <a:pt x="1053" y="190"/>
                </a:cubicBezTo>
                <a:cubicBezTo>
                  <a:pt x="1057" y="198"/>
                  <a:pt x="1058" y="205"/>
                  <a:pt x="1062" y="213"/>
                </a:cubicBezTo>
                <a:cubicBezTo>
                  <a:pt x="1063" y="224"/>
                  <a:pt x="1065" y="230"/>
                  <a:pt x="1071" y="238"/>
                </a:cubicBezTo>
                <a:cubicBezTo>
                  <a:pt x="1071" y="252"/>
                  <a:pt x="1070" y="275"/>
                  <a:pt x="1077" y="289"/>
                </a:cubicBezTo>
                <a:cubicBezTo>
                  <a:pt x="1073" y="333"/>
                  <a:pt x="1056" y="324"/>
                  <a:pt x="1015" y="328"/>
                </a:cubicBezTo>
                <a:cubicBezTo>
                  <a:pt x="1011" y="330"/>
                  <a:pt x="1006" y="331"/>
                  <a:pt x="1002" y="333"/>
                </a:cubicBezTo>
                <a:cubicBezTo>
                  <a:pt x="995" y="343"/>
                  <a:pt x="984" y="344"/>
                  <a:pt x="973" y="348"/>
                </a:cubicBezTo>
                <a:cubicBezTo>
                  <a:pt x="967" y="357"/>
                  <a:pt x="975" y="365"/>
                  <a:pt x="984" y="367"/>
                </a:cubicBezTo>
                <a:cubicBezTo>
                  <a:pt x="993" y="372"/>
                  <a:pt x="985" y="366"/>
                  <a:pt x="990" y="384"/>
                </a:cubicBezTo>
                <a:cubicBezTo>
                  <a:pt x="993" y="394"/>
                  <a:pt x="1010" y="396"/>
                  <a:pt x="1018" y="397"/>
                </a:cubicBezTo>
                <a:cubicBezTo>
                  <a:pt x="1031" y="402"/>
                  <a:pt x="1053" y="402"/>
                  <a:pt x="1068" y="403"/>
                </a:cubicBezTo>
                <a:cubicBezTo>
                  <a:pt x="1075" y="406"/>
                  <a:pt x="1083" y="408"/>
                  <a:pt x="1090" y="409"/>
                </a:cubicBezTo>
                <a:cubicBezTo>
                  <a:pt x="1101" y="414"/>
                  <a:pt x="1092" y="409"/>
                  <a:pt x="1101" y="417"/>
                </a:cubicBezTo>
                <a:cubicBezTo>
                  <a:pt x="1104" y="419"/>
                  <a:pt x="1110" y="424"/>
                  <a:pt x="1110" y="424"/>
                </a:cubicBezTo>
                <a:cubicBezTo>
                  <a:pt x="1117" y="436"/>
                  <a:pt x="1128" y="438"/>
                  <a:pt x="1135" y="450"/>
                </a:cubicBezTo>
                <a:cubicBezTo>
                  <a:pt x="1146" y="445"/>
                  <a:pt x="1149" y="449"/>
                  <a:pt x="1155" y="459"/>
                </a:cubicBezTo>
                <a:cubicBezTo>
                  <a:pt x="1157" y="471"/>
                  <a:pt x="1153" y="481"/>
                  <a:pt x="1167" y="484"/>
                </a:cubicBezTo>
                <a:cubicBezTo>
                  <a:pt x="1173" y="487"/>
                  <a:pt x="1178" y="489"/>
                  <a:pt x="1185" y="490"/>
                </a:cubicBezTo>
                <a:cubicBezTo>
                  <a:pt x="1182" y="497"/>
                  <a:pt x="1185" y="497"/>
                  <a:pt x="1188" y="504"/>
                </a:cubicBezTo>
                <a:cubicBezTo>
                  <a:pt x="1193" y="536"/>
                  <a:pt x="1199" y="568"/>
                  <a:pt x="1204" y="600"/>
                </a:cubicBezTo>
                <a:cubicBezTo>
                  <a:pt x="1204" y="613"/>
                  <a:pt x="1211" y="694"/>
                  <a:pt x="1191" y="709"/>
                </a:cubicBezTo>
                <a:cubicBezTo>
                  <a:pt x="1188" y="718"/>
                  <a:pt x="1182" y="723"/>
                  <a:pt x="1177" y="730"/>
                </a:cubicBezTo>
                <a:cubicBezTo>
                  <a:pt x="1176" y="737"/>
                  <a:pt x="1171" y="743"/>
                  <a:pt x="1165" y="747"/>
                </a:cubicBezTo>
                <a:cubicBezTo>
                  <a:pt x="1161" y="753"/>
                  <a:pt x="1158" y="755"/>
                  <a:pt x="1152" y="759"/>
                </a:cubicBezTo>
                <a:cubicBezTo>
                  <a:pt x="1147" y="768"/>
                  <a:pt x="1141" y="776"/>
                  <a:pt x="1132" y="781"/>
                </a:cubicBezTo>
                <a:cubicBezTo>
                  <a:pt x="1129" y="795"/>
                  <a:pt x="1116" y="797"/>
                  <a:pt x="1104" y="799"/>
                </a:cubicBezTo>
                <a:cubicBezTo>
                  <a:pt x="1096" y="802"/>
                  <a:pt x="1089" y="803"/>
                  <a:pt x="1080" y="804"/>
                </a:cubicBezTo>
                <a:cubicBezTo>
                  <a:pt x="1034" y="827"/>
                  <a:pt x="987" y="819"/>
                  <a:pt x="951" y="792"/>
                </a:cubicBezTo>
                <a:cubicBezTo>
                  <a:pt x="948" y="784"/>
                  <a:pt x="941" y="782"/>
                  <a:pt x="934" y="778"/>
                </a:cubicBezTo>
                <a:cubicBezTo>
                  <a:pt x="927" y="769"/>
                  <a:pt x="918" y="761"/>
                  <a:pt x="907" y="759"/>
                </a:cubicBezTo>
                <a:cubicBezTo>
                  <a:pt x="900" y="748"/>
                  <a:pt x="887" y="744"/>
                  <a:pt x="880" y="733"/>
                </a:cubicBezTo>
                <a:cubicBezTo>
                  <a:pt x="876" y="726"/>
                  <a:pt x="871" y="720"/>
                  <a:pt x="867" y="714"/>
                </a:cubicBezTo>
                <a:cubicBezTo>
                  <a:pt x="862" y="707"/>
                  <a:pt x="856" y="691"/>
                  <a:pt x="856" y="691"/>
                </a:cubicBezTo>
                <a:cubicBezTo>
                  <a:pt x="855" y="686"/>
                  <a:pt x="853" y="681"/>
                  <a:pt x="852" y="676"/>
                </a:cubicBezTo>
                <a:cubicBezTo>
                  <a:pt x="851" y="663"/>
                  <a:pt x="850" y="650"/>
                  <a:pt x="850" y="637"/>
                </a:cubicBezTo>
                <a:cubicBezTo>
                  <a:pt x="848" y="586"/>
                  <a:pt x="850" y="583"/>
                  <a:pt x="835" y="613"/>
                </a:cubicBezTo>
                <a:cubicBezTo>
                  <a:pt x="834" y="617"/>
                  <a:pt x="821" y="638"/>
                  <a:pt x="816" y="639"/>
                </a:cubicBezTo>
                <a:cubicBezTo>
                  <a:pt x="812" y="640"/>
                  <a:pt x="808" y="640"/>
                  <a:pt x="804" y="640"/>
                </a:cubicBezTo>
                <a:cubicBezTo>
                  <a:pt x="798" y="642"/>
                  <a:pt x="794" y="644"/>
                  <a:pt x="790" y="649"/>
                </a:cubicBezTo>
                <a:cubicBezTo>
                  <a:pt x="787" y="663"/>
                  <a:pt x="792" y="645"/>
                  <a:pt x="784" y="657"/>
                </a:cubicBezTo>
                <a:cubicBezTo>
                  <a:pt x="783" y="659"/>
                  <a:pt x="784" y="661"/>
                  <a:pt x="783" y="663"/>
                </a:cubicBezTo>
                <a:cubicBezTo>
                  <a:pt x="779" y="672"/>
                  <a:pt x="766" y="680"/>
                  <a:pt x="757" y="682"/>
                </a:cubicBezTo>
                <a:cubicBezTo>
                  <a:pt x="733" y="694"/>
                  <a:pt x="669" y="689"/>
                  <a:pt x="639" y="691"/>
                </a:cubicBezTo>
                <a:cubicBezTo>
                  <a:pt x="626" y="696"/>
                  <a:pt x="611" y="695"/>
                  <a:pt x="598" y="696"/>
                </a:cubicBezTo>
                <a:cubicBezTo>
                  <a:pt x="598" y="698"/>
                  <a:pt x="590" y="742"/>
                  <a:pt x="606" y="745"/>
                </a:cubicBezTo>
                <a:cubicBezTo>
                  <a:pt x="613" y="748"/>
                  <a:pt x="612" y="754"/>
                  <a:pt x="615" y="760"/>
                </a:cubicBezTo>
                <a:cubicBezTo>
                  <a:pt x="617" y="777"/>
                  <a:pt x="612" y="784"/>
                  <a:pt x="607" y="799"/>
                </a:cubicBezTo>
                <a:cubicBezTo>
                  <a:pt x="583" y="798"/>
                  <a:pt x="568" y="802"/>
                  <a:pt x="546" y="805"/>
                </a:cubicBezTo>
                <a:cubicBezTo>
                  <a:pt x="534" y="809"/>
                  <a:pt x="520" y="803"/>
                  <a:pt x="508" y="801"/>
                </a:cubicBezTo>
                <a:cubicBezTo>
                  <a:pt x="499" y="794"/>
                  <a:pt x="489" y="791"/>
                  <a:pt x="478" y="789"/>
                </a:cubicBezTo>
                <a:cubicBezTo>
                  <a:pt x="475" y="787"/>
                  <a:pt x="472" y="786"/>
                  <a:pt x="469" y="783"/>
                </a:cubicBezTo>
                <a:cubicBezTo>
                  <a:pt x="466" y="780"/>
                  <a:pt x="462" y="774"/>
                  <a:pt x="462" y="774"/>
                </a:cubicBezTo>
                <a:cubicBezTo>
                  <a:pt x="464" y="765"/>
                  <a:pt x="482" y="766"/>
                  <a:pt x="490" y="765"/>
                </a:cubicBezTo>
                <a:cubicBezTo>
                  <a:pt x="495" y="764"/>
                  <a:pt x="500" y="765"/>
                  <a:pt x="504" y="762"/>
                </a:cubicBezTo>
                <a:cubicBezTo>
                  <a:pt x="514" y="754"/>
                  <a:pt x="495" y="759"/>
                  <a:pt x="510" y="756"/>
                </a:cubicBezTo>
                <a:cubicBezTo>
                  <a:pt x="518" y="752"/>
                  <a:pt x="527" y="742"/>
                  <a:pt x="531" y="733"/>
                </a:cubicBezTo>
                <a:cubicBezTo>
                  <a:pt x="537" y="695"/>
                  <a:pt x="536" y="663"/>
                  <a:pt x="496" y="660"/>
                </a:cubicBezTo>
                <a:cubicBezTo>
                  <a:pt x="487" y="653"/>
                  <a:pt x="482" y="654"/>
                  <a:pt x="469" y="652"/>
                </a:cubicBezTo>
                <a:cubicBezTo>
                  <a:pt x="459" y="653"/>
                  <a:pt x="432" y="647"/>
                  <a:pt x="424" y="660"/>
                </a:cubicBezTo>
                <a:cubicBezTo>
                  <a:pt x="422" y="671"/>
                  <a:pt x="411" y="690"/>
                  <a:pt x="402" y="697"/>
                </a:cubicBezTo>
                <a:cubicBezTo>
                  <a:pt x="390" y="717"/>
                  <a:pt x="373" y="732"/>
                  <a:pt x="357" y="748"/>
                </a:cubicBezTo>
                <a:cubicBezTo>
                  <a:pt x="351" y="754"/>
                  <a:pt x="342" y="764"/>
                  <a:pt x="334" y="766"/>
                </a:cubicBezTo>
                <a:cubicBezTo>
                  <a:pt x="329" y="769"/>
                  <a:pt x="323" y="768"/>
                  <a:pt x="318" y="771"/>
                </a:cubicBezTo>
                <a:cubicBezTo>
                  <a:pt x="269" y="770"/>
                  <a:pt x="256" y="766"/>
                  <a:pt x="219" y="762"/>
                </a:cubicBezTo>
                <a:cubicBezTo>
                  <a:pt x="214" y="760"/>
                  <a:pt x="211" y="757"/>
                  <a:pt x="205" y="756"/>
                </a:cubicBezTo>
                <a:cubicBezTo>
                  <a:pt x="197" y="752"/>
                  <a:pt x="189" y="747"/>
                  <a:pt x="181" y="742"/>
                </a:cubicBezTo>
                <a:cubicBezTo>
                  <a:pt x="175" y="734"/>
                  <a:pt x="163" y="727"/>
                  <a:pt x="156" y="720"/>
                </a:cubicBezTo>
                <a:cubicBezTo>
                  <a:pt x="153" y="717"/>
                  <a:pt x="145" y="711"/>
                  <a:pt x="145" y="711"/>
                </a:cubicBezTo>
                <a:cubicBezTo>
                  <a:pt x="143" y="703"/>
                  <a:pt x="121" y="674"/>
                  <a:pt x="114" y="669"/>
                </a:cubicBezTo>
                <a:cubicBezTo>
                  <a:pt x="111" y="662"/>
                  <a:pt x="109" y="659"/>
                  <a:pt x="103" y="655"/>
                </a:cubicBezTo>
                <a:cubicBezTo>
                  <a:pt x="99" y="634"/>
                  <a:pt x="106" y="664"/>
                  <a:pt x="97" y="645"/>
                </a:cubicBezTo>
                <a:cubicBezTo>
                  <a:pt x="92" y="634"/>
                  <a:pt x="96" y="620"/>
                  <a:pt x="91" y="609"/>
                </a:cubicBezTo>
                <a:cubicBezTo>
                  <a:pt x="90" y="602"/>
                  <a:pt x="88" y="594"/>
                  <a:pt x="85" y="588"/>
                </a:cubicBezTo>
                <a:cubicBezTo>
                  <a:pt x="82" y="552"/>
                  <a:pt x="85" y="518"/>
                  <a:pt x="93" y="483"/>
                </a:cubicBezTo>
                <a:cubicBezTo>
                  <a:pt x="90" y="465"/>
                  <a:pt x="83" y="463"/>
                  <a:pt x="66" y="460"/>
                </a:cubicBezTo>
                <a:cubicBezTo>
                  <a:pt x="57" y="455"/>
                  <a:pt x="47" y="449"/>
                  <a:pt x="37" y="445"/>
                </a:cubicBezTo>
                <a:cubicBezTo>
                  <a:pt x="32" y="438"/>
                  <a:pt x="27" y="431"/>
                  <a:pt x="19" y="426"/>
                </a:cubicBezTo>
                <a:cubicBezTo>
                  <a:pt x="14" y="417"/>
                  <a:pt x="12" y="408"/>
                  <a:pt x="6" y="400"/>
                </a:cubicBezTo>
                <a:cubicBezTo>
                  <a:pt x="4" y="394"/>
                  <a:pt x="1" y="391"/>
                  <a:pt x="0" y="385"/>
                </a:cubicBezTo>
                <a:cubicBezTo>
                  <a:pt x="1" y="378"/>
                  <a:pt x="2" y="376"/>
                  <a:pt x="9" y="373"/>
                </a:cubicBezTo>
                <a:cubicBezTo>
                  <a:pt x="20" y="358"/>
                  <a:pt x="70" y="364"/>
                  <a:pt x="73" y="364"/>
                </a:cubicBezTo>
                <a:cubicBezTo>
                  <a:pt x="91" y="362"/>
                  <a:pt x="82" y="360"/>
                  <a:pt x="93" y="351"/>
                </a:cubicBezTo>
                <a:cubicBezTo>
                  <a:pt x="97" y="324"/>
                  <a:pt x="103" y="294"/>
                  <a:pt x="91" y="270"/>
                </a:cubicBezTo>
                <a:cubicBezTo>
                  <a:pt x="90" y="264"/>
                  <a:pt x="89" y="262"/>
                  <a:pt x="84" y="258"/>
                </a:cubicBezTo>
                <a:cubicBezTo>
                  <a:pt x="83" y="228"/>
                  <a:pt x="82" y="198"/>
                  <a:pt x="82" y="168"/>
                </a:cubicBezTo>
                <a:cubicBezTo>
                  <a:pt x="82" y="157"/>
                  <a:pt x="81" y="143"/>
                  <a:pt x="93" y="141"/>
                </a:cubicBezTo>
                <a:cubicBezTo>
                  <a:pt x="94" y="134"/>
                  <a:pt x="95" y="132"/>
                  <a:pt x="102" y="133"/>
                </a:cubicBezTo>
                <a:cubicBezTo>
                  <a:pt x="100" y="143"/>
                  <a:pt x="101" y="145"/>
                  <a:pt x="99" y="138"/>
                </a:cubicBezTo>
                <a:close/>
              </a:path>
            </a:pathLst>
          </a:custGeom>
          <a:noFill/>
          <a:ln w="3175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3401" name="AutoShape 9"/>
          <p:cNvSpPr>
            <a:spLocks noChangeArrowheads="1"/>
          </p:cNvSpPr>
          <p:nvPr/>
        </p:nvSpPr>
        <p:spPr bwMode="auto">
          <a:xfrm>
            <a:off x="2994025" y="5313363"/>
            <a:ext cx="487363" cy="488950"/>
          </a:xfrm>
          <a:prstGeom prst="plus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3402" name="AutoShape 10"/>
          <p:cNvSpPr>
            <a:spLocks noChangeArrowheads="1"/>
          </p:cNvSpPr>
          <p:nvPr/>
        </p:nvSpPr>
        <p:spPr bwMode="auto">
          <a:xfrm>
            <a:off x="5594350" y="5313363"/>
            <a:ext cx="487363" cy="488950"/>
          </a:xfrm>
          <a:prstGeom prst="plus">
            <a:avLst>
              <a:gd name="adj" fmla="val 25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3403" name="AutoShape 11"/>
          <p:cNvSpPr>
            <a:spLocks noChangeArrowheads="1"/>
          </p:cNvSpPr>
          <p:nvPr/>
        </p:nvSpPr>
        <p:spPr bwMode="auto">
          <a:xfrm>
            <a:off x="2668588" y="4014788"/>
            <a:ext cx="487362" cy="487362"/>
          </a:xfrm>
          <a:prstGeom prst="plus">
            <a:avLst>
              <a:gd name="adj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3404" name="AutoShape 12"/>
          <p:cNvSpPr>
            <a:spLocks noChangeArrowheads="1"/>
          </p:cNvSpPr>
          <p:nvPr/>
        </p:nvSpPr>
        <p:spPr bwMode="auto">
          <a:xfrm>
            <a:off x="5268913" y="3851275"/>
            <a:ext cx="487362" cy="487363"/>
          </a:xfrm>
          <a:prstGeom prst="plus">
            <a:avLst>
              <a:gd name="adj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3405" name="AutoShape 13"/>
          <p:cNvSpPr>
            <a:spLocks noChangeArrowheads="1"/>
          </p:cNvSpPr>
          <p:nvPr/>
        </p:nvSpPr>
        <p:spPr bwMode="auto">
          <a:xfrm>
            <a:off x="4130675" y="4989513"/>
            <a:ext cx="487363" cy="487362"/>
          </a:xfrm>
          <a:prstGeom prst="plus">
            <a:avLst>
              <a:gd name="adj" fmla="val 25000"/>
            </a:avLst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7" grpId="0"/>
      <p:bldP spid="443398" grpId="0" animBg="1"/>
      <p:bldP spid="443399" grpId="0" animBg="1"/>
      <p:bldP spid="443401" grpId="0" animBg="1"/>
      <p:bldP spid="443402" grpId="0" animBg="1"/>
      <p:bldP spid="443403" grpId="0" animBg="1"/>
      <p:bldP spid="443404" grpId="0" animBg="1"/>
      <p:bldP spid="44340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ph sz="quarter" idx="1"/>
          </p:nvPr>
        </p:nvGraphicFramePr>
        <p:xfrm>
          <a:off x="509588" y="304800"/>
          <a:ext cx="8175625" cy="5105400"/>
        </p:xfrm>
        <a:graphic>
          <a:graphicData uri="http://schemas.openxmlformats.org/presentationml/2006/ole">
            <p:oleObj spid="_x0000_s172034" name="Image" r:id="rId4" imgW="11733333" imgH="7326984" progId="">
              <p:embed/>
            </p:oleObj>
          </a:graphicData>
        </a:graphic>
      </p:graphicFrame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1279525" y="5218113"/>
            <a:ext cx="158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Unsupervised</a:t>
            </a:r>
          </a:p>
        </p:txBody>
      </p: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3505200" y="5195888"/>
            <a:ext cx="2254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“Weakly” supervised</a:t>
            </a:r>
          </a:p>
        </p:txBody>
      </p:sp>
      <p:sp>
        <p:nvSpPr>
          <p:cNvPr id="6150" name="Text Box 9"/>
          <p:cNvSpPr txBox="1">
            <a:spLocks noChangeArrowheads="1"/>
          </p:cNvSpPr>
          <p:nvPr/>
        </p:nvSpPr>
        <p:spPr bwMode="auto">
          <a:xfrm>
            <a:off x="6378575" y="5181600"/>
            <a:ext cx="1851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Fully supervised</a:t>
            </a:r>
          </a:p>
        </p:txBody>
      </p:sp>
      <p:sp>
        <p:nvSpPr>
          <p:cNvPr id="727050" name="AutoShape 10"/>
          <p:cNvSpPr>
            <a:spLocks/>
          </p:cNvSpPr>
          <p:nvPr/>
        </p:nvSpPr>
        <p:spPr bwMode="auto">
          <a:xfrm rot="5400000">
            <a:off x="5715000" y="3810000"/>
            <a:ext cx="381000" cy="4038600"/>
          </a:xfrm>
          <a:prstGeom prst="rightBrace">
            <a:avLst>
              <a:gd name="adj1" fmla="val 8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51" name="Text Box 11"/>
          <p:cNvSpPr txBox="1">
            <a:spLocks noChangeArrowheads="1"/>
          </p:cNvSpPr>
          <p:nvPr/>
        </p:nvSpPr>
        <p:spPr bwMode="auto">
          <a:xfrm>
            <a:off x="4495800" y="6056313"/>
            <a:ext cx="287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Definition depends on task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50" grpId="0" animBg="1"/>
      <p:bldP spid="72705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2"/>
          </a:xfrm>
        </p:spPr>
        <p:txBody>
          <a:bodyPr/>
          <a:lstStyle/>
          <a:p>
            <a:r>
              <a:rPr lang="en-US" dirty="0" smtClean="0"/>
              <a:t>Generalization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5486400"/>
            <a:ext cx="84582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How well does a learned model generalize from the data it was trained on to a new test set?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1100" y="1066800"/>
            <a:ext cx="42291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1066800"/>
            <a:ext cx="6096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828800" y="4724400"/>
            <a:ext cx="2933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/>
              <a:t>Training set (labels known)</a:t>
            </a:r>
            <a:endParaRPr lang="en-US" sz="1800" b="0" dirty="0"/>
          </a:p>
        </p:txBody>
      </p:sp>
      <p:sp>
        <p:nvSpPr>
          <p:cNvPr id="8" name="TextBox 7"/>
          <p:cNvSpPr txBox="1"/>
          <p:nvPr/>
        </p:nvSpPr>
        <p:spPr>
          <a:xfrm>
            <a:off x="5945119" y="4724400"/>
            <a:ext cx="2665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Test set (labels unknown)</a:t>
            </a:r>
            <a:endParaRPr lang="en-US" sz="1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/>
          <a:lstStyle/>
          <a:p>
            <a:pPr eaLnBrk="1" hangingPunct="1"/>
            <a:r>
              <a:rPr lang="en-US" dirty="0" smtClean="0"/>
              <a:t>Generalization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8305800" cy="5287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 smtClean="0"/>
              <a:t>Components of generalization error </a:t>
            </a:r>
          </a:p>
          <a:p>
            <a:pPr lvl="1" eaLnBrk="1" hangingPunct="1"/>
            <a:r>
              <a:rPr lang="en-US" sz="2000" b="1" dirty="0" smtClean="0"/>
              <a:t>Bias:</a:t>
            </a:r>
            <a:r>
              <a:rPr lang="en-US" sz="2000" dirty="0" smtClean="0"/>
              <a:t> how much the average model over all training sets differ from the true model?</a:t>
            </a:r>
          </a:p>
          <a:p>
            <a:pPr lvl="2" eaLnBrk="1" hangingPunct="1"/>
            <a:r>
              <a:rPr lang="en-US" sz="2000" dirty="0" smtClean="0"/>
              <a:t>Error due to inaccurate assumptions/simplifications made by the model</a:t>
            </a:r>
          </a:p>
          <a:p>
            <a:pPr lvl="1" eaLnBrk="1" hangingPunct="1"/>
            <a:r>
              <a:rPr lang="en-US" sz="2000" b="1" dirty="0" smtClean="0"/>
              <a:t>Variance:</a:t>
            </a:r>
            <a:r>
              <a:rPr lang="en-US" sz="2000" dirty="0" smtClean="0"/>
              <a:t> how much models estimated from different training sets differ from each other</a:t>
            </a:r>
          </a:p>
          <a:p>
            <a:pPr eaLnBrk="1" hangingPunct="1"/>
            <a:r>
              <a:rPr lang="en-US" sz="2400" b="1" dirty="0" err="1" smtClean="0"/>
              <a:t>Underfitting</a:t>
            </a:r>
            <a:r>
              <a:rPr lang="en-US" sz="2400" b="1" dirty="0" smtClean="0"/>
              <a:t>:</a:t>
            </a:r>
            <a:r>
              <a:rPr lang="en-US" sz="2400" dirty="0" smtClean="0"/>
              <a:t> model is too “simple” to represent all the relevant class characteristics</a:t>
            </a:r>
          </a:p>
          <a:p>
            <a:pPr lvl="1" eaLnBrk="1" hangingPunct="1"/>
            <a:r>
              <a:rPr lang="en-US" sz="2000" dirty="0" smtClean="0"/>
              <a:t>High bias and low variance</a:t>
            </a:r>
          </a:p>
          <a:p>
            <a:pPr lvl="1" eaLnBrk="1" hangingPunct="1"/>
            <a:r>
              <a:rPr lang="en-US" sz="2000" dirty="0" smtClean="0"/>
              <a:t>High training error and high test error</a:t>
            </a:r>
          </a:p>
          <a:p>
            <a:pPr eaLnBrk="1" hangingPunct="1"/>
            <a:r>
              <a:rPr lang="en-US" sz="2400" b="1" dirty="0" err="1" smtClean="0"/>
              <a:t>Overfitting</a:t>
            </a:r>
            <a:r>
              <a:rPr lang="en-US" sz="2400" b="1" dirty="0" smtClean="0"/>
              <a:t>:</a:t>
            </a:r>
            <a:r>
              <a:rPr lang="en-US" sz="2400" dirty="0" smtClean="0"/>
              <a:t> model is too “complex” and fits irrelevant characteristics (noise) in the data</a:t>
            </a:r>
          </a:p>
          <a:p>
            <a:pPr lvl="1" eaLnBrk="1" hangingPunct="1"/>
            <a:r>
              <a:rPr lang="en-US" sz="2000" dirty="0" smtClean="0"/>
              <a:t>Low bias and high variance</a:t>
            </a:r>
          </a:p>
          <a:p>
            <a:pPr lvl="1" eaLnBrk="1" hangingPunct="1"/>
            <a:r>
              <a:rPr lang="en-US" sz="2000" dirty="0" smtClean="0"/>
              <a:t>Low training error and high test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Bias-variance tradeoff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410200" y="5410200"/>
            <a:ext cx="168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Training error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486400" y="4343400"/>
            <a:ext cx="1244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Test error</a:t>
            </a:r>
          </a:p>
        </p:txBody>
      </p:sp>
      <p:sp>
        <p:nvSpPr>
          <p:cNvPr id="18" name="Freeform 17"/>
          <p:cNvSpPr/>
          <p:nvPr/>
        </p:nvSpPr>
        <p:spPr>
          <a:xfrm>
            <a:off x="1816100" y="4791075"/>
            <a:ext cx="4284663" cy="1155700"/>
          </a:xfrm>
          <a:custGeom>
            <a:avLst/>
            <a:gdLst>
              <a:gd name="connsiteX0" fmla="*/ 0 w 4283901"/>
              <a:gd name="connsiteY0" fmla="*/ 0 h 1156249"/>
              <a:gd name="connsiteX1" fmla="*/ 313151 w 4283901"/>
              <a:gd name="connsiteY1" fmla="*/ 162839 h 1156249"/>
              <a:gd name="connsiteX2" fmla="*/ 375781 w 4283901"/>
              <a:gd name="connsiteY2" fmla="*/ 200417 h 1156249"/>
              <a:gd name="connsiteX3" fmla="*/ 413359 w 4283901"/>
              <a:gd name="connsiteY3" fmla="*/ 212943 h 1156249"/>
              <a:gd name="connsiteX4" fmla="*/ 488515 w 4283901"/>
              <a:gd name="connsiteY4" fmla="*/ 263047 h 1156249"/>
              <a:gd name="connsiteX5" fmla="*/ 563671 w 4283901"/>
              <a:gd name="connsiteY5" fmla="*/ 300625 h 1156249"/>
              <a:gd name="connsiteX6" fmla="*/ 601249 w 4283901"/>
              <a:gd name="connsiteY6" fmla="*/ 325677 h 1156249"/>
              <a:gd name="connsiteX7" fmla="*/ 701458 w 4283901"/>
              <a:gd name="connsiteY7" fmla="*/ 363255 h 1156249"/>
              <a:gd name="connsiteX8" fmla="*/ 751562 w 4283901"/>
              <a:gd name="connsiteY8" fmla="*/ 375781 h 1156249"/>
              <a:gd name="connsiteX9" fmla="*/ 789140 w 4283901"/>
              <a:gd name="connsiteY9" fmla="*/ 388307 h 1156249"/>
              <a:gd name="connsiteX10" fmla="*/ 1027134 w 4283901"/>
              <a:gd name="connsiteY10" fmla="*/ 413359 h 1156249"/>
              <a:gd name="connsiteX11" fmla="*/ 1114816 w 4283901"/>
              <a:gd name="connsiteY11" fmla="*/ 450937 h 1156249"/>
              <a:gd name="connsiteX12" fmla="*/ 1189973 w 4283901"/>
              <a:gd name="connsiteY12" fmla="*/ 501042 h 1156249"/>
              <a:gd name="connsiteX13" fmla="*/ 1227551 w 4283901"/>
              <a:gd name="connsiteY13" fmla="*/ 526094 h 1156249"/>
              <a:gd name="connsiteX14" fmla="*/ 1265129 w 4283901"/>
              <a:gd name="connsiteY14" fmla="*/ 538620 h 1156249"/>
              <a:gd name="connsiteX15" fmla="*/ 1302707 w 4283901"/>
              <a:gd name="connsiteY15" fmla="*/ 563672 h 1156249"/>
              <a:gd name="connsiteX16" fmla="*/ 1427967 w 4283901"/>
              <a:gd name="connsiteY16" fmla="*/ 601250 h 1156249"/>
              <a:gd name="connsiteX17" fmla="*/ 1515649 w 4283901"/>
              <a:gd name="connsiteY17" fmla="*/ 613776 h 1156249"/>
              <a:gd name="connsiteX18" fmla="*/ 1590805 w 4283901"/>
              <a:gd name="connsiteY18" fmla="*/ 626302 h 1156249"/>
              <a:gd name="connsiteX19" fmla="*/ 1703540 w 4283901"/>
              <a:gd name="connsiteY19" fmla="*/ 651354 h 1156249"/>
              <a:gd name="connsiteX20" fmla="*/ 1816274 w 4283901"/>
              <a:gd name="connsiteY20" fmla="*/ 688932 h 1156249"/>
              <a:gd name="connsiteX21" fmla="*/ 1903956 w 4283901"/>
              <a:gd name="connsiteY21" fmla="*/ 713984 h 1156249"/>
              <a:gd name="connsiteX22" fmla="*/ 1929008 w 4283901"/>
              <a:gd name="connsiteY22" fmla="*/ 751562 h 1156249"/>
              <a:gd name="connsiteX23" fmla="*/ 2016690 w 4283901"/>
              <a:gd name="connsiteY23" fmla="*/ 789140 h 1156249"/>
              <a:gd name="connsiteX24" fmla="*/ 2066794 w 4283901"/>
              <a:gd name="connsiteY24" fmla="*/ 801666 h 1156249"/>
              <a:gd name="connsiteX25" fmla="*/ 2104373 w 4283901"/>
              <a:gd name="connsiteY25" fmla="*/ 814192 h 1156249"/>
              <a:gd name="connsiteX26" fmla="*/ 2229633 w 4283901"/>
              <a:gd name="connsiteY26" fmla="*/ 826718 h 1156249"/>
              <a:gd name="connsiteX27" fmla="*/ 2342367 w 4283901"/>
              <a:gd name="connsiteY27" fmla="*/ 839244 h 1156249"/>
              <a:gd name="connsiteX28" fmla="*/ 2430049 w 4283901"/>
              <a:gd name="connsiteY28" fmla="*/ 864296 h 1156249"/>
              <a:gd name="connsiteX29" fmla="*/ 2505205 w 4283901"/>
              <a:gd name="connsiteY29" fmla="*/ 889348 h 1156249"/>
              <a:gd name="connsiteX30" fmla="*/ 2580362 w 4283901"/>
              <a:gd name="connsiteY30" fmla="*/ 914400 h 1156249"/>
              <a:gd name="connsiteX31" fmla="*/ 2617940 w 4283901"/>
              <a:gd name="connsiteY31" fmla="*/ 926927 h 1156249"/>
              <a:gd name="connsiteX32" fmla="*/ 2668044 w 4283901"/>
              <a:gd name="connsiteY32" fmla="*/ 939453 h 1156249"/>
              <a:gd name="connsiteX33" fmla="*/ 2743200 w 4283901"/>
              <a:gd name="connsiteY33" fmla="*/ 964505 h 1156249"/>
              <a:gd name="connsiteX34" fmla="*/ 2793304 w 4283901"/>
              <a:gd name="connsiteY34" fmla="*/ 977031 h 1156249"/>
              <a:gd name="connsiteX35" fmla="*/ 2830882 w 4283901"/>
              <a:gd name="connsiteY35" fmla="*/ 1002083 h 1156249"/>
              <a:gd name="connsiteX36" fmla="*/ 2956142 w 4283901"/>
              <a:gd name="connsiteY36" fmla="*/ 1039661 h 1156249"/>
              <a:gd name="connsiteX37" fmla="*/ 3031299 w 4283901"/>
              <a:gd name="connsiteY37" fmla="*/ 1052187 h 1156249"/>
              <a:gd name="connsiteX38" fmla="*/ 3219189 w 4283901"/>
              <a:gd name="connsiteY38" fmla="*/ 1114817 h 1156249"/>
              <a:gd name="connsiteX39" fmla="*/ 3306871 w 4283901"/>
              <a:gd name="connsiteY39" fmla="*/ 1139869 h 1156249"/>
              <a:gd name="connsiteX40" fmla="*/ 3382027 w 4283901"/>
              <a:gd name="connsiteY40" fmla="*/ 1152395 h 1156249"/>
              <a:gd name="connsiteX41" fmla="*/ 4283901 w 4283901"/>
              <a:gd name="connsiteY41" fmla="*/ 1152395 h 1156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283901" h="1156249">
                <a:moveTo>
                  <a:pt x="0" y="0"/>
                </a:moveTo>
                <a:cubicBezTo>
                  <a:pt x="135194" y="45068"/>
                  <a:pt x="39042" y="10556"/>
                  <a:pt x="313151" y="162839"/>
                </a:cubicBezTo>
                <a:cubicBezTo>
                  <a:pt x="334433" y="174663"/>
                  <a:pt x="354005" y="189529"/>
                  <a:pt x="375781" y="200417"/>
                </a:cubicBezTo>
                <a:cubicBezTo>
                  <a:pt x="387591" y="206322"/>
                  <a:pt x="401817" y="206531"/>
                  <a:pt x="413359" y="212943"/>
                </a:cubicBezTo>
                <a:cubicBezTo>
                  <a:pt x="439679" y="227565"/>
                  <a:pt x="461585" y="249582"/>
                  <a:pt x="488515" y="263047"/>
                </a:cubicBezTo>
                <a:cubicBezTo>
                  <a:pt x="513567" y="275573"/>
                  <a:pt x="539187" y="287023"/>
                  <a:pt x="563671" y="300625"/>
                </a:cubicBezTo>
                <a:cubicBezTo>
                  <a:pt x="576831" y="307936"/>
                  <a:pt x="587784" y="318944"/>
                  <a:pt x="601249" y="325677"/>
                </a:cubicBezTo>
                <a:cubicBezTo>
                  <a:pt x="618901" y="334503"/>
                  <a:pt x="676160" y="356027"/>
                  <a:pt x="701458" y="363255"/>
                </a:cubicBezTo>
                <a:cubicBezTo>
                  <a:pt x="718011" y="367984"/>
                  <a:pt x="735009" y="371052"/>
                  <a:pt x="751562" y="375781"/>
                </a:cubicBezTo>
                <a:cubicBezTo>
                  <a:pt x="764258" y="379408"/>
                  <a:pt x="776193" y="385718"/>
                  <a:pt x="789140" y="388307"/>
                </a:cubicBezTo>
                <a:cubicBezTo>
                  <a:pt x="859270" y="402333"/>
                  <a:pt x="962050" y="407935"/>
                  <a:pt x="1027134" y="413359"/>
                </a:cubicBezTo>
                <a:cubicBezTo>
                  <a:pt x="1066009" y="426317"/>
                  <a:pt x="1076120" y="427720"/>
                  <a:pt x="1114816" y="450937"/>
                </a:cubicBezTo>
                <a:cubicBezTo>
                  <a:pt x="1140634" y="466428"/>
                  <a:pt x="1164921" y="484340"/>
                  <a:pt x="1189973" y="501042"/>
                </a:cubicBezTo>
                <a:cubicBezTo>
                  <a:pt x="1202499" y="509393"/>
                  <a:pt x="1213269" y="521333"/>
                  <a:pt x="1227551" y="526094"/>
                </a:cubicBezTo>
                <a:cubicBezTo>
                  <a:pt x="1240077" y="530269"/>
                  <a:pt x="1253319" y="532715"/>
                  <a:pt x="1265129" y="538620"/>
                </a:cubicBezTo>
                <a:cubicBezTo>
                  <a:pt x="1278594" y="545353"/>
                  <a:pt x="1288950" y="557558"/>
                  <a:pt x="1302707" y="563672"/>
                </a:cubicBezTo>
                <a:cubicBezTo>
                  <a:pt x="1325333" y="573728"/>
                  <a:pt x="1397137" y="595644"/>
                  <a:pt x="1427967" y="601250"/>
                </a:cubicBezTo>
                <a:cubicBezTo>
                  <a:pt x="1457015" y="606531"/>
                  <a:pt x="1486468" y="609287"/>
                  <a:pt x="1515649" y="613776"/>
                </a:cubicBezTo>
                <a:cubicBezTo>
                  <a:pt x="1540751" y="617638"/>
                  <a:pt x="1565817" y="621759"/>
                  <a:pt x="1590805" y="626302"/>
                </a:cubicBezTo>
                <a:cubicBezTo>
                  <a:pt x="1618726" y="631378"/>
                  <a:pt x="1674498" y="642418"/>
                  <a:pt x="1703540" y="651354"/>
                </a:cubicBezTo>
                <a:cubicBezTo>
                  <a:pt x="1741399" y="663003"/>
                  <a:pt x="1777846" y="679325"/>
                  <a:pt x="1816274" y="688932"/>
                </a:cubicBezTo>
                <a:cubicBezTo>
                  <a:pt x="1879187" y="704660"/>
                  <a:pt x="1850046" y="696014"/>
                  <a:pt x="1903956" y="713984"/>
                </a:cubicBezTo>
                <a:cubicBezTo>
                  <a:pt x="1912307" y="726510"/>
                  <a:pt x="1917443" y="741924"/>
                  <a:pt x="1929008" y="751562"/>
                </a:cubicBezTo>
                <a:cubicBezTo>
                  <a:pt x="1946435" y="766085"/>
                  <a:pt x="1992854" y="782330"/>
                  <a:pt x="2016690" y="789140"/>
                </a:cubicBezTo>
                <a:cubicBezTo>
                  <a:pt x="2033243" y="793869"/>
                  <a:pt x="2050241" y="796937"/>
                  <a:pt x="2066794" y="801666"/>
                </a:cubicBezTo>
                <a:cubicBezTo>
                  <a:pt x="2079490" y="805293"/>
                  <a:pt x="2091323" y="812184"/>
                  <a:pt x="2104373" y="814192"/>
                </a:cubicBezTo>
                <a:cubicBezTo>
                  <a:pt x="2145847" y="820573"/>
                  <a:pt x="2187902" y="822325"/>
                  <a:pt x="2229633" y="826718"/>
                </a:cubicBezTo>
                <a:lnTo>
                  <a:pt x="2342367" y="839244"/>
                </a:lnTo>
                <a:cubicBezTo>
                  <a:pt x="2468655" y="881340"/>
                  <a:pt x="2272766" y="817111"/>
                  <a:pt x="2430049" y="864296"/>
                </a:cubicBezTo>
                <a:cubicBezTo>
                  <a:pt x="2455342" y="871884"/>
                  <a:pt x="2480153" y="880997"/>
                  <a:pt x="2505205" y="889348"/>
                </a:cubicBezTo>
                <a:lnTo>
                  <a:pt x="2580362" y="914400"/>
                </a:lnTo>
                <a:cubicBezTo>
                  <a:pt x="2592888" y="918576"/>
                  <a:pt x="2605131" y="923725"/>
                  <a:pt x="2617940" y="926927"/>
                </a:cubicBezTo>
                <a:cubicBezTo>
                  <a:pt x="2634641" y="931102"/>
                  <a:pt x="2651555" y="934506"/>
                  <a:pt x="2668044" y="939453"/>
                </a:cubicBezTo>
                <a:cubicBezTo>
                  <a:pt x="2693337" y="947041"/>
                  <a:pt x="2717581" y="958100"/>
                  <a:pt x="2743200" y="964505"/>
                </a:cubicBezTo>
                <a:lnTo>
                  <a:pt x="2793304" y="977031"/>
                </a:lnTo>
                <a:cubicBezTo>
                  <a:pt x="2805830" y="985382"/>
                  <a:pt x="2817125" y="995969"/>
                  <a:pt x="2830882" y="1002083"/>
                </a:cubicBezTo>
                <a:cubicBezTo>
                  <a:pt x="2857026" y="1013702"/>
                  <a:pt x="2923019" y="1033036"/>
                  <a:pt x="2956142" y="1039661"/>
                </a:cubicBezTo>
                <a:cubicBezTo>
                  <a:pt x="2981047" y="1044642"/>
                  <a:pt x="3006247" y="1048012"/>
                  <a:pt x="3031299" y="1052187"/>
                </a:cubicBezTo>
                <a:lnTo>
                  <a:pt x="3219189" y="1114817"/>
                </a:lnTo>
                <a:cubicBezTo>
                  <a:pt x="3255004" y="1126755"/>
                  <a:pt x="3267550" y="1132005"/>
                  <a:pt x="3306871" y="1139869"/>
                </a:cubicBezTo>
                <a:cubicBezTo>
                  <a:pt x="3331775" y="1144850"/>
                  <a:pt x="3356632" y="1152069"/>
                  <a:pt x="3382027" y="1152395"/>
                </a:cubicBezTo>
                <a:cubicBezTo>
                  <a:pt x="3682627" y="1156249"/>
                  <a:pt x="3983276" y="1152395"/>
                  <a:pt x="4283901" y="1152395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828800" y="2987675"/>
            <a:ext cx="4422775" cy="1252538"/>
          </a:xfrm>
          <a:custGeom>
            <a:avLst/>
            <a:gdLst>
              <a:gd name="connsiteX0" fmla="*/ 0 w 4423249"/>
              <a:gd name="connsiteY0" fmla="*/ 0 h 1252602"/>
              <a:gd name="connsiteX1" fmla="*/ 62630 w 4423249"/>
              <a:gd name="connsiteY1" fmla="*/ 12526 h 1252602"/>
              <a:gd name="connsiteX2" fmla="*/ 162838 w 4423249"/>
              <a:gd name="connsiteY2" fmla="*/ 25052 h 1252602"/>
              <a:gd name="connsiteX3" fmla="*/ 237995 w 4423249"/>
              <a:gd name="connsiteY3" fmla="*/ 50104 h 1252602"/>
              <a:gd name="connsiteX4" fmla="*/ 275573 w 4423249"/>
              <a:gd name="connsiteY4" fmla="*/ 75156 h 1252602"/>
              <a:gd name="connsiteX5" fmla="*/ 313151 w 4423249"/>
              <a:gd name="connsiteY5" fmla="*/ 87682 h 1252602"/>
              <a:gd name="connsiteX6" fmla="*/ 713984 w 4423249"/>
              <a:gd name="connsiteY6" fmla="*/ 100208 h 1252602"/>
              <a:gd name="connsiteX7" fmla="*/ 789140 w 4423249"/>
              <a:gd name="connsiteY7" fmla="*/ 125260 h 1252602"/>
              <a:gd name="connsiteX8" fmla="*/ 926926 w 4423249"/>
              <a:gd name="connsiteY8" fmla="*/ 150312 h 1252602"/>
              <a:gd name="connsiteX9" fmla="*/ 989556 w 4423249"/>
              <a:gd name="connsiteY9" fmla="*/ 187890 h 1252602"/>
              <a:gd name="connsiteX10" fmla="*/ 1027134 w 4423249"/>
              <a:gd name="connsiteY10" fmla="*/ 200416 h 1252602"/>
              <a:gd name="connsiteX11" fmla="*/ 1102290 w 4423249"/>
              <a:gd name="connsiteY11" fmla="*/ 237994 h 1252602"/>
              <a:gd name="connsiteX12" fmla="*/ 1277655 w 4423249"/>
              <a:gd name="connsiteY12" fmla="*/ 250520 h 1252602"/>
              <a:gd name="connsiteX13" fmla="*/ 1352811 w 4423249"/>
              <a:gd name="connsiteY13" fmla="*/ 275572 h 1252602"/>
              <a:gd name="connsiteX14" fmla="*/ 1427967 w 4423249"/>
              <a:gd name="connsiteY14" fmla="*/ 350728 h 1252602"/>
              <a:gd name="connsiteX15" fmla="*/ 1503123 w 4423249"/>
              <a:gd name="connsiteY15" fmla="*/ 413358 h 1252602"/>
              <a:gd name="connsiteX16" fmla="*/ 1678488 w 4423249"/>
              <a:gd name="connsiteY16" fmla="*/ 450937 h 1252602"/>
              <a:gd name="connsiteX17" fmla="*/ 1778696 w 4423249"/>
              <a:gd name="connsiteY17" fmla="*/ 463463 h 1252602"/>
              <a:gd name="connsiteX18" fmla="*/ 1954060 w 4423249"/>
              <a:gd name="connsiteY18" fmla="*/ 488515 h 1252602"/>
              <a:gd name="connsiteX19" fmla="*/ 2029216 w 4423249"/>
              <a:gd name="connsiteY19" fmla="*/ 526093 h 1252602"/>
              <a:gd name="connsiteX20" fmla="*/ 2054268 w 4423249"/>
              <a:gd name="connsiteY20" fmla="*/ 563671 h 1252602"/>
              <a:gd name="connsiteX21" fmla="*/ 2091847 w 4423249"/>
              <a:gd name="connsiteY21" fmla="*/ 588723 h 1252602"/>
              <a:gd name="connsiteX22" fmla="*/ 2141951 w 4423249"/>
              <a:gd name="connsiteY22" fmla="*/ 626301 h 1252602"/>
              <a:gd name="connsiteX23" fmla="*/ 2179529 w 4423249"/>
              <a:gd name="connsiteY23" fmla="*/ 651353 h 1252602"/>
              <a:gd name="connsiteX24" fmla="*/ 2217107 w 4423249"/>
              <a:gd name="connsiteY24" fmla="*/ 688931 h 1252602"/>
              <a:gd name="connsiteX25" fmla="*/ 2292263 w 4423249"/>
              <a:gd name="connsiteY25" fmla="*/ 713983 h 1252602"/>
              <a:gd name="connsiteX26" fmla="*/ 2329841 w 4423249"/>
              <a:gd name="connsiteY26" fmla="*/ 739035 h 1252602"/>
              <a:gd name="connsiteX27" fmla="*/ 2505205 w 4423249"/>
              <a:gd name="connsiteY27" fmla="*/ 764087 h 1252602"/>
              <a:gd name="connsiteX28" fmla="*/ 2605414 w 4423249"/>
              <a:gd name="connsiteY28" fmla="*/ 814191 h 1252602"/>
              <a:gd name="connsiteX29" fmla="*/ 2655518 w 4423249"/>
              <a:gd name="connsiteY29" fmla="*/ 826717 h 1252602"/>
              <a:gd name="connsiteX30" fmla="*/ 2730674 w 4423249"/>
              <a:gd name="connsiteY30" fmla="*/ 851769 h 1252602"/>
              <a:gd name="connsiteX31" fmla="*/ 2793304 w 4423249"/>
              <a:gd name="connsiteY31" fmla="*/ 864295 h 1252602"/>
              <a:gd name="connsiteX32" fmla="*/ 2830882 w 4423249"/>
              <a:gd name="connsiteY32" fmla="*/ 889347 h 1252602"/>
              <a:gd name="connsiteX33" fmla="*/ 2880986 w 4423249"/>
              <a:gd name="connsiteY33" fmla="*/ 901874 h 1252602"/>
              <a:gd name="connsiteX34" fmla="*/ 2918564 w 4423249"/>
              <a:gd name="connsiteY34" fmla="*/ 914400 h 1252602"/>
              <a:gd name="connsiteX35" fmla="*/ 3006247 w 4423249"/>
              <a:gd name="connsiteY35" fmla="*/ 939452 h 1252602"/>
              <a:gd name="connsiteX36" fmla="*/ 3118981 w 4423249"/>
              <a:gd name="connsiteY36" fmla="*/ 989556 h 1252602"/>
              <a:gd name="connsiteX37" fmla="*/ 3156559 w 4423249"/>
              <a:gd name="connsiteY37" fmla="*/ 1002082 h 1252602"/>
              <a:gd name="connsiteX38" fmla="*/ 3194137 w 4423249"/>
              <a:gd name="connsiteY38" fmla="*/ 1014608 h 1252602"/>
              <a:gd name="connsiteX39" fmla="*/ 3231715 w 4423249"/>
              <a:gd name="connsiteY39" fmla="*/ 1039660 h 1252602"/>
              <a:gd name="connsiteX40" fmla="*/ 3306871 w 4423249"/>
              <a:gd name="connsiteY40" fmla="*/ 1064712 h 1252602"/>
              <a:gd name="connsiteX41" fmla="*/ 3294345 w 4423249"/>
              <a:gd name="connsiteY41" fmla="*/ 1027134 h 1252602"/>
              <a:gd name="connsiteX42" fmla="*/ 3344449 w 4423249"/>
              <a:gd name="connsiteY42" fmla="*/ 1039660 h 1252602"/>
              <a:gd name="connsiteX43" fmla="*/ 3419605 w 4423249"/>
              <a:gd name="connsiteY43" fmla="*/ 1052186 h 1252602"/>
              <a:gd name="connsiteX44" fmla="*/ 3544866 w 4423249"/>
              <a:gd name="connsiteY44" fmla="*/ 1152394 h 1252602"/>
              <a:gd name="connsiteX45" fmla="*/ 3582444 w 4423249"/>
              <a:gd name="connsiteY45" fmla="*/ 1177446 h 1252602"/>
              <a:gd name="connsiteX46" fmla="*/ 3695178 w 4423249"/>
              <a:gd name="connsiteY46" fmla="*/ 1215024 h 1252602"/>
              <a:gd name="connsiteX47" fmla="*/ 3732756 w 4423249"/>
              <a:gd name="connsiteY47" fmla="*/ 1227550 h 1252602"/>
              <a:gd name="connsiteX48" fmla="*/ 3770334 w 4423249"/>
              <a:gd name="connsiteY48" fmla="*/ 1252602 h 1252602"/>
              <a:gd name="connsiteX49" fmla="*/ 4058433 w 4423249"/>
              <a:gd name="connsiteY49" fmla="*/ 1240076 h 1252602"/>
              <a:gd name="connsiteX50" fmla="*/ 4096011 w 4423249"/>
              <a:gd name="connsiteY50" fmla="*/ 1215024 h 1252602"/>
              <a:gd name="connsiteX51" fmla="*/ 4171167 w 4423249"/>
              <a:gd name="connsiteY51" fmla="*/ 1189972 h 1252602"/>
              <a:gd name="connsiteX52" fmla="*/ 4271375 w 4423249"/>
              <a:gd name="connsiteY52" fmla="*/ 1152394 h 1252602"/>
              <a:gd name="connsiteX53" fmla="*/ 4296427 w 4423249"/>
              <a:gd name="connsiteY53" fmla="*/ 1114816 h 1252602"/>
              <a:gd name="connsiteX54" fmla="*/ 4334005 w 4423249"/>
              <a:gd name="connsiteY54" fmla="*/ 1089764 h 1252602"/>
              <a:gd name="connsiteX55" fmla="*/ 4396636 w 4423249"/>
              <a:gd name="connsiteY55" fmla="*/ 1039660 h 1252602"/>
              <a:gd name="connsiteX56" fmla="*/ 4421688 w 4423249"/>
              <a:gd name="connsiteY56" fmla="*/ 1002082 h 125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423249" h="1252602">
                <a:moveTo>
                  <a:pt x="0" y="0"/>
                </a:moveTo>
                <a:cubicBezTo>
                  <a:pt x="20877" y="4175"/>
                  <a:pt x="41587" y="9289"/>
                  <a:pt x="62630" y="12526"/>
                </a:cubicBezTo>
                <a:cubicBezTo>
                  <a:pt x="95901" y="17645"/>
                  <a:pt x="129923" y="17999"/>
                  <a:pt x="162838" y="25052"/>
                </a:cubicBezTo>
                <a:cubicBezTo>
                  <a:pt x="188659" y="30585"/>
                  <a:pt x="237995" y="50104"/>
                  <a:pt x="237995" y="50104"/>
                </a:cubicBezTo>
                <a:cubicBezTo>
                  <a:pt x="250521" y="58455"/>
                  <a:pt x="262108" y="68423"/>
                  <a:pt x="275573" y="75156"/>
                </a:cubicBezTo>
                <a:cubicBezTo>
                  <a:pt x="287383" y="81061"/>
                  <a:pt x="299969" y="86929"/>
                  <a:pt x="313151" y="87682"/>
                </a:cubicBezTo>
                <a:cubicBezTo>
                  <a:pt x="446610" y="95308"/>
                  <a:pt x="580373" y="96033"/>
                  <a:pt x="713984" y="100208"/>
                </a:cubicBezTo>
                <a:cubicBezTo>
                  <a:pt x="739036" y="108559"/>
                  <a:pt x="763092" y="120919"/>
                  <a:pt x="789140" y="125260"/>
                </a:cubicBezTo>
                <a:cubicBezTo>
                  <a:pt x="885296" y="141286"/>
                  <a:pt x="839392" y="132805"/>
                  <a:pt x="926926" y="150312"/>
                </a:cubicBezTo>
                <a:cubicBezTo>
                  <a:pt x="947803" y="162838"/>
                  <a:pt x="967780" y="177002"/>
                  <a:pt x="989556" y="187890"/>
                </a:cubicBezTo>
                <a:cubicBezTo>
                  <a:pt x="1001366" y="193795"/>
                  <a:pt x="1015324" y="194511"/>
                  <a:pt x="1027134" y="200416"/>
                </a:cubicBezTo>
                <a:cubicBezTo>
                  <a:pt x="1063512" y="218605"/>
                  <a:pt x="1061118" y="233150"/>
                  <a:pt x="1102290" y="237994"/>
                </a:cubicBezTo>
                <a:cubicBezTo>
                  <a:pt x="1160493" y="244841"/>
                  <a:pt x="1219200" y="246345"/>
                  <a:pt x="1277655" y="250520"/>
                </a:cubicBezTo>
                <a:cubicBezTo>
                  <a:pt x="1302707" y="258871"/>
                  <a:pt x="1334138" y="256899"/>
                  <a:pt x="1352811" y="275572"/>
                </a:cubicBezTo>
                <a:lnTo>
                  <a:pt x="1427967" y="350728"/>
                </a:lnTo>
                <a:cubicBezTo>
                  <a:pt x="1446875" y="369636"/>
                  <a:pt x="1475719" y="403393"/>
                  <a:pt x="1503123" y="413358"/>
                </a:cubicBezTo>
                <a:cubicBezTo>
                  <a:pt x="1547750" y="429586"/>
                  <a:pt x="1628544" y="443802"/>
                  <a:pt x="1678488" y="450937"/>
                </a:cubicBezTo>
                <a:cubicBezTo>
                  <a:pt x="1711812" y="455698"/>
                  <a:pt x="1745342" y="458915"/>
                  <a:pt x="1778696" y="463463"/>
                </a:cubicBezTo>
                <a:lnTo>
                  <a:pt x="1954060" y="488515"/>
                </a:lnTo>
                <a:cubicBezTo>
                  <a:pt x="1984623" y="498703"/>
                  <a:pt x="2004934" y="501811"/>
                  <a:pt x="2029216" y="526093"/>
                </a:cubicBezTo>
                <a:cubicBezTo>
                  <a:pt x="2039861" y="536738"/>
                  <a:pt x="2043623" y="553026"/>
                  <a:pt x="2054268" y="563671"/>
                </a:cubicBezTo>
                <a:cubicBezTo>
                  <a:pt x="2064913" y="574316"/>
                  <a:pt x="2079596" y="579973"/>
                  <a:pt x="2091847" y="588723"/>
                </a:cubicBezTo>
                <a:cubicBezTo>
                  <a:pt x="2108835" y="600857"/>
                  <a:pt x="2124963" y="614167"/>
                  <a:pt x="2141951" y="626301"/>
                </a:cubicBezTo>
                <a:cubicBezTo>
                  <a:pt x="2154201" y="635051"/>
                  <a:pt x="2167964" y="641715"/>
                  <a:pt x="2179529" y="651353"/>
                </a:cubicBezTo>
                <a:cubicBezTo>
                  <a:pt x="2193138" y="662694"/>
                  <a:pt x="2201622" y="680328"/>
                  <a:pt x="2217107" y="688931"/>
                </a:cubicBezTo>
                <a:cubicBezTo>
                  <a:pt x="2240191" y="701755"/>
                  <a:pt x="2270291" y="699335"/>
                  <a:pt x="2292263" y="713983"/>
                </a:cubicBezTo>
                <a:cubicBezTo>
                  <a:pt x="2304789" y="722334"/>
                  <a:pt x="2316376" y="732302"/>
                  <a:pt x="2329841" y="739035"/>
                </a:cubicBezTo>
                <a:cubicBezTo>
                  <a:pt x="2378036" y="763133"/>
                  <a:pt x="2470002" y="760887"/>
                  <a:pt x="2505205" y="764087"/>
                </a:cubicBezTo>
                <a:cubicBezTo>
                  <a:pt x="2538608" y="780788"/>
                  <a:pt x="2569183" y="805133"/>
                  <a:pt x="2605414" y="814191"/>
                </a:cubicBezTo>
                <a:cubicBezTo>
                  <a:pt x="2622115" y="818366"/>
                  <a:pt x="2639029" y="821770"/>
                  <a:pt x="2655518" y="826717"/>
                </a:cubicBezTo>
                <a:cubicBezTo>
                  <a:pt x="2680811" y="834305"/>
                  <a:pt x="2704780" y="846590"/>
                  <a:pt x="2730674" y="851769"/>
                </a:cubicBezTo>
                <a:lnTo>
                  <a:pt x="2793304" y="864295"/>
                </a:lnTo>
                <a:cubicBezTo>
                  <a:pt x="2805830" y="872646"/>
                  <a:pt x="2817045" y="883417"/>
                  <a:pt x="2830882" y="889347"/>
                </a:cubicBezTo>
                <a:cubicBezTo>
                  <a:pt x="2846705" y="896129"/>
                  <a:pt x="2864433" y="897144"/>
                  <a:pt x="2880986" y="901874"/>
                </a:cubicBezTo>
                <a:cubicBezTo>
                  <a:pt x="2893682" y="905501"/>
                  <a:pt x="2905868" y="910773"/>
                  <a:pt x="2918564" y="914400"/>
                </a:cubicBezTo>
                <a:cubicBezTo>
                  <a:pt x="3028672" y="945859"/>
                  <a:pt x="2916139" y="909417"/>
                  <a:pt x="3006247" y="939452"/>
                </a:cubicBezTo>
                <a:cubicBezTo>
                  <a:pt x="3065797" y="979152"/>
                  <a:pt x="3029543" y="959743"/>
                  <a:pt x="3118981" y="989556"/>
                </a:cubicBezTo>
                <a:lnTo>
                  <a:pt x="3156559" y="1002082"/>
                </a:lnTo>
                <a:cubicBezTo>
                  <a:pt x="3169085" y="1006257"/>
                  <a:pt x="3183151" y="1007284"/>
                  <a:pt x="3194137" y="1014608"/>
                </a:cubicBezTo>
                <a:cubicBezTo>
                  <a:pt x="3206663" y="1022959"/>
                  <a:pt x="3217958" y="1033546"/>
                  <a:pt x="3231715" y="1039660"/>
                </a:cubicBezTo>
                <a:cubicBezTo>
                  <a:pt x="3255846" y="1050385"/>
                  <a:pt x="3306871" y="1064712"/>
                  <a:pt x="3306871" y="1064712"/>
                </a:cubicBezTo>
                <a:cubicBezTo>
                  <a:pt x="3302696" y="1052186"/>
                  <a:pt x="3283359" y="1034458"/>
                  <a:pt x="3294345" y="1027134"/>
                </a:cubicBezTo>
                <a:cubicBezTo>
                  <a:pt x="3308669" y="1017585"/>
                  <a:pt x="3327568" y="1036284"/>
                  <a:pt x="3344449" y="1039660"/>
                </a:cubicBezTo>
                <a:cubicBezTo>
                  <a:pt x="3369353" y="1044641"/>
                  <a:pt x="3394553" y="1048011"/>
                  <a:pt x="3419605" y="1052186"/>
                </a:cubicBezTo>
                <a:cubicBezTo>
                  <a:pt x="3491000" y="1123580"/>
                  <a:pt x="3450057" y="1089188"/>
                  <a:pt x="3544866" y="1152394"/>
                </a:cubicBezTo>
                <a:cubicBezTo>
                  <a:pt x="3557392" y="1160745"/>
                  <a:pt x="3568162" y="1172685"/>
                  <a:pt x="3582444" y="1177446"/>
                </a:cubicBezTo>
                <a:lnTo>
                  <a:pt x="3695178" y="1215024"/>
                </a:lnTo>
                <a:cubicBezTo>
                  <a:pt x="3707704" y="1219199"/>
                  <a:pt x="3721770" y="1220226"/>
                  <a:pt x="3732756" y="1227550"/>
                </a:cubicBezTo>
                <a:lnTo>
                  <a:pt x="3770334" y="1252602"/>
                </a:lnTo>
                <a:cubicBezTo>
                  <a:pt x="3866367" y="1248427"/>
                  <a:pt x="3962943" y="1251094"/>
                  <a:pt x="4058433" y="1240076"/>
                </a:cubicBezTo>
                <a:cubicBezTo>
                  <a:pt x="4073388" y="1238350"/>
                  <a:pt x="4082254" y="1221138"/>
                  <a:pt x="4096011" y="1215024"/>
                </a:cubicBezTo>
                <a:cubicBezTo>
                  <a:pt x="4120142" y="1204299"/>
                  <a:pt x="4149195" y="1204620"/>
                  <a:pt x="4171167" y="1189972"/>
                </a:cubicBezTo>
                <a:cubicBezTo>
                  <a:pt x="4226459" y="1153110"/>
                  <a:pt x="4193983" y="1167872"/>
                  <a:pt x="4271375" y="1152394"/>
                </a:cubicBezTo>
                <a:cubicBezTo>
                  <a:pt x="4279726" y="1139868"/>
                  <a:pt x="4285782" y="1125461"/>
                  <a:pt x="4296427" y="1114816"/>
                </a:cubicBezTo>
                <a:cubicBezTo>
                  <a:pt x="4307072" y="1104171"/>
                  <a:pt x="4322249" y="1099168"/>
                  <a:pt x="4334005" y="1089764"/>
                </a:cubicBezTo>
                <a:cubicBezTo>
                  <a:pt x="4423249" y="1018370"/>
                  <a:pt x="4280976" y="1116767"/>
                  <a:pt x="4396636" y="1039660"/>
                </a:cubicBezTo>
                <a:lnTo>
                  <a:pt x="4421688" y="1002082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322553" y="6477000"/>
            <a:ext cx="16690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Slide credit: D. </a:t>
            </a:r>
            <a:r>
              <a:rPr lang="en-US" sz="1200" dirty="0" err="1" smtClean="0"/>
              <a:t>Hoiem</a:t>
            </a:r>
            <a:endParaRPr lang="en-US" sz="1200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600200" y="2133600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Underfitting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562600" y="2133600"/>
            <a:ext cx="13516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Overfitting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096294" y="2780506"/>
            <a:ext cx="5334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5599906" y="3238500"/>
            <a:ext cx="1295400" cy="158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676400" y="2514600"/>
            <a:ext cx="53340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52600" y="4038600"/>
            <a:ext cx="57531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420813" y="2771775"/>
            <a:ext cx="5329237" cy="3629025"/>
            <a:chOff x="1535668" y="2667794"/>
            <a:chExt cx="5328262" cy="3630493"/>
          </a:xfrm>
        </p:grpSpPr>
        <p:cxnSp>
          <p:nvCxnSpPr>
            <p:cNvPr id="11" name="Straight Arrow Connector 10"/>
            <p:cNvCxnSpPr/>
            <p:nvPr/>
          </p:nvCxnSpPr>
          <p:spPr>
            <a:xfrm rot="5400000" flipH="1" flipV="1">
              <a:off x="304640" y="4267054"/>
              <a:ext cx="3200107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905487" y="5867901"/>
              <a:ext cx="441879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05" name="TextBox 7"/>
            <p:cNvSpPr txBox="1">
              <a:spLocks noChangeArrowheads="1"/>
            </p:cNvSpPr>
            <p:nvPr/>
          </p:nvSpPr>
          <p:spPr bwMode="auto">
            <a:xfrm>
              <a:off x="3550796" y="5867400"/>
              <a:ext cx="13260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Complexity</a:t>
              </a:r>
            </a:p>
          </p:txBody>
        </p:sp>
        <p:sp>
          <p:nvSpPr>
            <p:cNvPr id="33806" name="TextBox 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07273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/>
                <a:t>Low Bias</a:t>
              </a:r>
            </a:p>
            <a:p>
              <a:r>
                <a:rPr lang="en-US" sz="1100"/>
                <a:t>High Variance</a:t>
              </a:r>
            </a:p>
          </p:txBody>
        </p:sp>
        <p:sp>
          <p:nvSpPr>
            <p:cNvPr id="33807" name="TextBox 9"/>
            <p:cNvSpPr txBox="1">
              <a:spLocks noChangeArrowheads="1"/>
            </p:cNvSpPr>
            <p:nvPr/>
          </p:nvSpPr>
          <p:spPr bwMode="auto">
            <a:xfrm>
              <a:off x="1676400" y="5867400"/>
              <a:ext cx="104067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dirty="0"/>
                <a:t>High Bias</a:t>
              </a:r>
            </a:p>
            <a:p>
              <a:r>
                <a:rPr lang="en-US" sz="1100" dirty="0"/>
                <a:t>Low Variance</a:t>
              </a:r>
            </a:p>
          </p:txBody>
        </p:sp>
        <p:sp>
          <p:nvSpPr>
            <p:cNvPr id="33808" name="TextBox 10"/>
            <p:cNvSpPr txBox="1">
              <a:spLocks noChangeArrowheads="1"/>
            </p:cNvSpPr>
            <p:nvPr/>
          </p:nvSpPr>
          <p:spPr bwMode="auto">
            <a:xfrm rot="-5400000">
              <a:off x="1371520" y="4141636"/>
              <a:ext cx="69762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Error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1" grpId="0"/>
      <p:bldP spid="22" grpId="0"/>
      <p:bldP spid="8" grpId="0" animBg="1"/>
      <p:bldP spid="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Bias-variance tradeoff</a:t>
            </a:r>
          </a:p>
        </p:txBody>
      </p:sp>
      <p:sp>
        <p:nvSpPr>
          <p:cNvPr id="10" name="Freeform 9"/>
          <p:cNvSpPr/>
          <p:nvPr/>
        </p:nvSpPr>
        <p:spPr>
          <a:xfrm>
            <a:off x="1941513" y="3957638"/>
            <a:ext cx="4359275" cy="1827212"/>
          </a:xfrm>
          <a:custGeom>
            <a:avLst/>
            <a:gdLst>
              <a:gd name="connsiteX0" fmla="*/ 0 w 4359058"/>
              <a:gd name="connsiteY0" fmla="*/ 0 h 1826490"/>
              <a:gd name="connsiteX1" fmla="*/ 413359 w 4359058"/>
              <a:gd name="connsiteY1" fmla="*/ 12526 h 1826490"/>
              <a:gd name="connsiteX2" fmla="*/ 450937 w 4359058"/>
              <a:gd name="connsiteY2" fmla="*/ 25052 h 1826490"/>
              <a:gd name="connsiteX3" fmla="*/ 488515 w 4359058"/>
              <a:gd name="connsiteY3" fmla="*/ 50104 h 1826490"/>
              <a:gd name="connsiteX4" fmla="*/ 551145 w 4359058"/>
              <a:gd name="connsiteY4" fmla="*/ 62630 h 1826490"/>
              <a:gd name="connsiteX5" fmla="*/ 601250 w 4359058"/>
              <a:gd name="connsiteY5" fmla="*/ 75156 h 1826490"/>
              <a:gd name="connsiteX6" fmla="*/ 676406 w 4359058"/>
              <a:gd name="connsiteY6" fmla="*/ 100208 h 1826490"/>
              <a:gd name="connsiteX7" fmla="*/ 713984 w 4359058"/>
              <a:gd name="connsiteY7" fmla="*/ 137786 h 1826490"/>
              <a:gd name="connsiteX8" fmla="*/ 764088 w 4359058"/>
              <a:gd name="connsiteY8" fmla="*/ 150312 h 1826490"/>
              <a:gd name="connsiteX9" fmla="*/ 876822 w 4359058"/>
              <a:gd name="connsiteY9" fmla="*/ 187890 h 1826490"/>
              <a:gd name="connsiteX10" fmla="*/ 914400 w 4359058"/>
              <a:gd name="connsiteY10" fmla="*/ 200416 h 1826490"/>
              <a:gd name="connsiteX11" fmla="*/ 977030 w 4359058"/>
              <a:gd name="connsiteY11" fmla="*/ 212942 h 1826490"/>
              <a:gd name="connsiteX12" fmla="*/ 1052187 w 4359058"/>
              <a:gd name="connsiteY12" fmla="*/ 237994 h 1826490"/>
              <a:gd name="connsiteX13" fmla="*/ 1089765 w 4359058"/>
              <a:gd name="connsiteY13" fmla="*/ 250520 h 1826490"/>
              <a:gd name="connsiteX14" fmla="*/ 1127343 w 4359058"/>
              <a:gd name="connsiteY14" fmla="*/ 288098 h 1826490"/>
              <a:gd name="connsiteX15" fmla="*/ 1164921 w 4359058"/>
              <a:gd name="connsiteY15" fmla="*/ 300624 h 1826490"/>
              <a:gd name="connsiteX16" fmla="*/ 1202499 w 4359058"/>
              <a:gd name="connsiteY16" fmla="*/ 325676 h 1826490"/>
              <a:gd name="connsiteX17" fmla="*/ 1215025 w 4359058"/>
              <a:gd name="connsiteY17" fmla="*/ 363254 h 1826490"/>
              <a:gd name="connsiteX18" fmla="*/ 1240077 w 4359058"/>
              <a:gd name="connsiteY18" fmla="*/ 388307 h 1826490"/>
              <a:gd name="connsiteX19" fmla="*/ 1277655 w 4359058"/>
              <a:gd name="connsiteY19" fmla="*/ 413359 h 1826490"/>
              <a:gd name="connsiteX20" fmla="*/ 1390389 w 4359058"/>
              <a:gd name="connsiteY20" fmla="*/ 438411 h 1826490"/>
              <a:gd name="connsiteX21" fmla="*/ 1465545 w 4359058"/>
              <a:gd name="connsiteY21" fmla="*/ 463463 h 1826490"/>
              <a:gd name="connsiteX22" fmla="*/ 1503124 w 4359058"/>
              <a:gd name="connsiteY22" fmla="*/ 475989 h 1826490"/>
              <a:gd name="connsiteX23" fmla="*/ 1590806 w 4359058"/>
              <a:gd name="connsiteY23" fmla="*/ 576197 h 1826490"/>
              <a:gd name="connsiteX24" fmla="*/ 1665962 w 4359058"/>
              <a:gd name="connsiteY24" fmla="*/ 663879 h 1826490"/>
              <a:gd name="connsiteX25" fmla="*/ 1703540 w 4359058"/>
              <a:gd name="connsiteY25" fmla="*/ 739035 h 1826490"/>
              <a:gd name="connsiteX26" fmla="*/ 1816274 w 4359058"/>
              <a:gd name="connsiteY26" fmla="*/ 801665 h 1826490"/>
              <a:gd name="connsiteX27" fmla="*/ 1891430 w 4359058"/>
              <a:gd name="connsiteY27" fmla="*/ 839243 h 1826490"/>
              <a:gd name="connsiteX28" fmla="*/ 1916482 w 4359058"/>
              <a:gd name="connsiteY28" fmla="*/ 864296 h 1826490"/>
              <a:gd name="connsiteX29" fmla="*/ 1954061 w 4359058"/>
              <a:gd name="connsiteY29" fmla="*/ 889348 h 1826490"/>
              <a:gd name="connsiteX30" fmla="*/ 1979113 w 4359058"/>
              <a:gd name="connsiteY30" fmla="*/ 926926 h 1826490"/>
              <a:gd name="connsiteX31" fmla="*/ 2016691 w 4359058"/>
              <a:gd name="connsiteY31" fmla="*/ 964504 h 1826490"/>
              <a:gd name="connsiteX32" fmla="*/ 2041743 w 4359058"/>
              <a:gd name="connsiteY32" fmla="*/ 1002082 h 1826490"/>
              <a:gd name="connsiteX33" fmla="*/ 2079321 w 4359058"/>
              <a:gd name="connsiteY33" fmla="*/ 1027134 h 1826490"/>
              <a:gd name="connsiteX34" fmla="*/ 2141951 w 4359058"/>
              <a:gd name="connsiteY34" fmla="*/ 1089764 h 1826490"/>
              <a:gd name="connsiteX35" fmla="*/ 2204581 w 4359058"/>
              <a:gd name="connsiteY35" fmla="*/ 1202498 h 1826490"/>
              <a:gd name="connsiteX36" fmla="*/ 2229633 w 4359058"/>
              <a:gd name="connsiteY36" fmla="*/ 1240076 h 1826490"/>
              <a:gd name="connsiteX37" fmla="*/ 2329841 w 4359058"/>
              <a:gd name="connsiteY37" fmla="*/ 1327759 h 1826490"/>
              <a:gd name="connsiteX38" fmla="*/ 2404998 w 4359058"/>
              <a:gd name="connsiteY38" fmla="*/ 1352811 h 1826490"/>
              <a:gd name="connsiteX39" fmla="*/ 2442576 w 4359058"/>
              <a:gd name="connsiteY39" fmla="*/ 1365337 h 1826490"/>
              <a:gd name="connsiteX40" fmla="*/ 2467628 w 4359058"/>
              <a:gd name="connsiteY40" fmla="*/ 1402915 h 1826490"/>
              <a:gd name="connsiteX41" fmla="*/ 2592888 w 4359058"/>
              <a:gd name="connsiteY41" fmla="*/ 1440493 h 1826490"/>
              <a:gd name="connsiteX42" fmla="*/ 2668044 w 4359058"/>
              <a:gd name="connsiteY42" fmla="*/ 1465545 h 1826490"/>
              <a:gd name="connsiteX43" fmla="*/ 2743200 w 4359058"/>
              <a:gd name="connsiteY43" fmla="*/ 1503123 h 1826490"/>
              <a:gd name="connsiteX44" fmla="*/ 2931091 w 4359058"/>
              <a:gd name="connsiteY44" fmla="*/ 1515649 h 1826490"/>
              <a:gd name="connsiteX45" fmla="*/ 3118981 w 4359058"/>
              <a:gd name="connsiteY45" fmla="*/ 1553227 h 1826490"/>
              <a:gd name="connsiteX46" fmla="*/ 3206663 w 4359058"/>
              <a:gd name="connsiteY46" fmla="*/ 1615857 h 1826490"/>
              <a:gd name="connsiteX47" fmla="*/ 3306871 w 4359058"/>
              <a:gd name="connsiteY47" fmla="*/ 1640909 h 1826490"/>
              <a:gd name="connsiteX48" fmla="*/ 3369502 w 4359058"/>
              <a:gd name="connsiteY48" fmla="*/ 1665961 h 1826490"/>
              <a:gd name="connsiteX49" fmla="*/ 3933173 w 4359058"/>
              <a:gd name="connsiteY49" fmla="*/ 1691013 h 1826490"/>
              <a:gd name="connsiteX50" fmla="*/ 4008329 w 4359058"/>
              <a:gd name="connsiteY50" fmla="*/ 1653435 h 1826490"/>
              <a:gd name="connsiteX51" fmla="*/ 4083485 w 4359058"/>
              <a:gd name="connsiteY51" fmla="*/ 1628383 h 1826490"/>
              <a:gd name="connsiteX52" fmla="*/ 4121063 w 4359058"/>
              <a:gd name="connsiteY52" fmla="*/ 1603331 h 1826490"/>
              <a:gd name="connsiteX53" fmla="*/ 4196219 w 4359058"/>
              <a:gd name="connsiteY53" fmla="*/ 1578279 h 1826490"/>
              <a:gd name="connsiteX54" fmla="*/ 4271376 w 4359058"/>
              <a:gd name="connsiteY54" fmla="*/ 1540701 h 1826490"/>
              <a:gd name="connsiteX55" fmla="*/ 4308954 w 4359058"/>
              <a:gd name="connsiteY55" fmla="*/ 1515649 h 1826490"/>
              <a:gd name="connsiteX56" fmla="*/ 4359058 w 4359058"/>
              <a:gd name="connsiteY56" fmla="*/ 1465545 h 182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359058" h="1826490">
                <a:moveTo>
                  <a:pt x="0" y="0"/>
                </a:moveTo>
                <a:cubicBezTo>
                  <a:pt x="137786" y="4175"/>
                  <a:pt x="275722" y="4879"/>
                  <a:pt x="413359" y="12526"/>
                </a:cubicBezTo>
                <a:cubicBezTo>
                  <a:pt x="426542" y="13258"/>
                  <a:pt x="439127" y="19147"/>
                  <a:pt x="450937" y="25052"/>
                </a:cubicBezTo>
                <a:cubicBezTo>
                  <a:pt x="464402" y="31785"/>
                  <a:pt x="474419" y="44818"/>
                  <a:pt x="488515" y="50104"/>
                </a:cubicBezTo>
                <a:cubicBezTo>
                  <a:pt x="508450" y="57579"/>
                  <a:pt x="530362" y="58012"/>
                  <a:pt x="551145" y="62630"/>
                </a:cubicBezTo>
                <a:cubicBezTo>
                  <a:pt x="567951" y="66365"/>
                  <a:pt x="584760" y="70209"/>
                  <a:pt x="601250" y="75156"/>
                </a:cubicBezTo>
                <a:cubicBezTo>
                  <a:pt x="626543" y="82744"/>
                  <a:pt x="676406" y="100208"/>
                  <a:pt x="676406" y="100208"/>
                </a:cubicBezTo>
                <a:cubicBezTo>
                  <a:pt x="688932" y="112734"/>
                  <a:pt x="698604" y="128997"/>
                  <a:pt x="713984" y="137786"/>
                </a:cubicBezTo>
                <a:cubicBezTo>
                  <a:pt x="728931" y="146327"/>
                  <a:pt x="747599" y="145365"/>
                  <a:pt x="764088" y="150312"/>
                </a:cubicBezTo>
                <a:lnTo>
                  <a:pt x="876822" y="187890"/>
                </a:lnTo>
                <a:cubicBezTo>
                  <a:pt x="889348" y="192065"/>
                  <a:pt x="901453" y="197827"/>
                  <a:pt x="914400" y="200416"/>
                </a:cubicBezTo>
                <a:cubicBezTo>
                  <a:pt x="935277" y="204591"/>
                  <a:pt x="956490" y="207340"/>
                  <a:pt x="977030" y="212942"/>
                </a:cubicBezTo>
                <a:cubicBezTo>
                  <a:pt x="1002507" y="219890"/>
                  <a:pt x="1027135" y="229643"/>
                  <a:pt x="1052187" y="237994"/>
                </a:cubicBezTo>
                <a:lnTo>
                  <a:pt x="1089765" y="250520"/>
                </a:lnTo>
                <a:cubicBezTo>
                  <a:pt x="1102291" y="263046"/>
                  <a:pt x="1112604" y="278272"/>
                  <a:pt x="1127343" y="288098"/>
                </a:cubicBezTo>
                <a:cubicBezTo>
                  <a:pt x="1138329" y="295422"/>
                  <a:pt x="1153111" y="294719"/>
                  <a:pt x="1164921" y="300624"/>
                </a:cubicBezTo>
                <a:cubicBezTo>
                  <a:pt x="1178386" y="307357"/>
                  <a:pt x="1189973" y="317325"/>
                  <a:pt x="1202499" y="325676"/>
                </a:cubicBezTo>
                <a:cubicBezTo>
                  <a:pt x="1206674" y="338202"/>
                  <a:pt x="1208232" y="351932"/>
                  <a:pt x="1215025" y="363254"/>
                </a:cubicBezTo>
                <a:cubicBezTo>
                  <a:pt x="1221101" y="373381"/>
                  <a:pt x="1230855" y="380929"/>
                  <a:pt x="1240077" y="388307"/>
                </a:cubicBezTo>
                <a:cubicBezTo>
                  <a:pt x="1251832" y="397712"/>
                  <a:pt x="1264190" y="406626"/>
                  <a:pt x="1277655" y="413359"/>
                </a:cubicBezTo>
                <a:cubicBezTo>
                  <a:pt x="1313493" y="431278"/>
                  <a:pt x="1351902" y="428789"/>
                  <a:pt x="1390389" y="438411"/>
                </a:cubicBezTo>
                <a:cubicBezTo>
                  <a:pt x="1416008" y="444816"/>
                  <a:pt x="1440493" y="455112"/>
                  <a:pt x="1465545" y="463463"/>
                </a:cubicBezTo>
                <a:lnTo>
                  <a:pt x="1503124" y="475989"/>
                </a:lnTo>
                <a:cubicBezTo>
                  <a:pt x="1609595" y="546970"/>
                  <a:pt x="1444669" y="430060"/>
                  <a:pt x="1590806" y="576197"/>
                </a:cubicBezTo>
                <a:cubicBezTo>
                  <a:pt x="1643146" y="628537"/>
                  <a:pt x="1617755" y="599603"/>
                  <a:pt x="1665962" y="663879"/>
                </a:cubicBezTo>
                <a:cubicBezTo>
                  <a:pt x="1674897" y="690684"/>
                  <a:pt x="1680686" y="719038"/>
                  <a:pt x="1703540" y="739035"/>
                </a:cubicBezTo>
                <a:cubicBezTo>
                  <a:pt x="1808859" y="831189"/>
                  <a:pt x="1741723" y="764389"/>
                  <a:pt x="1816274" y="801665"/>
                </a:cubicBezTo>
                <a:cubicBezTo>
                  <a:pt x="1913402" y="850229"/>
                  <a:pt x="1796977" y="807759"/>
                  <a:pt x="1891430" y="839243"/>
                </a:cubicBezTo>
                <a:cubicBezTo>
                  <a:pt x="1899781" y="847594"/>
                  <a:pt x="1907260" y="856918"/>
                  <a:pt x="1916482" y="864296"/>
                </a:cubicBezTo>
                <a:cubicBezTo>
                  <a:pt x="1928238" y="873701"/>
                  <a:pt x="1943416" y="878703"/>
                  <a:pt x="1954061" y="889348"/>
                </a:cubicBezTo>
                <a:cubicBezTo>
                  <a:pt x="1964706" y="899993"/>
                  <a:pt x="1969475" y="915361"/>
                  <a:pt x="1979113" y="926926"/>
                </a:cubicBezTo>
                <a:cubicBezTo>
                  <a:pt x="1990454" y="940535"/>
                  <a:pt x="2005350" y="950895"/>
                  <a:pt x="2016691" y="964504"/>
                </a:cubicBezTo>
                <a:cubicBezTo>
                  <a:pt x="2026329" y="976069"/>
                  <a:pt x="2031098" y="991437"/>
                  <a:pt x="2041743" y="1002082"/>
                </a:cubicBezTo>
                <a:cubicBezTo>
                  <a:pt x="2052388" y="1012727"/>
                  <a:pt x="2067991" y="1017221"/>
                  <a:pt x="2079321" y="1027134"/>
                </a:cubicBezTo>
                <a:cubicBezTo>
                  <a:pt x="2101540" y="1046576"/>
                  <a:pt x="2121074" y="1068887"/>
                  <a:pt x="2141951" y="1089764"/>
                </a:cubicBezTo>
                <a:cubicBezTo>
                  <a:pt x="2163998" y="1155906"/>
                  <a:pt x="2147153" y="1116356"/>
                  <a:pt x="2204581" y="1202498"/>
                </a:cubicBezTo>
                <a:lnTo>
                  <a:pt x="2229633" y="1240076"/>
                </a:lnTo>
                <a:cubicBezTo>
                  <a:pt x="2258860" y="1283916"/>
                  <a:pt x="2267212" y="1306883"/>
                  <a:pt x="2329841" y="1327759"/>
                </a:cubicBezTo>
                <a:lnTo>
                  <a:pt x="2404998" y="1352811"/>
                </a:lnTo>
                <a:lnTo>
                  <a:pt x="2442576" y="1365337"/>
                </a:lnTo>
                <a:cubicBezTo>
                  <a:pt x="2450927" y="1377863"/>
                  <a:pt x="2454862" y="1394936"/>
                  <a:pt x="2467628" y="1402915"/>
                </a:cubicBezTo>
                <a:cubicBezTo>
                  <a:pt x="2494881" y="1419948"/>
                  <a:pt x="2559041" y="1430339"/>
                  <a:pt x="2592888" y="1440493"/>
                </a:cubicBezTo>
                <a:cubicBezTo>
                  <a:pt x="2618181" y="1448081"/>
                  <a:pt x="2646072" y="1450897"/>
                  <a:pt x="2668044" y="1465545"/>
                </a:cubicBezTo>
                <a:cubicBezTo>
                  <a:pt x="2692956" y="1482153"/>
                  <a:pt x="2712084" y="1499666"/>
                  <a:pt x="2743200" y="1503123"/>
                </a:cubicBezTo>
                <a:cubicBezTo>
                  <a:pt x="2805585" y="1510055"/>
                  <a:pt x="2868461" y="1511474"/>
                  <a:pt x="2931091" y="1515649"/>
                </a:cubicBezTo>
                <a:cubicBezTo>
                  <a:pt x="3042116" y="1552657"/>
                  <a:pt x="2980001" y="1537785"/>
                  <a:pt x="3118981" y="1553227"/>
                </a:cubicBezTo>
                <a:cubicBezTo>
                  <a:pt x="3291986" y="1639730"/>
                  <a:pt x="3054318" y="1514294"/>
                  <a:pt x="3206663" y="1615857"/>
                </a:cubicBezTo>
                <a:cubicBezTo>
                  <a:pt x="3224698" y="1627881"/>
                  <a:pt x="3295373" y="1637460"/>
                  <a:pt x="3306871" y="1640909"/>
                </a:cubicBezTo>
                <a:cubicBezTo>
                  <a:pt x="3328408" y="1647370"/>
                  <a:pt x="3348625" y="1657610"/>
                  <a:pt x="3369502" y="1665961"/>
                </a:cubicBezTo>
                <a:cubicBezTo>
                  <a:pt x="3530031" y="1826490"/>
                  <a:pt x="3400114" y="1714704"/>
                  <a:pt x="3933173" y="1691013"/>
                </a:cubicBezTo>
                <a:cubicBezTo>
                  <a:pt x="3971242" y="1689321"/>
                  <a:pt x="3975489" y="1668030"/>
                  <a:pt x="4008329" y="1653435"/>
                </a:cubicBezTo>
                <a:cubicBezTo>
                  <a:pt x="4032460" y="1642710"/>
                  <a:pt x="4061513" y="1643031"/>
                  <a:pt x="4083485" y="1628383"/>
                </a:cubicBezTo>
                <a:cubicBezTo>
                  <a:pt x="4096011" y="1620032"/>
                  <a:pt x="4107306" y="1609445"/>
                  <a:pt x="4121063" y="1603331"/>
                </a:cubicBezTo>
                <a:cubicBezTo>
                  <a:pt x="4145194" y="1592606"/>
                  <a:pt x="4174247" y="1592927"/>
                  <a:pt x="4196219" y="1578279"/>
                </a:cubicBezTo>
                <a:cubicBezTo>
                  <a:pt x="4303921" y="1506480"/>
                  <a:pt x="4167650" y="1592564"/>
                  <a:pt x="4271376" y="1540701"/>
                </a:cubicBezTo>
                <a:cubicBezTo>
                  <a:pt x="4284841" y="1533968"/>
                  <a:pt x="4296428" y="1524000"/>
                  <a:pt x="4308954" y="1515649"/>
                </a:cubicBezTo>
                <a:cubicBezTo>
                  <a:pt x="4339185" y="1470303"/>
                  <a:pt x="4320541" y="1484804"/>
                  <a:pt x="4359058" y="1465545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954213" y="2379663"/>
            <a:ext cx="4359275" cy="1257300"/>
          </a:xfrm>
          <a:custGeom>
            <a:avLst/>
            <a:gdLst>
              <a:gd name="connsiteX0" fmla="*/ 0 w 4359058"/>
              <a:gd name="connsiteY0" fmla="*/ 989556 h 1257062"/>
              <a:gd name="connsiteX1" fmla="*/ 100208 w 4359058"/>
              <a:gd name="connsiteY1" fmla="*/ 1039660 h 1257062"/>
              <a:gd name="connsiteX2" fmla="*/ 137787 w 4359058"/>
              <a:gd name="connsiteY2" fmla="*/ 1052187 h 1257062"/>
              <a:gd name="connsiteX3" fmla="*/ 338203 w 4359058"/>
              <a:gd name="connsiteY3" fmla="*/ 1077239 h 1257062"/>
              <a:gd name="connsiteX4" fmla="*/ 413359 w 4359058"/>
              <a:gd name="connsiteY4" fmla="*/ 1102291 h 1257062"/>
              <a:gd name="connsiteX5" fmla="*/ 450937 w 4359058"/>
              <a:gd name="connsiteY5" fmla="*/ 1114817 h 1257062"/>
              <a:gd name="connsiteX6" fmla="*/ 526093 w 4359058"/>
              <a:gd name="connsiteY6" fmla="*/ 1164921 h 1257062"/>
              <a:gd name="connsiteX7" fmla="*/ 739036 w 4359058"/>
              <a:gd name="connsiteY7" fmla="*/ 1215025 h 1257062"/>
              <a:gd name="connsiteX8" fmla="*/ 776614 w 4359058"/>
              <a:gd name="connsiteY8" fmla="*/ 1227551 h 1257062"/>
              <a:gd name="connsiteX9" fmla="*/ 876822 w 4359058"/>
              <a:gd name="connsiteY9" fmla="*/ 1252603 h 1257062"/>
              <a:gd name="connsiteX10" fmla="*/ 1252603 w 4359058"/>
              <a:gd name="connsiteY10" fmla="*/ 1240077 h 1257062"/>
              <a:gd name="connsiteX11" fmla="*/ 1327759 w 4359058"/>
              <a:gd name="connsiteY11" fmla="*/ 1177447 h 1257062"/>
              <a:gd name="connsiteX12" fmla="*/ 1402915 w 4359058"/>
              <a:gd name="connsiteY12" fmla="*/ 1152395 h 1257062"/>
              <a:gd name="connsiteX13" fmla="*/ 1453019 w 4359058"/>
              <a:gd name="connsiteY13" fmla="*/ 1139869 h 1257062"/>
              <a:gd name="connsiteX14" fmla="*/ 1565754 w 4359058"/>
              <a:gd name="connsiteY14" fmla="*/ 1127343 h 1257062"/>
              <a:gd name="connsiteX15" fmla="*/ 1653436 w 4359058"/>
              <a:gd name="connsiteY15" fmla="*/ 1114817 h 1257062"/>
              <a:gd name="connsiteX16" fmla="*/ 1766170 w 4359058"/>
              <a:gd name="connsiteY16" fmla="*/ 1077239 h 1257062"/>
              <a:gd name="connsiteX17" fmla="*/ 1803748 w 4359058"/>
              <a:gd name="connsiteY17" fmla="*/ 1064713 h 1257062"/>
              <a:gd name="connsiteX18" fmla="*/ 1891430 w 4359058"/>
              <a:gd name="connsiteY18" fmla="*/ 1052187 h 1257062"/>
              <a:gd name="connsiteX19" fmla="*/ 1916482 w 4359058"/>
              <a:gd name="connsiteY19" fmla="*/ 1027134 h 1257062"/>
              <a:gd name="connsiteX20" fmla="*/ 1979113 w 4359058"/>
              <a:gd name="connsiteY20" fmla="*/ 1014608 h 1257062"/>
              <a:gd name="connsiteX21" fmla="*/ 2091847 w 4359058"/>
              <a:gd name="connsiteY21" fmla="*/ 989556 h 1257062"/>
              <a:gd name="connsiteX22" fmla="*/ 2167003 w 4359058"/>
              <a:gd name="connsiteY22" fmla="*/ 939452 h 1257062"/>
              <a:gd name="connsiteX23" fmla="*/ 2204581 w 4359058"/>
              <a:gd name="connsiteY23" fmla="*/ 914400 h 1257062"/>
              <a:gd name="connsiteX24" fmla="*/ 2279737 w 4359058"/>
              <a:gd name="connsiteY24" fmla="*/ 889348 h 1257062"/>
              <a:gd name="connsiteX25" fmla="*/ 2317315 w 4359058"/>
              <a:gd name="connsiteY25" fmla="*/ 876822 h 1257062"/>
              <a:gd name="connsiteX26" fmla="*/ 2354893 w 4359058"/>
              <a:gd name="connsiteY26" fmla="*/ 851770 h 1257062"/>
              <a:gd name="connsiteX27" fmla="*/ 2480154 w 4359058"/>
              <a:gd name="connsiteY27" fmla="*/ 814192 h 1257062"/>
              <a:gd name="connsiteX28" fmla="*/ 2592888 w 4359058"/>
              <a:gd name="connsiteY28" fmla="*/ 789140 h 1257062"/>
              <a:gd name="connsiteX29" fmla="*/ 2668044 w 4359058"/>
              <a:gd name="connsiteY29" fmla="*/ 751562 h 1257062"/>
              <a:gd name="connsiteX30" fmla="*/ 2718148 w 4359058"/>
              <a:gd name="connsiteY30" fmla="*/ 739036 h 1257062"/>
              <a:gd name="connsiteX31" fmla="*/ 2768252 w 4359058"/>
              <a:gd name="connsiteY31" fmla="*/ 713984 h 1257062"/>
              <a:gd name="connsiteX32" fmla="*/ 2918565 w 4359058"/>
              <a:gd name="connsiteY32" fmla="*/ 688932 h 1257062"/>
              <a:gd name="connsiteX33" fmla="*/ 3043825 w 4359058"/>
              <a:gd name="connsiteY33" fmla="*/ 663880 h 1257062"/>
              <a:gd name="connsiteX34" fmla="*/ 3093929 w 4359058"/>
              <a:gd name="connsiteY34" fmla="*/ 651354 h 1257062"/>
              <a:gd name="connsiteX35" fmla="*/ 3169085 w 4359058"/>
              <a:gd name="connsiteY35" fmla="*/ 626302 h 1257062"/>
              <a:gd name="connsiteX36" fmla="*/ 3206663 w 4359058"/>
              <a:gd name="connsiteY36" fmla="*/ 613776 h 1257062"/>
              <a:gd name="connsiteX37" fmla="*/ 3256767 w 4359058"/>
              <a:gd name="connsiteY37" fmla="*/ 601250 h 1257062"/>
              <a:gd name="connsiteX38" fmla="*/ 3331924 w 4359058"/>
              <a:gd name="connsiteY38" fmla="*/ 576197 h 1257062"/>
              <a:gd name="connsiteX39" fmla="*/ 3369502 w 4359058"/>
              <a:gd name="connsiteY39" fmla="*/ 563671 h 1257062"/>
              <a:gd name="connsiteX40" fmla="*/ 3432132 w 4359058"/>
              <a:gd name="connsiteY40" fmla="*/ 551145 h 1257062"/>
              <a:gd name="connsiteX41" fmla="*/ 3507288 w 4359058"/>
              <a:gd name="connsiteY41" fmla="*/ 526093 h 1257062"/>
              <a:gd name="connsiteX42" fmla="*/ 3594970 w 4359058"/>
              <a:gd name="connsiteY42" fmla="*/ 501041 h 1257062"/>
              <a:gd name="connsiteX43" fmla="*/ 3645074 w 4359058"/>
              <a:gd name="connsiteY43" fmla="*/ 475989 h 1257062"/>
              <a:gd name="connsiteX44" fmla="*/ 3682652 w 4359058"/>
              <a:gd name="connsiteY44" fmla="*/ 463463 h 1257062"/>
              <a:gd name="connsiteX45" fmla="*/ 3770335 w 4359058"/>
              <a:gd name="connsiteY45" fmla="*/ 413359 h 1257062"/>
              <a:gd name="connsiteX46" fmla="*/ 3807913 w 4359058"/>
              <a:gd name="connsiteY46" fmla="*/ 400833 h 1257062"/>
              <a:gd name="connsiteX47" fmla="*/ 3983277 w 4359058"/>
              <a:gd name="connsiteY47" fmla="*/ 300625 h 1257062"/>
              <a:gd name="connsiteX48" fmla="*/ 4020855 w 4359058"/>
              <a:gd name="connsiteY48" fmla="*/ 275573 h 1257062"/>
              <a:gd name="connsiteX49" fmla="*/ 4058433 w 4359058"/>
              <a:gd name="connsiteY49" fmla="*/ 250521 h 1257062"/>
              <a:gd name="connsiteX50" fmla="*/ 4096011 w 4359058"/>
              <a:gd name="connsiteY50" fmla="*/ 237995 h 1257062"/>
              <a:gd name="connsiteX51" fmla="*/ 4133589 w 4359058"/>
              <a:gd name="connsiteY51" fmla="*/ 212943 h 1257062"/>
              <a:gd name="connsiteX52" fmla="*/ 4208745 w 4359058"/>
              <a:gd name="connsiteY52" fmla="*/ 187891 h 1257062"/>
              <a:gd name="connsiteX53" fmla="*/ 4233798 w 4359058"/>
              <a:gd name="connsiteY53" fmla="*/ 162839 h 1257062"/>
              <a:gd name="connsiteX54" fmla="*/ 4283902 w 4359058"/>
              <a:gd name="connsiteY54" fmla="*/ 87682 h 1257062"/>
              <a:gd name="connsiteX55" fmla="*/ 4321480 w 4359058"/>
              <a:gd name="connsiteY55" fmla="*/ 62630 h 1257062"/>
              <a:gd name="connsiteX56" fmla="*/ 4359058 w 4359058"/>
              <a:gd name="connsiteY56" fmla="*/ 0 h 1257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359058" h="1257062">
                <a:moveTo>
                  <a:pt x="0" y="989556"/>
                </a:moveTo>
                <a:cubicBezTo>
                  <a:pt x="162987" y="1016720"/>
                  <a:pt x="17808" y="973740"/>
                  <a:pt x="100208" y="1039660"/>
                </a:cubicBezTo>
                <a:cubicBezTo>
                  <a:pt x="110519" y="1047908"/>
                  <a:pt x="124977" y="1048984"/>
                  <a:pt x="137787" y="1052187"/>
                </a:cubicBezTo>
                <a:cubicBezTo>
                  <a:pt x="211740" y="1070676"/>
                  <a:pt x="252648" y="1069461"/>
                  <a:pt x="338203" y="1077239"/>
                </a:cubicBezTo>
                <a:lnTo>
                  <a:pt x="413359" y="1102291"/>
                </a:lnTo>
                <a:cubicBezTo>
                  <a:pt x="425885" y="1106466"/>
                  <a:pt x="439951" y="1107493"/>
                  <a:pt x="450937" y="1114817"/>
                </a:cubicBezTo>
                <a:lnTo>
                  <a:pt x="526093" y="1164921"/>
                </a:lnTo>
                <a:cubicBezTo>
                  <a:pt x="587520" y="1257062"/>
                  <a:pt x="529631" y="1191758"/>
                  <a:pt x="739036" y="1215025"/>
                </a:cubicBezTo>
                <a:cubicBezTo>
                  <a:pt x="752159" y="1216483"/>
                  <a:pt x="763805" y="1224349"/>
                  <a:pt x="776614" y="1227551"/>
                </a:cubicBezTo>
                <a:lnTo>
                  <a:pt x="876822" y="1252603"/>
                </a:lnTo>
                <a:cubicBezTo>
                  <a:pt x="1002082" y="1248428"/>
                  <a:pt x="1127788" y="1251424"/>
                  <a:pt x="1252603" y="1240077"/>
                </a:cubicBezTo>
                <a:cubicBezTo>
                  <a:pt x="1279292" y="1237651"/>
                  <a:pt x="1309692" y="1187484"/>
                  <a:pt x="1327759" y="1177447"/>
                </a:cubicBezTo>
                <a:cubicBezTo>
                  <a:pt x="1350843" y="1164623"/>
                  <a:pt x="1377296" y="1158800"/>
                  <a:pt x="1402915" y="1152395"/>
                </a:cubicBezTo>
                <a:cubicBezTo>
                  <a:pt x="1419616" y="1148220"/>
                  <a:pt x="1436004" y="1142487"/>
                  <a:pt x="1453019" y="1139869"/>
                </a:cubicBezTo>
                <a:cubicBezTo>
                  <a:pt x="1490389" y="1134120"/>
                  <a:pt x="1528236" y="1132033"/>
                  <a:pt x="1565754" y="1127343"/>
                </a:cubicBezTo>
                <a:cubicBezTo>
                  <a:pt x="1595050" y="1123681"/>
                  <a:pt x="1624209" y="1118992"/>
                  <a:pt x="1653436" y="1114817"/>
                </a:cubicBezTo>
                <a:lnTo>
                  <a:pt x="1766170" y="1077239"/>
                </a:lnTo>
                <a:cubicBezTo>
                  <a:pt x="1778696" y="1073064"/>
                  <a:pt x="1790677" y="1066580"/>
                  <a:pt x="1803748" y="1064713"/>
                </a:cubicBezTo>
                <a:lnTo>
                  <a:pt x="1891430" y="1052187"/>
                </a:lnTo>
                <a:cubicBezTo>
                  <a:pt x="1899781" y="1043836"/>
                  <a:pt x="1905627" y="1031786"/>
                  <a:pt x="1916482" y="1027134"/>
                </a:cubicBezTo>
                <a:cubicBezTo>
                  <a:pt x="1936051" y="1018747"/>
                  <a:pt x="1958166" y="1018417"/>
                  <a:pt x="1979113" y="1014608"/>
                </a:cubicBezTo>
                <a:cubicBezTo>
                  <a:pt x="2000332" y="1010750"/>
                  <a:pt x="2064986" y="1004479"/>
                  <a:pt x="2091847" y="989556"/>
                </a:cubicBezTo>
                <a:cubicBezTo>
                  <a:pt x="2118167" y="974934"/>
                  <a:pt x="2141951" y="956153"/>
                  <a:pt x="2167003" y="939452"/>
                </a:cubicBezTo>
                <a:cubicBezTo>
                  <a:pt x="2179529" y="931101"/>
                  <a:pt x="2190299" y="919161"/>
                  <a:pt x="2204581" y="914400"/>
                </a:cubicBezTo>
                <a:lnTo>
                  <a:pt x="2279737" y="889348"/>
                </a:lnTo>
                <a:cubicBezTo>
                  <a:pt x="2292263" y="885173"/>
                  <a:pt x="2306329" y="884146"/>
                  <a:pt x="2317315" y="876822"/>
                </a:cubicBezTo>
                <a:cubicBezTo>
                  <a:pt x="2329841" y="868471"/>
                  <a:pt x="2341136" y="857884"/>
                  <a:pt x="2354893" y="851770"/>
                </a:cubicBezTo>
                <a:cubicBezTo>
                  <a:pt x="2386117" y="837893"/>
                  <a:pt x="2443719" y="822289"/>
                  <a:pt x="2480154" y="814192"/>
                </a:cubicBezTo>
                <a:cubicBezTo>
                  <a:pt x="2538271" y="801277"/>
                  <a:pt x="2539429" y="804414"/>
                  <a:pt x="2592888" y="789140"/>
                </a:cubicBezTo>
                <a:cubicBezTo>
                  <a:pt x="2698450" y="758979"/>
                  <a:pt x="2558250" y="798617"/>
                  <a:pt x="2668044" y="751562"/>
                </a:cubicBezTo>
                <a:cubicBezTo>
                  <a:pt x="2683867" y="744781"/>
                  <a:pt x="2702029" y="745081"/>
                  <a:pt x="2718148" y="739036"/>
                </a:cubicBezTo>
                <a:cubicBezTo>
                  <a:pt x="2735632" y="732480"/>
                  <a:pt x="2750768" y="720540"/>
                  <a:pt x="2768252" y="713984"/>
                </a:cubicBezTo>
                <a:cubicBezTo>
                  <a:pt x="2813354" y="697071"/>
                  <a:pt x="2874914" y="696207"/>
                  <a:pt x="2918565" y="688932"/>
                </a:cubicBezTo>
                <a:cubicBezTo>
                  <a:pt x="2960566" y="681932"/>
                  <a:pt x="3002516" y="674207"/>
                  <a:pt x="3043825" y="663880"/>
                </a:cubicBezTo>
                <a:cubicBezTo>
                  <a:pt x="3060526" y="659705"/>
                  <a:pt x="3077440" y="656301"/>
                  <a:pt x="3093929" y="651354"/>
                </a:cubicBezTo>
                <a:cubicBezTo>
                  <a:pt x="3119222" y="643766"/>
                  <a:pt x="3144033" y="634653"/>
                  <a:pt x="3169085" y="626302"/>
                </a:cubicBezTo>
                <a:cubicBezTo>
                  <a:pt x="3181611" y="622127"/>
                  <a:pt x="3193854" y="616978"/>
                  <a:pt x="3206663" y="613776"/>
                </a:cubicBezTo>
                <a:cubicBezTo>
                  <a:pt x="3223364" y="609601"/>
                  <a:pt x="3240278" y="606197"/>
                  <a:pt x="3256767" y="601250"/>
                </a:cubicBezTo>
                <a:cubicBezTo>
                  <a:pt x="3282061" y="593662"/>
                  <a:pt x="3306872" y="584548"/>
                  <a:pt x="3331924" y="576197"/>
                </a:cubicBezTo>
                <a:cubicBezTo>
                  <a:pt x="3344450" y="572022"/>
                  <a:pt x="3356555" y="566260"/>
                  <a:pt x="3369502" y="563671"/>
                </a:cubicBezTo>
                <a:cubicBezTo>
                  <a:pt x="3390379" y="559496"/>
                  <a:pt x="3411592" y="556747"/>
                  <a:pt x="3432132" y="551145"/>
                </a:cubicBezTo>
                <a:cubicBezTo>
                  <a:pt x="3457609" y="544197"/>
                  <a:pt x="3481669" y="532498"/>
                  <a:pt x="3507288" y="526093"/>
                </a:cubicBezTo>
                <a:cubicBezTo>
                  <a:pt x="3532713" y="519737"/>
                  <a:pt x="3569812" y="511823"/>
                  <a:pt x="3594970" y="501041"/>
                </a:cubicBezTo>
                <a:cubicBezTo>
                  <a:pt x="3612133" y="493685"/>
                  <a:pt x="3627911" y="483345"/>
                  <a:pt x="3645074" y="475989"/>
                </a:cubicBezTo>
                <a:cubicBezTo>
                  <a:pt x="3657210" y="470788"/>
                  <a:pt x="3670842" y="469368"/>
                  <a:pt x="3682652" y="463463"/>
                </a:cubicBezTo>
                <a:cubicBezTo>
                  <a:pt x="3808449" y="400564"/>
                  <a:pt x="3616612" y="479239"/>
                  <a:pt x="3770335" y="413359"/>
                </a:cubicBezTo>
                <a:cubicBezTo>
                  <a:pt x="3782471" y="408158"/>
                  <a:pt x="3795893" y="406297"/>
                  <a:pt x="3807913" y="400833"/>
                </a:cubicBezTo>
                <a:cubicBezTo>
                  <a:pt x="3907807" y="355427"/>
                  <a:pt x="3899013" y="356801"/>
                  <a:pt x="3983277" y="300625"/>
                </a:cubicBezTo>
                <a:lnTo>
                  <a:pt x="4020855" y="275573"/>
                </a:lnTo>
                <a:cubicBezTo>
                  <a:pt x="4033381" y="267222"/>
                  <a:pt x="4044151" y="255282"/>
                  <a:pt x="4058433" y="250521"/>
                </a:cubicBezTo>
                <a:cubicBezTo>
                  <a:pt x="4070959" y="246346"/>
                  <a:pt x="4084201" y="243900"/>
                  <a:pt x="4096011" y="237995"/>
                </a:cubicBezTo>
                <a:cubicBezTo>
                  <a:pt x="4109476" y="231262"/>
                  <a:pt x="4119832" y="219057"/>
                  <a:pt x="4133589" y="212943"/>
                </a:cubicBezTo>
                <a:cubicBezTo>
                  <a:pt x="4157720" y="202218"/>
                  <a:pt x="4208745" y="187891"/>
                  <a:pt x="4208745" y="187891"/>
                </a:cubicBezTo>
                <a:cubicBezTo>
                  <a:pt x="4217096" y="179540"/>
                  <a:pt x="4226712" y="172287"/>
                  <a:pt x="4233798" y="162839"/>
                </a:cubicBezTo>
                <a:cubicBezTo>
                  <a:pt x="4251863" y="138752"/>
                  <a:pt x="4258850" y="104383"/>
                  <a:pt x="4283902" y="87682"/>
                </a:cubicBezTo>
                <a:lnTo>
                  <a:pt x="4321480" y="62630"/>
                </a:lnTo>
                <a:cubicBezTo>
                  <a:pt x="4351711" y="17284"/>
                  <a:pt x="4339799" y="38517"/>
                  <a:pt x="4359058" y="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886200" y="4495800"/>
            <a:ext cx="2800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Many training examples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29200" y="3048000"/>
            <a:ext cx="2659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Few training examples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43100" y="1905000"/>
            <a:ext cx="57531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535113" y="2668588"/>
            <a:ext cx="5329237" cy="3629025"/>
            <a:chOff x="1535703" y="2667794"/>
            <a:chExt cx="5328227" cy="3630493"/>
          </a:xfrm>
        </p:grpSpPr>
        <p:cxnSp>
          <p:nvCxnSpPr>
            <p:cNvPr id="5" name="Straight Arrow Connector 4"/>
            <p:cNvCxnSpPr/>
            <p:nvPr/>
          </p:nvCxnSpPr>
          <p:spPr>
            <a:xfrm rot="5400000" flipH="1" flipV="1">
              <a:off x="304674" y="4267053"/>
              <a:ext cx="3200106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1905520" y="5867900"/>
              <a:ext cx="441876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81" name="TextBox 7"/>
            <p:cNvSpPr txBox="1">
              <a:spLocks noChangeArrowheads="1"/>
            </p:cNvSpPr>
            <p:nvPr/>
          </p:nvSpPr>
          <p:spPr bwMode="auto">
            <a:xfrm>
              <a:off x="3550796" y="5867400"/>
              <a:ext cx="132600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Complexity</a:t>
              </a:r>
            </a:p>
          </p:txBody>
        </p:sp>
        <p:sp>
          <p:nvSpPr>
            <p:cNvPr id="32782" name="TextBox 8"/>
            <p:cNvSpPr txBox="1">
              <a:spLocks noChangeArrowheads="1"/>
            </p:cNvSpPr>
            <p:nvPr/>
          </p:nvSpPr>
          <p:spPr bwMode="auto">
            <a:xfrm>
              <a:off x="5791200" y="5867400"/>
              <a:ext cx="107273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/>
                <a:t>Low Bias</a:t>
              </a:r>
            </a:p>
            <a:p>
              <a:r>
                <a:rPr lang="en-US" sz="1100"/>
                <a:t>High Variance</a:t>
              </a:r>
            </a:p>
          </p:txBody>
        </p:sp>
        <p:sp>
          <p:nvSpPr>
            <p:cNvPr id="32783" name="TextBox 9"/>
            <p:cNvSpPr txBox="1">
              <a:spLocks noChangeArrowheads="1"/>
            </p:cNvSpPr>
            <p:nvPr/>
          </p:nvSpPr>
          <p:spPr bwMode="auto">
            <a:xfrm>
              <a:off x="1676400" y="5867400"/>
              <a:ext cx="104067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/>
                <a:t>High Bias</a:t>
              </a:r>
            </a:p>
            <a:p>
              <a:r>
                <a:rPr lang="en-US" sz="1100"/>
                <a:t>Low Variance</a:t>
              </a:r>
            </a:p>
          </p:txBody>
        </p:sp>
        <p:sp>
          <p:nvSpPr>
            <p:cNvPr id="32784" name="TextBox 10"/>
            <p:cNvSpPr txBox="1">
              <a:spLocks noChangeArrowheads="1"/>
            </p:cNvSpPr>
            <p:nvPr/>
          </p:nvSpPr>
          <p:spPr bwMode="auto">
            <a:xfrm rot="-5400000">
              <a:off x="1127593" y="4141670"/>
              <a:ext cx="1185483" cy="369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Test Error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322553" y="6477000"/>
            <a:ext cx="16690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Slide credit: D. </a:t>
            </a:r>
            <a:r>
              <a:rPr lang="en-US" sz="1200" dirty="0" err="1" smtClean="0"/>
              <a:t>Hoiem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1943100" y="3810000"/>
            <a:ext cx="47625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 animBg="1"/>
      <p:bldP spid="1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Effect of Training Size</a:t>
            </a:r>
          </a:p>
        </p:txBody>
      </p:sp>
      <p:sp>
        <p:nvSpPr>
          <p:cNvPr id="10" name="Freeform 9"/>
          <p:cNvSpPr/>
          <p:nvPr/>
        </p:nvSpPr>
        <p:spPr>
          <a:xfrm>
            <a:off x="1928813" y="3644900"/>
            <a:ext cx="4384675" cy="1349375"/>
          </a:xfrm>
          <a:custGeom>
            <a:avLst/>
            <a:gdLst>
              <a:gd name="connsiteX0" fmla="*/ 0 w 4384110"/>
              <a:gd name="connsiteY0" fmla="*/ 0 h 1349049"/>
              <a:gd name="connsiteX1" fmla="*/ 25052 w 4384110"/>
              <a:gd name="connsiteY1" fmla="*/ 112734 h 1349049"/>
              <a:gd name="connsiteX2" fmla="*/ 75156 w 4384110"/>
              <a:gd name="connsiteY2" fmla="*/ 187890 h 1349049"/>
              <a:gd name="connsiteX3" fmla="*/ 112734 w 4384110"/>
              <a:gd name="connsiteY3" fmla="*/ 212942 h 1349049"/>
              <a:gd name="connsiteX4" fmla="*/ 137787 w 4384110"/>
              <a:gd name="connsiteY4" fmla="*/ 237994 h 1349049"/>
              <a:gd name="connsiteX5" fmla="*/ 212943 w 4384110"/>
              <a:gd name="connsiteY5" fmla="*/ 263047 h 1349049"/>
              <a:gd name="connsiteX6" fmla="*/ 250521 w 4384110"/>
              <a:gd name="connsiteY6" fmla="*/ 275573 h 1349049"/>
              <a:gd name="connsiteX7" fmla="*/ 275573 w 4384110"/>
              <a:gd name="connsiteY7" fmla="*/ 313151 h 1349049"/>
              <a:gd name="connsiteX8" fmla="*/ 313151 w 4384110"/>
              <a:gd name="connsiteY8" fmla="*/ 325677 h 1349049"/>
              <a:gd name="connsiteX9" fmla="*/ 350729 w 4384110"/>
              <a:gd name="connsiteY9" fmla="*/ 350729 h 1349049"/>
              <a:gd name="connsiteX10" fmla="*/ 425885 w 4384110"/>
              <a:gd name="connsiteY10" fmla="*/ 375781 h 1349049"/>
              <a:gd name="connsiteX11" fmla="*/ 463463 w 4384110"/>
              <a:gd name="connsiteY11" fmla="*/ 388307 h 1349049"/>
              <a:gd name="connsiteX12" fmla="*/ 513567 w 4384110"/>
              <a:gd name="connsiteY12" fmla="*/ 400833 h 1349049"/>
              <a:gd name="connsiteX13" fmla="*/ 563671 w 4384110"/>
              <a:gd name="connsiteY13" fmla="*/ 425885 h 1349049"/>
              <a:gd name="connsiteX14" fmla="*/ 651354 w 4384110"/>
              <a:gd name="connsiteY14" fmla="*/ 450937 h 1349049"/>
              <a:gd name="connsiteX15" fmla="*/ 688932 w 4384110"/>
              <a:gd name="connsiteY15" fmla="*/ 475989 h 1349049"/>
              <a:gd name="connsiteX16" fmla="*/ 776614 w 4384110"/>
              <a:gd name="connsiteY16" fmla="*/ 501041 h 1349049"/>
              <a:gd name="connsiteX17" fmla="*/ 814192 w 4384110"/>
              <a:gd name="connsiteY17" fmla="*/ 526093 h 1349049"/>
              <a:gd name="connsiteX18" fmla="*/ 939452 w 4384110"/>
              <a:gd name="connsiteY18" fmla="*/ 563671 h 1349049"/>
              <a:gd name="connsiteX19" fmla="*/ 977030 w 4384110"/>
              <a:gd name="connsiteY19" fmla="*/ 588723 h 1349049"/>
              <a:gd name="connsiteX20" fmla="*/ 1064713 w 4384110"/>
              <a:gd name="connsiteY20" fmla="*/ 613775 h 1349049"/>
              <a:gd name="connsiteX21" fmla="*/ 1139869 w 4384110"/>
              <a:gd name="connsiteY21" fmla="*/ 638827 h 1349049"/>
              <a:gd name="connsiteX22" fmla="*/ 1177447 w 4384110"/>
              <a:gd name="connsiteY22" fmla="*/ 651353 h 1349049"/>
              <a:gd name="connsiteX23" fmla="*/ 1215025 w 4384110"/>
              <a:gd name="connsiteY23" fmla="*/ 676405 h 1349049"/>
              <a:gd name="connsiteX24" fmla="*/ 1277655 w 4384110"/>
              <a:gd name="connsiteY24" fmla="*/ 688931 h 1349049"/>
              <a:gd name="connsiteX25" fmla="*/ 1315233 w 4384110"/>
              <a:gd name="connsiteY25" fmla="*/ 713984 h 1349049"/>
              <a:gd name="connsiteX26" fmla="*/ 1402915 w 4384110"/>
              <a:gd name="connsiteY26" fmla="*/ 739036 h 1349049"/>
              <a:gd name="connsiteX27" fmla="*/ 1478071 w 4384110"/>
              <a:gd name="connsiteY27" fmla="*/ 789140 h 1349049"/>
              <a:gd name="connsiteX28" fmla="*/ 1515650 w 4384110"/>
              <a:gd name="connsiteY28" fmla="*/ 814192 h 1349049"/>
              <a:gd name="connsiteX29" fmla="*/ 1665962 w 4384110"/>
              <a:gd name="connsiteY29" fmla="*/ 864296 h 1349049"/>
              <a:gd name="connsiteX30" fmla="*/ 1703540 w 4384110"/>
              <a:gd name="connsiteY30" fmla="*/ 876822 h 1349049"/>
              <a:gd name="connsiteX31" fmla="*/ 1741118 w 4384110"/>
              <a:gd name="connsiteY31" fmla="*/ 889348 h 1349049"/>
              <a:gd name="connsiteX32" fmla="*/ 1853852 w 4384110"/>
              <a:gd name="connsiteY32" fmla="*/ 951978 h 1349049"/>
              <a:gd name="connsiteX33" fmla="*/ 1891430 w 4384110"/>
              <a:gd name="connsiteY33" fmla="*/ 977030 h 1349049"/>
              <a:gd name="connsiteX34" fmla="*/ 1929008 w 4384110"/>
              <a:gd name="connsiteY34" fmla="*/ 1014608 h 1349049"/>
              <a:gd name="connsiteX35" fmla="*/ 2004165 w 4384110"/>
              <a:gd name="connsiteY35" fmla="*/ 1039660 h 1349049"/>
              <a:gd name="connsiteX36" fmla="*/ 2041743 w 4384110"/>
              <a:gd name="connsiteY36" fmla="*/ 1052186 h 1349049"/>
              <a:gd name="connsiteX37" fmla="*/ 2718148 w 4384110"/>
              <a:gd name="connsiteY37" fmla="*/ 1077238 h 1349049"/>
              <a:gd name="connsiteX38" fmla="*/ 2956143 w 4384110"/>
              <a:gd name="connsiteY38" fmla="*/ 1102290 h 1349049"/>
              <a:gd name="connsiteX39" fmla="*/ 3018773 w 4384110"/>
              <a:gd name="connsiteY39" fmla="*/ 1114816 h 1349049"/>
              <a:gd name="connsiteX40" fmla="*/ 3081403 w 4384110"/>
              <a:gd name="connsiteY40" fmla="*/ 1152394 h 1349049"/>
              <a:gd name="connsiteX41" fmla="*/ 3331924 w 4384110"/>
              <a:gd name="connsiteY41" fmla="*/ 1189973 h 1349049"/>
              <a:gd name="connsiteX42" fmla="*/ 3457184 w 4384110"/>
              <a:gd name="connsiteY42" fmla="*/ 1215025 h 1349049"/>
              <a:gd name="connsiteX43" fmla="*/ 3507288 w 4384110"/>
              <a:gd name="connsiteY43" fmla="*/ 1227551 h 1349049"/>
              <a:gd name="connsiteX44" fmla="*/ 3620022 w 4384110"/>
              <a:gd name="connsiteY44" fmla="*/ 1240077 h 1349049"/>
              <a:gd name="connsiteX45" fmla="*/ 3657600 w 4384110"/>
              <a:gd name="connsiteY45" fmla="*/ 1252603 h 1349049"/>
              <a:gd name="connsiteX46" fmla="*/ 4296428 w 4384110"/>
              <a:gd name="connsiteY46" fmla="*/ 1277655 h 1349049"/>
              <a:gd name="connsiteX47" fmla="*/ 4384110 w 4384110"/>
              <a:gd name="connsiteY47" fmla="*/ 1315233 h 134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384110" h="1349049">
                <a:moveTo>
                  <a:pt x="0" y="0"/>
                </a:moveTo>
                <a:cubicBezTo>
                  <a:pt x="3399" y="20392"/>
                  <a:pt x="10368" y="86303"/>
                  <a:pt x="25052" y="112734"/>
                </a:cubicBezTo>
                <a:cubicBezTo>
                  <a:pt x="39674" y="139054"/>
                  <a:pt x="50104" y="171189"/>
                  <a:pt x="75156" y="187890"/>
                </a:cubicBezTo>
                <a:cubicBezTo>
                  <a:pt x="87682" y="196241"/>
                  <a:pt x="100978" y="203538"/>
                  <a:pt x="112734" y="212942"/>
                </a:cubicBezTo>
                <a:cubicBezTo>
                  <a:pt x="121956" y="220319"/>
                  <a:pt x="127224" y="232712"/>
                  <a:pt x="137787" y="237994"/>
                </a:cubicBezTo>
                <a:cubicBezTo>
                  <a:pt x="161406" y="249804"/>
                  <a:pt x="187891" y="254696"/>
                  <a:pt x="212943" y="263047"/>
                </a:cubicBezTo>
                <a:lnTo>
                  <a:pt x="250521" y="275573"/>
                </a:lnTo>
                <a:cubicBezTo>
                  <a:pt x="258872" y="288099"/>
                  <a:pt x="263818" y="303747"/>
                  <a:pt x="275573" y="313151"/>
                </a:cubicBezTo>
                <a:cubicBezTo>
                  <a:pt x="285883" y="321399"/>
                  <a:pt x="301341" y="319772"/>
                  <a:pt x="313151" y="325677"/>
                </a:cubicBezTo>
                <a:cubicBezTo>
                  <a:pt x="326616" y="332410"/>
                  <a:pt x="336972" y="344615"/>
                  <a:pt x="350729" y="350729"/>
                </a:cubicBezTo>
                <a:cubicBezTo>
                  <a:pt x="374860" y="361454"/>
                  <a:pt x="400833" y="367430"/>
                  <a:pt x="425885" y="375781"/>
                </a:cubicBezTo>
                <a:cubicBezTo>
                  <a:pt x="438411" y="379956"/>
                  <a:pt x="450654" y="385105"/>
                  <a:pt x="463463" y="388307"/>
                </a:cubicBezTo>
                <a:cubicBezTo>
                  <a:pt x="480164" y="392482"/>
                  <a:pt x="497448" y="394788"/>
                  <a:pt x="513567" y="400833"/>
                </a:cubicBezTo>
                <a:cubicBezTo>
                  <a:pt x="531051" y="407389"/>
                  <a:pt x="546508" y="418530"/>
                  <a:pt x="563671" y="425885"/>
                </a:cubicBezTo>
                <a:cubicBezTo>
                  <a:pt x="588827" y="436666"/>
                  <a:pt x="625931" y="444581"/>
                  <a:pt x="651354" y="450937"/>
                </a:cubicBezTo>
                <a:cubicBezTo>
                  <a:pt x="663880" y="459288"/>
                  <a:pt x="675467" y="469256"/>
                  <a:pt x="688932" y="475989"/>
                </a:cubicBezTo>
                <a:cubicBezTo>
                  <a:pt x="706902" y="484974"/>
                  <a:pt x="760561" y="497028"/>
                  <a:pt x="776614" y="501041"/>
                </a:cubicBezTo>
                <a:cubicBezTo>
                  <a:pt x="789140" y="509392"/>
                  <a:pt x="800355" y="520163"/>
                  <a:pt x="814192" y="526093"/>
                </a:cubicBezTo>
                <a:cubicBezTo>
                  <a:pt x="863207" y="547099"/>
                  <a:pt x="888932" y="529991"/>
                  <a:pt x="939452" y="563671"/>
                </a:cubicBezTo>
                <a:cubicBezTo>
                  <a:pt x="951978" y="572022"/>
                  <a:pt x="963565" y="581990"/>
                  <a:pt x="977030" y="588723"/>
                </a:cubicBezTo>
                <a:cubicBezTo>
                  <a:pt x="998079" y="599248"/>
                  <a:pt x="1044645" y="607755"/>
                  <a:pt x="1064713" y="613775"/>
                </a:cubicBezTo>
                <a:cubicBezTo>
                  <a:pt x="1090006" y="621363"/>
                  <a:pt x="1114817" y="630476"/>
                  <a:pt x="1139869" y="638827"/>
                </a:cubicBezTo>
                <a:cubicBezTo>
                  <a:pt x="1152395" y="643002"/>
                  <a:pt x="1166461" y="644029"/>
                  <a:pt x="1177447" y="651353"/>
                </a:cubicBezTo>
                <a:cubicBezTo>
                  <a:pt x="1189973" y="659704"/>
                  <a:pt x="1200929" y="671119"/>
                  <a:pt x="1215025" y="676405"/>
                </a:cubicBezTo>
                <a:cubicBezTo>
                  <a:pt x="1234960" y="683880"/>
                  <a:pt x="1256778" y="684756"/>
                  <a:pt x="1277655" y="688931"/>
                </a:cubicBezTo>
                <a:cubicBezTo>
                  <a:pt x="1290181" y="697282"/>
                  <a:pt x="1301396" y="708054"/>
                  <a:pt x="1315233" y="713984"/>
                </a:cubicBezTo>
                <a:cubicBezTo>
                  <a:pt x="1343613" y="726147"/>
                  <a:pt x="1375491" y="723800"/>
                  <a:pt x="1402915" y="739036"/>
                </a:cubicBezTo>
                <a:cubicBezTo>
                  <a:pt x="1429235" y="753658"/>
                  <a:pt x="1453019" y="772439"/>
                  <a:pt x="1478071" y="789140"/>
                </a:cubicBezTo>
                <a:cubicBezTo>
                  <a:pt x="1490597" y="797491"/>
                  <a:pt x="1501368" y="809431"/>
                  <a:pt x="1515650" y="814192"/>
                </a:cubicBezTo>
                <a:lnTo>
                  <a:pt x="1665962" y="864296"/>
                </a:lnTo>
                <a:lnTo>
                  <a:pt x="1703540" y="876822"/>
                </a:lnTo>
                <a:cubicBezTo>
                  <a:pt x="1716066" y="880997"/>
                  <a:pt x="1730132" y="882024"/>
                  <a:pt x="1741118" y="889348"/>
                </a:cubicBezTo>
                <a:cubicBezTo>
                  <a:pt x="1825817" y="945814"/>
                  <a:pt x="1720920" y="878127"/>
                  <a:pt x="1853852" y="951978"/>
                </a:cubicBezTo>
                <a:cubicBezTo>
                  <a:pt x="1867012" y="959289"/>
                  <a:pt x="1879865" y="967392"/>
                  <a:pt x="1891430" y="977030"/>
                </a:cubicBezTo>
                <a:cubicBezTo>
                  <a:pt x="1905039" y="988371"/>
                  <a:pt x="1913523" y="1006005"/>
                  <a:pt x="1929008" y="1014608"/>
                </a:cubicBezTo>
                <a:cubicBezTo>
                  <a:pt x="1952092" y="1027433"/>
                  <a:pt x="1979113" y="1031309"/>
                  <a:pt x="2004165" y="1039660"/>
                </a:cubicBezTo>
                <a:cubicBezTo>
                  <a:pt x="2016691" y="1043835"/>
                  <a:pt x="2028545" y="1051809"/>
                  <a:pt x="2041743" y="1052186"/>
                </a:cubicBezTo>
                <a:cubicBezTo>
                  <a:pt x="2559563" y="1066981"/>
                  <a:pt x="2334159" y="1057028"/>
                  <a:pt x="2718148" y="1077238"/>
                </a:cubicBezTo>
                <a:cubicBezTo>
                  <a:pt x="2825020" y="1112862"/>
                  <a:pt x="2713179" y="1079151"/>
                  <a:pt x="2956143" y="1102290"/>
                </a:cubicBezTo>
                <a:cubicBezTo>
                  <a:pt x="2977337" y="1104308"/>
                  <a:pt x="2997896" y="1110641"/>
                  <a:pt x="3018773" y="1114816"/>
                </a:cubicBezTo>
                <a:cubicBezTo>
                  <a:pt x="3039650" y="1127342"/>
                  <a:pt x="3059239" y="1142319"/>
                  <a:pt x="3081403" y="1152394"/>
                </a:cubicBezTo>
                <a:cubicBezTo>
                  <a:pt x="3170790" y="1193025"/>
                  <a:pt x="3222018" y="1182123"/>
                  <a:pt x="3331924" y="1189973"/>
                </a:cubicBezTo>
                <a:cubicBezTo>
                  <a:pt x="3373677" y="1198324"/>
                  <a:pt x="3415875" y="1204698"/>
                  <a:pt x="3457184" y="1215025"/>
                </a:cubicBezTo>
                <a:cubicBezTo>
                  <a:pt x="3473885" y="1219200"/>
                  <a:pt x="3490273" y="1224933"/>
                  <a:pt x="3507288" y="1227551"/>
                </a:cubicBezTo>
                <a:cubicBezTo>
                  <a:pt x="3544658" y="1233300"/>
                  <a:pt x="3582444" y="1235902"/>
                  <a:pt x="3620022" y="1240077"/>
                </a:cubicBezTo>
                <a:cubicBezTo>
                  <a:pt x="3632548" y="1244252"/>
                  <a:pt x="3644417" y="1251871"/>
                  <a:pt x="3657600" y="1252603"/>
                </a:cubicBezTo>
                <a:cubicBezTo>
                  <a:pt x="3870378" y="1264424"/>
                  <a:pt x="4296428" y="1277655"/>
                  <a:pt x="4296428" y="1277655"/>
                </a:cubicBezTo>
                <a:cubicBezTo>
                  <a:pt x="4376497" y="1331034"/>
                  <a:pt x="4350294" y="1349049"/>
                  <a:pt x="4384110" y="1315233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916113" y="5308600"/>
            <a:ext cx="4371975" cy="541338"/>
          </a:xfrm>
          <a:custGeom>
            <a:avLst/>
            <a:gdLst>
              <a:gd name="connsiteX0" fmla="*/ 0 w 4371584"/>
              <a:gd name="connsiteY0" fmla="*/ 541208 h 541208"/>
              <a:gd name="connsiteX1" fmla="*/ 450937 w 4371584"/>
              <a:gd name="connsiteY1" fmla="*/ 528682 h 541208"/>
              <a:gd name="connsiteX2" fmla="*/ 563671 w 4371584"/>
              <a:gd name="connsiteY2" fmla="*/ 491104 h 541208"/>
              <a:gd name="connsiteX3" fmla="*/ 626302 w 4371584"/>
              <a:gd name="connsiteY3" fmla="*/ 478578 h 541208"/>
              <a:gd name="connsiteX4" fmla="*/ 776614 w 4371584"/>
              <a:gd name="connsiteY4" fmla="*/ 453526 h 541208"/>
              <a:gd name="connsiteX5" fmla="*/ 851770 w 4371584"/>
              <a:gd name="connsiteY5" fmla="*/ 415948 h 541208"/>
              <a:gd name="connsiteX6" fmla="*/ 889348 w 4371584"/>
              <a:gd name="connsiteY6" fmla="*/ 403421 h 541208"/>
              <a:gd name="connsiteX7" fmla="*/ 914400 w 4371584"/>
              <a:gd name="connsiteY7" fmla="*/ 365843 h 541208"/>
              <a:gd name="connsiteX8" fmla="*/ 951978 w 4371584"/>
              <a:gd name="connsiteY8" fmla="*/ 353317 h 541208"/>
              <a:gd name="connsiteX9" fmla="*/ 1052186 w 4371584"/>
              <a:gd name="connsiteY9" fmla="*/ 328265 h 541208"/>
              <a:gd name="connsiteX10" fmla="*/ 1177447 w 4371584"/>
              <a:gd name="connsiteY10" fmla="*/ 303213 h 541208"/>
              <a:gd name="connsiteX11" fmla="*/ 1778696 w 4371584"/>
              <a:gd name="connsiteY11" fmla="*/ 278161 h 541208"/>
              <a:gd name="connsiteX12" fmla="*/ 2167003 w 4371584"/>
              <a:gd name="connsiteY12" fmla="*/ 253109 h 541208"/>
              <a:gd name="connsiteX13" fmla="*/ 2217107 w 4371584"/>
              <a:gd name="connsiteY13" fmla="*/ 240583 h 541208"/>
              <a:gd name="connsiteX14" fmla="*/ 2342367 w 4371584"/>
              <a:gd name="connsiteY14" fmla="*/ 215531 h 541208"/>
              <a:gd name="connsiteX15" fmla="*/ 2392471 w 4371584"/>
              <a:gd name="connsiteY15" fmla="*/ 203005 h 541208"/>
              <a:gd name="connsiteX16" fmla="*/ 2592888 w 4371584"/>
              <a:gd name="connsiteY16" fmla="*/ 190479 h 541208"/>
              <a:gd name="connsiteX17" fmla="*/ 2680570 w 4371584"/>
              <a:gd name="connsiteY17" fmla="*/ 165427 h 541208"/>
              <a:gd name="connsiteX18" fmla="*/ 2743200 w 4371584"/>
              <a:gd name="connsiteY18" fmla="*/ 152901 h 541208"/>
              <a:gd name="connsiteX19" fmla="*/ 2793304 w 4371584"/>
              <a:gd name="connsiteY19" fmla="*/ 140375 h 541208"/>
              <a:gd name="connsiteX20" fmla="*/ 3068877 w 4371584"/>
              <a:gd name="connsiteY20" fmla="*/ 127849 h 541208"/>
              <a:gd name="connsiteX21" fmla="*/ 3519814 w 4371584"/>
              <a:gd name="connsiteY21" fmla="*/ 102797 h 541208"/>
              <a:gd name="connsiteX22" fmla="*/ 3807913 w 4371584"/>
              <a:gd name="connsiteY22" fmla="*/ 90271 h 541208"/>
              <a:gd name="connsiteX23" fmla="*/ 3945699 w 4371584"/>
              <a:gd name="connsiteY23" fmla="*/ 52693 h 541208"/>
              <a:gd name="connsiteX24" fmla="*/ 3983277 w 4371584"/>
              <a:gd name="connsiteY24" fmla="*/ 40167 h 541208"/>
              <a:gd name="connsiteX25" fmla="*/ 4221271 w 4371584"/>
              <a:gd name="connsiteY25" fmla="*/ 27641 h 541208"/>
              <a:gd name="connsiteX26" fmla="*/ 4271376 w 4371584"/>
              <a:gd name="connsiteY26" fmla="*/ 15115 h 541208"/>
              <a:gd name="connsiteX27" fmla="*/ 4308954 w 4371584"/>
              <a:gd name="connsiteY27" fmla="*/ 2589 h 541208"/>
              <a:gd name="connsiteX28" fmla="*/ 4371584 w 4371584"/>
              <a:gd name="connsiteY28" fmla="*/ 2589 h 54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1584" h="541208">
                <a:moveTo>
                  <a:pt x="0" y="541208"/>
                </a:moveTo>
                <a:cubicBezTo>
                  <a:pt x="150312" y="537033"/>
                  <a:pt x="300949" y="539395"/>
                  <a:pt x="450937" y="528682"/>
                </a:cubicBezTo>
                <a:cubicBezTo>
                  <a:pt x="489909" y="525898"/>
                  <a:pt x="525396" y="498759"/>
                  <a:pt x="563671" y="491104"/>
                </a:cubicBezTo>
                <a:cubicBezTo>
                  <a:pt x="584548" y="486929"/>
                  <a:pt x="605301" y="482078"/>
                  <a:pt x="626302" y="478578"/>
                </a:cubicBezTo>
                <a:cubicBezTo>
                  <a:pt x="689933" y="467973"/>
                  <a:pt x="717575" y="468286"/>
                  <a:pt x="776614" y="453526"/>
                </a:cubicBezTo>
                <a:cubicBezTo>
                  <a:pt x="839580" y="437784"/>
                  <a:pt x="790543" y="446562"/>
                  <a:pt x="851770" y="415948"/>
                </a:cubicBezTo>
                <a:cubicBezTo>
                  <a:pt x="863580" y="410043"/>
                  <a:pt x="876822" y="407597"/>
                  <a:pt x="889348" y="403421"/>
                </a:cubicBezTo>
                <a:cubicBezTo>
                  <a:pt x="897699" y="390895"/>
                  <a:pt x="902645" y="375247"/>
                  <a:pt x="914400" y="365843"/>
                </a:cubicBezTo>
                <a:cubicBezTo>
                  <a:pt x="924710" y="357595"/>
                  <a:pt x="939240" y="356791"/>
                  <a:pt x="951978" y="353317"/>
                </a:cubicBezTo>
                <a:cubicBezTo>
                  <a:pt x="985195" y="344258"/>
                  <a:pt x="1018424" y="335017"/>
                  <a:pt x="1052186" y="328265"/>
                </a:cubicBezTo>
                <a:lnTo>
                  <a:pt x="1177447" y="303213"/>
                </a:lnTo>
                <a:cubicBezTo>
                  <a:pt x="1416179" y="255467"/>
                  <a:pt x="1218781" y="291182"/>
                  <a:pt x="1778696" y="278161"/>
                </a:cubicBezTo>
                <a:cubicBezTo>
                  <a:pt x="1931317" y="227287"/>
                  <a:pt x="1767086" y="278104"/>
                  <a:pt x="2167003" y="253109"/>
                </a:cubicBezTo>
                <a:cubicBezTo>
                  <a:pt x="2184185" y="252035"/>
                  <a:pt x="2200274" y="244190"/>
                  <a:pt x="2217107" y="240583"/>
                </a:cubicBezTo>
                <a:cubicBezTo>
                  <a:pt x="2258742" y="231661"/>
                  <a:pt x="2301058" y="225858"/>
                  <a:pt x="2342367" y="215531"/>
                </a:cubicBezTo>
                <a:cubicBezTo>
                  <a:pt x="2359068" y="211356"/>
                  <a:pt x="2375341" y="204718"/>
                  <a:pt x="2392471" y="203005"/>
                </a:cubicBezTo>
                <a:cubicBezTo>
                  <a:pt x="2459075" y="196345"/>
                  <a:pt x="2526082" y="194654"/>
                  <a:pt x="2592888" y="190479"/>
                </a:cubicBezTo>
                <a:cubicBezTo>
                  <a:pt x="2634735" y="176530"/>
                  <a:pt x="2633385" y="175913"/>
                  <a:pt x="2680570" y="165427"/>
                </a:cubicBezTo>
                <a:cubicBezTo>
                  <a:pt x="2701353" y="160809"/>
                  <a:pt x="2722417" y="157519"/>
                  <a:pt x="2743200" y="152901"/>
                </a:cubicBezTo>
                <a:cubicBezTo>
                  <a:pt x="2760005" y="149166"/>
                  <a:pt x="2776139" y="141695"/>
                  <a:pt x="2793304" y="140375"/>
                </a:cubicBezTo>
                <a:cubicBezTo>
                  <a:pt x="2884986" y="133323"/>
                  <a:pt x="2977019" y="132024"/>
                  <a:pt x="3068877" y="127849"/>
                </a:cubicBezTo>
                <a:cubicBezTo>
                  <a:pt x="3237973" y="71484"/>
                  <a:pt x="3085502" y="118308"/>
                  <a:pt x="3519814" y="102797"/>
                </a:cubicBezTo>
                <a:lnTo>
                  <a:pt x="3807913" y="90271"/>
                </a:lnTo>
                <a:cubicBezTo>
                  <a:pt x="3896437" y="72566"/>
                  <a:pt x="3850345" y="84478"/>
                  <a:pt x="3945699" y="52693"/>
                </a:cubicBezTo>
                <a:cubicBezTo>
                  <a:pt x="3958225" y="48518"/>
                  <a:pt x="3970092" y="40861"/>
                  <a:pt x="3983277" y="40167"/>
                </a:cubicBezTo>
                <a:lnTo>
                  <a:pt x="4221271" y="27641"/>
                </a:lnTo>
                <a:cubicBezTo>
                  <a:pt x="4237973" y="23466"/>
                  <a:pt x="4254823" y="19844"/>
                  <a:pt x="4271376" y="15115"/>
                </a:cubicBezTo>
                <a:cubicBezTo>
                  <a:pt x="4284072" y="11488"/>
                  <a:pt x="4295852" y="4227"/>
                  <a:pt x="4308954" y="2589"/>
                </a:cubicBezTo>
                <a:cubicBezTo>
                  <a:pt x="4329669" y="0"/>
                  <a:pt x="4350707" y="2589"/>
                  <a:pt x="4371584" y="2589"/>
                </a:cubicBezTo>
              </a:path>
            </a:pathLst>
          </a:cu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257800" y="4354513"/>
            <a:ext cx="9882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Testing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05400" y="5497513"/>
            <a:ext cx="1082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Training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2020094" y="4990306"/>
            <a:ext cx="1295400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43200" y="4800600"/>
            <a:ext cx="2249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Generalization Error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22553" y="6477000"/>
            <a:ext cx="16690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Slide credit: D. </a:t>
            </a:r>
            <a:r>
              <a:rPr lang="en-US" sz="1200" dirty="0" err="1" smtClean="0"/>
              <a:t>Hoiem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1917700" y="5257800"/>
            <a:ext cx="6235700" cy="63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919288" y="3009900"/>
            <a:ext cx="62357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35113" y="2668588"/>
            <a:ext cx="4789487" cy="3568700"/>
            <a:chOff x="1535668" y="2667794"/>
            <a:chExt cx="4788932" cy="356893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1905512" y="5866819"/>
              <a:ext cx="4419088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30" name="TextBox 6"/>
            <p:cNvSpPr txBox="1">
              <a:spLocks noChangeArrowheads="1"/>
            </p:cNvSpPr>
            <p:nvPr/>
          </p:nvSpPr>
          <p:spPr bwMode="auto">
            <a:xfrm>
              <a:off x="2743200" y="5867400"/>
              <a:ext cx="322402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Number of Training Examples</a:t>
              </a:r>
            </a:p>
          </p:txBody>
        </p:sp>
        <p:sp>
          <p:nvSpPr>
            <p:cNvPr id="34831" name="TextBox 9"/>
            <p:cNvSpPr txBox="1">
              <a:spLocks noChangeArrowheads="1"/>
            </p:cNvSpPr>
            <p:nvPr/>
          </p:nvSpPr>
          <p:spPr bwMode="auto">
            <a:xfrm rot="-5400000">
              <a:off x="1371520" y="4141636"/>
              <a:ext cx="69762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Error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rot="5400000" flipH="1" flipV="1">
              <a:off x="304413" y="4267307"/>
              <a:ext cx="3200613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3048000" y="1981200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Fixed prediction model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1" grpId="0"/>
      <p:bldP spid="15" grpId="0" animBg="1"/>
      <p:bldP spid="1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Datasets</a:t>
            </a:r>
          </a:p>
        </p:txBody>
      </p:sp>
      <p:sp>
        <p:nvSpPr>
          <p:cNvPr id="678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Circa 2001: 5 categories, 100s of images per category</a:t>
            </a:r>
          </a:p>
          <a:p>
            <a:pPr eaLnBrk="1" hangingPunct="1"/>
            <a:r>
              <a:rPr lang="en-US" dirty="0" smtClean="0"/>
              <a:t>Circa 2004: 101 categories</a:t>
            </a:r>
          </a:p>
          <a:p>
            <a:pPr eaLnBrk="1" hangingPunct="1"/>
            <a:r>
              <a:rPr lang="en-US" dirty="0" smtClean="0"/>
              <a:t>Today: up to thousands of categories, millions of images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8915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Caltech 101 &amp; 256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819400"/>
            <a:ext cx="41910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257800" y="5715000"/>
            <a:ext cx="3048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>
                <a:cs typeface="Arial" charset="0"/>
              </a:rPr>
              <a:t>Griffin, Holub, Perona, 2007 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838200" y="6470650"/>
            <a:ext cx="32956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>
                <a:cs typeface="Arial" charset="0"/>
              </a:rPr>
              <a:t>Fei-Fei, Fergus, Perona, 2004 </a:t>
            </a: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 cstate="print"/>
          <a:srcRect b="8249"/>
          <a:stretch>
            <a:fillRect/>
          </a:stretch>
        </p:blipFill>
        <p:spPr bwMode="auto">
          <a:xfrm>
            <a:off x="685800" y="1660525"/>
            <a:ext cx="3606800" cy="47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Rectangle 8"/>
          <p:cNvSpPr>
            <a:spLocks noChangeArrowheads="1"/>
          </p:cNvSpPr>
          <p:nvPr/>
        </p:nvSpPr>
        <p:spPr bwMode="auto">
          <a:xfrm>
            <a:off x="457200" y="914400"/>
            <a:ext cx="7924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hlinkClick r:id="rId5"/>
              </a:rPr>
              <a:t>http://www.vision.caltech.edu/Image_Datasets/Caltech101/</a:t>
            </a:r>
            <a:endParaRPr lang="en-US">
              <a:hlinkClick r:id="rId6"/>
            </a:endParaRPr>
          </a:p>
          <a:p>
            <a:pPr algn="ctr"/>
            <a:r>
              <a:rPr lang="en-US">
                <a:hlinkClick r:id="rId6"/>
              </a:rPr>
              <a:t>http://www.vision.caltech.edu/Image_Datasets/Caltech256/</a:t>
            </a:r>
            <a:endParaRPr lang="en-US"/>
          </a:p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715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Caltech-101: </a:t>
            </a:r>
            <a:r>
              <a:rPr lang="en-US" sz="4000" dirty="0" err="1" smtClean="0"/>
              <a:t>Intraclass</a:t>
            </a:r>
            <a:r>
              <a:rPr lang="en-US" sz="4000" dirty="0" smtClean="0"/>
              <a:t> variability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846138"/>
            <a:ext cx="7010400" cy="593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The PASCAL Visual Object Classes Challenge (2005-present)</a:t>
            </a: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304800" y="1828800"/>
            <a:ext cx="7848600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cs typeface="Arial" charset="0"/>
              </a:rPr>
              <a:t>Challenge </a:t>
            </a:r>
            <a:r>
              <a:rPr lang="en-US" b="1" dirty="0">
                <a:cs typeface="Arial" charset="0"/>
              </a:rPr>
              <a:t>classes:</a:t>
            </a:r>
            <a:endParaRPr lang="en-US" i="1" dirty="0">
              <a:cs typeface="Arial" charset="0"/>
            </a:endParaRPr>
          </a:p>
          <a:p>
            <a:r>
              <a:rPr lang="en-US" i="1" dirty="0">
                <a:cs typeface="Arial" charset="0"/>
              </a:rPr>
              <a:t>Person:</a:t>
            </a:r>
            <a:r>
              <a:rPr lang="en-US" dirty="0">
                <a:cs typeface="Arial" charset="0"/>
              </a:rPr>
              <a:t> person </a:t>
            </a:r>
          </a:p>
          <a:p>
            <a:r>
              <a:rPr lang="en-US" i="1" dirty="0">
                <a:cs typeface="Arial" charset="0"/>
              </a:rPr>
              <a:t>Animal:</a:t>
            </a:r>
            <a:r>
              <a:rPr lang="en-US" dirty="0">
                <a:cs typeface="Arial" charset="0"/>
              </a:rPr>
              <a:t> bird, cat, cow, dog, horse, sheep </a:t>
            </a:r>
          </a:p>
          <a:p>
            <a:r>
              <a:rPr lang="en-US" i="1" dirty="0">
                <a:cs typeface="Arial" charset="0"/>
              </a:rPr>
              <a:t>Vehicle: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aeroplane</a:t>
            </a:r>
            <a:r>
              <a:rPr lang="en-US" dirty="0">
                <a:cs typeface="Arial" charset="0"/>
              </a:rPr>
              <a:t>, bicycle, boat, bus, car, motorbike, train </a:t>
            </a:r>
          </a:p>
          <a:p>
            <a:r>
              <a:rPr lang="en-US" i="1" dirty="0">
                <a:cs typeface="Arial" charset="0"/>
              </a:rPr>
              <a:t>Indoor:</a:t>
            </a:r>
            <a:r>
              <a:rPr lang="en-US" dirty="0">
                <a:cs typeface="Arial" charset="0"/>
              </a:rPr>
              <a:t> bottle, chair, dining table, potted plant, sofa, </a:t>
            </a:r>
            <a:r>
              <a:rPr lang="en-US" dirty="0" err="1">
                <a:cs typeface="Arial" charset="0"/>
              </a:rPr>
              <a:t>tv</a:t>
            </a:r>
            <a:r>
              <a:rPr lang="en-US" dirty="0">
                <a:cs typeface="Arial" charset="0"/>
              </a:rPr>
              <a:t>/monitor </a:t>
            </a:r>
          </a:p>
          <a:p>
            <a:pPr>
              <a:spcBef>
                <a:spcPct val="50000"/>
              </a:spcBef>
            </a:pPr>
            <a:endParaRPr lang="en-US" dirty="0">
              <a:cs typeface="Arial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981200" y="3657600"/>
            <a:ext cx="5257800" cy="3011488"/>
            <a:chOff x="336" y="2160"/>
            <a:chExt cx="2388" cy="1368"/>
          </a:xfrm>
        </p:grpSpPr>
        <p:pic>
          <p:nvPicPr>
            <p:cNvPr id="19462" name="Picture 21" descr="aeroplane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6" y="2160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3" name="Picture 22" descr="bicycle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16" y="2160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4" name="Picture 23" descr="bird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296" y="2160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5" name="Picture 24" descr="boat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776" y="2160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6" name="Picture 25" descr="bottle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256" y="2160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7" name="Picture 26" descr="bus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6" y="249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8" name="Picture 27" descr="car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16" y="249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9" name="Picture 28" descr="cat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296" y="249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0" name="Picture 29" descr="chair">
              <a:hlinkClick r:id="rId19"/>
            </p:cNvPr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824" y="249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1" name="Picture 30" descr="cow">
              <a:hlinkClick r:id="rId21"/>
            </p:cNvPr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2268" y="249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2" name="Picture 31" descr="dining table">
              <a:hlinkClick r:id="rId23"/>
            </p:cNvPr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336" y="2832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3" name="Picture 32" descr="dog">
              <a:hlinkClick r:id="rId25"/>
            </p:cNvPr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816" y="2832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4" name="Picture 33" descr="horse">
              <a:hlinkClick r:id="rId27"/>
            </p:cNvPr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296" y="2832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5" name="Picture 34" descr="motorbike">
              <a:hlinkClick r:id="rId29"/>
            </p:cNvPr>
            <p:cNvPicPr>
              <a:picLocks noChangeAspect="1" noChangeArrowheads="1"/>
            </p:cNvPicPr>
            <p:nvPr/>
          </p:nvPicPr>
          <p:blipFill>
            <a:blip r:embed="rId30" cstate="print"/>
            <a:srcRect/>
            <a:stretch>
              <a:fillRect/>
            </a:stretch>
          </p:blipFill>
          <p:spPr bwMode="auto">
            <a:xfrm>
              <a:off x="1824" y="2832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6" name="Picture 35" descr="person">
              <a:hlinkClick r:id="rId31"/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2304" y="2832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7" name="Picture 36" descr="potted plant">
              <a:hlinkClick r:id="rId33"/>
            </p:cNvPr>
            <p:cNvPicPr>
              <a:picLocks noChangeAspect="1" noChangeArrowheads="1"/>
            </p:cNvPicPr>
            <p:nvPr/>
          </p:nvPicPr>
          <p:blipFill>
            <a:blip r:embed="rId34" cstate="print"/>
            <a:srcRect/>
            <a:stretch>
              <a:fillRect/>
            </a:stretch>
          </p:blipFill>
          <p:spPr bwMode="auto">
            <a:xfrm>
              <a:off x="336" y="321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8" name="Picture 37" descr="sheep">
              <a:hlinkClick r:id="rId35"/>
            </p:cNvPr>
            <p:cNvPicPr>
              <a:picLocks noChangeAspect="1" noChangeArrowheads="1"/>
            </p:cNvPicPr>
            <p:nvPr/>
          </p:nvPicPr>
          <p:blipFill>
            <a:blip r:embed="rId36" cstate="print"/>
            <a:srcRect/>
            <a:stretch>
              <a:fillRect/>
            </a:stretch>
          </p:blipFill>
          <p:spPr bwMode="auto">
            <a:xfrm>
              <a:off x="816" y="321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9" name="Picture 38" descr="sofa">
              <a:hlinkClick r:id="rId37"/>
            </p:cNvPr>
            <p:cNvPicPr>
              <a:picLocks noChangeAspect="1" noChangeArrowheads="1"/>
            </p:cNvPicPr>
            <p:nvPr/>
          </p:nvPicPr>
          <p:blipFill>
            <a:blip r:embed="rId38" cstate="print"/>
            <a:srcRect/>
            <a:stretch>
              <a:fillRect/>
            </a:stretch>
          </p:blipFill>
          <p:spPr bwMode="auto">
            <a:xfrm>
              <a:off x="1296" y="321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0" name="Picture 39" descr="train">
              <a:hlinkClick r:id="rId39"/>
            </p:cNvPr>
            <p:cNvPicPr>
              <a:picLocks noChangeAspect="1" noChangeArrowheads="1"/>
            </p:cNvPicPr>
            <p:nvPr/>
          </p:nvPicPr>
          <p:blipFill>
            <a:blip r:embed="rId40" cstate="print"/>
            <a:srcRect/>
            <a:stretch>
              <a:fillRect/>
            </a:stretch>
          </p:blipFill>
          <p:spPr bwMode="auto">
            <a:xfrm>
              <a:off x="1836" y="321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81" name="Picture 40" descr="tv/monitor">
              <a:hlinkClick r:id="rId41"/>
            </p:cNvPr>
            <p:cNvPicPr>
              <a:picLocks noChangeAspect="1" noChangeArrowheads="1"/>
            </p:cNvPicPr>
            <p:nvPr/>
          </p:nvPicPr>
          <p:blipFill>
            <a:blip r:embed="rId42" cstate="print"/>
            <a:srcRect/>
            <a:stretch>
              <a:fillRect/>
            </a:stretch>
          </p:blipFill>
          <p:spPr bwMode="auto">
            <a:xfrm>
              <a:off x="2304" y="3216"/>
              <a:ext cx="420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61" name="Rectangle 42"/>
          <p:cNvSpPr>
            <a:spLocks noChangeArrowheads="1"/>
          </p:cNvSpPr>
          <p:nvPr/>
        </p:nvSpPr>
        <p:spPr bwMode="auto">
          <a:xfrm>
            <a:off x="1981200" y="1371600"/>
            <a:ext cx="525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43"/>
              </a:rPr>
              <a:t>http://pascallin.ecs.soton.ac.uk/challenges/VOC/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7487"/>
            <a:ext cx="8229600" cy="16113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The PASCAL Visual Object Classes Challenge (2005-present)</a:t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20483" name="Content Placeholder 26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Main competitions</a:t>
            </a:r>
          </a:p>
          <a:p>
            <a:pPr lvl="1" eaLnBrk="1" hangingPunct="1"/>
            <a:r>
              <a:rPr lang="en-US" b="1" smtClean="0"/>
              <a:t>Classification:</a:t>
            </a:r>
            <a:r>
              <a:rPr lang="en-US" smtClean="0"/>
              <a:t> For each of the twenty classes, predicting presence/absence of an example of that class in the test image</a:t>
            </a:r>
          </a:p>
          <a:p>
            <a:pPr lvl="1" eaLnBrk="1" hangingPunct="1"/>
            <a:r>
              <a:rPr lang="en-US" b="1" smtClean="0"/>
              <a:t>Detection:</a:t>
            </a:r>
            <a:r>
              <a:rPr lang="en-US" smtClean="0"/>
              <a:t> Predicting the bounding box and label of each object from the twenty target classes in the test image</a:t>
            </a:r>
          </a:p>
        </p:txBody>
      </p:sp>
      <p:sp>
        <p:nvSpPr>
          <p:cNvPr id="20484" name="Rectangle 42"/>
          <p:cNvSpPr>
            <a:spLocks noChangeArrowheads="1"/>
          </p:cNvSpPr>
          <p:nvPr/>
        </p:nvSpPr>
        <p:spPr bwMode="auto">
          <a:xfrm>
            <a:off x="1981200" y="1382713"/>
            <a:ext cx="5257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http://pascallin.ecs.soton.ac.uk/challenges/VOC/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The PASCAL Visual Object Classes Challenge (2005-present)</a:t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21507" name="Content Placeholder 26"/>
          <p:cNvSpPr>
            <a:spLocks noGrp="1"/>
          </p:cNvSpPr>
          <p:nvPr>
            <p:ph sz="quarter" idx="1"/>
          </p:nvPr>
        </p:nvSpPr>
        <p:spPr>
          <a:xfrm>
            <a:off x="0" y="1981200"/>
            <a:ext cx="37338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smtClean="0"/>
              <a:t>“Taster” challenges</a:t>
            </a:r>
          </a:p>
          <a:p>
            <a:pPr lvl="1" eaLnBrk="1" hangingPunct="1"/>
            <a:r>
              <a:rPr lang="en-US" sz="2000" b="1" smtClean="0"/>
              <a:t>Segmentation:</a:t>
            </a:r>
            <a:r>
              <a:rPr lang="en-US" sz="2000" smtClean="0"/>
              <a:t> Generating pixel-wise segmentations giving the class of the object visible at each pixel, or "background" otherwise</a:t>
            </a:r>
            <a:br>
              <a:rPr lang="en-US" sz="2000" smtClean="0"/>
            </a:br>
            <a:endParaRPr lang="en-US" sz="2000" smtClean="0"/>
          </a:p>
          <a:p>
            <a:pPr lvl="1" eaLnBrk="1" hangingPunct="1"/>
            <a:r>
              <a:rPr lang="en-US" sz="2000" b="1" smtClean="0"/>
              <a:t>Person layout: </a:t>
            </a:r>
            <a:r>
              <a:rPr lang="en-US" sz="2000" smtClean="0"/>
              <a:t>Predicting the bounding box and label of each part of a person (head, hands, feet)</a:t>
            </a:r>
          </a:p>
        </p:txBody>
      </p:sp>
      <p:sp>
        <p:nvSpPr>
          <p:cNvPr id="21508" name="Rectangle 42"/>
          <p:cNvSpPr>
            <a:spLocks noChangeArrowheads="1"/>
          </p:cNvSpPr>
          <p:nvPr/>
        </p:nvSpPr>
        <p:spPr bwMode="auto">
          <a:xfrm>
            <a:off x="1981200" y="1447800"/>
            <a:ext cx="525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http://pascallin.ecs.soton.ac.uk/challenges/VOC/</a:t>
            </a:r>
            <a:endParaRPr lang="en-US"/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2133600"/>
            <a:ext cx="26098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81750" y="2133600"/>
            <a:ext cx="26098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3989388"/>
            <a:ext cx="4314825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The PASCAL Visual Object Classes Challenge (2005-present)</a:t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21507" name="Content Placeholder 26"/>
          <p:cNvSpPr>
            <a:spLocks noGrp="1"/>
          </p:cNvSpPr>
          <p:nvPr>
            <p:ph sz="quarter" idx="1"/>
          </p:nvPr>
        </p:nvSpPr>
        <p:spPr>
          <a:xfrm>
            <a:off x="0" y="1981200"/>
            <a:ext cx="3733800" cy="452596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“Taster” challenges</a:t>
            </a:r>
          </a:p>
          <a:p>
            <a:pPr lvl="1" eaLnBrk="1" hangingPunct="1"/>
            <a:r>
              <a:rPr lang="en-US" sz="2000" b="1" dirty="0" smtClean="0"/>
              <a:t>Action classification</a:t>
            </a:r>
            <a:endParaRPr lang="en-US" sz="2000" dirty="0" smtClean="0"/>
          </a:p>
        </p:txBody>
      </p:sp>
      <p:sp>
        <p:nvSpPr>
          <p:cNvPr id="21508" name="Rectangle 42"/>
          <p:cNvSpPr>
            <a:spLocks noChangeArrowheads="1"/>
          </p:cNvSpPr>
          <p:nvPr/>
        </p:nvSpPr>
        <p:spPr bwMode="auto">
          <a:xfrm>
            <a:off x="1981200" y="1447800"/>
            <a:ext cx="5257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http://pascallin.ecs.soton.ac.uk/challenges/VOC/</a:t>
            </a:r>
            <a:endParaRPr lang="en-US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48000"/>
            <a:ext cx="205481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3048001"/>
            <a:ext cx="1934261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048000"/>
            <a:ext cx="1934261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4199" y="3048000"/>
            <a:ext cx="1934261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8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1" y="4724400"/>
            <a:ext cx="2057400" cy="1539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9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90799" y="4724400"/>
            <a:ext cx="19050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80" name="Picture 8"/>
          <p:cNvPicPr>
            <a:picLocks noChangeAspect="1" noChangeArrowheads="1"/>
          </p:cNvPicPr>
          <p:nvPr/>
        </p:nvPicPr>
        <p:blipFill>
          <a:blip r:embed="rId10" cstate="print"/>
          <a:srcRect r="19162"/>
          <a:stretch>
            <a:fillRect/>
          </a:stretch>
        </p:blipFill>
        <p:spPr bwMode="auto">
          <a:xfrm>
            <a:off x="4800598" y="4724400"/>
            <a:ext cx="19050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81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34200" y="4724400"/>
            <a:ext cx="1905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19250"/>
            <a:ext cx="701040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648200" y="6491288"/>
            <a:ext cx="44719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>
                <a:cs typeface="Arial" charset="0"/>
              </a:rPr>
              <a:t>Russell, Torralba, Murphy, Freeman, 2008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LabelMe</a:t>
            </a: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2562225" y="990600"/>
            <a:ext cx="3914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hlinkClick r:id="rId4"/>
              </a:rPr>
              <a:t>http://labelme.csail.mit.edu/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80 Million Tiny Images</a:t>
            </a: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1905000" y="762000"/>
            <a:ext cx="533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hlinkClick r:id="rId3"/>
              </a:rPr>
              <a:t>http://people.csail.mit.edu/torralba/tinyimages/</a:t>
            </a:r>
            <a:endParaRPr lang="en-US"/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252538"/>
            <a:ext cx="7467600" cy="560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15962"/>
          </a:xfrm>
        </p:spPr>
        <p:txBody>
          <a:bodyPr/>
          <a:lstStyle/>
          <a:p>
            <a:r>
              <a:rPr lang="en-US" dirty="0" err="1" smtClean="0"/>
              <a:t>ImageNet</a:t>
            </a:r>
            <a:endParaRPr lang="en-US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447800"/>
            <a:ext cx="7793154" cy="526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05000" y="914400"/>
            <a:ext cx="533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>
                <a:hlinkClick r:id="rId4"/>
              </a:rPr>
              <a:t>http://www.image-net.org/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82000" cy="4873752"/>
          </a:xfrm>
        </p:spPr>
        <p:txBody>
          <a:bodyPr/>
          <a:lstStyle/>
          <a:p>
            <a:r>
              <a:rPr lang="en-US" dirty="0" smtClean="0"/>
              <a:t>Object recognition: overview and history</a:t>
            </a:r>
          </a:p>
          <a:p>
            <a:r>
              <a:rPr lang="en-US" dirty="0" smtClean="0"/>
              <a:t>Object recognition: a learning based approach</a:t>
            </a:r>
          </a:p>
          <a:p>
            <a:r>
              <a:rPr lang="en-US" u="sng" dirty="0" smtClean="0"/>
              <a:t>Object recognition: bag of feature representation</a:t>
            </a:r>
          </a:p>
          <a:p>
            <a:r>
              <a:rPr lang="en-US" dirty="0" smtClean="0"/>
              <a:t>Object recognition: classification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Bag-of-features models</a:t>
            </a:r>
          </a:p>
        </p:txBody>
      </p:sp>
      <p:pic>
        <p:nvPicPr>
          <p:cNvPr id="17" name="Picture 2" descr="bag_jun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2738" y="2362200"/>
            <a:ext cx="3446462" cy="2613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4" descr="image_00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362200"/>
            <a:ext cx="3903663" cy="26273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4419600" y="3321050"/>
            <a:ext cx="762000" cy="79375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1: Texture recognition</a:t>
            </a:r>
          </a:p>
        </p:txBody>
      </p:sp>
      <p:sp>
        <p:nvSpPr>
          <p:cNvPr id="848055" name="Rectangle 18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105400"/>
          </a:xfrm>
        </p:spPr>
        <p:txBody>
          <a:bodyPr/>
          <a:lstStyle/>
          <a:p>
            <a:pPr eaLnBrk="1" hangingPunct="1"/>
            <a:r>
              <a:rPr lang="en-US" smtClean="0"/>
              <a:t>Texture is characterized by the repetition of basic elements or </a:t>
            </a:r>
            <a:r>
              <a:rPr lang="en-US" i="1" smtClean="0"/>
              <a:t>textons</a:t>
            </a:r>
          </a:p>
          <a:p>
            <a:pPr eaLnBrk="1" hangingPunct="1"/>
            <a:r>
              <a:rPr lang="en-US" smtClean="0"/>
              <a:t>For stochastic textures, it is the identity of the textons, not their spatial arrangement, that matters</a:t>
            </a:r>
          </a:p>
        </p:txBody>
      </p:sp>
      <p:pic>
        <p:nvPicPr>
          <p:cNvPr id="847875" name="Picture 3" descr="hexho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048000"/>
            <a:ext cx="2286000" cy="22860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876" name="Picture 4" descr="D001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3048000"/>
            <a:ext cx="2286000" cy="22860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878" name="Picture 6" descr="D022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3048000"/>
            <a:ext cx="2286000" cy="22860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995" name="Picture 123" descr="brodatz2_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996" name="Picture 124" descr="brodatz2_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7998" name="Picture 126" descr="brodatz2_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36" name="Picture 164" descr="hexholes_patch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9200" y="5562600"/>
            <a:ext cx="271463" cy="268288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37" name="Picture 165" descr="hexholes_patch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52600" y="5562600"/>
            <a:ext cx="268288" cy="26511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38" name="Picture 166" descr="hexholes_patch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6000" y="5562600"/>
            <a:ext cx="271463" cy="268288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44" name="Picture 172" descr="brodatz1_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624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45" name="Picture 173" descr="brodatz1_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4958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48046" name="Picture 174" descr="brodatz1_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29200" y="5562600"/>
            <a:ext cx="257175" cy="257175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48053" name="Rectangle 181"/>
          <p:cNvSpPr>
            <a:spLocks noChangeArrowheads="1"/>
          </p:cNvSpPr>
          <p:nvPr/>
        </p:nvSpPr>
        <p:spPr bwMode="auto">
          <a:xfrm>
            <a:off x="152400" y="6140450"/>
            <a:ext cx="891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Julesz, 1981; Cula &amp; Dana, 2001; Leung &amp; Malik 2001; Mori, Belongie &amp; Malik, 2001; Schmid 2001; Varma &amp; Zisserman, 2002, 2003; Lazebnik, Schmid &amp; Ponce,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055" grpId="0" build="p"/>
      <p:bldP spid="84805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1: Texture recognition</a:t>
            </a:r>
          </a:p>
        </p:txBody>
      </p:sp>
      <p:pic>
        <p:nvPicPr>
          <p:cNvPr id="9219" name="Picture 3" descr="hexho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066800"/>
            <a:ext cx="1295400" cy="1295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0" name="Picture 4" descr="D001_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819400"/>
            <a:ext cx="1295400" cy="1295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1" name="Picture 5" descr="D022_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4603750"/>
            <a:ext cx="1295400" cy="1295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2" name="Picture 6" descr="hexholes_patch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2209800"/>
            <a:ext cx="153988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3" name="Picture 7" descr="hexholes_patch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2211388"/>
            <a:ext cx="152400" cy="150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4" name="Picture 8" descr="hexholes_patch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6213" y="2209800"/>
            <a:ext cx="153987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5" name="Picture 9" descr="brodatz1_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6" name="Picture 10" descr="brodatz1_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436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7" name="Picture 11" descr="brodatz1_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50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8" name="Picture 12" descr="brodatz1_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22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29" name="Picture 13" descr="brodatz1_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08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4800600" y="1200150"/>
            <a:ext cx="152400" cy="9334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5029200" y="1066800"/>
            <a:ext cx="152400" cy="10668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5257800" y="1200150"/>
            <a:ext cx="152400" cy="9334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5486400" y="3111500"/>
            <a:ext cx="152400" cy="6985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5715000" y="2971800"/>
            <a:ext cx="152400" cy="838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5943600" y="3076575"/>
            <a:ext cx="152400" cy="733425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6172200" y="2971800"/>
            <a:ext cx="152400" cy="838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6400800" y="2832100"/>
            <a:ext cx="152400" cy="9779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38" name="AutoShape 22"/>
          <p:cNvSpPr>
            <a:spLocks noChangeArrowheads="1"/>
          </p:cNvSpPr>
          <p:nvPr/>
        </p:nvSpPr>
        <p:spPr bwMode="auto">
          <a:xfrm>
            <a:off x="3679825" y="1524000"/>
            <a:ext cx="484188" cy="339725"/>
          </a:xfrm>
          <a:prstGeom prst="rightArrow">
            <a:avLst>
              <a:gd name="adj1" fmla="val 50000"/>
              <a:gd name="adj2" fmla="val 35631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AutoShape 23"/>
          <p:cNvSpPr>
            <a:spLocks noChangeArrowheads="1"/>
          </p:cNvSpPr>
          <p:nvPr/>
        </p:nvSpPr>
        <p:spPr bwMode="auto">
          <a:xfrm>
            <a:off x="3706813" y="3276600"/>
            <a:ext cx="484187" cy="339725"/>
          </a:xfrm>
          <a:prstGeom prst="rightArrow">
            <a:avLst>
              <a:gd name="adj1" fmla="val 50000"/>
              <a:gd name="adj2" fmla="val 35631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4711700" y="2376488"/>
            <a:ext cx="286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>
                <a:solidFill>
                  <a:schemeClr val="bg1"/>
                </a:solidFill>
              </a:rPr>
              <a:t>Universal texton dictionary</a:t>
            </a:r>
          </a:p>
        </p:txBody>
      </p:sp>
      <p:pic>
        <p:nvPicPr>
          <p:cNvPr id="9241" name="Picture 25" descr="brodatz2_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294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42" name="Picture 26" descr="brodatz2_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580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43" name="Picture 27" descr="brodatz2_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866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44" name="Picture 28" descr="brodatz2_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152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45" name="Rectangle 29"/>
          <p:cNvSpPr>
            <a:spLocks noChangeArrowheads="1"/>
          </p:cNvSpPr>
          <p:nvPr/>
        </p:nvSpPr>
        <p:spPr bwMode="auto">
          <a:xfrm>
            <a:off x="6629400" y="4756150"/>
            <a:ext cx="152400" cy="920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46" name="Rectangle 30"/>
          <p:cNvSpPr>
            <a:spLocks noChangeArrowheads="1"/>
          </p:cNvSpPr>
          <p:nvPr/>
        </p:nvSpPr>
        <p:spPr bwMode="auto">
          <a:xfrm>
            <a:off x="6858000" y="4572000"/>
            <a:ext cx="152400" cy="11049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7086600" y="4708525"/>
            <a:ext cx="152400" cy="968375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48" name="Rectangle 32"/>
          <p:cNvSpPr>
            <a:spLocks noChangeArrowheads="1"/>
          </p:cNvSpPr>
          <p:nvPr/>
        </p:nvSpPr>
        <p:spPr bwMode="auto">
          <a:xfrm>
            <a:off x="7315200" y="4572000"/>
            <a:ext cx="152400" cy="11049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49" name="AutoShape 33"/>
          <p:cNvSpPr>
            <a:spLocks noChangeArrowheads="1"/>
          </p:cNvSpPr>
          <p:nvPr/>
        </p:nvSpPr>
        <p:spPr bwMode="auto">
          <a:xfrm>
            <a:off x="3706813" y="5137150"/>
            <a:ext cx="484187" cy="339725"/>
          </a:xfrm>
          <a:prstGeom prst="rightArrow">
            <a:avLst>
              <a:gd name="adj1" fmla="val 50000"/>
              <a:gd name="adj2" fmla="val 35631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9250" name="Picture 34" descr="brodatz1_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1" name="Picture 35" descr="brodatz1_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436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2" name="Picture 36" descr="brodatz1_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50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3" name="Picture 37" descr="brodatz1_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22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4" name="Picture 38" descr="brodatz1_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08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5" name="Picture 39" descr="brodatz2_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294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6" name="Picture 40" descr="brodatz2_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580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7" name="Picture 41" descr="brodatz2_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866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58" name="Picture 42" descr="brodatz2_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15200" y="22098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59" name="Rectangle 43"/>
          <p:cNvSpPr>
            <a:spLocks noChangeArrowheads="1"/>
          </p:cNvSpPr>
          <p:nvPr/>
        </p:nvSpPr>
        <p:spPr bwMode="auto">
          <a:xfrm>
            <a:off x="54864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0" name="Rectangle 44"/>
          <p:cNvSpPr>
            <a:spLocks noChangeArrowheads="1"/>
          </p:cNvSpPr>
          <p:nvPr/>
        </p:nvSpPr>
        <p:spPr bwMode="auto">
          <a:xfrm>
            <a:off x="57150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1" name="Rectangle 45"/>
          <p:cNvSpPr>
            <a:spLocks noChangeArrowheads="1"/>
          </p:cNvSpPr>
          <p:nvPr/>
        </p:nvSpPr>
        <p:spPr bwMode="auto">
          <a:xfrm>
            <a:off x="59436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2" name="Rectangle 46"/>
          <p:cNvSpPr>
            <a:spLocks noChangeArrowheads="1"/>
          </p:cNvSpPr>
          <p:nvPr/>
        </p:nvSpPr>
        <p:spPr bwMode="auto">
          <a:xfrm>
            <a:off x="61722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3" name="Rectangle 47"/>
          <p:cNvSpPr>
            <a:spLocks noChangeArrowheads="1"/>
          </p:cNvSpPr>
          <p:nvPr/>
        </p:nvSpPr>
        <p:spPr bwMode="auto">
          <a:xfrm>
            <a:off x="6400800" y="1905000"/>
            <a:ext cx="152400" cy="2286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4" name="Rectangle 48"/>
          <p:cNvSpPr>
            <a:spLocks noChangeArrowheads="1"/>
          </p:cNvSpPr>
          <p:nvPr/>
        </p:nvSpPr>
        <p:spPr bwMode="auto">
          <a:xfrm>
            <a:off x="66294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5" name="Rectangle 49"/>
          <p:cNvSpPr>
            <a:spLocks noChangeArrowheads="1"/>
          </p:cNvSpPr>
          <p:nvPr/>
        </p:nvSpPr>
        <p:spPr bwMode="auto">
          <a:xfrm>
            <a:off x="68580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6" name="Rectangle 50"/>
          <p:cNvSpPr>
            <a:spLocks noChangeArrowheads="1"/>
          </p:cNvSpPr>
          <p:nvPr/>
        </p:nvSpPr>
        <p:spPr bwMode="auto">
          <a:xfrm>
            <a:off x="7086600" y="20574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67" name="Rectangle 51"/>
          <p:cNvSpPr>
            <a:spLocks noChangeArrowheads="1"/>
          </p:cNvSpPr>
          <p:nvPr/>
        </p:nvSpPr>
        <p:spPr bwMode="auto">
          <a:xfrm>
            <a:off x="7315200" y="19812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9268" name="Picture 52" descr="hexholes_patch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886200"/>
            <a:ext cx="153988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69" name="Picture 53" descr="hexholes_patch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3887788"/>
            <a:ext cx="152400" cy="150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0" name="Picture 54" descr="hexholes_patch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6213" y="3886200"/>
            <a:ext cx="153987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1" name="Picture 55" descr="brodatz2_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294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2" name="Picture 56" descr="brodatz2_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580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3" name="Picture 57" descr="brodatz2_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866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74" name="Picture 58" descr="brodatz2_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15200" y="389255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75" name="Rectangle 59"/>
          <p:cNvSpPr>
            <a:spLocks noChangeArrowheads="1"/>
          </p:cNvSpPr>
          <p:nvPr/>
        </p:nvSpPr>
        <p:spPr bwMode="auto">
          <a:xfrm>
            <a:off x="6629400" y="37401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76" name="Rectangle 60"/>
          <p:cNvSpPr>
            <a:spLocks noChangeArrowheads="1"/>
          </p:cNvSpPr>
          <p:nvPr/>
        </p:nvSpPr>
        <p:spPr bwMode="auto">
          <a:xfrm>
            <a:off x="6858000" y="3657600"/>
            <a:ext cx="152400" cy="158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77" name="Rectangle 61"/>
          <p:cNvSpPr>
            <a:spLocks noChangeArrowheads="1"/>
          </p:cNvSpPr>
          <p:nvPr/>
        </p:nvSpPr>
        <p:spPr bwMode="auto">
          <a:xfrm>
            <a:off x="7086600" y="37401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78" name="Rectangle 62"/>
          <p:cNvSpPr>
            <a:spLocks noChangeArrowheads="1"/>
          </p:cNvSpPr>
          <p:nvPr/>
        </p:nvSpPr>
        <p:spPr bwMode="auto">
          <a:xfrm>
            <a:off x="7315200" y="37401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79" name="Rectangle 63"/>
          <p:cNvSpPr>
            <a:spLocks noChangeArrowheads="1"/>
          </p:cNvSpPr>
          <p:nvPr/>
        </p:nvSpPr>
        <p:spPr bwMode="auto">
          <a:xfrm>
            <a:off x="4800600" y="37338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80" name="Rectangle 64"/>
          <p:cNvSpPr>
            <a:spLocks noChangeArrowheads="1"/>
          </p:cNvSpPr>
          <p:nvPr/>
        </p:nvSpPr>
        <p:spPr bwMode="auto">
          <a:xfrm>
            <a:off x="5029200" y="37338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81" name="Rectangle 65"/>
          <p:cNvSpPr>
            <a:spLocks noChangeArrowheads="1"/>
          </p:cNvSpPr>
          <p:nvPr/>
        </p:nvSpPr>
        <p:spPr bwMode="auto">
          <a:xfrm>
            <a:off x="5257800" y="3657600"/>
            <a:ext cx="152400" cy="1524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9282" name="Picture 66" descr="hexholes_patch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5746750"/>
            <a:ext cx="153988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83" name="Picture 67" descr="hexholes_patch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5748338"/>
            <a:ext cx="152400" cy="150812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84" name="Picture 68" descr="hexholes_patch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6213" y="5746750"/>
            <a:ext cx="153987" cy="1524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85" name="Rectangle 69"/>
          <p:cNvSpPr>
            <a:spLocks noChangeArrowheads="1"/>
          </p:cNvSpPr>
          <p:nvPr/>
        </p:nvSpPr>
        <p:spPr bwMode="auto">
          <a:xfrm>
            <a:off x="4800600" y="55943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86" name="Rectangle 70"/>
          <p:cNvSpPr>
            <a:spLocks noChangeArrowheads="1"/>
          </p:cNvSpPr>
          <p:nvPr/>
        </p:nvSpPr>
        <p:spPr bwMode="auto">
          <a:xfrm>
            <a:off x="5029200" y="5441950"/>
            <a:ext cx="152400" cy="2286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87" name="Rectangle 71"/>
          <p:cNvSpPr>
            <a:spLocks noChangeArrowheads="1"/>
          </p:cNvSpPr>
          <p:nvPr/>
        </p:nvSpPr>
        <p:spPr bwMode="auto">
          <a:xfrm>
            <a:off x="5257800" y="559435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9288" name="Picture 72" descr="brodatz1_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864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89" name="Picture 73" descr="brodatz1_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436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90" name="Picture 74" descr="brodatz1_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50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91" name="Picture 75" descr="brodatz1_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722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292" name="Picture 76" descr="brodatz1_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0800" y="5753100"/>
            <a:ext cx="146050" cy="14605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293" name="Rectangle 77"/>
          <p:cNvSpPr>
            <a:spLocks noChangeArrowheads="1"/>
          </p:cNvSpPr>
          <p:nvPr/>
        </p:nvSpPr>
        <p:spPr bwMode="auto">
          <a:xfrm>
            <a:off x="5486400" y="5518150"/>
            <a:ext cx="152400" cy="158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4" name="Rectangle 78"/>
          <p:cNvSpPr>
            <a:spLocks noChangeArrowheads="1"/>
          </p:cNvSpPr>
          <p:nvPr/>
        </p:nvSpPr>
        <p:spPr bwMode="auto">
          <a:xfrm>
            <a:off x="5715000" y="56007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5" name="Rectangle 79"/>
          <p:cNvSpPr>
            <a:spLocks noChangeArrowheads="1"/>
          </p:cNvSpPr>
          <p:nvPr/>
        </p:nvSpPr>
        <p:spPr bwMode="auto">
          <a:xfrm>
            <a:off x="5943600" y="5600700"/>
            <a:ext cx="152400" cy="7620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6" name="Rectangle 80"/>
          <p:cNvSpPr>
            <a:spLocks noChangeArrowheads="1"/>
          </p:cNvSpPr>
          <p:nvPr/>
        </p:nvSpPr>
        <p:spPr bwMode="auto">
          <a:xfrm>
            <a:off x="6172200" y="5518150"/>
            <a:ext cx="152400" cy="1587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7" name="Rectangle 81"/>
          <p:cNvSpPr>
            <a:spLocks noChangeArrowheads="1"/>
          </p:cNvSpPr>
          <p:nvPr/>
        </p:nvSpPr>
        <p:spPr bwMode="auto">
          <a:xfrm>
            <a:off x="6400800" y="5441950"/>
            <a:ext cx="152400" cy="234950"/>
          </a:xfrm>
          <a:prstGeom prst="rect">
            <a:avLst/>
          </a:prstGeom>
          <a:solidFill>
            <a:srgbClr val="FFCC99"/>
          </a:solidFill>
          <a:ln w="6350">
            <a:solidFill>
              <a:srgbClr val="FF66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298" name="Text Box 82"/>
          <p:cNvSpPr txBox="1">
            <a:spLocks noChangeArrowheads="1"/>
          </p:cNvSpPr>
          <p:nvPr/>
        </p:nvSpPr>
        <p:spPr bwMode="auto">
          <a:xfrm>
            <a:off x="5534025" y="1374775"/>
            <a:ext cx="1187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>
                <a:solidFill>
                  <a:schemeClr val="bg1"/>
                </a:solidFill>
              </a:rPr>
              <a:t>histogram</a:t>
            </a:r>
          </a:p>
        </p:txBody>
      </p:sp>
      <p:sp>
        <p:nvSpPr>
          <p:cNvPr id="954452" name="Rectangle 84"/>
          <p:cNvSpPr>
            <a:spLocks noChangeArrowheads="1"/>
          </p:cNvSpPr>
          <p:nvPr/>
        </p:nvSpPr>
        <p:spPr bwMode="auto">
          <a:xfrm>
            <a:off x="152400" y="6140450"/>
            <a:ext cx="891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Julesz, 1981; Cula &amp; Dana, 2001; Leung &amp; Malik 2001; Mori, Belongie &amp; Malik, 2001; Schmid 2001; Varma &amp; Zisserman, 2002, 2003; Lazebnik, Schmid &amp; Ponce, 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445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2: Bag-of-words models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/>
              <a:t>Orderless document representation: frequencies of words from a dictionary  </a:t>
            </a:r>
            <a:r>
              <a:rPr lang="en-US" sz="1400" smtClean="0"/>
              <a:t>Salton &amp; McGill (1983)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2: Bag-of-words models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2089150"/>
            <a:ext cx="6832600" cy="4654550"/>
            <a:chOff x="480" y="1316"/>
            <a:chExt cx="4304" cy="2932"/>
          </a:xfrm>
        </p:grpSpPr>
        <p:pic>
          <p:nvPicPr>
            <p:cNvPr id="11269" name="Picture 4" descr="speech1"/>
            <p:cNvPicPr>
              <a:picLocks noChangeAspect="1" noChangeArrowheads="1"/>
            </p:cNvPicPr>
            <p:nvPr/>
          </p:nvPicPr>
          <p:blipFill>
            <a:blip r:embed="rId3" cstate="print">
              <a:lum contrast="50000"/>
            </a:blip>
            <a:srcRect/>
            <a:stretch>
              <a:fillRect/>
            </a:stretch>
          </p:blipFill>
          <p:spPr bwMode="auto">
            <a:xfrm>
              <a:off x="480" y="1316"/>
              <a:ext cx="4304" cy="1645"/>
            </a:xfrm>
            <a:prstGeom prst="rect">
              <a:avLst/>
            </a:prstGeom>
            <a:noFill/>
            <a:ln w="50800">
              <a:solidFill>
                <a:schemeClr val="hlink"/>
              </a:solidFill>
              <a:miter lim="800000"/>
              <a:headEnd/>
              <a:tailEnd/>
            </a:ln>
          </p:spPr>
        </p:pic>
        <p:sp>
          <p:nvSpPr>
            <p:cNvPr id="11270" name="Rectangle 5"/>
            <p:cNvSpPr>
              <a:spLocks noChangeArrowheads="1"/>
            </p:cNvSpPr>
            <p:nvPr/>
          </p:nvSpPr>
          <p:spPr bwMode="auto">
            <a:xfrm>
              <a:off x="1684" y="3922"/>
              <a:ext cx="2394" cy="32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</a:pPr>
              <a:r>
                <a:rPr lang="en-US" sz="1400">
                  <a:solidFill>
                    <a:schemeClr val="bg1"/>
                  </a:solidFill>
                </a:rPr>
                <a:t>US Presidential Speeches Tag Cloud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 b="1">
                  <a:solidFill>
                    <a:schemeClr val="bg1"/>
                  </a:solidFill>
                  <a:latin typeface="Courier New" pitchFamily="49" charset="0"/>
                </a:rPr>
                <a:t>http://chir.ag/phernalia/preztags/</a:t>
              </a:r>
            </a:p>
          </p:txBody>
        </p:sp>
      </p:grpSp>
      <p:sp>
        <p:nvSpPr>
          <p:cNvPr id="1126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/>
              <a:t>Orderless document representation: frequencies of words from a dictionary  </a:t>
            </a:r>
            <a:r>
              <a:rPr lang="en-US" sz="1400" smtClean="0"/>
              <a:t>Salton &amp; McGill (1983)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2: Bag-of-words models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2089150"/>
            <a:ext cx="6832600" cy="4654550"/>
            <a:chOff x="480" y="1316"/>
            <a:chExt cx="4304" cy="2932"/>
          </a:xfrm>
        </p:grpSpPr>
        <p:pic>
          <p:nvPicPr>
            <p:cNvPr id="12294" name="Picture 4" descr="speech1"/>
            <p:cNvPicPr>
              <a:picLocks noChangeAspect="1" noChangeArrowheads="1"/>
            </p:cNvPicPr>
            <p:nvPr/>
          </p:nvPicPr>
          <p:blipFill>
            <a:blip r:embed="rId3" cstate="print">
              <a:lum contrast="50000"/>
            </a:blip>
            <a:srcRect/>
            <a:stretch>
              <a:fillRect/>
            </a:stretch>
          </p:blipFill>
          <p:spPr bwMode="auto">
            <a:xfrm>
              <a:off x="480" y="1316"/>
              <a:ext cx="4304" cy="1645"/>
            </a:xfrm>
            <a:prstGeom prst="rect">
              <a:avLst/>
            </a:prstGeom>
            <a:noFill/>
            <a:ln w="50800">
              <a:solidFill>
                <a:schemeClr val="hlink"/>
              </a:solidFill>
              <a:miter lim="800000"/>
              <a:headEnd/>
              <a:tailEnd/>
            </a:ln>
          </p:spPr>
        </p:pic>
        <p:sp>
          <p:nvSpPr>
            <p:cNvPr id="12295" name="Rectangle 5"/>
            <p:cNvSpPr>
              <a:spLocks noChangeArrowheads="1"/>
            </p:cNvSpPr>
            <p:nvPr/>
          </p:nvSpPr>
          <p:spPr bwMode="auto">
            <a:xfrm>
              <a:off x="1684" y="3922"/>
              <a:ext cx="2394" cy="32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</a:pPr>
              <a:r>
                <a:rPr lang="en-US" sz="1400">
                  <a:solidFill>
                    <a:schemeClr val="bg1"/>
                  </a:solidFill>
                </a:rPr>
                <a:t>US Presidential Speeches Tag Cloud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 b="1">
                  <a:solidFill>
                    <a:schemeClr val="bg1"/>
                  </a:solidFill>
                  <a:latin typeface="Courier New" pitchFamily="49" charset="0"/>
                </a:rPr>
                <a:t>http://chir.ag/phernalia/preztags/</a:t>
              </a:r>
            </a:p>
          </p:txBody>
        </p:sp>
      </p:grpSp>
      <p:pic>
        <p:nvPicPr>
          <p:cNvPr id="12292" name="Picture 6" descr="speech6"/>
          <p:cNvPicPr>
            <a:picLocks noChangeAspect="1" noChangeArrowheads="1"/>
          </p:cNvPicPr>
          <p:nvPr/>
        </p:nvPicPr>
        <p:blipFill>
          <a:blip r:embed="rId4" cstate="print">
            <a:lum contrast="50000"/>
          </a:blip>
          <a:srcRect/>
          <a:stretch>
            <a:fillRect/>
          </a:stretch>
        </p:blipFill>
        <p:spPr bwMode="auto">
          <a:xfrm>
            <a:off x="1295400" y="2667000"/>
            <a:ext cx="6932613" cy="2644775"/>
          </a:xfrm>
          <a:prstGeom prst="rect">
            <a:avLst/>
          </a:prstGeom>
          <a:noFill/>
          <a:ln w="508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229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/>
              <a:t>Orderless document representation: frequencies of words from a dictionary  </a:t>
            </a:r>
            <a:r>
              <a:rPr lang="en-US" sz="1400" smtClean="0"/>
              <a:t>Salton &amp; McGill (1983)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Origin 2: Bag-of-words models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2089150"/>
            <a:ext cx="6832600" cy="4654550"/>
            <a:chOff x="480" y="1316"/>
            <a:chExt cx="4304" cy="2932"/>
          </a:xfrm>
        </p:grpSpPr>
        <p:pic>
          <p:nvPicPr>
            <p:cNvPr id="13319" name="Picture 4" descr="speech1"/>
            <p:cNvPicPr>
              <a:picLocks noChangeAspect="1" noChangeArrowheads="1"/>
            </p:cNvPicPr>
            <p:nvPr/>
          </p:nvPicPr>
          <p:blipFill>
            <a:blip r:embed="rId3" cstate="print">
              <a:lum contrast="50000"/>
            </a:blip>
            <a:srcRect/>
            <a:stretch>
              <a:fillRect/>
            </a:stretch>
          </p:blipFill>
          <p:spPr bwMode="auto">
            <a:xfrm>
              <a:off x="480" y="1316"/>
              <a:ext cx="4304" cy="1645"/>
            </a:xfrm>
            <a:prstGeom prst="rect">
              <a:avLst/>
            </a:prstGeom>
            <a:noFill/>
            <a:ln w="50800">
              <a:solidFill>
                <a:schemeClr val="hlink"/>
              </a:solidFill>
              <a:miter lim="800000"/>
              <a:headEnd/>
              <a:tailEnd/>
            </a:ln>
          </p:spPr>
        </p:pic>
        <p:sp>
          <p:nvSpPr>
            <p:cNvPr id="13320" name="Rectangle 5"/>
            <p:cNvSpPr>
              <a:spLocks noChangeArrowheads="1"/>
            </p:cNvSpPr>
            <p:nvPr/>
          </p:nvSpPr>
          <p:spPr bwMode="auto">
            <a:xfrm>
              <a:off x="1684" y="3922"/>
              <a:ext cx="2394" cy="32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</a:pPr>
              <a:r>
                <a:rPr lang="en-US" sz="1400">
                  <a:solidFill>
                    <a:schemeClr val="bg1"/>
                  </a:solidFill>
                </a:rPr>
                <a:t>US Presidential Speeches Tag Cloud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 b="1">
                  <a:solidFill>
                    <a:schemeClr val="bg1"/>
                  </a:solidFill>
                  <a:latin typeface="Courier New" pitchFamily="49" charset="0"/>
                </a:rPr>
                <a:t>http://chir.ag/phernalia/preztags/</a:t>
              </a:r>
            </a:p>
          </p:txBody>
        </p:sp>
      </p:grpSp>
      <p:pic>
        <p:nvPicPr>
          <p:cNvPr id="13316" name="Picture 6" descr="speech6"/>
          <p:cNvPicPr>
            <a:picLocks noChangeAspect="1" noChangeArrowheads="1"/>
          </p:cNvPicPr>
          <p:nvPr/>
        </p:nvPicPr>
        <p:blipFill>
          <a:blip r:embed="rId4" cstate="print">
            <a:lum contrast="50000"/>
          </a:blip>
          <a:srcRect/>
          <a:stretch>
            <a:fillRect/>
          </a:stretch>
        </p:blipFill>
        <p:spPr bwMode="auto">
          <a:xfrm>
            <a:off x="1295400" y="2667000"/>
            <a:ext cx="6932613" cy="2644775"/>
          </a:xfrm>
          <a:prstGeom prst="rect">
            <a:avLst/>
          </a:prstGeom>
          <a:noFill/>
          <a:ln w="508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3317" name="Picture 7" descr="speech2"/>
          <p:cNvPicPr>
            <a:picLocks noChangeAspect="1" noChangeArrowheads="1"/>
          </p:cNvPicPr>
          <p:nvPr/>
        </p:nvPicPr>
        <p:blipFill>
          <a:blip r:embed="rId5" cstate="print">
            <a:lum contrast="50000"/>
          </a:blip>
          <a:srcRect/>
          <a:stretch>
            <a:fillRect/>
          </a:stretch>
        </p:blipFill>
        <p:spPr bwMode="auto">
          <a:xfrm>
            <a:off x="1828800" y="3254375"/>
            <a:ext cx="6858000" cy="2536825"/>
          </a:xfrm>
          <a:prstGeom prst="rect">
            <a:avLst/>
          </a:prstGeom>
          <a:noFill/>
          <a:ln w="508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331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/>
              <a:t>Orderless document representation: frequencies of words from a dictionary  </a:t>
            </a:r>
            <a:r>
              <a:rPr lang="en-US" sz="1400" smtClean="0"/>
              <a:t>Salton &amp; McGill (1983)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001000" cy="4568952"/>
          </a:xfrm>
        </p:spPr>
        <p:txBody>
          <a:bodyPr>
            <a:normAutofit/>
          </a:bodyPr>
          <a:lstStyle/>
          <a:p>
            <a:pPr marL="533400" indent="-533400">
              <a:buFontTx/>
              <a:buAutoNum type="arabicPeriod"/>
            </a:pPr>
            <a:r>
              <a:rPr lang="en-US" sz="2000" dirty="0" smtClean="0"/>
              <a:t>Extract features</a:t>
            </a:r>
          </a:p>
          <a:p>
            <a:pPr marL="533400" indent="-533400">
              <a:buFontTx/>
              <a:buAutoNum type="arabicPeriod"/>
            </a:pPr>
            <a:r>
              <a:rPr lang="en-US" sz="2000" dirty="0" smtClean="0"/>
              <a:t>Learn “visual vocabulary”</a:t>
            </a:r>
          </a:p>
          <a:p>
            <a:pPr marL="533400" indent="-533400">
              <a:buFontTx/>
              <a:buAutoNum type="arabicPeriod"/>
            </a:pPr>
            <a:r>
              <a:rPr lang="en-US" sz="2000" dirty="0" smtClean="0"/>
              <a:t>Quantize features using visual vocabulary </a:t>
            </a:r>
          </a:p>
          <a:p>
            <a:pPr marL="533400" indent="-533400">
              <a:buFontTx/>
              <a:buAutoNum type="arabicPeriod"/>
            </a:pPr>
            <a:r>
              <a:rPr lang="en-US" sz="2000" dirty="0" smtClean="0"/>
              <a:t>Represent images by frequencies of “visual words”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66800" y="4899329"/>
            <a:ext cx="7162800" cy="1806271"/>
            <a:chOff x="144" y="1776"/>
            <a:chExt cx="5520" cy="1392"/>
          </a:xfrm>
        </p:grpSpPr>
        <p:sp>
          <p:nvSpPr>
            <p:cNvPr id="18437" name="Rectangle 5"/>
            <p:cNvSpPr>
              <a:spLocks noChangeArrowheads="1"/>
            </p:cNvSpPr>
            <p:nvPr/>
          </p:nvSpPr>
          <p:spPr bwMode="auto">
            <a:xfrm>
              <a:off x="4944" y="1776"/>
              <a:ext cx="96" cy="112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8" name="Rectangle 6"/>
            <p:cNvSpPr>
              <a:spLocks noChangeArrowheads="1"/>
            </p:cNvSpPr>
            <p:nvPr/>
          </p:nvSpPr>
          <p:spPr bwMode="auto">
            <a:xfrm>
              <a:off x="4320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9" name="Rectangle 7"/>
            <p:cNvSpPr>
              <a:spLocks noChangeArrowheads="1"/>
            </p:cNvSpPr>
            <p:nvPr/>
          </p:nvSpPr>
          <p:spPr bwMode="auto">
            <a:xfrm>
              <a:off x="4608" y="2592"/>
              <a:ext cx="96" cy="313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0" name="Rectangle 8"/>
            <p:cNvSpPr>
              <a:spLocks noChangeArrowheads="1"/>
            </p:cNvSpPr>
            <p:nvPr/>
          </p:nvSpPr>
          <p:spPr bwMode="auto">
            <a:xfrm>
              <a:off x="5328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1" name="Rectangle 9"/>
            <p:cNvSpPr>
              <a:spLocks noChangeArrowheads="1"/>
            </p:cNvSpPr>
            <p:nvPr/>
          </p:nvSpPr>
          <p:spPr bwMode="auto">
            <a:xfrm>
              <a:off x="2976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2" name="Rectangle 10"/>
            <p:cNvSpPr>
              <a:spLocks noChangeArrowheads="1"/>
            </p:cNvSpPr>
            <p:nvPr/>
          </p:nvSpPr>
          <p:spPr bwMode="auto">
            <a:xfrm>
              <a:off x="2400" y="2208"/>
              <a:ext cx="96" cy="72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3" name="Rectangle 11"/>
            <p:cNvSpPr>
              <a:spLocks noChangeArrowheads="1"/>
            </p:cNvSpPr>
            <p:nvPr/>
          </p:nvSpPr>
          <p:spPr bwMode="auto">
            <a:xfrm>
              <a:off x="2688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Rectangle 12"/>
            <p:cNvSpPr>
              <a:spLocks noChangeArrowheads="1"/>
            </p:cNvSpPr>
            <p:nvPr/>
          </p:nvSpPr>
          <p:spPr bwMode="auto">
            <a:xfrm>
              <a:off x="3408" y="2880"/>
              <a:ext cx="96" cy="4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5" name="Rectangle 13"/>
            <p:cNvSpPr>
              <a:spLocks noChangeArrowheads="1"/>
            </p:cNvSpPr>
            <p:nvPr/>
          </p:nvSpPr>
          <p:spPr bwMode="auto">
            <a:xfrm>
              <a:off x="960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6" name="Rectangle 14"/>
            <p:cNvSpPr>
              <a:spLocks noChangeArrowheads="1"/>
            </p:cNvSpPr>
            <p:nvPr/>
          </p:nvSpPr>
          <p:spPr bwMode="auto">
            <a:xfrm>
              <a:off x="384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Rectangle 15"/>
            <p:cNvSpPr>
              <a:spLocks noChangeArrowheads="1"/>
            </p:cNvSpPr>
            <p:nvPr/>
          </p:nvSpPr>
          <p:spPr bwMode="auto">
            <a:xfrm>
              <a:off x="672" y="1897"/>
              <a:ext cx="96" cy="1008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8" name="Rectangle 16"/>
            <p:cNvSpPr>
              <a:spLocks noChangeArrowheads="1"/>
            </p:cNvSpPr>
            <p:nvPr/>
          </p:nvSpPr>
          <p:spPr bwMode="auto">
            <a:xfrm>
              <a:off x="1392" y="2185"/>
              <a:ext cx="96" cy="720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>
              <a:off x="144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 flipV="1">
              <a:off x="144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8451" name="Picture 1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1296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2" name="Picture 20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88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3" name="Picture 2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576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4" name="Line 22"/>
            <p:cNvSpPr>
              <a:spLocks noChangeShapeType="1"/>
            </p:cNvSpPr>
            <p:nvPr/>
          </p:nvSpPr>
          <p:spPr bwMode="auto">
            <a:xfrm>
              <a:off x="4080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Line 23"/>
            <p:cNvSpPr>
              <a:spLocks noChangeShapeType="1"/>
            </p:cNvSpPr>
            <p:nvPr/>
          </p:nvSpPr>
          <p:spPr bwMode="auto">
            <a:xfrm flipV="1">
              <a:off x="4080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Line 24"/>
            <p:cNvSpPr>
              <a:spLocks noChangeShapeType="1"/>
            </p:cNvSpPr>
            <p:nvPr/>
          </p:nvSpPr>
          <p:spPr bwMode="auto">
            <a:xfrm>
              <a:off x="2160" y="2928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Line 25"/>
            <p:cNvSpPr>
              <a:spLocks noChangeShapeType="1"/>
            </p:cNvSpPr>
            <p:nvPr/>
          </p:nvSpPr>
          <p:spPr bwMode="auto">
            <a:xfrm flipV="1">
              <a:off x="2160" y="1824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8458" name="Picture 26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864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9" name="Picture 27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336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0" name="Picture 28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30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1" name="Picture 2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2592" y="2976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2" name="Picture 30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2832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3" name="Picture 3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528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4" name="Picture 32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422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5" name="Picture 33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4560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6" name="Picture 34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4848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77200" cy="685800"/>
          </a:xfrm>
        </p:spPr>
        <p:txBody>
          <a:bodyPr/>
          <a:lstStyle/>
          <a:p>
            <a:r>
              <a:rPr lang="en-US" dirty="0" smtClean="0"/>
              <a:t>Bag-of-features steps</a:t>
            </a:r>
          </a:p>
        </p:txBody>
      </p:sp>
      <p:grpSp>
        <p:nvGrpSpPr>
          <p:cNvPr id="3" name="Group 34"/>
          <p:cNvGrpSpPr/>
          <p:nvPr/>
        </p:nvGrpSpPr>
        <p:grpSpPr>
          <a:xfrm>
            <a:off x="1219200" y="2805112"/>
            <a:ext cx="6934200" cy="1919287"/>
            <a:chOff x="304800" y="2362200"/>
            <a:chExt cx="8534400" cy="2362200"/>
          </a:xfrm>
        </p:grpSpPr>
        <p:grpSp>
          <p:nvGrpSpPr>
            <p:cNvPr id="4" name="Group 54"/>
            <p:cNvGrpSpPr>
              <a:grpSpLocks/>
            </p:cNvGrpSpPr>
            <p:nvPr/>
          </p:nvGrpSpPr>
          <p:grpSpPr bwMode="auto">
            <a:xfrm>
              <a:off x="609602" y="2514592"/>
              <a:ext cx="1547814" cy="2000247"/>
              <a:chOff x="288" y="2928"/>
              <a:chExt cx="864" cy="1116"/>
            </a:xfrm>
          </p:grpSpPr>
          <p:pic>
            <p:nvPicPr>
              <p:cNvPr id="52" name="Picture 55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9399" t="22293" r="38898" b="71706"/>
              <a:stretch>
                <a:fillRect/>
              </a:stretch>
            </p:blipFill>
            <p:spPr bwMode="auto">
              <a:xfrm>
                <a:off x="720" y="3216"/>
                <a:ext cx="288" cy="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" name="Picture 56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7591" t="4288" r="29535" b="88853"/>
              <a:stretch>
                <a:fillRect/>
              </a:stretch>
            </p:blipFill>
            <p:spPr bwMode="auto">
              <a:xfrm>
                <a:off x="864" y="3504"/>
                <a:ext cx="288" cy="2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" name="Picture 57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8762" t="14577" r="31876" b="79422"/>
              <a:stretch>
                <a:fillRect/>
              </a:stretch>
            </p:blipFill>
            <p:spPr bwMode="auto">
              <a:xfrm>
                <a:off x="384" y="3504"/>
                <a:ext cx="288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" name="Picture 58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8762" t="27437" r="31876" b="67418"/>
              <a:stretch>
                <a:fillRect/>
              </a:stretch>
            </p:blipFill>
            <p:spPr bwMode="auto">
              <a:xfrm>
                <a:off x="288" y="3216"/>
                <a:ext cx="288" cy="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" name="Picture 59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9932" t="23151" r="31876" b="71706"/>
              <a:stretch>
                <a:fillRect/>
              </a:stretch>
            </p:blipFill>
            <p:spPr bwMode="auto">
              <a:xfrm>
                <a:off x="624" y="2928"/>
                <a:ext cx="288" cy="2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" name="Picture 60" descr="ermine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0569" t="17148" r="37727" b="76851"/>
              <a:stretch>
                <a:fillRect/>
              </a:stretch>
            </p:blipFill>
            <p:spPr bwMode="auto">
              <a:xfrm>
                <a:off x="768" y="3792"/>
                <a:ext cx="36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7" name="Picture 62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7500" t="75458"/>
            <a:stretch>
              <a:fillRect/>
            </a:stretch>
          </p:blipFill>
          <p:spPr bwMode="auto">
            <a:xfrm>
              <a:off x="3352800" y="3511550"/>
              <a:ext cx="782638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63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5001" t="49956" r="42499" b="16507"/>
            <a:stretch>
              <a:fillRect/>
            </a:stretch>
          </p:blipFill>
          <p:spPr bwMode="auto">
            <a:xfrm>
              <a:off x="4862513" y="3670300"/>
              <a:ext cx="568325" cy="5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64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3188" r="60001"/>
            <a:stretch>
              <a:fillRect/>
            </a:stretch>
          </p:blipFill>
          <p:spPr bwMode="auto">
            <a:xfrm>
              <a:off x="3744913" y="2667000"/>
              <a:ext cx="695325" cy="69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65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2500" t="20612" r="22501" b="37468"/>
            <a:stretch>
              <a:fillRect/>
            </a:stretch>
          </p:blipFill>
          <p:spPr bwMode="auto">
            <a:xfrm>
              <a:off x="4600575" y="2974975"/>
              <a:ext cx="782638" cy="434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66" descr="bicycl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000" r="55000" b="54236"/>
            <a:stretch>
              <a:fillRect/>
            </a:stretch>
          </p:blipFill>
          <p:spPr bwMode="auto">
            <a:xfrm>
              <a:off x="4167188" y="3670300"/>
              <a:ext cx="515937" cy="563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67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l="35715" t="2991" r="21428" b="71085"/>
            <a:stretch>
              <a:fillRect/>
            </a:stretch>
          </p:blipFill>
          <p:spPr bwMode="auto">
            <a:xfrm>
              <a:off x="7086600" y="3962400"/>
              <a:ext cx="401638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68"/>
            <p:cNvGrpSpPr>
              <a:grpSpLocks/>
            </p:cNvGrpSpPr>
            <p:nvPr/>
          </p:nvGrpSpPr>
          <p:grpSpPr bwMode="auto">
            <a:xfrm>
              <a:off x="6738936" y="2651125"/>
              <a:ext cx="2024062" cy="1704975"/>
              <a:chOff x="4416" y="3072"/>
              <a:chExt cx="1035" cy="872"/>
            </a:xfrm>
          </p:grpSpPr>
          <p:pic>
            <p:nvPicPr>
              <p:cNvPr id="47" name="Picture 69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26286" b="52684"/>
              <a:stretch>
                <a:fillRect/>
              </a:stretch>
            </p:blipFill>
            <p:spPr bwMode="auto">
              <a:xfrm>
                <a:off x="4752" y="3600"/>
                <a:ext cx="377" cy="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Picture 70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50055" b="26286"/>
              <a:stretch>
                <a:fillRect/>
              </a:stretch>
            </p:blipFill>
            <p:spPr bwMode="auto">
              <a:xfrm>
                <a:off x="5040" y="3360"/>
                <a:ext cx="41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" name="Picture 71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76233"/>
              <a:stretch>
                <a:fillRect/>
              </a:stretch>
            </p:blipFill>
            <p:spPr bwMode="auto">
              <a:xfrm>
                <a:off x="4560" y="3408"/>
                <a:ext cx="446" cy="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0" name="Picture 72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56544" t="49945" r="-523" b="18510"/>
              <a:stretch>
                <a:fillRect/>
              </a:stretch>
            </p:blipFill>
            <p:spPr bwMode="auto">
              <a:xfrm>
                <a:off x="4416" y="3456"/>
                <a:ext cx="211" cy="3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" name="Picture 73" descr="viol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t="31544" b="47426"/>
              <a:stretch>
                <a:fillRect/>
              </a:stretch>
            </p:blipFill>
            <p:spPr bwMode="auto">
              <a:xfrm>
                <a:off x="4608" y="3072"/>
                <a:ext cx="480" cy="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4" name="Rectangle 74"/>
            <p:cNvSpPr>
              <a:spLocks noChangeArrowheads="1"/>
            </p:cNvSpPr>
            <p:nvPr/>
          </p:nvSpPr>
          <p:spPr bwMode="auto">
            <a:xfrm>
              <a:off x="304800" y="2362200"/>
              <a:ext cx="2133600" cy="2362200"/>
            </a:xfrm>
            <a:prstGeom prst="rect">
              <a:avLst/>
            </a:prstGeom>
            <a:noFill/>
            <a:ln w="38100">
              <a:solidFill>
                <a:srgbClr val="864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75"/>
            <p:cNvSpPr>
              <a:spLocks noChangeArrowheads="1"/>
            </p:cNvSpPr>
            <p:nvPr/>
          </p:nvSpPr>
          <p:spPr bwMode="auto">
            <a:xfrm>
              <a:off x="3200400" y="2362200"/>
              <a:ext cx="2438400" cy="2362200"/>
            </a:xfrm>
            <a:prstGeom prst="rect">
              <a:avLst/>
            </a:prstGeom>
            <a:noFill/>
            <a:ln w="38100">
              <a:solidFill>
                <a:srgbClr val="864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76"/>
            <p:cNvSpPr>
              <a:spLocks noChangeArrowheads="1"/>
            </p:cNvSpPr>
            <p:nvPr/>
          </p:nvSpPr>
          <p:spPr bwMode="auto">
            <a:xfrm>
              <a:off x="6400800" y="2362200"/>
              <a:ext cx="2438400" cy="2362200"/>
            </a:xfrm>
            <a:prstGeom prst="rect">
              <a:avLst/>
            </a:prstGeom>
            <a:noFill/>
            <a:ln w="38100">
              <a:solidFill>
                <a:srgbClr val="864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9" name="Rectangle 1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1. Feature extraction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grid or interest regions</a:t>
            </a:r>
            <a:endParaRPr lang="en-US" dirty="0"/>
          </a:p>
        </p:txBody>
      </p:sp>
      <p:pic>
        <p:nvPicPr>
          <p:cNvPr id="18" name="Picture 1035" descr="C:\Documents and Settings\Lana\My Documents\work\presentations\burma_patches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14600"/>
            <a:ext cx="3786345" cy="2740551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" name="Picture 1036" descr="C:\Documents and Settings\Lana\My Documents\work\presentations\badgers_color2_ellipses.jpg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4255" y="2514600"/>
            <a:ext cx="3786345" cy="2740551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133125_ell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143000"/>
            <a:ext cx="37909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Line 4"/>
          <p:cNvSpPr>
            <a:spLocks noChangeShapeType="1"/>
          </p:cNvSpPr>
          <p:nvPr/>
        </p:nvSpPr>
        <p:spPr bwMode="auto">
          <a:xfrm flipH="1" flipV="1">
            <a:off x="4191000" y="1828800"/>
            <a:ext cx="24384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pic>
        <p:nvPicPr>
          <p:cNvPr id="22532" name="Picture 5" descr="133125_n2"/>
          <p:cNvPicPr>
            <a:picLocks noChangeAspect="1" noChangeArrowheads="1"/>
          </p:cNvPicPr>
          <p:nvPr/>
        </p:nvPicPr>
        <p:blipFill>
          <a:blip r:embed="rId4" cstate="print"/>
          <a:srcRect t="49542" r="49472"/>
          <a:stretch>
            <a:fillRect/>
          </a:stretch>
        </p:blipFill>
        <p:spPr bwMode="auto">
          <a:xfrm>
            <a:off x="2895600" y="1371600"/>
            <a:ext cx="1158875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2540" name="AutoShape 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1" name="Line 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542" name="Line 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543" name="Line 1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544" name="Line 1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545" name="Line 1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2534" name="Line 13"/>
          <p:cNvSpPr>
            <a:spLocks noChangeShapeType="1"/>
          </p:cNvSpPr>
          <p:nvPr/>
        </p:nvSpPr>
        <p:spPr bwMode="auto">
          <a:xfrm flipV="1">
            <a:off x="1752600" y="1828800"/>
            <a:ext cx="8382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lg" len="lg"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Text Box 14"/>
          <p:cNvSpPr txBox="1">
            <a:spLocks noChangeArrowheads="1"/>
          </p:cNvSpPr>
          <p:nvPr/>
        </p:nvSpPr>
        <p:spPr bwMode="auto">
          <a:xfrm>
            <a:off x="2655888" y="2668588"/>
            <a:ext cx="1763712" cy="6413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1800" b="1">
                <a:solidFill>
                  <a:srgbClr val="0000CC"/>
                </a:solidFill>
              </a:rPr>
              <a:t>Normalize patch</a:t>
            </a:r>
            <a:endParaRPr lang="en-US" sz="1800" b="1">
              <a:solidFill>
                <a:srgbClr val="0000CC"/>
              </a:solidFill>
            </a:endParaRPr>
          </a:p>
        </p:txBody>
      </p:sp>
      <p:sp>
        <p:nvSpPr>
          <p:cNvPr id="22536" name="Text Box 15"/>
          <p:cNvSpPr txBox="1">
            <a:spLocks noChangeArrowheads="1"/>
          </p:cNvSpPr>
          <p:nvPr/>
        </p:nvSpPr>
        <p:spPr bwMode="auto">
          <a:xfrm>
            <a:off x="4821238" y="3687763"/>
            <a:ext cx="3851275" cy="4001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2000" dirty="0">
                <a:solidFill>
                  <a:srgbClr val="0000CC"/>
                </a:solidFill>
              </a:rPr>
              <a:t>Detect </a:t>
            </a:r>
            <a:r>
              <a:rPr lang="cs-CZ" sz="2000" dirty="0" smtClean="0">
                <a:solidFill>
                  <a:srgbClr val="0000CC"/>
                </a:solidFill>
              </a:rPr>
              <a:t>patches</a:t>
            </a:r>
            <a:endParaRPr lang="en-GB" sz="2000" dirty="0">
              <a:solidFill>
                <a:srgbClr val="0000CC"/>
              </a:solidFill>
            </a:endParaRPr>
          </a:p>
        </p:txBody>
      </p:sp>
      <p:sp>
        <p:nvSpPr>
          <p:cNvPr id="22537" name="Text Box 16"/>
          <p:cNvSpPr txBox="1">
            <a:spLocks noChangeArrowheads="1"/>
          </p:cNvSpPr>
          <p:nvPr/>
        </p:nvSpPr>
        <p:spPr bwMode="auto">
          <a:xfrm>
            <a:off x="457200" y="2438400"/>
            <a:ext cx="1562100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1800" b="1" dirty="0">
                <a:solidFill>
                  <a:srgbClr val="0000CC"/>
                </a:solidFill>
              </a:rPr>
              <a:t>Compute </a:t>
            </a:r>
            <a:r>
              <a:rPr lang="cs-CZ" sz="1800" b="1" dirty="0" smtClean="0">
                <a:solidFill>
                  <a:srgbClr val="0000CC"/>
                </a:solidFill>
              </a:rPr>
              <a:t>descriptor</a:t>
            </a:r>
            <a:endParaRPr lang="en-GB" sz="1800" b="1" dirty="0">
              <a:solidFill>
                <a:srgbClr val="0000CC"/>
              </a:solidFill>
            </a:endParaRPr>
          </a:p>
        </p:txBody>
      </p:sp>
      <p:sp>
        <p:nvSpPr>
          <p:cNvPr id="22538" name="Text Box 17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  <p:sp>
        <p:nvSpPr>
          <p:cNvPr id="880659" name="Rectangle 19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1. Feature extraction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105400" y="990600"/>
            <a:ext cx="3733800" cy="2438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3583" name="AutoShape 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4" name="Line 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585" name="Line 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586" name="Line 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587" name="Line 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588" name="Line 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23577" name="AutoShape 12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8" name="Line 13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9" name="Line 14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80" name="Line 15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81" name="Line 16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82" name="Line 17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23571" name="AutoShape 19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2" name="Line 20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3" name="Line 21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4" name="Line 22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5" name="Line 23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6" name="Line 24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23565" name="AutoShape 26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6" name="Line 27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67" name="Line 28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68" name="Line 29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69" name="Line 30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0" name="Line 31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3564" name="Text Box 32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23557" name="Rectangle 33"/>
          <p:cNvSpPr>
            <a:spLocks noChangeArrowheads="1"/>
          </p:cNvSpPr>
          <p:nvPr/>
        </p:nvSpPr>
        <p:spPr bwMode="auto">
          <a:xfrm>
            <a:off x="4953000" y="1066800"/>
            <a:ext cx="3733800" cy="2438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3558" name="Picture 34" descr="133125_ell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143000"/>
            <a:ext cx="37909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Line 35"/>
          <p:cNvSpPr>
            <a:spLocks noChangeShapeType="1"/>
          </p:cNvSpPr>
          <p:nvPr/>
        </p:nvSpPr>
        <p:spPr bwMode="auto">
          <a:xfrm flipH="1" flipV="1">
            <a:off x="4191000" y="1828800"/>
            <a:ext cx="6096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881701" name="Rectangle 3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1. Feature extraction</a:t>
            </a: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4645" name="AutoShape 3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46" name="Line 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7" name="Line 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8" name="Line 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9" name="Line 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50" name="Line 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4579" name="Line 9"/>
          <p:cNvSpPr>
            <a:spLocks noChangeShapeType="1"/>
          </p:cNvSpPr>
          <p:nvPr/>
        </p:nvSpPr>
        <p:spPr bwMode="auto">
          <a:xfrm flipV="1">
            <a:off x="762000" y="32004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Line 10"/>
          <p:cNvSpPr>
            <a:spLocks noChangeShapeType="1"/>
          </p:cNvSpPr>
          <p:nvPr/>
        </p:nvSpPr>
        <p:spPr bwMode="auto">
          <a:xfrm>
            <a:off x="762000" y="62420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Line 11"/>
          <p:cNvSpPr>
            <a:spLocks noChangeShapeType="1"/>
          </p:cNvSpPr>
          <p:nvPr/>
        </p:nvSpPr>
        <p:spPr bwMode="auto">
          <a:xfrm flipV="1">
            <a:off x="762000" y="45640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Oval 12"/>
          <p:cNvSpPr>
            <a:spLocks noChangeAspect="1" noChangeArrowheads="1"/>
          </p:cNvSpPr>
          <p:nvPr/>
        </p:nvSpPr>
        <p:spPr bwMode="auto">
          <a:xfrm>
            <a:off x="1712913" y="47974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Oval 13"/>
          <p:cNvSpPr>
            <a:spLocks noChangeAspect="1" noChangeArrowheads="1"/>
          </p:cNvSpPr>
          <p:nvPr/>
        </p:nvSpPr>
        <p:spPr bwMode="auto">
          <a:xfrm>
            <a:off x="1865313" y="4949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Oval 14"/>
          <p:cNvSpPr>
            <a:spLocks noChangeAspect="1" noChangeArrowheads="1"/>
          </p:cNvSpPr>
          <p:nvPr/>
        </p:nvSpPr>
        <p:spPr bwMode="auto">
          <a:xfrm>
            <a:off x="13716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Oval 15"/>
          <p:cNvSpPr>
            <a:spLocks noChangeAspect="1" noChangeArrowheads="1"/>
          </p:cNvSpPr>
          <p:nvPr/>
        </p:nvSpPr>
        <p:spPr bwMode="auto">
          <a:xfrm>
            <a:off x="1676400" y="5181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Oval 16"/>
          <p:cNvSpPr>
            <a:spLocks noChangeAspect="1" noChangeArrowheads="1"/>
          </p:cNvSpPr>
          <p:nvPr/>
        </p:nvSpPr>
        <p:spPr bwMode="auto">
          <a:xfrm>
            <a:off x="1447800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Oval 17"/>
          <p:cNvSpPr>
            <a:spLocks noChangeAspect="1" noChangeArrowheads="1"/>
          </p:cNvSpPr>
          <p:nvPr/>
        </p:nvSpPr>
        <p:spPr bwMode="auto">
          <a:xfrm>
            <a:off x="2743200" y="3733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Oval 18"/>
          <p:cNvSpPr>
            <a:spLocks noChangeAspect="1" noChangeArrowheads="1"/>
          </p:cNvSpPr>
          <p:nvPr/>
        </p:nvSpPr>
        <p:spPr bwMode="auto">
          <a:xfrm>
            <a:off x="2667000" y="4343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Oval 19"/>
          <p:cNvSpPr>
            <a:spLocks noChangeAspect="1" noChangeArrowheads="1"/>
          </p:cNvSpPr>
          <p:nvPr/>
        </p:nvSpPr>
        <p:spPr bwMode="auto">
          <a:xfrm>
            <a:off x="24384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Oval 20"/>
          <p:cNvSpPr>
            <a:spLocks noChangeAspect="1" noChangeArrowheads="1"/>
          </p:cNvSpPr>
          <p:nvPr/>
        </p:nvSpPr>
        <p:spPr bwMode="auto">
          <a:xfrm>
            <a:off x="27432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Oval 21"/>
          <p:cNvSpPr>
            <a:spLocks noChangeAspect="1" noChangeArrowheads="1"/>
          </p:cNvSpPr>
          <p:nvPr/>
        </p:nvSpPr>
        <p:spPr bwMode="auto">
          <a:xfrm>
            <a:off x="22098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Oval 22"/>
          <p:cNvSpPr>
            <a:spLocks noChangeAspect="1" noChangeArrowheads="1"/>
          </p:cNvSpPr>
          <p:nvPr/>
        </p:nvSpPr>
        <p:spPr bwMode="auto">
          <a:xfrm>
            <a:off x="15240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3" name="Oval 23"/>
          <p:cNvSpPr>
            <a:spLocks noChangeAspect="1" noChangeArrowheads="1"/>
          </p:cNvSpPr>
          <p:nvPr/>
        </p:nvSpPr>
        <p:spPr bwMode="auto">
          <a:xfrm>
            <a:off x="3581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Oval 24"/>
          <p:cNvSpPr>
            <a:spLocks noChangeAspect="1" noChangeArrowheads="1"/>
          </p:cNvSpPr>
          <p:nvPr/>
        </p:nvSpPr>
        <p:spPr bwMode="auto">
          <a:xfrm>
            <a:off x="34290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5" name="Oval 25"/>
          <p:cNvSpPr>
            <a:spLocks noChangeAspect="1" noChangeArrowheads="1"/>
          </p:cNvSpPr>
          <p:nvPr/>
        </p:nvSpPr>
        <p:spPr bwMode="auto">
          <a:xfrm>
            <a:off x="3200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654175" y="1362075"/>
            <a:ext cx="555625" cy="1000125"/>
            <a:chOff x="2532" y="1542"/>
            <a:chExt cx="184" cy="332"/>
          </a:xfrm>
        </p:grpSpPr>
        <p:sp>
          <p:nvSpPr>
            <p:cNvPr id="24639" name="AutoShape 2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40" name="Line 2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1" name="Line 2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2" name="Line 3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3" name="Line 3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44" name="Line 3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2339975" y="1371600"/>
            <a:ext cx="555625" cy="1000125"/>
            <a:chOff x="2532" y="1542"/>
            <a:chExt cx="184" cy="332"/>
          </a:xfrm>
        </p:grpSpPr>
        <p:sp>
          <p:nvSpPr>
            <p:cNvPr id="24633" name="AutoShape 3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4" name="Line 3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5" name="Line 3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6" name="Line 3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7" name="Line 3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8" name="Line 3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3025775" y="1371600"/>
            <a:ext cx="555625" cy="1000125"/>
            <a:chOff x="2532" y="1542"/>
            <a:chExt cx="184" cy="332"/>
          </a:xfrm>
        </p:grpSpPr>
        <p:sp>
          <p:nvSpPr>
            <p:cNvPr id="24627" name="AutoShape 41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8" name="Line 42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29" name="Line 43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0" name="Line 44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1" name="Line 45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632" name="Line 46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882735" name="Rectangle 47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2. Learning the visual vocabulary</a:t>
            </a:r>
          </a:p>
        </p:txBody>
      </p:sp>
      <p:sp>
        <p:nvSpPr>
          <p:cNvPr id="24600" name="Freeform 48"/>
          <p:cNvSpPr>
            <a:spLocks/>
          </p:cNvSpPr>
          <p:nvPr/>
        </p:nvSpPr>
        <p:spPr bwMode="auto">
          <a:xfrm>
            <a:off x="1866900" y="2438400"/>
            <a:ext cx="800100" cy="1295400"/>
          </a:xfrm>
          <a:custGeom>
            <a:avLst/>
            <a:gdLst>
              <a:gd name="T0" fmla="*/ 2147483647 w 504"/>
              <a:gd name="T1" fmla="*/ 0 h 816"/>
              <a:gd name="T2" fmla="*/ 2147483647 w 504"/>
              <a:gd name="T3" fmla="*/ 2147483647 h 816"/>
              <a:gd name="T4" fmla="*/ 2147483647 w 504"/>
              <a:gd name="T5" fmla="*/ 2147483647 h 816"/>
              <a:gd name="T6" fmla="*/ 0 60000 65536"/>
              <a:gd name="T7" fmla="*/ 0 60000 65536"/>
              <a:gd name="T8" fmla="*/ 0 60000 65536"/>
              <a:gd name="T9" fmla="*/ 0 w 504"/>
              <a:gd name="T10" fmla="*/ 0 h 816"/>
              <a:gd name="T11" fmla="*/ 504 w 504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4" h="816">
                <a:moveTo>
                  <a:pt x="72" y="0"/>
                </a:moveTo>
                <a:cubicBezTo>
                  <a:pt x="36" y="124"/>
                  <a:pt x="0" y="248"/>
                  <a:pt x="72" y="384"/>
                </a:cubicBezTo>
                <a:cubicBezTo>
                  <a:pt x="144" y="520"/>
                  <a:pt x="324" y="668"/>
                  <a:pt x="504" y="816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01" name="Freeform 49"/>
          <p:cNvSpPr>
            <a:spLocks/>
          </p:cNvSpPr>
          <p:nvPr/>
        </p:nvSpPr>
        <p:spPr bwMode="auto">
          <a:xfrm>
            <a:off x="2057400" y="2514600"/>
            <a:ext cx="1320800" cy="2997200"/>
          </a:xfrm>
          <a:custGeom>
            <a:avLst/>
            <a:gdLst>
              <a:gd name="T0" fmla="*/ 2147483647 w 832"/>
              <a:gd name="T1" fmla="*/ 0 h 1888"/>
              <a:gd name="T2" fmla="*/ 2147483647 w 832"/>
              <a:gd name="T3" fmla="*/ 2147483647 h 1888"/>
              <a:gd name="T4" fmla="*/ 2147483647 w 832"/>
              <a:gd name="T5" fmla="*/ 2147483647 h 1888"/>
              <a:gd name="T6" fmla="*/ 0 w 832"/>
              <a:gd name="T7" fmla="*/ 2147483647 h 1888"/>
              <a:gd name="T8" fmla="*/ 0 60000 65536"/>
              <a:gd name="T9" fmla="*/ 0 60000 65536"/>
              <a:gd name="T10" fmla="*/ 0 60000 65536"/>
              <a:gd name="T11" fmla="*/ 0 60000 65536"/>
              <a:gd name="T12" fmla="*/ 0 w 832"/>
              <a:gd name="T13" fmla="*/ 0 h 1888"/>
              <a:gd name="T14" fmla="*/ 832 w 832"/>
              <a:gd name="T15" fmla="*/ 1888 h 18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32" h="1888">
                <a:moveTo>
                  <a:pt x="432" y="0"/>
                </a:moveTo>
                <a:cubicBezTo>
                  <a:pt x="632" y="472"/>
                  <a:pt x="832" y="944"/>
                  <a:pt x="816" y="1248"/>
                </a:cubicBezTo>
                <a:cubicBezTo>
                  <a:pt x="800" y="1552"/>
                  <a:pt x="472" y="1760"/>
                  <a:pt x="336" y="1824"/>
                </a:cubicBezTo>
                <a:cubicBezTo>
                  <a:pt x="200" y="1888"/>
                  <a:pt x="100" y="1760"/>
                  <a:pt x="0" y="1632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02" name="Freeform 50"/>
          <p:cNvSpPr>
            <a:spLocks/>
          </p:cNvSpPr>
          <p:nvPr/>
        </p:nvSpPr>
        <p:spPr bwMode="auto">
          <a:xfrm>
            <a:off x="3352800" y="2514600"/>
            <a:ext cx="990600" cy="3124200"/>
          </a:xfrm>
          <a:custGeom>
            <a:avLst/>
            <a:gdLst>
              <a:gd name="T0" fmla="*/ 0 w 624"/>
              <a:gd name="T1" fmla="*/ 0 h 1968"/>
              <a:gd name="T2" fmla="*/ 2147483647 w 624"/>
              <a:gd name="T3" fmla="*/ 2147483647 h 1968"/>
              <a:gd name="T4" fmla="*/ 2147483647 w 624"/>
              <a:gd name="T5" fmla="*/ 2147483647 h 1968"/>
              <a:gd name="T6" fmla="*/ 0 60000 65536"/>
              <a:gd name="T7" fmla="*/ 0 60000 65536"/>
              <a:gd name="T8" fmla="*/ 0 60000 65536"/>
              <a:gd name="T9" fmla="*/ 0 w 624"/>
              <a:gd name="T10" fmla="*/ 0 h 1968"/>
              <a:gd name="T11" fmla="*/ 624 w 624"/>
              <a:gd name="T12" fmla="*/ 1968 h 19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968">
                <a:moveTo>
                  <a:pt x="0" y="0"/>
                </a:moveTo>
                <a:cubicBezTo>
                  <a:pt x="264" y="220"/>
                  <a:pt x="528" y="440"/>
                  <a:pt x="576" y="768"/>
                </a:cubicBezTo>
                <a:cubicBezTo>
                  <a:pt x="624" y="1096"/>
                  <a:pt x="456" y="1532"/>
                  <a:pt x="288" y="1968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603" name="Freeform 51"/>
          <p:cNvSpPr>
            <a:spLocks/>
          </p:cNvSpPr>
          <p:nvPr/>
        </p:nvSpPr>
        <p:spPr bwMode="auto">
          <a:xfrm>
            <a:off x="304800" y="2362200"/>
            <a:ext cx="1295400" cy="2057400"/>
          </a:xfrm>
          <a:custGeom>
            <a:avLst/>
            <a:gdLst>
              <a:gd name="T0" fmla="*/ 2147483647 w 816"/>
              <a:gd name="T1" fmla="*/ 0 h 1296"/>
              <a:gd name="T2" fmla="*/ 0 w 816"/>
              <a:gd name="T3" fmla="*/ 2147483647 h 1296"/>
              <a:gd name="T4" fmla="*/ 2147483647 w 816"/>
              <a:gd name="T5" fmla="*/ 2147483647 h 1296"/>
              <a:gd name="T6" fmla="*/ 2147483647 w 816"/>
              <a:gd name="T7" fmla="*/ 2147483647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1296"/>
              <a:gd name="T14" fmla="*/ 816 w 816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1296">
                <a:moveTo>
                  <a:pt x="624" y="0"/>
                </a:moveTo>
                <a:cubicBezTo>
                  <a:pt x="312" y="180"/>
                  <a:pt x="0" y="360"/>
                  <a:pt x="0" y="528"/>
                </a:cubicBezTo>
                <a:cubicBezTo>
                  <a:pt x="0" y="696"/>
                  <a:pt x="488" y="880"/>
                  <a:pt x="624" y="1008"/>
                </a:cubicBezTo>
                <a:cubicBezTo>
                  <a:pt x="760" y="1136"/>
                  <a:pt x="788" y="1216"/>
                  <a:pt x="816" y="1296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7" name="Group 53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24621" name="AutoShape 54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2" name="Line 55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3" name="Line 56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4" name="Line 57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5" name="Line 58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6" name="Line 59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60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24615" name="AutoShape 61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6" name="Line 62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7" name="Line 63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8" name="Line 64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9" name="Line 65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20" name="Line 66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67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24609" name="AutoShape 68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0" name="Line 69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1" name="Line 70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2" name="Line 71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3" name="Line 72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614" name="Line 73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4608" name="Text Box 74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75" name="Text Box 17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5687" name="AutoShape 3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88" name="Line 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9" name="Line 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90" name="Line 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91" name="Line 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92" name="Line 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5603" name="Line 9"/>
          <p:cNvSpPr>
            <a:spLocks noChangeShapeType="1"/>
          </p:cNvSpPr>
          <p:nvPr/>
        </p:nvSpPr>
        <p:spPr bwMode="auto">
          <a:xfrm flipV="1">
            <a:off x="762000" y="32004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Line 10"/>
          <p:cNvSpPr>
            <a:spLocks noChangeShapeType="1"/>
          </p:cNvSpPr>
          <p:nvPr/>
        </p:nvSpPr>
        <p:spPr bwMode="auto">
          <a:xfrm>
            <a:off x="762000" y="62420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Line 11"/>
          <p:cNvSpPr>
            <a:spLocks noChangeShapeType="1"/>
          </p:cNvSpPr>
          <p:nvPr/>
        </p:nvSpPr>
        <p:spPr bwMode="auto">
          <a:xfrm flipV="1">
            <a:off x="762000" y="45640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Oval 12"/>
          <p:cNvSpPr>
            <a:spLocks noChangeAspect="1" noChangeArrowheads="1"/>
          </p:cNvSpPr>
          <p:nvPr/>
        </p:nvSpPr>
        <p:spPr bwMode="auto">
          <a:xfrm>
            <a:off x="1712913" y="47974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Oval 13"/>
          <p:cNvSpPr>
            <a:spLocks noChangeAspect="1" noChangeArrowheads="1"/>
          </p:cNvSpPr>
          <p:nvPr/>
        </p:nvSpPr>
        <p:spPr bwMode="auto">
          <a:xfrm>
            <a:off x="1865313" y="4949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Oval 14"/>
          <p:cNvSpPr>
            <a:spLocks noChangeAspect="1" noChangeArrowheads="1"/>
          </p:cNvSpPr>
          <p:nvPr/>
        </p:nvSpPr>
        <p:spPr bwMode="auto">
          <a:xfrm>
            <a:off x="13716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Oval 15"/>
          <p:cNvSpPr>
            <a:spLocks noChangeAspect="1" noChangeArrowheads="1"/>
          </p:cNvSpPr>
          <p:nvPr/>
        </p:nvSpPr>
        <p:spPr bwMode="auto">
          <a:xfrm>
            <a:off x="1676400" y="5181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Oval 16"/>
          <p:cNvSpPr>
            <a:spLocks noChangeAspect="1" noChangeArrowheads="1"/>
          </p:cNvSpPr>
          <p:nvPr/>
        </p:nvSpPr>
        <p:spPr bwMode="auto">
          <a:xfrm>
            <a:off x="1447800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Oval 17"/>
          <p:cNvSpPr>
            <a:spLocks noChangeAspect="1" noChangeArrowheads="1"/>
          </p:cNvSpPr>
          <p:nvPr/>
        </p:nvSpPr>
        <p:spPr bwMode="auto">
          <a:xfrm>
            <a:off x="2743200" y="3733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Oval 18"/>
          <p:cNvSpPr>
            <a:spLocks noChangeAspect="1" noChangeArrowheads="1"/>
          </p:cNvSpPr>
          <p:nvPr/>
        </p:nvSpPr>
        <p:spPr bwMode="auto">
          <a:xfrm>
            <a:off x="2667000" y="4343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Oval 19"/>
          <p:cNvSpPr>
            <a:spLocks noChangeAspect="1" noChangeArrowheads="1"/>
          </p:cNvSpPr>
          <p:nvPr/>
        </p:nvSpPr>
        <p:spPr bwMode="auto">
          <a:xfrm>
            <a:off x="24384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4" name="Oval 20"/>
          <p:cNvSpPr>
            <a:spLocks noChangeAspect="1" noChangeArrowheads="1"/>
          </p:cNvSpPr>
          <p:nvPr/>
        </p:nvSpPr>
        <p:spPr bwMode="auto">
          <a:xfrm>
            <a:off x="27432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5" name="Oval 21"/>
          <p:cNvSpPr>
            <a:spLocks noChangeAspect="1" noChangeArrowheads="1"/>
          </p:cNvSpPr>
          <p:nvPr/>
        </p:nvSpPr>
        <p:spPr bwMode="auto">
          <a:xfrm>
            <a:off x="22098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6" name="Oval 22"/>
          <p:cNvSpPr>
            <a:spLocks noChangeAspect="1" noChangeArrowheads="1"/>
          </p:cNvSpPr>
          <p:nvPr/>
        </p:nvSpPr>
        <p:spPr bwMode="auto">
          <a:xfrm>
            <a:off x="15240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7" name="Oval 23"/>
          <p:cNvSpPr>
            <a:spLocks noChangeAspect="1" noChangeArrowheads="1"/>
          </p:cNvSpPr>
          <p:nvPr/>
        </p:nvSpPr>
        <p:spPr bwMode="auto">
          <a:xfrm>
            <a:off x="3581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Oval 24"/>
          <p:cNvSpPr>
            <a:spLocks noChangeAspect="1" noChangeArrowheads="1"/>
          </p:cNvSpPr>
          <p:nvPr/>
        </p:nvSpPr>
        <p:spPr bwMode="auto">
          <a:xfrm>
            <a:off x="34290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9" name="Oval 25"/>
          <p:cNvSpPr>
            <a:spLocks noChangeAspect="1" noChangeArrowheads="1"/>
          </p:cNvSpPr>
          <p:nvPr/>
        </p:nvSpPr>
        <p:spPr bwMode="auto">
          <a:xfrm>
            <a:off x="3200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654175" y="1362075"/>
            <a:ext cx="555625" cy="1000125"/>
            <a:chOff x="2532" y="1542"/>
            <a:chExt cx="184" cy="332"/>
          </a:xfrm>
        </p:grpSpPr>
        <p:sp>
          <p:nvSpPr>
            <p:cNvPr id="25681" name="AutoShape 2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82" name="Line 2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3" name="Line 2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4" name="Line 3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5" name="Line 3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6" name="Line 3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2339975" y="1371600"/>
            <a:ext cx="555625" cy="1000125"/>
            <a:chOff x="2532" y="1542"/>
            <a:chExt cx="184" cy="332"/>
          </a:xfrm>
        </p:grpSpPr>
        <p:sp>
          <p:nvSpPr>
            <p:cNvPr id="25675" name="AutoShape 3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76" name="Line 3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7" name="Line 3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8" name="Line 3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9" name="Line 3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80" name="Line 3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3025775" y="1371600"/>
            <a:ext cx="555625" cy="1000125"/>
            <a:chOff x="2532" y="1542"/>
            <a:chExt cx="184" cy="332"/>
          </a:xfrm>
        </p:grpSpPr>
        <p:sp>
          <p:nvSpPr>
            <p:cNvPr id="25669" name="AutoShape 41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70" name="Line 42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1" name="Line 43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2" name="Line 44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3" name="Line 45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674" name="Line 46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883759" name="Line 47"/>
          <p:cNvSpPr>
            <a:spLocks noChangeShapeType="1"/>
          </p:cNvSpPr>
          <p:nvPr/>
        </p:nvSpPr>
        <p:spPr bwMode="auto">
          <a:xfrm flipV="1">
            <a:off x="5181600" y="914400"/>
            <a:ext cx="0" cy="32702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0" name="Line 48"/>
          <p:cNvSpPr>
            <a:spLocks noChangeShapeType="1"/>
          </p:cNvSpPr>
          <p:nvPr/>
        </p:nvSpPr>
        <p:spPr bwMode="auto">
          <a:xfrm>
            <a:off x="5181600" y="41846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1" name="Line 49"/>
          <p:cNvSpPr>
            <a:spLocks noChangeShapeType="1"/>
          </p:cNvSpPr>
          <p:nvPr/>
        </p:nvSpPr>
        <p:spPr bwMode="auto">
          <a:xfrm flipV="1">
            <a:off x="5181600" y="25066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2" name="Oval 50"/>
          <p:cNvSpPr>
            <a:spLocks noChangeAspect="1" noChangeArrowheads="1"/>
          </p:cNvSpPr>
          <p:nvPr/>
        </p:nvSpPr>
        <p:spPr bwMode="auto">
          <a:xfrm>
            <a:off x="6132513" y="2740025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3" name="Oval 51"/>
          <p:cNvSpPr>
            <a:spLocks noChangeAspect="1" noChangeArrowheads="1"/>
          </p:cNvSpPr>
          <p:nvPr/>
        </p:nvSpPr>
        <p:spPr bwMode="auto">
          <a:xfrm>
            <a:off x="6284913" y="2892425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4" name="Oval 52"/>
          <p:cNvSpPr>
            <a:spLocks noChangeAspect="1" noChangeArrowheads="1"/>
          </p:cNvSpPr>
          <p:nvPr/>
        </p:nvSpPr>
        <p:spPr bwMode="auto">
          <a:xfrm>
            <a:off x="5791200" y="27432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5" name="Oval 53"/>
          <p:cNvSpPr>
            <a:spLocks noChangeAspect="1" noChangeArrowheads="1"/>
          </p:cNvSpPr>
          <p:nvPr/>
        </p:nvSpPr>
        <p:spPr bwMode="auto">
          <a:xfrm>
            <a:off x="6096000" y="31242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6" name="Oval 54"/>
          <p:cNvSpPr>
            <a:spLocks noChangeAspect="1" noChangeArrowheads="1"/>
          </p:cNvSpPr>
          <p:nvPr/>
        </p:nvSpPr>
        <p:spPr bwMode="auto">
          <a:xfrm>
            <a:off x="5867400" y="30480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7" name="Oval 55"/>
          <p:cNvSpPr>
            <a:spLocks noChangeAspect="1" noChangeArrowheads="1"/>
          </p:cNvSpPr>
          <p:nvPr/>
        </p:nvSpPr>
        <p:spPr bwMode="auto">
          <a:xfrm>
            <a:off x="7162800" y="16764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8" name="Oval 56"/>
          <p:cNvSpPr>
            <a:spLocks noChangeAspect="1" noChangeArrowheads="1"/>
          </p:cNvSpPr>
          <p:nvPr/>
        </p:nvSpPr>
        <p:spPr bwMode="auto">
          <a:xfrm>
            <a:off x="7086600" y="22860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69" name="Oval 57"/>
          <p:cNvSpPr>
            <a:spLocks noChangeAspect="1" noChangeArrowheads="1"/>
          </p:cNvSpPr>
          <p:nvPr/>
        </p:nvSpPr>
        <p:spPr bwMode="auto">
          <a:xfrm>
            <a:off x="6858000" y="19812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0" name="Oval 58"/>
          <p:cNvSpPr>
            <a:spLocks noChangeAspect="1" noChangeArrowheads="1"/>
          </p:cNvSpPr>
          <p:nvPr/>
        </p:nvSpPr>
        <p:spPr bwMode="auto">
          <a:xfrm>
            <a:off x="7162800" y="19812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1" name="Oval 59"/>
          <p:cNvSpPr>
            <a:spLocks noChangeAspect="1" noChangeArrowheads="1"/>
          </p:cNvSpPr>
          <p:nvPr/>
        </p:nvSpPr>
        <p:spPr bwMode="auto">
          <a:xfrm>
            <a:off x="6629400" y="27432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2" name="Oval 60"/>
          <p:cNvSpPr>
            <a:spLocks noChangeAspect="1" noChangeArrowheads="1"/>
          </p:cNvSpPr>
          <p:nvPr/>
        </p:nvSpPr>
        <p:spPr bwMode="auto">
          <a:xfrm>
            <a:off x="5943600" y="24384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3" name="Oval 61"/>
          <p:cNvSpPr>
            <a:spLocks noChangeAspect="1" noChangeArrowheads="1"/>
          </p:cNvSpPr>
          <p:nvPr/>
        </p:nvSpPr>
        <p:spPr bwMode="auto">
          <a:xfrm>
            <a:off x="8001000" y="3657600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4" name="Oval 62"/>
          <p:cNvSpPr>
            <a:spLocks noChangeAspect="1" noChangeArrowheads="1"/>
          </p:cNvSpPr>
          <p:nvPr/>
        </p:nvSpPr>
        <p:spPr bwMode="auto">
          <a:xfrm>
            <a:off x="7848600" y="3429000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5" name="Oval 63"/>
          <p:cNvSpPr>
            <a:spLocks noChangeAspect="1" noChangeArrowheads="1"/>
          </p:cNvSpPr>
          <p:nvPr/>
        </p:nvSpPr>
        <p:spPr bwMode="auto">
          <a:xfrm>
            <a:off x="7620000" y="3657600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3776" name="Rectangle 6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2. Learning the visual vocabulary</a:t>
            </a:r>
          </a:p>
        </p:txBody>
      </p:sp>
      <p:sp>
        <p:nvSpPr>
          <p:cNvPr id="883777" name="Line 65"/>
          <p:cNvSpPr>
            <a:spLocks noChangeShapeType="1"/>
          </p:cNvSpPr>
          <p:nvPr/>
        </p:nvSpPr>
        <p:spPr bwMode="auto">
          <a:xfrm>
            <a:off x="4800600" y="5638800"/>
            <a:ext cx="2057400" cy="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3778" name="Line 66"/>
          <p:cNvSpPr>
            <a:spLocks noChangeShapeType="1"/>
          </p:cNvSpPr>
          <p:nvPr/>
        </p:nvSpPr>
        <p:spPr bwMode="auto">
          <a:xfrm flipV="1">
            <a:off x="7162800" y="4419600"/>
            <a:ext cx="0" cy="12192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83779" name="Text Box 67"/>
          <p:cNvSpPr txBox="1">
            <a:spLocks noChangeArrowheads="1"/>
          </p:cNvSpPr>
          <p:nvPr/>
        </p:nvSpPr>
        <p:spPr bwMode="auto">
          <a:xfrm>
            <a:off x="6403975" y="5337175"/>
            <a:ext cx="159702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Clustering</a:t>
            </a:r>
          </a:p>
        </p:txBody>
      </p:sp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7" name="Group 69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25663" name="AutoShape 70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64" name="Line 71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5" name="Line 72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6" name="Line 73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7" name="Line 74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8" name="Line 75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76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25657" name="AutoShape 77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8" name="Line 78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9" name="Line 79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0" name="Line 80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1" name="Line 81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62" name="Line 82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3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25651" name="AutoShape 84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52" name="Line 85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3" name="Line 86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4" name="Line 87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5" name="Line 88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656" name="Line 89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5650" name="Text Box 90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25645" name="Line 91"/>
          <p:cNvSpPr>
            <a:spLocks noChangeShapeType="1"/>
          </p:cNvSpPr>
          <p:nvPr/>
        </p:nvSpPr>
        <p:spPr bwMode="auto">
          <a:xfrm>
            <a:off x="2286000" y="2514600"/>
            <a:ext cx="0" cy="9906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46" name="Text Box 92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3759" grpId="0" animBg="1"/>
      <p:bldP spid="883760" grpId="0" animBg="1"/>
      <p:bldP spid="883761" grpId="0" animBg="1"/>
      <p:bldP spid="883762" grpId="0" animBg="1"/>
      <p:bldP spid="883763" grpId="0" animBg="1"/>
      <p:bldP spid="883764" grpId="0" animBg="1"/>
      <p:bldP spid="883765" grpId="0" animBg="1"/>
      <p:bldP spid="883766" grpId="0" animBg="1"/>
      <p:bldP spid="883767" grpId="0" animBg="1"/>
      <p:bldP spid="883768" grpId="0" animBg="1"/>
      <p:bldP spid="883769" grpId="0" animBg="1"/>
      <p:bldP spid="883770" grpId="0" animBg="1"/>
      <p:bldP spid="883771" grpId="0" animBg="1"/>
      <p:bldP spid="883772" grpId="0" animBg="1"/>
      <p:bldP spid="883773" grpId="0" animBg="1"/>
      <p:bldP spid="883774" grpId="0" animBg="1"/>
      <p:bldP spid="883775" grpId="0" animBg="1"/>
      <p:bldP spid="883777" grpId="0" animBg="1"/>
      <p:bldP spid="883778" grpId="0" animBg="1"/>
      <p:bldP spid="883779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90600" y="1362075"/>
            <a:ext cx="555625" cy="1000125"/>
            <a:chOff x="2532" y="1542"/>
            <a:chExt cx="184" cy="332"/>
          </a:xfrm>
        </p:grpSpPr>
        <p:sp>
          <p:nvSpPr>
            <p:cNvPr id="26701" name="AutoShape 3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2" name="Line 4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3" name="Line 5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4" name="Line 6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5" name="Line 7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6" name="Line 8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6627" name="Line 9"/>
          <p:cNvSpPr>
            <a:spLocks noChangeShapeType="1"/>
          </p:cNvSpPr>
          <p:nvPr/>
        </p:nvSpPr>
        <p:spPr bwMode="auto">
          <a:xfrm flipV="1">
            <a:off x="762000" y="32004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Line 10"/>
          <p:cNvSpPr>
            <a:spLocks noChangeShapeType="1"/>
          </p:cNvSpPr>
          <p:nvPr/>
        </p:nvSpPr>
        <p:spPr bwMode="auto">
          <a:xfrm>
            <a:off x="762000" y="62420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Line 11"/>
          <p:cNvSpPr>
            <a:spLocks noChangeShapeType="1"/>
          </p:cNvSpPr>
          <p:nvPr/>
        </p:nvSpPr>
        <p:spPr bwMode="auto">
          <a:xfrm flipV="1">
            <a:off x="762000" y="45640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Oval 12"/>
          <p:cNvSpPr>
            <a:spLocks noChangeAspect="1" noChangeArrowheads="1"/>
          </p:cNvSpPr>
          <p:nvPr/>
        </p:nvSpPr>
        <p:spPr bwMode="auto">
          <a:xfrm>
            <a:off x="1712913" y="47974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Oval 13"/>
          <p:cNvSpPr>
            <a:spLocks noChangeAspect="1" noChangeArrowheads="1"/>
          </p:cNvSpPr>
          <p:nvPr/>
        </p:nvSpPr>
        <p:spPr bwMode="auto">
          <a:xfrm>
            <a:off x="1865313" y="4949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Oval 14"/>
          <p:cNvSpPr>
            <a:spLocks noChangeAspect="1" noChangeArrowheads="1"/>
          </p:cNvSpPr>
          <p:nvPr/>
        </p:nvSpPr>
        <p:spPr bwMode="auto">
          <a:xfrm>
            <a:off x="13716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Oval 15"/>
          <p:cNvSpPr>
            <a:spLocks noChangeAspect="1" noChangeArrowheads="1"/>
          </p:cNvSpPr>
          <p:nvPr/>
        </p:nvSpPr>
        <p:spPr bwMode="auto">
          <a:xfrm>
            <a:off x="1676400" y="5181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Oval 16"/>
          <p:cNvSpPr>
            <a:spLocks noChangeAspect="1" noChangeArrowheads="1"/>
          </p:cNvSpPr>
          <p:nvPr/>
        </p:nvSpPr>
        <p:spPr bwMode="auto">
          <a:xfrm>
            <a:off x="1447800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Oval 17"/>
          <p:cNvSpPr>
            <a:spLocks noChangeAspect="1" noChangeArrowheads="1"/>
          </p:cNvSpPr>
          <p:nvPr/>
        </p:nvSpPr>
        <p:spPr bwMode="auto">
          <a:xfrm>
            <a:off x="2743200" y="3733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Oval 18"/>
          <p:cNvSpPr>
            <a:spLocks noChangeAspect="1" noChangeArrowheads="1"/>
          </p:cNvSpPr>
          <p:nvPr/>
        </p:nvSpPr>
        <p:spPr bwMode="auto">
          <a:xfrm>
            <a:off x="2667000" y="4343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Oval 19"/>
          <p:cNvSpPr>
            <a:spLocks noChangeAspect="1" noChangeArrowheads="1"/>
          </p:cNvSpPr>
          <p:nvPr/>
        </p:nvSpPr>
        <p:spPr bwMode="auto">
          <a:xfrm>
            <a:off x="24384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Oval 20"/>
          <p:cNvSpPr>
            <a:spLocks noChangeAspect="1" noChangeArrowheads="1"/>
          </p:cNvSpPr>
          <p:nvPr/>
        </p:nvSpPr>
        <p:spPr bwMode="auto">
          <a:xfrm>
            <a:off x="2743200" y="4038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Oval 21"/>
          <p:cNvSpPr>
            <a:spLocks noChangeAspect="1" noChangeArrowheads="1"/>
          </p:cNvSpPr>
          <p:nvPr/>
        </p:nvSpPr>
        <p:spPr bwMode="auto">
          <a:xfrm>
            <a:off x="2209800" y="4800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Oval 22"/>
          <p:cNvSpPr>
            <a:spLocks noChangeAspect="1" noChangeArrowheads="1"/>
          </p:cNvSpPr>
          <p:nvPr/>
        </p:nvSpPr>
        <p:spPr bwMode="auto">
          <a:xfrm>
            <a:off x="15240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Oval 23"/>
          <p:cNvSpPr>
            <a:spLocks noChangeAspect="1" noChangeArrowheads="1"/>
          </p:cNvSpPr>
          <p:nvPr/>
        </p:nvSpPr>
        <p:spPr bwMode="auto">
          <a:xfrm>
            <a:off x="3581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Oval 24"/>
          <p:cNvSpPr>
            <a:spLocks noChangeAspect="1" noChangeArrowheads="1"/>
          </p:cNvSpPr>
          <p:nvPr/>
        </p:nvSpPr>
        <p:spPr bwMode="auto">
          <a:xfrm>
            <a:off x="34290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Oval 25"/>
          <p:cNvSpPr>
            <a:spLocks noChangeAspect="1" noChangeArrowheads="1"/>
          </p:cNvSpPr>
          <p:nvPr/>
        </p:nvSpPr>
        <p:spPr bwMode="auto">
          <a:xfrm>
            <a:off x="32004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654175" y="1362075"/>
            <a:ext cx="555625" cy="1000125"/>
            <a:chOff x="2532" y="1542"/>
            <a:chExt cx="184" cy="332"/>
          </a:xfrm>
        </p:grpSpPr>
        <p:sp>
          <p:nvSpPr>
            <p:cNvPr id="26695" name="AutoShape 27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6" name="Line 28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7" name="Line 29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8" name="Line 30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9" name="Line 31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700" name="Line 32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2339975" y="1371600"/>
            <a:ext cx="555625" cy="1000125"/>
            <a:chOff x="2532" y="1542"/>
            <a:chExt cx="184" cy="332"/>
          </a:xfrm>
        </p:grpSpPr>
        <p:sp>
          <p:nvSpPr>
            <p:cNvPr id="26689" name="AutoShape 34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0" name="Line 35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1" name="Line 36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2" name="Line 37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3" name="Line 38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94" name="Line 39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3025775" y="1371600"/>
            <a:ext cx="555625" cy="1000125"/>
            <a:chOff x="2532" y="1542"/>
            <a:chExt cx="184" cy="332"/>
          </a:xfrm>
        </p:grpSpPr>
        <p:sp>
          <p:nvSpPr>
            <p:cNvPr id="26683" name="AutoShape 41"/>
            <p:cNvSpPr>
              <a:spLocks noChangeArrowheads="1"/>
            </p:cNvSpPr>
            <p:nvPr/>
          </p:nvSpPr>
          <p:spPr bwMode="auto">
            <a:xfrm>
              <a:off x="2532" y="1542"/>
              <a:ext cx="184" cy="332"/>
            </a:xfrm>
            <a:prstGeom prst="bracketPair">
              <a:avLst>
                <a:gd name="adj" fmla="val 16667"/>
              </a:avLst>
            </a:prstGeom>
            <a:noFill/>
            <a:ln w="19050">
              <a:solidFill>
                <a:srgbClr val="00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4" name="Line 42"/>
            <p:cNvSpPr>
              <a:spLocks noChangeAspect="1" noChangeShapeType="1"/>
            </p:cNvSpPr>
            <p:nvPr/>
          </p:nvSpPr>
          <p:spPr bwMode="auto">
            <a:xfrm>
              <a:off x="2567" y="1607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85" name="Line 43"/>
            <p:cNvSpPr>
              <a:spLocks noChangeAspect="1" noChangeShapeType="1"/>
            </p:cNvSpPr>
            <p:nvPr/>
          </p:nvSpPr>
          <p:spPr bwMode="auto">
            <a:xfrm>
              <a:off x="2567" y="1655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86" name="Line 44"/>
            <p:cNvSpPr>
              <a:spLocks noChangeAspect="1" noChangeShapeType="1"/>
            </p:cNvSpPr>
            <p:nvPr/>
          </p:nvSpPr>
          <p:spPr bwMode="auto">
            <a:xfrm>
              <a:off x="2568" y="17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87" name="Line 45"/>
            <p:cNvSpPr>
              <a:spLocks noChangeAspect="1" noChangeShapeType="1"/>
            </p:cNvSpPr>
            <p:nvPr/>
          </p:nvSpPr>
          <p:spPr bwMode="auto">
            <a:xfrm>
              <a:off x="2568" y="1751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6688" name="Line 46"/>
            <p:cNvSpPr>
              <a:spLocks noChangeAspect="1" noChangeShapeType="1"/>
            </p:cNvSpPr>
            <p:nvPr/>
          </p:nvSpPr>
          <p:spPr bwMode="auto">
            <a:xfrm>
              <a:off x="2567" y="1803"/>
              <a:ext cx="11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6647" name="Line 47"/>
          <p:cNvSpPr>
            <a:spLocks noChangeShapeType="1"/>
          </p:cNvSpPr>
          <p:nvPr/>
        </p:nvSpPr>
        <p:spPr bwMode="auto">
          <a:xfrm flipV="1">
            <a:off x="5181600" y="914400"/>
            <a:ext cx="0" cy="32702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Line 48"/>
          <p:cNvSpPr>
            <a:spLocks noChangeShapeType="1"/>
          </p:cNvSpPr>
          <p:nvPr/>
        </p:nvSpPr>
        <p:spPr bwMode="auto">
          <a:xfrm>
            <a:off x="5181600" y="41846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Line 49"/>
          <p:cNvSpPr>
            <a:spLocks noChangeShapeType="1"/>
          </p:cNvSpPr>
          <p:nvPr/>
        </p:nvSpPr>
        <p:spPr bwMode="auto">
          <a:xfrm flipV="1">
            <a:off x="5181600" y="25066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Oval 50"/>
          <p:cNvSpPr>
            <a:spLocks noChangeAspect="1" noChangeArrowheads="1"/>
          </p:cNvSpPr>
          <p:nvPr/>
        </p:nvSpPr>
        <p:spPr bwMode="auto">
          <a:xfrm>
            <a:off x="6132513" y="2740025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Oval 58"/>
          <p:cNvSpPr>
            <a:spLocks noChangeAspect="1" noChangeArrowheads="1"/>
          </p:cNvSpPr>
          <p:nvPr/>
        </p:nvSpPr>
        <p:spPr bwMode="auto">
          <a:xfrm>
            <a:off x="7086600" y="19812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Oval 63"/>
          <p:cNvSpPr>
            <a:spLocks noChangeAspect="1" noChangeArrowheads="1"/>
          </p:cNvSpPr>
          <p:nvPr/>
        </p:nvSpPr>
        <p:spPr bwMode="auto">
          <a:xfrm>
            <a:off x="7827963" y="3581400"/>
            <a:ext cx="173037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4672" name="Rectangle 6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2. Learning the visual vocabulary</a:t>
            </a:r>
          </a:p>
        </p:txBody>
      </p:sp>
      <p:sp>
        <p:nvSpPr>
          <p:cNvPr id="26654" name="Line 65"/>
          <p:cNvSpPr>
            <a:spLocks noChangeShapeType="1"/>
          </p:cNvSpPr>
          <p:nvPr/>
        </p:nvSpPr>
        <p:spPr bwMode="auto">
          <a:xfrm>
            <a:off x="4800600" y="5638800"/>
            <a:ext cx="2057400" cy="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55" name="Line 66"/>
          <p:cNvSpPr>
            <a:spLocks noChangeShapeType="1"/>
          </p:cNvSpPr>
          <p:nvPr/>
        </p:nvSpPr>
        <p:spPr bwMode="auto">
          <a:xfrm flipV="1">
            <a:off x="7162800" y="4419600"/>
            <a:ext cx="0" cy="12192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6" name="Text Box 67"/>
          <p:cNvSpPr txBox="1">
            <a:spLocks noChangeArrowheads="1"/>
          </p:cNvSpPr>
          <p:nvPr/>
        </p:nvSpPr>
        <p:spPr bwMode="auto">
          <a:xfrm>
            <a:off x="6403975" y="5337175"/>
            <a:ext cx="1597025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Clustering</a:t>
            </a:r>
          </a:p>
        </p:txBody>
      </p:sp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1654175" y="1362075"/>
            <a:ext cx="2578100" cy="1009650"/>
            <a:chOff x="1042" y="858"/>
            <a:chExt cx="1624" cy="636"/>
          </a:xfrm>
        </p:grpSpPr>
        <p:grpSp>
          <p:nvGrpSpPr>
            <p:cNvPr id="7" name="Group 69"/>
            <p:cNvGrpSpPr>
              <a:grpSpLocks/>
            </p:cNvGrpSpPr>
            <p:nvPr/>
          </p:nvGrpSpPr>
          <p:grpSpPr bwMode="auto">
            <a:xfrm>
              <a:off x="1042" y="858"/>
              <a:ext cx="350" cy="630"/>
              <a:chOff x="2532" y="1542"/>
              <a:chExt cx="184" cy="332"/>
            </a:xfrm>
          </p:grpSpPr>
          <p:sp>
            <p:nvSpPr>
              <p:cNvPr id="26677" name="AutoShape 70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8" name="Line 71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9" name="Line 72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80" name="Line 73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81" name="Line 74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82" name="Line 75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76"/>
            <p:cNvGrpSpPr>
              <a:grpSpLocks/>
            </p:cNvGrpSpPr>
            <p:nvPr/>
          </p:nvGrpSpPr>
          <p:grpSpPr bwMode="auto">
            <a:xfrm>
              <a:off x="1474" y="864"/>
              <a:ext cx="350" cy="630"/>
              <a:chOff x="2532" y="1542"/>
              <a:chExt cx="184" cy="332"/>
            </a:xfrm>
          </p:grpSpPr>
          <p:sp>
            <p:nvSpPr>
              <p:cNvPr id="26671" name="AutoShape 77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72" name="Line 78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3" name="Line 79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4" name="Line 80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5" name="Line 81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6" name="Line 82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83"/>
            <p:cNvGrpSpPr>
              <a:grpSpLocks/>
            </p:cNvGrpSpPr>
            <p:nvPr/>
          </p:nvGrpSpPr>
          <p:grpSpPr bwMode="auto">
            <a:xfrm>
              <a:off x="1906" y="864"/>
              <a:ext cx="350" cy="630"/>
              <a:chOff x="2532" y="1542"/>
              <a:chExt cx="184" cy="332"/>
            </a:xfrm>
          </p:grpSpPr>
          <p:sp>
            <p:nvSpPr>
              <p:cNvPr id="26665" name="AutoShape 84"/>
              <p:cNvSpPr>
                <a:spLocks noChangeArrowheads="1"/>
              </p:cNvSpPr>
              <p:nvPr/>
            </p:nvSpPr>
            <p:spPr bwMode="auto">
              <a:xfrm>
                <a:off x="2532" y="1542"/>
                <a:ext cx="184" cy="332"/>
              </a:xfrm>
              <a:prstGeom prst="bracketPair">
                <a:avLst>
                  <a:gd name="adj" fmla="val 16667"/>
                </a:avLst>
              </a:prstGeom>
              <a:noFill/>
              <a:ln w="1905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6" name="Line 85"/>
              <p:cNvSpPr>
                <a:spLocks noChangeAspect="1" noChangeShapeType="1"/>
              </p:cNvSpPr>
              <p:nvPr/>
            </p:nvSpPr>
            <p:spPr bwMode="auto">
              <a:xfrm>
                <a:off x="2567" y="1607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7" name="Line 86"/>
              <p:cNvSpPr>
                <a:spLocks noChangeAspect="1" noChangeShapeType="1"/>
              </p:cNvSpPr>
              <p:nvPr/>
            </p:nvSpPr>
            <p:spPr bwMode="auto">
              <a:xfrm>
                <a:off x="2567" y="1655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8" name="Line 87"/>
              <p:cNvSpPr>
                <a:spLocks noChangeAspect="1" noChangeShapeType="1"/>
              </p:cNvSpPr>
              <p:nvPr/>
            </p:nvSpPr>
            <p:spPr bwMode="auto">
              <a:xfrm>
                <a:off x="2568" y="17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69" name="Line 88"/>
              <p:cNvSpPr>
                <a:spLocks noChangeAspect="1" noChangeShapeType="1"/>
              </p:cNvSpPr>
              <p:nvPr/>
            </p:nvSpPr>
            <p:spPr bwMode="auto">
              <a:xfrm>
                <a:off x="2568" y="1751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70" name="Line 89"/>
              <p:cNvSpPr>
                <a:spLocks noChangeAspect="1" noChangeShapeType="1"/>
              </p:cNvSpPr>
              <p:nvPr/>
            </p:nvSpPr>
            <p:spPr bwMode="auto">
              <a:xfrm>
                <a:off x="2567" y="1803"/>
                <a:ext cx="119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6664" name="Text Box 90"/>
            <p:cNvSpPr txBox="1">
              <a:spLocks noChangeArrowheads="1"/>
            </p:cNvSpPr>
            <p:nvPr/>
          </p:nvSpPr>
          <p:spPr bwMode="auto">
            <a:xfrm>
              <a:off x="2294" y="922"/>
              <a:ext cx="3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>
                  <a:solidFill>
                    <a:srgbClr val="000099"/>
                  </a:solidFill>
                </a:rPr>
                <a:t>…</a:t>
              </a:r>
            </a:p>
          </p:txBody>
        </p:sp>
      </p:grpSp>
      <p:sp>
        <p:nvSpPr>
          <p:cNvPr id="26658" name="Line 91"/>
          <p:cNvSpPr>
            <a:spLocks noChangeShapeType="1"/>
          </p:cNvSpPr>
          <p:nvPr/>
        </p:nvSpPr>
        <p:spPr bwMode="auto">
          <a:xfrm>
            <a:off x="2286000" y="2514600"/>
            <a:ext cx="0" cy="990600"/>
          </a:xfrm>
          <a:prstGeom prst="line">
            <a:avLst/>
          </a:prstGeom>
          <a:noFill/>
          <a:ln w="1524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9" name="Text Box 92"/>
          <p:cNvSpPr txBox="1">
            <a:spLocks noChangeArrowheads="1"/>
          </p:cNvSpPr>
          <p:nvPr/>
        </p:nvSpPr>
        <p:spPr bwMode="auto">
          <a:xfrm>
            <a:off x="6796088" y="6500813"/>
            <a:ext cx="2271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Slide credit: Josef Sivic</a:t>
            </a:r>
          </a:p>
        </p:txBody>
      </p:sp>
      <p:sp>
        <p:nvSpPr>
          <p:cNvPr id="26660" name="Text Box 93"/>
          <p:cNvSpPr txBox="1">
            <a:spLocks noChangeArrowheads="1"/>
          </p:cNvSpPr>
          <p:nvPr/>
        </p:nvSpPr>
        <p:spPr bwMode="auto">
          <a:xfrm>
            <a:off x="5867400" y="1143000"/>
            <a:ext cx="2614613" cy="4953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Visual vocabulary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K-means clustering</a:t>
            </a: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943600"/>
          </a:xfrm>
        </p:spPr>
        <p:txBody>
          <a:bodyPr/>
          <a:lstStyle/>
          <a:p>
            <a:pPr marL="533400" indent="-533400">
              <a:buFontTx/>
              <a:buChar char="•"/>
            </a:pPr>
            <a:r>
              <a:rPr lang="en-US" dirty="0" smtClean="0"/>
              <a:t>Want to minimize sum of squared Euclidean distances between points </a:t>
            </a:r>
            <a:r>
              <a:rPr lang="en-US" i="1" dirty="0" smtClean="0"/>
              <a:t>x</a:t>
            </a:r>
            <a:r>
              <a:rPr lang="en-US" i="1" baseline="-25000" dirty="0" smtClean="0"/>
              <a:t>i</a:t>
            </a:r>
            <a:r>
              <a:rPr lang="en-US" dirty="0" smtClean="0"/>
              <a:t> and their nearest cluster centers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533400" indent="-533400"/>
            <a:r>
              <a:rPr lang="en-US" dirty="0" smtClean="0"/>
              <a:t>Algorithm:</a:t>
            </a:r>
          </a:p>
          <a:p>
            <a:pPr marL="533400" indent="-533400">
              <a:buFontTx/>
              <a:buChar char="•"/>
            </a:pPr>
            <a:r>
              <a:rPr lang="en-US" dirty="0" smtClean="0"/>
              <a:t>Randomly initialize K cluster centers</a:t>
            </a:r>
          </a:p>
          <a:p>
            <a:pPr marL="533400" indent="-533400">
              <a:buFontTx/>
              <a:buChar char="•"/>
            </a:pPr>
            <a:r>
              <a:rPr lang="en-US" dirty="0" smtClean="0"/>
              <a:t>Iterate until convergence:</a:t>
            </a:r>
          </a:p>
          <a:p>
            <a:pPr marL="838200" lvl="1" indent="-381000"/>
            <a:r>
              <a:rPr lang="en-US" dirty="0" smtClean="0"/>
              <a:t>Assign each data point to the nearest center</a:t>
            </a:r>
          </a:p>
          <a:p>
            <a:pPr marL="838200" lvl="1" indent="-381000"/>
            <a:r>
              <a:rPr lang="en-US" dirty="0" err="1" smtClean="0"/>
              <a:t>Recompute</a:t>
            </a:r>
            <a:r>
              <a:rPr lang="en-US" dirty="0" smtClean="0"/>
              <a:t> each cluster center as the mean of all points assigned to it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half" idx="4294967295"/>
          </p:nvPr>
        </p:nvGraphicFramePr>
        <p:xfrm>
          <a:off x="2438400" y="2057400"/>
          <a:ext cx="4800600" cy="1354137"/>
        </p:xfrm>
        <a:graphic>
          <a:graphicData uri="http://schemas.openxmlformats.org/presentationml/2006/ole">
            <p:oleObj spid="_x0000_s173058" name="Equation" r:id="rId4" imgW="1981080" imgH="558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4979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r>
              <a:rPr lang="en-US" dirty="0" smtClean="0"/>
              <a:t>Clustering and vector quantization</a:t>
            </a:r>
          </a:p>
        </p:txBody>
      </p:sp>
      <p:sp>
        <p:nvSpPr>
          <p:cNvPr id="96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715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Clustering is a common method for learning a visual vocabulary or codebook</a:t>
            </a:r>
          </a:p>
          <a:p>
            <a:pPr lvl="1"/>
            <a:r>
              <a:rPr lang="en-US" smtClean="0"/>
              <a:t>Unsupervised learning process</a:t>
            </a:r>
          </a:p>
          <a:p>
            <a:pPr lvl="1"/>
            <a:r>
              <a:rPr lang="en-US" smtClean="0"/>
              <a:t>Each cluster center produced by k-means becomes a codevector</a:t>
            </a:r>
          </a:p>
          <a:p>
            <a:pPr lvl="1"/>
            <a:r>
              <a:rPr lang="en-US" smtClean="0"/>
              <a:t>Codebook can be learned on separate training set</a:t>
            </a:r>
          </a:p>
          <a:p>
            <a:pPr lvl="1"/>
            <a:r>
              <a:rPr lang="en-US" smtClean="0"/>
              <a:t>Provided the training set is sufficiently representative, the codebook will be “universal”</a:t>
            </a:r>
            <a:br>
              <a:rPr lang="en-US" smtClean="0"/>
            </a:br>
            <a:endParaRPr lang="en-US" smtClean="0"/>
          </a:p>
          <a:p>
            <a:pPr>
              <a:buFontTx/>
              <a:buChar char="•"/>
            </a:pPr>
            <a:r>
              <a:rPr lang="en-US" smtClean="0"/>
              <a:t>The codebook is used for quantizing features</a:t>
            </a:r>
          </a:p>
          <a:p>
            <a:pPr lvl="1"/>
            <a:r>
              <a:rPr lang="en-US" smtClean="0"/>
              <a:t>A </a:t>
            </a:r>
            <a:r>
              <a:rPr lang="en-US" i="1" smtClean="0"/>
              <a:t>vector quantizer</a:t>
            </a:r>
            <a:r>
              <a:rPr lang="en-US" smtClean="0"/>
              <a:t> takes a feature vector and maps it to the index of the nearest codevector in a codebook</a:t>
            </a:r>
          </a:p>
          <a:p>
            <a:pPr lvl="1"/>
            <a:r>
              <a:rPr lang="en-US" smtClean="0"/>
              <a:t>Codebook = visual vocabulary</a:t>
            </a:r>
          </a:p>
          <a:p>
            <a:pPr lvl="1"/>
            <a:r>
              <a:rPr lang="en-US" smtClean="0"/>
              <a:t>Codevector = visual word</a:t>
            </a:r>
            <a:br>
              <a:rPr lang="en-US" smtClean="0"/>
            </a:b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0515" grpId="0" build="p" bldLvl="2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Example codebook</a:t>
            </a:r>
            <a:endParaRPr lang="en-US" dirty="0"/>
          </a:p>
        </p:txBody>
      </p:sp>
      <p:pic>
        <p:nvPicPr>
          <p:cNvPr id="11" name="Picture 10" descr="AgarwalRoth_CB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990600"/>
            <a:ext cx="3379788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495800" y="1893888"/>
            <a:ext cx="533400" cy="0"/>
          </a:xfrm>
          <a:prstGeom prst="line">
            <a:avLst/>
          </a:prstGeom>
          <a:noFill/>
          <a:ln w="9525">
            <a:solidFill>
              <a:schemeClr val="bg2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971550" y="1216025"/>
            <a:ext cx="3379788" cy="1338263"/>
            <a:chOff x="431" y="2886"/>
            <a:chExt cx="2310" cy="915"/>
          </a:xfrm>
        </p:grpSpPr>
        <p:pic>
          <p:nvPicPr>
            <p:cNvPr id="14" name="Picture 13" descr="car5-090-000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</a:blip>
            <a:srcRect/>
            <a:stretch>
              <a:fillRect/>
            </a:stretch>
          </p:blipFill>
          <p:spPr bwMode="auto">
            <a:xfrm>
              <a:off x="1359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 descr="car6-090-000"/>
            <p:cNvPicPr>
              <a:picLocks noChangeAspect="1" noChangeArrowheads="1"/>
            </p:cNvPicPr>
            <p:nvPr/>
          </p:nvPicPr>
          <p:blipFill>
            <a:blip r:embed="rId5" cstate="print">
              <a:grayscl/>
            </a:blip>
            <a:srcRect/>
            <a:stretch>
              <a:fillRect/>
            </a:stretch>
          </p:blipFill>
          <p:spPr bwMode="auto">
            <a:xfrm>
              <a:off x="1361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 descr="car7-090-000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</a:blip>
            <a:srcRect/>
            <a:stretch>
              <a:fillRect/>
            </a:stretch>
          </p:blipFill>
          <p:spPr bwMode="auto">
            <a:xfrm>
              <a:off x="894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 descr="car9-090-000"/>
            <p:cNvPicPr>
              <a:picLocks noChangeAspect="1" noChangeArrowheads="1"/>
            </p:cNvPicPr>
            <p:nvPr/>
          </p:nvPicPr>
          <p:blipFill>
            <a:blip r:embed="rId7" cstate="print">
              <a:grayscl/>
            </a:blip>
            <a:srcRect/>
            <a:stretch>
              <a:fillRect/>
            </a:stretch>
          </p:blipFill>
          <p:spPr bwMode="auto">
            <a:xfrm>
              <a:off x="2288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7" descr="car11-090-000"/>
            <p:cNvPicPr>
              <a:picLocks noChangeAspect="1" noChangeArrowheads="1"/>
            </p:cNvPicPr>
            <p:nvPr/>
          </p:nvPicPr>
          <p:blipFill>
            <a:blip r:embed="rId8" cstate="print">
              <a:grayscl/>
            </a:blip>
            <a:srcRect/>
            <a:stretch>
              <a:fillRect/>
            </a:stretch>
          </p:blipFill>
          <p:spPr bwMode="auto">
            <a:xfrm>
              <a:off x="1824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 descr="car12-090-000"/>
            <p:cNvPicPr>
              <a:picLocks noChangeAspect="1" noChangeArrowheads="1"/>
            </p:cNvPicPr>
            <p:nvPr/>
          </p:nvPicPr>
          <p:blipFill>
            <a:blip r:embed="rId9" cstate="print">
              <a:grayscl/>
            </a:blip>
            <a:srcRect/>
            <a:stretch>
              <a:fillRect/>
            </a:stretch>
          </p:blipFill>
          <p:spPr bwMode="auto">
            <a:xfrm>
              <a:off x="431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car14-090-000"/>
            <p:cNvPicPr>
              <a:picLocks noChangeAspect="1" noChangeArrowheads="1"/>
            </p:cNvPicPr>
            <p:nvPr/>
          </p:nvPicPr>
          <p:blipFill>
            <a:blip r:embed="rId10" cstate="print">
              <a:grayscl/>
            </a:blip>
            <a:srcRect/>
            <a:stretch>
              <a:fillRect/>
            </a:stretch>
          </p:blipFill>
          <p:spPr bwMode="auto">
            <a:xfrm>
              <a:off x="2288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0" descr="car1-090-000"/>
            <p:cNvPicPr>
              <a:picLocks noChangeAspect="1" noChangeArrowheads="1"/>
            </p:cNvPicPr>
            <p:nvPr/>
          </p:nvPicPr>
          <p:blipFill>
            <a:blip r:embed="rId11" cstate="print">
              <a:grayscl/>
            </a:blip>
            <a:srcRect/>
            <a:stretch>
              <a:fillRect/>
            </a:stretch>
          </p:blipFill>
          <p:spPr bwMode="auto">
            <a:xfrm>
              <a:off x="431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1" descr="car2-090-000"/>
            <p:cNvPicPr>
              <a:picLocks noChangeAspect="1" noChangeArrowheads="1"/>
            </p:cNvPicPr>
            <p:nvPr/>
          </p:nvPicPr>
          <p:blipFill>
            <a:blip r:embed="rId12" cstate="print">
              <a:grayscl/>
            </a:blip>
            <a:srcRect/>
            <a:stretch>
              <a:fillRect/>
            </a:stretch>
          </p:blipFill>
          <p:spPr bwMode="auto">
            <a:xfrm>
              <a:off x="894" y="2886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car3-090-000"/>
            <p:cNvPicPr>
              <a:picLocks noChangeAspect="1" noChangeArrowheads="1"/>
            </p:cNvPicPr>
            <p:nvPr/>
          </p:nvPicPr>
          <p:blipFill>
            <a:blip r:embed="rId13" cstate="print">
              <a:grayscl/>
            </a:blip>
            <a:srcRect/>
            <a:stretch>
              <a:fillRect/>
            </a:stretch>
          </p:blipFill>
          <p:spPr bwMode="auto">
            <a:xfrm>
              <a:off x="1824" y="3348"/>
              <a:ext cx="453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905000" y="3124200"/>
            <a:ext cx="5688012" cy="3240088"/>
            <a:chOff x="1247" y="754"/>
            <a:chExt cx="3583" cy="2041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80" y="808"/>
              <a:ext cx="3550" cy="1761"/>
              <a:chOff x="2698" y="817"/>
              <a:chExt cx="2992" cy="1487"/>
            </a:xfrm>
          </p:grpSpPr>
          <p:pic>
            <p:nvPicPr>
              <p:cNvPr id="28" name="Picture 6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t="8241" b="11539"/>
              <a:stretch>
                <a:fillRect/>
              </a:stretch>
            </p:blipFill>
            <p:spPr bwMode="auto">
              <a:xfrm>
                <a:off x="2698" y="1567"/>
                <a:ext cx="2055" cy="146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29" name="Picture 7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 b="13483"/>
              <a:stretch>
                <a:fillRect/>
              </a:stretch>
            </p:blipFill>
            <p:spPr bwMode="auto">
              <a:xfrm>
                <a:off x="2698" y="1258"/>
                <a:ext cx="1588" cy="154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0" name="Picture 8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 t="3529" b="8824"/>
              <a:stretch>
                <a:fillRect/>
              </a:stretch>
            </p:blipFill>
            <p:spPr bwMode="auto">
              <a:xfrm>
                <a:off x="2706" y="1412"/>
                <a:ext cx="1245" cy="149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1" name="Picture 9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 t="12370" b="12372"/>
              <a:stretch>
                <a:fillRect/>
              </a:stretch>
            </p:blipFill>
            <p:spPr bwMode="auto">
              <a:xfrm>
                <a:off x="2706" y="2012"/>
                <a:ext cx="932" cy="146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2" name="Picture 10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 l="1105" t="6061" b="15152"/>
              <a:stretch>
                <a:fillRect/>
              </a:stretch>
            </p:blipFill>
            <p:spPr bwMode="auto">
              <a:xfrm>
                <a:off x="2712" y="2148"/>
                <a:ext cx="1881" cy="156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3" name="Picture 11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 t="7692" b="13846"/>
              <a:stretch>
                <a:fillRect/>
              </a:stretch>
            </p:blipFill>
            <p:spPr bwMode="auto">
              <a:xfrm>
                <a:off x="2702" y="1705"/>
                <a:ext cx="1567" cy="15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4" name="Picture 12"/>
              <p:cNvPicPr>
                <a:picLocks noChangeArrowheads="1"/>
              </p:cNvPicPr>
              <p:nvPr/>
            </p:nvPicPr>
            <p:blipFill>
              <a:blip r:embed="rId20" cstate="print"/>
              <a:srcRect b="3726"/>
              <a:stretch>
                <a:fillRect/>
              </a:stretch>
            </p:blipFill>
            <p:spPr bwMode="auto">
              <a:xfrm>
                <a:off x="2705" y="1854"/>
                <a:ext cx="1077" cy="15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5" name="Picture 13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 l="702" b="7018"/>
              <a:stretch>
                <a:fillRect/>
              </a:stretch>
            </p:blipFill>
            <p:spPr bwMode="auto">
              <a:xfrm>
                <a:off x="2722" y="817"/>
                <a:ext cx="2968" cy="159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6" name="Picture 14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2717" y="971"/>
                <a:ext cx="2962" cy="1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  <p:pic>
            <p:nvPicPr>
              <p:cNvPr id="37" name="Picture 15"/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2714" y="1116"/>
                <a:ext cx="2969" cy="15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</p:pic>
        </p:grp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1247" y="754"/>
              <a:ext cx="304" cy="2041"/>
            </a:xfrm>
            <a:prstGeom prst="rect">
              <a:avLst/>
            </a:prstGeom>
            <a:noFill/>
            <a:ln w="254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27" name="Text Box 17"/>
            <p:cNvSpPr txBox="1">
              <a:spLocks noChangeArrowheads="1"/>
            </p:cNvSpPr>
            <p:nvPr/>
          </p:nvSpPr>
          <p:spPr bwMode="auto">
            <a:xfrm>
              <a:off x="1287" y="2519"/>
              <a:ext cx="214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 lIns="90000" tIns="46800" rIns="90000" bIns="4680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2"/>
                  </a:solidFill>
                  <a:latin typeface="ETH Light" pitchFamily="2" charset="0"/>
                </a:rPr>
                <a:t>…</a:t>
              </a:r>
              <a:endParaRPr lang="de-CH" sz="1800" b="1">
                <a:solidFill>
                  <a:schemeClr val="bg2"/>
                </a:solidFill>
                <a:latin typeface="ETH Light" pitchFamily="2" charset="0"/>
              </a:endParaRPr>
            </a:p>
          </p:txBody>
        </p:sp>
      </p:grp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7748208" y="6534150"/>
            <a:ext cx="13195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 smtClean="0"/>
              <a:t>Source: B. </a:t>
            </a:r>
            <a:r>
              <a:rPr lang="en-US" sz="1200" dirty="0" err="1" smtClean="0"/>
              <a:t>Leibe</a:t>
            </a:r>
            <a:endParaRPr lang="en-US" sz="1200" dirty="0"/>
          </a:p>
        </p:txBody>
      </p:sp>
      <p:sp>
        <p:nvSpPr>
          <p:cNvPr id="39" name="Text Box 146"/>
          <p:cNvSpPr txBox="1">
            <a:spLocks noChangeArrowheads="1"/>
          </p:cNvSpPr>
          <p:nvPr/>
        </p:nvSpPr>
        <p:spPr bwMode="auto">
          <a:xfrm>
            <a:off x="3190268" y="6096000"/>
            <a:ext cx="2753332" cy="40507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bg1"/>
              </a:buClr>
              <a:buSzPct val="50000"/>
              <a:buFont typeface="Wingdings" pitchFamily="2" charset="2"/>
              <a:buNone/>
            </a:pPr>
            <a:r>
              <a:rPr kumimoji="1" lang="en-US" sz="1600" b="1">
                <a:solidFill>
                  <a:schemeClr val="bg2"/>
                </a:solidFill>
              </a:rPr>
              <a:t>Appearance codebook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codebook</a:t>
            </a:r>
            <a:endParaRPr lang="en-US" dirty="0"/>
          </a:p>
        </p:txBody>
      </p:sp>
      <p:grpSp>
        <p:nvGrpSpPr>
          <p:cNvPr id="3" name="Group 145"/>
          <p:cNvGrpSpPr>
            <a:grpSpLocks/>
          </p:cNvGrpSpPr>
          <p:nvPr/>
        </p:nvGrpSpPr>
        <p:grpSpPr bwMode="auto">
          <a:xfrm>
            <a:off x="4001886" y="2054224"/>
            <a:ext cx="5017700" cy="3551164"/>
            <a:chOff x="3538" y="622"/>
            <a:chExt cx="2200" cy="1557"/>
          </a:xfrm>
        </p:grpSpPr>
        <p:sp>
          <p:nvSpPr>
            <p:cNvPr id="7" name="Text Box 146"/>
            <p:cNvSpPr txBox="1">
              <a:spLocks noChangeArrowheads="1"/>
            </p:cNvSpPr>
            <p:nvPr/>
          </p:nvSpPr>
          <p:spPr bwMode="auto">
            <a:xfrm>
              <a:off x="3856" y="1967"/>
              <a:ext cx="1441" cy="21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bg1"/>
                </a:buClr>
                <a:buSzPct val="50000"/>
                <a:buFont typeface="Wingdings" pitchFamily="2" charset="2"/>
                <a:buNone/>
              </a:pPr>
              <a:r>
                <a:rPr kumimoji="1" lang="en-US" sz="1600" b="1">
                  <a:solidFill>
                    <a:schemeClr val="bg2"/>
                  </a:solidFill>
                </a:rPr>
                <a:t>Appearance codebook</a:t>
              </a:r>
              <a:endParaRPr lang="en-US" sz="1600"/>
            </a:p>
          </p:txBody>
        </p:sp>
        <p:grpSp>
          <p:nvGrpSpPr>
            <p:cNvPr id="4" name="Group 147"/>
            <p:cNvGrpSpPr>
              <a:grpSpLocks/>
            </p:cNvGrpSpPr>
            <p:nvPr/>
          </p:nvGrpSpPr>
          <p:grpSpPr bwMode="auto">
            <a:xfrm>
              <a:off x="3538" y="622"/>
              <a:ext cx="2200" cy="1475"/>
              <a:chOff x="3288" y="640"/>
              <a:chExt cx="2200" cy="1475"/>
            </a:xfrm>
          </p:grpSpPr>
          <p:grpSp>
            <p:nvGrpSpPr>
              <p:cNvPr id="5" name="Group 148"/>
              <p:cNvGrpSpPr>
                <a:grpSpLocks/>
              </p:cNvGrpSpPr>
              <p:nvPr/>
            </p:nvGrpSpPr>
            <p:grpSpPr bwMode="auto">
              <a:xfrm>
                <a:off x="3347" y="1088"/>
                <a:ext cx="194" cy="102"/>
                <a:chOff x="3347" y="1088"/>
                <a:chExt cx="194" cy="102"/>
              </a:xfrm>
            </p:grpSpPr>
            <p:pic>
              <p:nvPicPr>
                <p:cNvPr id="152" name="Picture 149" descr="images780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347" y="1088"/>
                  <a:ext cx="102" cy="1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3" name="Line 150"/>
                <p:cNvSpPr>
                  <a:spLocks noChangeShapeType="1"/>
                </p:cNvSpPr>
                <p:nvPr/>
              </p:nvSpPr>
              <p:spPr bwMode="auto">
                <a:xfrm flipH="1">
                  <a:off x="3449" y="1143"/>
                  <a:ext cx="92" cy="0"/>
                </a:xfrm>
                <a:prstGeom prst="line">
                  <a:avLst/>
                </a:prstGeom>
                <a:noFill/>
                <a:ln w="12700" cap="sq">
                  <a:solidFill>
                    <a:schemeClr val="bg2"/>
                  </a:solidFill>
                  <a:round/>
                  <a:headEnd type="none" w="sm" len="sm"/>
                  <a:tailEnd type="arrow" w="med" len="med"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51"/>
              <p:cNvGrpSpPr>
                <a:grpSpLocks/>
              </p:cNvGrpSpPr>
              <p:nvPr/>
            </p:nvGrpSpPr>
            <p:grpSpPr bwMode="auto">
              <a:xfrm>
                <a:off x="3288" y="640"/>
                <a:ext cx="2200" cy="1475"/>
                <a:chOff x="3288" y="640"/>
                <a:chExt cx="2200" cy="1475"/>
              </a:xfrm>
            </p:grpSpPr>
            <p:sp>
              <p:nvSpPr>
                <p:cNvPr id="11" name="Rectangle 152"/>
                <p:cNvSpPr>
                  <a:spLocks noChangeArrowheads="1"/>
                </p:cNvSpPr>
                <p:nvPr/>
              </p:nvSpPr>
              <p:spPr bwMode="auto">
                <a:xfrm>
                  <a:off x="3295" y="684"/>
                  <a:ext cx="207" cy="1388"/>
                </a:xfrm>
                <a:prstGeom prst="rect">
                  <a:avLst/>
                </a:prstGeom>
                <a:noFill/>
                <a:ln w="25400" cap="sq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endParaRPr lang="de-CH"/>
                </a:p>
              </p:txBody>
            </p:sp>
            <p:sp>
              <p:nvSpPr>
                <p:cNvPr id="12" name="Text Box 153"/>
                <p:cNvSpPr txBox="1">
                  <a:spLocks noChangeArrowheads="1"/>
                </p:cNvSpPr>
                <p:nvPr/>
              </p:nvSpPr>
              <p:spPr bwMode="auto">
                <a:xfrm>
                  <a:off x="3288" y="1884"/>
                  <a:ext cx="214" cy="23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 lIns="90000" tIns="46800" rIns="90000" bIns="46800">
                  <a:spAutoFit/>
                </a:bodyPr>
                <a:lstStyle/>
                <a:p>
                  <a:pPr algn="ctr"/>
                  <a:r>
                    <a:rPr lang="en-US" sz="1800" b="1">
                      <a:solidFill>
                        <a:schemeClr val="bg2"/>
                      </a:solidFill>
                      <a:latin typeface="ETH Light" pitchFamily="2" charset="0"/>
                    </a:rPr>
                    <a:t>…</a:t>
                  </a:r>
                  <a:endParaRPr lang="de-CH" sz="1800" b="1">
                    <a:solidFill>
                      <a:schemeClr val="bg2"/>
                    </a:solidFill>
                    <a:latin typeface="ETH Light" pitchFamily="2" charset="0"/>
                  </a:endParaRPr>
                </a:p>
              </p:txBody>
            </p:sp>
            <p:grpSp>
              <p:nvGrpSpPr>
                <p:cNvPr id="8" name="Group 154"/>
                <p:cNvGrpSpPr>
                  <a:grpSpLocks/>
                </p:cNvGrpSpPr>
                <p:nvPr/>
              </p:nvGrpSpPr>
              <p:grpSpPr bwMode="auto">
                <a:xfrm>
                  <a:off x="3346" y="1211"/>
                  <a:ext cx="1381" cy="102"/>
                  <a:chOff x="1324" y="1484"/>
                  <a:chExt cx="2025" cy="150"/>
                </a:xfrm>
              </p:grpSpPr>
              <p:pic>
                <p:nvPicPr>
                  <p:cNvPr id="139" name="Picture 155" descr="images068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1484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grpSp>
                <p:nvGrpSpPr>
                  <p:cNvPr id="9" name="Group 156"/>
                  <p:cNvGrpSpPr>
                    <a:grpSpLocks/>
                  </p:cNvGrpSpPr>
                  <p:nvPr/>
                </p:nvGrpSpPr>
                <p:grpSpPr bwMode="auto">
                  <a:xfrm>
                    <a:off x="1633" y="1484"/>
                    <a:ext cx="1716" cy="150"/>
                    <a:chOff x="-106" y="-823"/>
                    <a:chExt cx="1716" cy="150"/>
                  </a:xfrm>
                </p:grpSpPr>
                <p:pic>
                  <p:nvPicPr>
                    <p:cNvPr id="142" name="Picture 157" descr="images_FVinCC068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64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3" name="Picture 158" descr="images_FVinCC068_00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-106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4" name="Picture 159" descr="images_FVinCC068_00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40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5" name="Picture 160" descr="images_FVinCC068_00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13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6" name="Picture 161" descr="images_FVinCC068_00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89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7" name="Picture 162" descr="images_FVinCC068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763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8" name="Picture 163" descr="images_FVinCC068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934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49" name="Picture 164" descr="images_FVinCC068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108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50" name="Picture 165" descr="images_FVinCC068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283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51" name="Picture 166" descr="images_FVinCC068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460" y="-823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141" name="Line 16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1563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" name="Group 168"/>
                <p:cNvGrpSpPr>
                  <a:grpSpLocks/>
                </p:cNvGrpSpPr>
                <p:nvPr/>
              </p:nvGrpSpPr>
              <p:grpSpPr bwMode="auto">
                <a:xfrm>
                  <a:off x="3348" y="1335"/>
                  <a:ext cx="1021" cy="102"/>
                  <a:chOff x="1324" y="1666"/>
                  <a:chExt cx="1503" cy="150"/>
                </a:xfrm>
              </p:grpSpPr>
              <p:pic>
                <p:nvPicPr>
                  <p:cNvPr id="129" name="Picture 169" descr="images587"/>
                  <p:cNvPicPr>
                    <a:picLocks noChangeAspect="1" noChangeArrowheads="1"/>
                  </p:cNvPicPr>
                  <p:nvPr/>
                </p:nvPicPr>
                <p:blipFill>
                  <a:blip r:embed="rId15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1666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grpSp>
                <p:nvGrpSpPr>
                  <p:cNvPr id="13" name="Group 170"/>
                  <p:cNvGrpSpPr>
                    <a:grpSpLocks/>
                  </p:cNvGrpSpPr>
                  <p:nvPr/>
                </p:nvGrpSpPr>
                <p:grpSpPr bwMode="auto">
                  <a:xfrm>
                    <a:off x="1633" y="1666"/>
                    <a:ext cx="1194" cy="150"/>
                    <a:chOff x="4680" y="-186"/>
                    <a:chExt cx="1194" cy="150"/>
                  </a:xfrm>
                </p:grpSpPr>
                <p:pic>
                  <p:nvPicPr>
                    <p:cNvPr id="132" name="Picture 171" descr="images_FVinCC587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680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3" name="Picture 172" descr="images_FVinCC587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853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4" name="Picture 173" descr="images_FVinCC587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027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5" name="Picture 174" descr="images_FVinCC587_00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204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6" name="Picture 175" descr="images_FVinCC587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378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7" name="Picture 176" descr="images_FVinCC587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553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38" name="Picture 177" descr="images_FVinCC587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724" y="-1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131" name="Line 17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1743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" name="Group 179"/>
                <p:cNvGrpSpPr>
                  <a:grpSpLocks/>
                </p:cNvGrpSpPr>
                <p:nvPr/>
              </p:nvGrpSpPr>
              <p:grpSpPr bwMode="auto">
                <a:xfrm>
                  <a:off x="3346" y="1454"/>
                  <a:ext cx="788" cy="102"/>
                  <a:chOff x="1324" y="1841"/>
                  <a:chExt cx="1157" cy="150"/>
                </a:xfrm>
              </p:grpSpPr>
              <p:pic>
                <p:nvPicPr>
                  <p:cNvPr id="121" name="Picture 180" descr="images511"/>
                  <p:cNvPicPr>
                    <a:picLocks noChangeAspect="1" noChangeArrowheads="1"/>
                  </p:cNvPicPr>
                  <p:nvPr/>
                </p:nvPicPr>
                <p:blipFill>
                  <a:blip r:embed="rId23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1841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grpSp>
                <p:nvGrpSpPr>
                  <p:cNvPr id="15" name="Group 181"/>
                  <p:cNvGrpSpPr>
                    <a:grpSpLocks/>
                  </p:cNvGrpSpPr>
                  <p:nvPr/>
                </p:nvGrpSpPr>
                <p:grpSpPr bwMode="auto">
                  <a:xfrm>
                    <a:off x="1633" y="1841"/>
                    <a:ext cx="848" cy="150"/>
                    <a:chOff x="2281" y="-786"/>
                    <a:chExt cx="848" cy="150"/>
                  </a:xfrm>
                </p:grpSpPr>
                <p:pic>
                  <p:nvPicPr>
                    <p:cNvPr id="124" name="Picture 182" descr="images_FVinCC511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281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5" name="Picture 183" descr="images_FVinCC511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454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6" name="Picture 184" descr="images_FVinCC511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627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7" name="Picture 185" descr="images_FVinCC511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803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8" name="Picture 186" descr="images_FVinCC511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979" y="-786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123" name="Line 18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1919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6" name="Group 188"/>
                <p:cNvGrpSpPr>
                  <a:grpSpLocks/>
                </p:cNvGrpSpPr>
                <p:nvPr/>
              </p:nvGrpSpPr>
              <p:grpSpPr bwMode="auto">
                <a:xfrm>
                  <a:off x="3346" y="1570"/>
                  <a:ext cx="906" cy="102"/>
                  <a:chOff x="1324" y="2011"/>
                  <a:chExt cx="1333" cy="150"/>
                </a:xfrm>
              </p:grpSpPr>
              <p:grpSp>
                <p:nvGrpSpPr>
                  <p:cNvPr id="17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1633" y="2011"/>
                    <a:ext cx="1024" cy="150"/>
                    <a:chOff x="586" y="-318"/>
                    <a:chExt cx="1024" cy="150"/>
                  </a:xfrm>
                </p:grpSpPr>
                <p:pic>
                  <p:nvPicPr>
                    <p:cNvPr id="115" name="Picture 190" descr="images_FVinCC192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86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6" name="Picture 191" descr="images_FVinCC192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762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7" name="Picture 192" descr="images_FVinCC192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934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8" name="Picture 193" descr="images_FVinCC192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108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9" name="Picture 194" descr="images_FVinCC192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283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20" name="Picture 195" descr="images_FVinCC192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460" y="-31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13" name="Picture 196" descr="images192"/>
                  <p:cNvPicPr>
                    <a:picLocks noChangeAspect="1" noChangeArrowheads="1"/>
                  </p:cNvPicPr>
                  <p:nvPr/>
                </p:nvPicPr>
                <p:blipFill>
                  <a:blip r:embed="rId35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2011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14" name="Line 19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2092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" name="Group 198"/>
                <p:cNvGrpSpPr>
                  <a:grpSpLocks/>
                </p:cNvGrpSpPr>
                <p:nvPr/>
              </p:nvGrpSpPr>
              <p:grpSpPr bwMode="auto">
                <a:xfrm>
                  <a:off x="3350" y="1693"/>
                  <a:ext cx="430" cy="102"/>
                  <a:chOff x="1324" y="2193"/>
                  <a:chExt cx="630" cy="150"/>
                </a:xfrm>
              </p:grpSpPr>
              <p:grpSp>
                <p:nvGrpSpPr>
                  <p:cNvPr id="19" name="Group 199"/>
                  <p:cNvGrpSpPr>
                    <a:grpSpLocks/>
                  </p:cNvGrpSpPr>
                  <p:nvPr/>
                </p:nvGrpSpPr>
                <p:grpSpPr bwMode="auto">
                  <a:xfrm>
                    <a:off x="1633" y="2193"/>
                    <a:ext cx="321" cy="150"/>
                    <a:chOff x="4351" y="-324"/>
                    <a:chExt cx="321" cy="150"/>
                  </a:xfrm>
                </p:grpSpPr>
                <p:pic>
                  <p:nvPicPr>
                    <p:cNvPr id="110" name="Picture 200" descr="images_FVinCC204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351" y="-324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11" name="Picture 201" descr="images_FVinCC204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522" y="-324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08" name="Picture 202" descr="images204"/>
                  <p:cNvPicPr>
                    <a:picLocks noChangeAspect="1" noChangeArrowheads="1"/>
                  </p:cNvPicPr>
                  <p:nvPr/>
                </p:nvPicPr>
                <p:blipFill>
                  <a:blip r:embed="rId38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2193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09" name="Line 20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2269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0" name="Group 204"/>
                <p:cNvGrpSpPr>
                  <a:grpSpLocks/>
                </p:cNvGrpSpPr>
                <p:nvPr/>
              </p:nvGrpSpPr>
              <p:grpSpPr bwMode="auto">
                <a:xfrm>
                  <a:off x="3349" y="1810"/>
                  <a:ext cx="665" cy="102"/>
                  <a:chOff x="1324" y="2364"/>
                  <a:chExt cx="978" cy="150"/>
                </a:xfrm>
              </p:grpSpPr>
              <p:grpSp>
                <p:nvGrpSpPr>
                  <p:cNvPr id="21" name="Group 205"/>
                  <p:cNvGrpSpPr>
                    <a:grpSpLocks/>
                  </p:cNvGrpSpPr>
                  <p:nvPr/>
                </p:nvGrpSpPr>
                <p:grpSpPr bwMode="auto">
                  <a:xfrm>
                    <a:off x="1633" y="2364"/>
                    <a:ext cx="669" cy="150"/>
                    <a:chOff x="487" y="108"/>
                    <a:chExt cx="669" cy="150"/>
                  </a:xfrm>
                </p:grpSpPr>
                <p:pic>
                  <p:nvPicPr>
                    <p:cNvPr id="103" name="Picture 206" descr="images_FVinCC690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87" y="10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04" name="Picture 207" descr="images_FVinCC690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662" y="10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05" name="Picture 208" descr="images_FVinCC690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836" y="10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06" name="Picture 209" descr="images_FVinCC690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006" y="108"/>
                      <a:ext cx="150" cy="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01" name="Picture 210" descr="images690"/>
                  <p:cNvPicPr>
                    <a:picLocks noChangeAspect="1" noChangeArrowheads="1"/>
                  </p:cNvPicPr>
                  <p:nvPr/>
                </p:nvPicPr>
                <p:blipFill>
                  <a:blip r:embed="rId43" cstate="print"/>
                  <a:srcRect/>
                  <a:stretch>
                    <a:fillRect/>
                  </a:stretch>
                </p:blipFill>
                <p:spPr bwMode="auto">
                  <a:xfrm>
                    <a:off x="1324" y="2364"/>
                    <a:ext cx="150" cy="1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02" name="Line 2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74" y="2445"/>
                    <a:ext cx="136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" name="Group 212"/>
                <p:cNvGrpSpPr>
                  <a:grpSpLocks/>
                </p:cNvGrpSpPr>
                <p:nvPr/>
              </p:nvGrpSpPr>
              <p:grpSpPr bwMode="auto">
                <a:xfrm>
                  <a:off x="3347" y="867"/>
                  <a:ext cx="2141" cy="231"/>
                  <a:chOff x="3347" y="867"/>
                  <a:chExt cx="2141" cy="231"/>
                </a:xfrm>
              </p:grpSpPr>
              <p:pic>
                <p:nvPicPr>
                  <p:cNvPr id="80" name="Picture 213" descr="images770"/>
                  <p:cNvPicPr>
                    <a:picLocks noChangeAspect="1" noChangeArrowheads="1"/>
                  </p:cNvPicPr>
                  <p:nvPr/>
                </p:nvPicPr>
                <p:blipFill>
                  <a:blip r:embed="rId44" cstate="print"/>
                  <a:srcRect/>
                  <a:stretch>
                    <a:fillRect/>
                  </a:stretch>
                </p:blipFill>
                <p:spPr bwMode="auto">
                  <a:xfrm>
                    <a:off x="3347" y="971"/>
                    <a:ext cx="102" cy="1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81" name="Line 21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49" y="1024"/>
                    <a:ext cx="93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23" name="Group 215"/>
                  <p:cNvGrpSpPr>
                    <a:grpSpLocks/>
                  </p:cNvGrpSpPr>
                  <p:nvPr/>
                </p:nvGrpSpPr>
                <p:grpSpPr bwMode="auto">
                  <a:xfrm>
                    <a:off x="3557" y="867"/>
                    <a:ext cx="1931" cy="231"/>
                    <a:chOff x="3557" y="867"/>
                    <a:chExt cx="1931" cy="231"/>
                  </a:xfrm>
                </p:grpSpPr>
                <p:grpSp>
                  <p:nvGrpSpPr>
                    <p:cNvPr id="42" name="Group 2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7" y="971"/>
                      <a:ext cx="1762" cy="102"/>
                      <a:chOff x="3557" y="971"/>
                      <a:chExt cx="1762" cy="102"/>
                    </a:xfrm>
                  </p:grpSpPr>
                  <p:pic>
                    <p:nvPicPr>
                      <p:cNvPr id="85" name="Picture 217" descr="images_FVinCC770_0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86" name="Picture 218" descr="images_FVinCC770_0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87" name="Picture 219" descr="images_FVinCC770_0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" y="971"/>
                        <a:ext cx="103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88" name="Picture 220" descr="images_FVinCC770_0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6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89" name="Picture 221" descr="images_FVinCC770_0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5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0" name="Picture 222" descr="images_FVinCC770_0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6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1" name="Picture 223" descr="images_FVinCC770_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2" name="Picture 224" descr="images_FVinCC770_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0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3" name="Picture 225" descr="images_FVinCC770_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9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4" name="Picture 226" descr="images_FVinCC770_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5" y="971"/>
                        <a:ext cx="103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5" name="Picture 227" descr="images_FVinCC770_0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6" name="Picture 228" descr="images_FVinCC770_0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5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7" name="Picture 229" descr="images_FVinCC770_0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1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8" name="Picture 230" descr="images_FVinCC770_0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0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99" name="Picture 231" descr="images_FVinCC770_0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7" y="971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sp>
                  <p:nvSpPr>
                    <p:cNvPr id="84" name="Text Box 23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74" y="867"/>
                      <a:ext cx="214" cy="231"/>
                    </a:xfrm>
                    <a:prstGeom prst="rect">
                      <a:avLst/>
                    </a:prstGeom>
                    <a:noFill/>
                    <a:ln w="12700" cap="sq">
                      <a:noFill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 lIns="90000" tIns="46800" rIns="90000" bIns="46800">
                      <a:spAutoFit/>
                    </a:bodyPr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2"/>
                          </a:solidFill>
                          <a:latin typeface="ETH Light" pitchFamily="2" charset="0"/>
                        </a:rPr>
                        <a:t>…</a:t>
                      </a:r>
                      <a:endParaRPr lang="de-CH" sz="1800" b="1">
                        <a:solidFill>
                          <a:schemeClr val="bg2"/>
                        </a:solidFill>
                        <a:latin typeface="ETH Light" pitchFamily="2" charset="0"/>
                      </a:endParaRPr>
                    </a:p>
                  </p:txBody>
                </p:sp>
              </p:grpSp>
            </p:grpSp>
            <p:grpSp>
              <p:nvGrpSpPr>
                <p:cNvPr id="43" name="Group 233"/>
                <p:cNvGrpSpPr>
                  <a:grpSpLocks/>
                </p:cNvGrpSpPr>
                <p:nvPr/>
              </p:nvGrpSpPr>
              <p:grpSpPr bwMode="auto">
                <a:xfrm>
                  <a:off x="3347" y="748"/>
                  <a:ext cx="2141" cy="231"/>
                  <a:chOff x="3347" y="748"/>
                  <a:chExt cx="2141" cy="231"/>
                </a:xfrm>
              </p:grpSpPr>
              <p:pic>
                <p:nvPicPr>
                  <p:cNvPr id="60" name="Picture 234" descr="images524"/>
                  <p:cNvPicPr>
                    <a:picLocks noChangeAspect="1" noChangeArrowheads="1"/>
                  </p:cNvPicPr>
                  <p:nvPr/>
                </p:nvPicPr>
                <p:blipFill>
                  <a:blip r:embed="rId60" cstate="print"/>
                  <a:srcRect/>
                  <a:stretch>
                    <a:fillRect/>
                  </a:stretch>
                </p:blipFill>
                <p:spPr bwMode="auto">
                  <a:xfrm>
                    <a:off x="3347" y="848"/>
                    <a:ext cx="102" cy="1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61" name="Line 2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49" y="901"/>
                    <a:ext cx="93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62" name="Group 236"/>
                  <p:cNvGrpSpPr>
                    <a:grpSpLocks/>
                  </p:cNvGrpSpPr>
                  <p:nvPr/>
                </p:nvGrpSpPr>
                <p:grpSpPr bwMode="auto">
                  <a:xfrm>
                    <a:off x="3557" y="748"/>
                    <a:ext cx="1931" cy="231"/>
                    <a:chOff x="3557" y="748"/>
                    <a:chExt cx="1931" cy="231"/>
                  </a:xfrm>
                </p:grpSpPr>
                <p:grpSp>
                  <p:nvGrpSpPr>
                    <p:cNvPr id="63" name="Group 2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7" y="848"/>
                      <a:ext cx="1759" cy="102"/>
                      <a:chOff x="3557" y="848"/>
                      <a:chExt cx="1759" cy="102"/>
                    </a:xfrm>
                  </p:grpSpPr>
                  <p:pic>
                    <p:nvPicPr>
                      <p:cNvPr id="65" name="Picture 238" descr="images_FVinCC524_0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66" name="Picture 239" descr="images_FVinCC524_0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3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67" name="Picture 240" descr="images_FVinCC524_0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68" name="Picture 241" descr="images_FVinCC524_0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69" name="Picture 242" descr="images_FVinCC524_0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0" name="Picture 243" descr="images_FVinCC524_0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6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0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1" name="Picture 244" descr="images_FVinCC524_0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8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2" name="Picture 245" descr="images_FVinCC524_0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3" name="Picture 246" descr="images_FVinCC524_0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4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4" name="Picture 247" descr="images_FVinCC524_0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0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3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5" name="Picture 248" descr="images_FVinCC524_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6" name="Picture 249" descr="images_FVinCC524_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7" name="Picture 250" descr="images_FVinCC524_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5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8" name="Picture 251" descr="images_FVinCC524_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4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79" name="Picture 252" descr="images_FVinCC524_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" y="84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sp>
                  <p:nvSpPr>
                    <p:cNvPr id="64" name="Text Box 25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74" y="748"/>
                      <a:ext cx="214" cy="231"/>
                    </a:xfrm>
                    <a:prstGeom prst="rect">
                      <a:avLst/>
                    </a:prstGeom>
                    <a:noFill/>
                    <a:ln w="12700" cap="sq">
                      <a:noFill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 lIns="90000" tIns="46800" rIns="90000" bIns="46800">
                      <a:spAutoFit/>
                    </a:bodyPr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2"/>
                          </a:solidFill>
                          <a:latin typeface="ETH Light" pitchFamily="2" charset="0"/>
                        </a:rPr>
                        <a:t>…</a:t>
                      </a:r>
                      <a:endParaRPr lang="de-CH" sz="1800" b="1">
                        <a:solidFill>
                          <a:schemeClr val="bg2"/>
                        </a:solidFill>
                        <a:latin typeface="ETH Light" pitchFamily="2" charset="0"/>
                      </a:endParaRPr>
                    </a:p>
                  </p:txBody>
                </p:sp>
              </p:grpSp>
            </p:grpSp>
            <p:grpSp>
              <p:nvGrpSpPr>
                <p:cNvPr id="82" name="Group 254"/>
                <p:cNvGrpSpPr>
                  <a:grpSpLocks/>
                </p:cNvGrpSpPr>
                <p:nvPr/>
              </p:nvGrpSpPr>
              <p:grpSpPr bwMode="auto">
                <a:xfrm>
                  <a:off x="3347" y="640"/>
                  <a:ext cx="2141" cy="231"/>
                  <a:chOff x="3347" y="640"/>
                  <a:chExt cx="2141" cy="231"/>
                </a:xfrm>
              </p:grpSpPr>
              <p:pic>
                <p:nvPicPr>
                  <p:cNvPr id="40" name="Picture 255" descr="images800"/>
                  <p:cNvPicPr>
                    <a:picLocks noChangeAspect="1" noChangeArrowheads="1"/>
                  </p:cNvPicPr>
                  <p:nvPr/>
                </p:nvPicPr>
                <p:blipFill>
                  <a:blip r:embed="rId76" cstate="print"/>
                  <a:srcRect/>
                  <a:stretch>
                    <a:fillRect/>
                  </a:stretch>
                </p:blipFill>
                <p:spPr bwMode="auto">
                  <a:xfrm>
                    <a:off x="3347" y="738"/>
                    <a:ext cx="102" cy="1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1" name="Line 25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449" y="791"/>
                    <a:ext cx="93" cy="0"/>
                  </a:xfrm>
                  <a:prstGeom prst="line">
                    <a:avLst/>
                  </a:prstGeom>
                  <a:noFill/>
                  <a:ln w="12700" cap="sq">
                    <a:solidFill>
                      <a:schemeClr val="bg2"/>
                    </a:solidFill>
                    <a:round/>
                    <a:headEnd type="none" w="sm" len="sm"/>
                    <a:tailEnd type="arrow" w="med" len="med"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83" name="Group 257"/>
                  <p:cNvGrpSpPr>
                    <a:grpSpLocks/>
                  </p:cNvGrpSpPr>
                  <p:nvPr/>
                </p:nvGrpSpPr>
                <p:grpSpPr bwMode="auto">
                  <a:xfrm>
                    <a:off x="3557" y="640"/>
                    <a:ext cx="1931" cy="231"/>
                    <a:chOff x="3557" y="640"/>
                    <a:chExt cx="1931" cy="231"/>
                  </a:xfrm>
                </p:grpSpPr>
                <p:grpSp>
                  <p:nvGrpSpPr>
                    <p:cNvPr id="100" name="Group 2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57" y="738"/>
                      <a:ext cx="1761" cy="102"/>
                      <a:chOff x="3557" y="738"/>
                      <a:chExt cx="1761" cy="102"/>
                    </a:xfrm>
                  </p:grpSpPr>
                  <p:pic>
                    <p:nvPicPr>
                      <p:cNvPr id="45" name="Picture 259" descr="images_FVinCC800_0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46" name="Picture 260" descr="images_FVinCC800_0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47" name="Picture 261" descr="images_FVinCC800_0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3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48" name="Picture 262" descr="images_FVinCC800_0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0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49" name="Picture 263" descr="images_FVinCC800_0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0" name="Picture 264" descr="images_FVinCC800_0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2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8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1" name="Picture 265" descr="images_FVinCC800_0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3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2" name="Picture 266" descr="images_FVinCC800_0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4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5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3" name="Picture 267" descr="images_FVinCC800_0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4" name="Picture 268" descr="images_FVinCC800_0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6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2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5" name="Picture 269" descr="images_FVinCC800_0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7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6" name="Picture 270" descr="images_FVinCC800_0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8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7" name="Picture 271" descr="images_FVinCC800_0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9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8" name="Picture 272" descr="images_FVinCC800_0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0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7" y="738"/>
                        <a:ext cx="102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pic>
                    <p:nvPicPr>
                      <p:cNvPr id="59" name="Picture 273" descr="images_FVinCC800_0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1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5" y="738"/>
                        <a:ext cx="103" cy="1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grpSp>
                <p:sp>
                  <p:nvSpPr>
                    <p:cNvPr id="44" name="Text Box 2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74" y="640"/>
                      <a:ext cx="214" cy="231"/>
                    </a:xfrm>
                    <a:prstGeom prst="rect">
                      <a:avLst/>
                    </a:prstGeom>
                    <a:noFill/>
                    <a:ln w="12700" cap="sq">
                      <a:noFill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wrap="none" lIns="90000" tIns="46800" rIns="90000" bIns="46800">
                      <a:spAutoFit/>
                    </a:bodyPr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2"/>
                          </a:solidFill>
                          <a:latin typeface="ETH Light" pitchFamily="2" charset="0"/>
                        </a:rPr>
                        <a:t>…</a:t>
                      </a:r>
                      <a:endParaRPr lang="de-CH" sz="1800" b="1">
                        <a:solidFill>
                          <a:schemeClr val="bg2"/>
                        </a:solidFill>
                        <a:latin typeface="ETH Light" pitchFamily="2" charset="0"/>
                      </a:endParaRPr>
                    </a:p>
                  </p:txBody>
                </p:sp>
              </p:grpSp>
            </p:grpSp>
            <p:grpSp>
              <p:nvGrpSpPr>
                <p:cNvPr id="107" name="Group 275"/>
                <p:cNvGrpSpPr>
                  <a:grpSpLocks/>
                </p:cNvGrpSpPr>
                <p:nvPr/>
              </p:nvGrpSpPr>
              <p:grpSpPr bwMode="auto">
                <a:xfrm>
                  <a:off x="3557" y="980"/>
                  <a:ext cx="1931" cy="231"/>
                  <a:chOff x="3557" y="980"/>
                  <a:chExt cx="1931" cy="231"/>
                </a:xfrm>
              </p:grpSpPr>
              <p:grpSp>
                <p:nvGrpSpPr>
                  <p:cNvPr id="112" name="Group 276"/>
                  <p:cNvGrpSpPr>
                    <a:grpSpLocks/>
                  </p:cNvGrpSpPr>
                  <p:nvPr/>
                </p:nvGrpSpPr>
                <p:grpSpPr bwMode="auto">
                  <a:xfrm>
                    <a:off x="3557" y="1088"/>
                    <a:ext cx="1762" cy="102"/>
                    <a:chOff x="3557" y="1088"/>
                    <a:chExt cx="1762" cy="102"/>
                  </a:xfrm>
                </p:grpSpPr>
                <p:pic>
                  <p:nvPicPr>
                    <p:cNvPr id="25" name="Picture 277" descr="images_FVinCC780_00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55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6" name="Picture 278" descr="images_FVinCC780_00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67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7" name="Picture 279" descr="images_FVinCC780_00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792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" name="Picture 280" descr="images_FVinCC780_00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911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9" name="Picture 281" descr="images_FVinCC780_00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02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0" name="Picture 282" descr="images_FVinCC780_00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14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1" name="Picture 283" descr="images_FVinCC780_00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266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2" name="Picture 284" descr="images_FVinCC780_01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385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3" name="Picture 285" descr="images_FVinCC780_01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502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4" name="Picture 286" descr="images_FVinCC780_01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1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621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5" name="Picture 287" descr="images_FVinCC780_01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740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6" name="Picture 288" descr="images_FVinCC780_01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85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7" name="Picture 289" descr="images_FVinCC780_00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4981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8" name="Picture 290" descr="images_FVinCC780_00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100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39" name="Picture 291" descr="images_FVinCC780_00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217" y="1088"/>
                      <a:ext cx="102" cy="1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24" name="Text Box 2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74" y="980"/>
                    <a:ext cx="214" cy="231"/>
                  </a:xfrm>
                  <a:prstGeom prst="rect">
                    <a:avLst/>
                  </a:prstGeom>
                  <a:noFill/>
                  <a:ln w="12700" cap="sq">
                    <a:noFill/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 lIns="90000" tIns="46800" rIns="90000" bIns="46800">
                    <a:spAutoFit/>
                  </a:bodyPr>
                  <a:lstStyle/>
                  <a:p>
                    <a:pPr algn="ctr"/>
                    <a:r>
                      <a:rPr lang="en-US" sz="1800" b="1">
                        <a:solidFill>
                          <a:schemeClr val="bg2"/>
                        </a:solidFill>
                        <a:latin typeface="ETH Light" pitchFamily="2" charset="0"/>
                      </a:rPr>
                      <a:t>…</a:t>
                    </a:r>
                    <a:endParaRPr lang="de-CH" sz="1800" b="1">
                      <a:solidFill>
                        <a:schemeClr val="bg2"/>
                      </a:solidFill>
                      <a:latin typeface="ETH Light" pitchFamily="2" charset="0"/>
                    </a:endParaRPr>
                  </a:p>
                </p:txBody>
              </p:sp>
            </p:grpSp>
          </p:grpSp>
        </p:grpSp>
      </p:grpSp>
      <p:grpSp>
        <p:nvGrpSpPr>
          <p:cNvPr id="122" name="Group 476"/>
          <p:cNvGrpSpPr>
            <a:grpSpLocks/>
          </p:cNvGrpSpPr>
          <p:nvPr/>
        </p:nvGrpSpPr>
        <p:grpSpPr bwMode="auto">
          <a:xfrm>
            <a:off x="303840" y="2287588"/>
            <a:ext cx="3506160" cy="2817812"/>
            <a:chOff x="1723" y="-176"/>
            <a:chExt cx="1034" cy="831"/>
          </a:xfrm>
        </p:grpSpPr>
        <p:pic>
          <p:nvPicPr>
            <p:cNvPr id="155" name="Picture 467" descr="IFWN-sequence-035"/>
            <p:cNvPicPr>
              <a:picLocks noChangeAspect="1" noChangeArrowheads="1"/>
            </p:cNvPicPr>
            <p:nvPr/>
          </p:nvPicPr>
          <p:blipFill>
            <a:blip r:embed="rId107" cstate="print"/>
            <a:srcRect/>
            <a:stretch>
              <a:fillRect/>
            </a:stretch>
          </p:blipFill>
          <p:spPr bwMode="auto">
            <a:xfrm>
              <a:off x="1723" y="-176"/>
              <a:ext cx="1034" cy="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6" name="Oval 468"/>
            <p:cNvSpPr>
              <a:spLocks noChangeArrowheads="1"/>
            </p:cNvSpPr>
            <p:nvPr/>
          </p:nvSpPr>
          <p:spPr bwMode="auto">
            <a:xfrm>
              <a:off x="2321" y="333"/>
              <a:ext cx="159" cy="159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57" name="Oval 469"/>
            <p:cNvSpPr>
              <a:spLocks noChangeArrowheads="1"/>
            </p:cNvSpPr>
            <p:nvPr/>
          </p:nvSpPr>
          <p:spPr bwMode="auto">
            <a:xfrm>
              <a:off x="2276" y="-30"/>
              <a:ext cx="113" cy="113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58" name="Oval 470"/>
            <p:cNvSpPr>
              <a:spLocks noChangeArrowheads="1"/>
            </p:cNvSpPr>
            <p:nvPr/>
          </p:nvSpPr>
          <p:spPr bwMode="auto">
            <a:xfrm>
              <a:off x="2367" y="424"/>
              <a:ext cx="91" cy="91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59" name="Oval 471"/>
            <p:cNvSpPr>
              <a:spLocks noChangeArrowheads="1"/>
            </p:cNvSpPr>
            <p:nvPr/>
          </p:nvSpPr>
          <p:spPr bwMode="auto">
            <a:xfrm>
              <a:off x="2208" y="197"/>
              <a:ext cx="204" cy="204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60" name="Oval 472"/>
            <p:cNvSpPr>
              <a:spLocks noChangeArrowheads="1"/>
            </p:cNvSpPr>
            <p:nvPr/>
          </p:nvSpPr>
          <p:spPr bwMode="auto">
            <a:xfrm>
              <a:off x="2231" y="61"/>
              <a:ext cx="159" cy="159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61" name="Oval 473"/>
            <p:cNvSpPr>
              <a:spLocks noChangeArrowheads="1"/>
            </p:cNvSpPr>
            <p:nvPr/>
          </p:nvSpPr>
          <p:spPr bwMode="auto">
            <a:xfrm>
              <a:off x="2114" y="383"/>
              <a:ext cx="136" cy="136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de-CH"/>
            </a:p>
          </p:txBody>
        </p:sp>
        <p:sp>
          <p:nvSpPr>
            <p:cNvPr id="162" name="Oval 474"/>
            <p:cNvSpPr>
              <a:spLocks noChangeArrowheads="1"/>
            </p:cNvSpPr>
            <p:nvPr/>
          </p:nvSpPr>
          <p:spPr bwMode="auto">
            <a:xfrm>
              <a:off x="2344" y="197"/>
              <a:ext cx="91" cy="91"/>
            </a:xfrm>
            <a:prstGeom prst="ellipse">
              <a:avLst/>
            </a:prstGeom>
            <a:noFill/>
            <a:ln w="15875" cap="sq">
              <a:solidFill>
                <a:schemeClr val="tx2"/>
              </a:solidFill>
              <a:round/>
              <a:headEnd type="none" w="sm" len="sm"/>
              <a:tailEnd type="none" w="sm" len="sm"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de-CH"/>
            </a:p>
          </p:txBody>
        </p:sp>
      </p:grpSp>
      <p:sp>
        <p:nvSpPr>
          <p:cNvPr id="163" name="Text Box 4"/>
          <p:cNvSpPr txBox="1">
            <a:spLocks noChangeArrowheads="1"/>
          </p:cNvSpPr>
          <p:nvPr/>
        </p:nvSpPr>
        <p:spPr bwMode="auto">
          <a:xfrm>
            <a:off x="7748208" y="6534150"/>
            <a:ext cx="13195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 smtClean="0"/>
              <a:t>Source: B. </a:t>
            </a:r>
            <a:r>
              <a:rPr lang="en-US" sz="1200" dirty="0" err="1" smtClean="0"/>
              <a:t>Leibe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n-US" sz="3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Yet another codebook</a:t>
            </a:r>
            <a:endParaRPr lang="en-US" sz="3400" b="1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990600"/>
            <a:ext cx="6119813" cy="577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7246938" y="6534150"/>
            <a:ext cx="1820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 err="1"/>
              <a:t>Fei-Fei</a:t>
            </a:r>
            <a:r>
              <a:rPr lang="en-US" sz="1600" dirty="0"/>
              <a:t> et al.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7467600" cy="731838"/>
          </a:xfrm>
        </p:spPr>
        <p:txBody>
          <a:bodyPr/>
          <a:lstStyle/>
          <a:p>
            <a:r>
              <a:rPr lang="en-US" smtClean="0"/>
              <a:t>Visual vocabularies: Issues</a:t>
            </a:r>
          </a:p>
        </p:txBody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How to choose vocabulary size?</a:t>
            </a:r>
          </a:p>
          <a:p>
            <a:pPr lvl="1"/>
            <a:r>
              <a:rPr lang="en-US" dirty="0" smtClean="0"/>
              <a:t>Too small: visual words not representative of all patches</a:t>
            </a:r>
          </a:p>
          <a:p>
            <a:pPr lvl="1"/>
            <a:r>
              <a:rPr lang="en-US" dirty="0" smtClean="0"/>
              <a:t>Too large: quantization artifacts,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Computational efficiency</a:t>
            </a:r>
          </a:p>
          <a:p>
            <a:pPr lvl="1"/>
            <a:r>
              <a:rPr lang="en-US" dirty="0" smtClean="0"/>
              <a:t>Vocabulary trees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Nister</a:t>
            </a:r>
            <a:r>
              <a:rPr lang="en-US" dirty="0" smtClean="0"/>
              <a:t> &amp; </a:t>
            </a:r>
            <a:r>
              <a:rPr lang="en-US" dirty="0" err="1" smtClean="0"/>
              <a:t>Stewenius</a:t>
            </a:r>
            <a:r>
              <a:rPr lang="en-US" dirty="0" smtClean="0"/>
              <a:t>, 2006)</a:t>
            </a:r>
          </a:p>
        </p:txBody>
      </p:sp>
      <p:pic>
        <p:nvPicPr>
          <p:cNvPr id="10823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0488" y="2743200"/>
            <a:ext cx="290671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2371" grpId="0" build="p" bldLvl="2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467600" cy="5794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Spatial pyramid representation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839200" cy="1066800"/>
          </a:xfrm>
        </p:spPr>
        <p:txBody>
          <a:bodyPr/>
          <a:lstStyle/>
          <a:p>
            <a:pPr eaLnBrk="1" hangingPunct="1"/>
            <a:r>
              <a:rPr lang="en-US" sz="2000" dirty="0" smtClean="0"/>
              <a:t>Extension of a bag of features</a:t>
            </a:r>
          </a:p>
          <a:p>
            <a:pPr eaLnBrk="1" hangingPunct="1"/>
            <a:r>
              <a:rPr lang="en-US" sz="2000" dirty="0" smtClean="0"/>
              <a:t>Locally </a:t>
            </a:r>
            <a:r>
              <a:rPr lang="en-US" sz="2000" dirty="0" err="1" smtClean="0"/>
              <a:t>orderless</a:t>
            </a:r>
            <a:r>
              <a:rPr lang="en-US" sz="2000" dirty="0" smtClean="0"/>
              <a:t> representation at several levels of resolution</a:t>
            </a:r>
            <a:endParaRPr lang="en-US" dirty="0" smtClean="0"/>
          </a:p>
        </p:txBody>
      </p:sp>
      <p:pic>
        <p:nvPicPr>
          <p:cNvPr id="15364" name="Picture 4" descr="burma_bagan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6413" y="1600200"/>
            <a:ext cx="3114675" cy="22748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85800" y="3932238"/>
            <a:ext cx="2316163" cy="2360612"/>
            <a:chOff x="240" y="2477"/>
            <a:chExt cx="1459" cy="1487"/>
          </a:xfrm>
        </p:grpSpPr>
        <p:pic>
          <p:nvPicPr>
            <p:cNvPr id="15367" name="Picture 6" descr="texton_ind_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748"/>
              <a:ext cx="1258" cy="1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8" name="AutoShape 7"/>
            <p:cNvSpPr>
              <a:spLocks noChangeArrowheads="1"/>
            </p:cNvSpPr>
            <p:nvPr/>
          </p:nvSpPr>
          <p:spPr bwMode="auto">
            <a:xfrm rot="2426846">
              <a:off x="1482" y="2477"/>
              <a:ext cx="217" cy="195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5369" name="Text Box 8"/>
            <p:cNvSpPr txBox="1">
              <a:spLocks noChangeArrowheads="1"/>
            </p:cNvSpPr>
            <p:nvPr/>
          </p:nvSpPr>
          <p:spPr bwMode="auto">
            <a:xfrm>
              <a:off x="642" y="3772"/>
              <a:ext cx="43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 smtClean="0">
                  <a:solidFill>
                    <a:srgbClr val="FFFFFF"/>
                  </a:solidFill>
                </a:rPr>
                <a:t>level 0</a:t>
              </a:r>
            </a:p>
          </p:txBody>
        </p:sp>
      </p:grpSp>
      <p:sp>
        <p:nvSpPr>
          <p:cNvPr id="15366" name="Text Box 9"/>
          <p:cNvSpPr txBox="1">
            <a:spLocks noChangeArrowheads="1"/>
          </p:cNvSpPr>
          <p:nvPr/>
        </p:nvSpPr>
        <p:spPr bwMode="auto">
          <a:xfrm>
            <a:off x="2892425" y="6477000"/>
            <a:ext cx="3409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400" smtClean="0">
                <a:solidFill>
                  <a:srgbClr val="FFFF00"/>
                </a:solidFill>
              </a:rPr>
              <a:t>Lazebnik, Schmid &amp; Ponce (CVPR 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839200" cy="1600200"/>
          </a:xfrm>
          <a:noFill/>
        </p:spPr>
        <p:txBody>
          <a:bodyPr/>
          <a:lstStyle/>
          <a:p>
            <a:pPr eaLnBrk="1" hangingPunct="1"/>
            <a:r>
              <a:rPr lang="en-US" sz="2000" dirty="0" smtClean="0"/>
              <a:t>Extension of a bag of features</a:t>
            </a:r>
          </a:p>
          <a:p>
            <a:pPr eaLnBrk="1" hangingPunct="1"/>
            <a:r>
              <a:rPr lang="en-US" sz="2000" dirty="0" smtClean="0"/>
              <a:t>Locally </a:t>
            </a:r>
            <a:r>
              <a:rPr lang="en-US" sz="2000" dirty="0" err="1" smtClean="0"/>
              <a:t>orderless</a:t>
            </a:r>
            <a:r>
              <a:rPr lang="en-US" sz="2000" dirty="0" smtClean="0"/>
              <a:t> representation at several levels of resolution</a:t>
            </a:r>
          </a:p>
        </p:txBody>
      </p:sp>
      <p:sp>
        <p:nvSpPr>
          <p:cNvPr id="930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5794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Spatial pyramid representation</a:t>
            </a:r>
          </a:p>
        </p:txBody>
      </p:sp>
      <p:pic>
        <p:nvPicPr>
          <p:cNvPr id="16388" name="Picture 4" descr="texton_ind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362450"/>
            <a:ext cx="1997075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burma_bagan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6413" y="1600200"/>
            <a:ext cx="3114675" cy="22748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4603750" y="1600200"/>
            <a:ext cx="0" cy="22748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3046413" y="2732088"/>
            <a:ext cx="311467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 rot="2426846">
            <a:off x="2657475" y="3932238"/>
            <a:ext cx="344488" cy="3095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1323975" y="5988050"/>
            <a:ext cx="696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smtClean="0">
                <a:solidFill>
                  <a:srgbClr val="FFFFFF"/>
                </a:solidFill>
              </a:rPr>
              <a:t>level 0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587750" y="3967163"/>
            <a:ext cx="2017713" cy="2322512"/>
            <a:chOff x="2068" y="2499"/>
            <a:chExt cx="1271" cy="1463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2068" y="2750"/>
              <a:ext cx="1271" cy="1014"/>
              <a:chOff x="1968" y="2812"/>
              <a:chExt cx="1680" cy="1316"/>
            </a:xfrm>
          </p:grpSpPr>
          <p:pic>
            <p:nvPicPr>
              <p:cNvPr id="16399" name="Picture 12" descr="texton_ind_1_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968" y="3485"/>
                <a:ext cx="816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0" name="Picture 13" descr="texton_ind_1_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968" y="2812"/>
                <a:ext cx="816" cy="6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1" name="Picture 14" descr="texton_ind_1_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832" y="2812"/>
                <a:ext cx="816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02" name="Picture 15" descr="texton_ind_1_4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832" y="3485"/>
                <a:ext cx="816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397" name="AutoShape 16"/>
            <p:cNvSpPr>
              <a:spLocks noChangeArrowheads="1"/>
            </p:cNvSpPr>
            <p:nvPr/>
          </p:nvSpPr>
          <p:spPr bwMode="auto">
            <a:xfrm>
              <a:off x="2589" y="2499"/>
              <a:ext cx="217" cy="194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6398" name="Text Box 17"/>
            <p:cNvSpPr txBox="1">
              <a:spLocks noChangeArrowheads="1"/>
            </p:cNvSpPr>
            <p:nvPr/>
          </p:nvSpPr>
          <p:spPr bwMode="auto">
            <a:xfrm>
              <a:off x="2482" y="3770"/>
              <a:ext cx="43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 smtClean="0">
                  <a:solidFill>
                    <a:srgbClr val="FFFFFF"/>
                  </a:solidFill>
                </a:rPr>
                <a:t>level 1</a:t>
              </a:r>
            </a:p>
          </p:txBody>
        </p:sp>
      </p:grpSp>
      <p:sp>
        <p:nvSpPr>
          <p:cNvPr id="16395" name="Text Box 18"/>
          <p:cNvSpPr txBox="1">
            <a:spLocks noChangeArrowheads="1"/>
          </p:cNvSpPr>
          <p:nvPr/>
        </p:nvSpPr>
        <p:spPr bwMode="auto">
          <a:xfrm>
            <a:off x="2894013" y="6477000"/>
            <a:ext cx="3409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400" smtClean="0">
                <a:solidFill>
                  <a:srgbClr val="FFFF00"/>
                </a:solidFill>
              </a:rPr>
              <a:t>Lazebnik, Schmid &amp; Ponce (CVPR 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0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839200" cy="1600200"/>
          </a:xfrm>
          <a:noFill/>
        </p:spPr>
        <p:txBody>
          <a:bodyPr/>
          <a:lstStyle/>
          <a:p>
            <a:pPr eaLnBrk="1" hangingPunct="1"/>
            <a:r>
              <a:rPr lang="en-US" sz="2000" dirty="0" smtClean="0"/>
              <a:t>Extension of a bag of features</a:t>
            </a:r>
          </a:p>
          <a:p>
            <a:pPr eaLnBrk="1" hangingPunct="1"/>
            <a:r>
              <a:rPr lang="en-US" sz="2000" dirty="0" smtClean="0"/>
              <a:t>Locally </a:t>
            </a:r>
            <a:r>
              <a:rPr lang="en-US" sz="2000" dirty="0" err="1" smtClean="0"/>
              <a:t>orderless</a:t>
            </a:r>
            <a:r>
              <a:rPr lang="en-US" sz="2000" dirty="0" smtClean="0"/>
              <a:t> representation at several levels of resolution</a:t>
            </a:r>
          </a:p>
        </p:txBody>
      </p:sp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5032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Spatial pyramid representation</a:t>
            </a:r>
          </a:p>
        </p:txBody>
      </p:sp>
      <p:pic>
        <p:nvPicPr>
          <p:cNvPr id="17411" name="Picture 3" descr="texton_ind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362450"/>
            <a:ext cx="1997075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587750" y="4365625"/>
            <a:ext cx="2017713" cy="1609725"/>
            <a:chOff x="1968" y="2812"/>
            <a:chExt cx="1680" cy="1316"/>
          </a:xfrm>
        </p:grpSpPr>
        <p:pic>
          <p:nvPicPr>
            <p:cNvPr id="17447" name="Picture 5" descr="texton_ind_1_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68" y="3485"/>
              <a:ext cx="816" cy="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48" name="Picture 6" descr="texton_ind_1_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68" y="2812"/>
              <a:ext cx="816" cy="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49" name="Picture 7" descr="texton_ind_1_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32" y="2812"/>
              <a:ext cx="816" cy="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50" name="Picture 8" descr="texton_ind_1_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32" y="3485"/>
              <a:ext cx="816" cy="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13" name="AutoShape 9"/>
          <p:cNvSpPr>
            <a:spLocks noChangeArrowheads="1"/>
          </p:cNvSpPr>
          <p:nvPr/>
        </p:nvSpPr>
        <p:spPr bwMode="auto">
          <a:xfrm>
            <a:off x="4414838" y="3967163"/>
            <a:ext cx="344487" cy="3079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7414" name="Picture 10" descr="burma_bagan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6413" y="1600200"/>
            <a:ext cx="3114675" cy="227488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048000" y="1600200"/>
            <a:ext cx="3114675" cy="2274888"/>
            <a:chOff x="1488" y="480"/>
            <a:chExt cx="2784" cy="1929"/>
          </a:xfrm>
        </p:grpSpPr>
        <p:sp>
          <p:nvSpPr>
            <p:cNvPr id="17441" name="Line 12"/>
            <p:cNvSpPr>
              <a:spLocks noChangeShapeType="1"/>
            </p:cNvSpPr>
            <p:nvPr/>
          </p:nvSpPr>
          <p:spPr bwMode="auto">
            <a:xfrm>
              <a:off x="2880" y="480"/>
              <a:ext cx="0" cy="192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2" name="Line 13"/>
            <p:cNvSpPr>
              <a:spLocks noChangeShapeType="1"/>
            </p:cNvSpPr>
            <p:nvPr/>
          </p:nvSpPr>
          <p:spPr bwMode="auto">
            <a:xfrm>
              <a:off x="1488" y="1440"/>
              <a:ext cx="27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3" name="Line 14"/>
            <p:cNvSpPr>
              <a:spLocks noChangeShapeType="1"/>
            </p:cNvSpPr>
            <p:nvPr/>
          </p:nvSpPr>
          <p:spPr bwMode="auto">
            <a:xfrm>
              <a:off x="1488" y="960"/>
              <a:ext cx="27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4" name="Line 15"/>
            <p:cNvSpPr>
              <a:spLocks noChangeShapeType="1"/>
            </p:cNvSpPr>
            <p:nvPr/>
          </p:nvSpPr>
          <p:spPr bwMode="auto">
            <a:xfrm>
              <a:off x="1488" y="1920"/>
              <a:ext cx="27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5" name="Line 16"/>
            <p:cNvSpPr>
              <a:spLocks noChangeShapeType="1"/>
            </p:cNvSpPr>
            <p:nvPr/>
          </p:nvSpPr>
          <p:spPr bwMode="auto">
            <a:xfrm>
              <a:off x="2176" y="480"/>
              <a:ext cx="0" cy="192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46" name="Line 17"/>
            <p:cNvSpPr>
              <a:spLocks noChangeShapeType="1"/>
            </p:cNvSpPr>
            <p:nvPr/>
          </p:nvSpPr>
          <p:spPr bwMode="auto">
            <a:xfrm>
              <a:off x="3570" y="480"/>
              <a:ext cx="0" cy="1929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7416" name="AutoShape 18"/>
          <p:cNvSpPr>
            <a:spLocks noChangeArrowheads="1"/>
          </p:cNvSpPr>
          <p:nvPr/>
        </p:nvSpPr>
        <p:spPr bwMode="auto">
          <a:xfrm rot="2426846">
            <a:off x="2657475" y="3932238"/>
            <a:ext cx="344488" cy="3095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7417" name="Text Box 19"/>
          <p:cNvSpPr txBox="1">
            <a:spLocks noChangeArrowheads="1"/>
          </p:cNvSpPr>
          <p:nvPr/>
        </p:nvSpPr>
        <p:spPr bwMode="auto">
          <a:xfrm>
            <a:off x="1323975" y="5988050"/>
            <a:ext cx="696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smtClean="0">
                <a:solidFill>
                  <a:srgbClr val="FFFFFF"/>
                </a:solidFill>
              </a:rPr>
              <a:t>level 0</a:t>
            </a:r>
          </a:p>
        </p:txBody>
      </p:sp>
      <p:sp>
        <p:nvSpPr>
          <p:cNvPr id="17418" name="Text Box 20"/>
          <p:cNvSpPr txBox="1">
            <a:spLocks noChangeArrowheads="1"/>
          </p:cNvSpPr>
          <p:nvPr/>
        </p:nvSpPr>
        <p:spPr bwMode="auto">
          <a:xfrm>
            <a:off x="4244975" y="5984875"/>
            <a:ext cx="6969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smtClean="0">
                <a:solidFill>
                  <a:srgbClr val="FFFFFF"/>
                </a:solidFill>
              </a:rPr>
              <a:t>level 1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6172200" y="3932238"/>
            <a:ext cx="2362200" cy="2357437"/>
            <a:chOff x="3798" y="3007"/>
            <a:chExt cx="1420" cy="1293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4005" y="3245"/>
              <a:ext cx="1213" cy="883"/>
              <a:chOff x="3792" y="2812"/>
              <a:chExt cx="1680" cy="1316"/>
            </a:xfrm>
          </p:grpSpPr>
          <p:pic>
            <p:nvPicPr>
              <p:cNvPr id="17425" name="Picture 23" descr="texton_ind_2_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792" y="2812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26" name="Picture 24" descr="texton_ind_2_2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224" y="3153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27" name="Picture 25" descr="texton_ind_2_3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4656" y="2812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28" name="Picture 26" descr="texton_ind_2_4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5088" y="2817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29" name="Picture 27" descr="texton_ind_2_5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792" y="3153"/>
                <a:ext cx="384" cy="3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0" name="Picture 28" descr="texton_ind_2_6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224" y="2812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1" name="Picture 29" descr="texton_ind_2_7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5088" y="3153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2" name="Picture 30" descr="texton_ind_2_8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 flipV="1">
                <a:off x="4656" y="3153"/>
                <a:ext cx="384" cy="3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3" name="Picture 31" descr="texton_ind_2_9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3792" y="3489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4" name="Picture 32" descr="texton_ind_2_10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656" y="3825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5" name="Picture 33" descr="texton_ind_2_11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4656" y="3489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6" name="Picture 34" descr="texton_ind_2_12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4224" y="3489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7" name="Picture 35" descr="texton_ind_2_13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3800" y="3831"/>
                <a:ext cx="376" cy="2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8" name="Picture 36" descr="texton_ind_2_14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4224" y="3825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39" name="Picture 37" descr="texton_ind_2_15"/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5088" y="3825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40" name="Picture 38" descr="texton_ind_2_16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5088" y="3489"/>
                <a:ext cx="384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7423" name="AutoShape 39"/>
            <p:cNvSpPr>
              <a:spLocks noChangeArrowheads="1"/>
            </p:cNvSpPr>
            <p:nvPr/>
          </p:nvSpPr>
          <p:spPr bwMode="auto">
            <a:xfrm rot="19173154" flipH="1">
              <a:off x="3798" y="3007"/>
              <a:ext cx="207" cy="17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</a:endParaRPr>
            </a:p>
          </p:txBody>
        </p:sp>
        <p:sp>
          <p:nvSpPr>
            <p:cNvPr id="17424" name="Text Box 40"/>
            <p:cNvSpPr txBox="1">
              <a:spLocks noChangeArrowheads="1"/>
            </p:cNvSpPr>
            <p:nvPr/>
          </p:nvSpPr>
          <p:spPr bwMode="auto">
            <a:xfrm>
              <a:off x="4389" y="4133"/>
              <a:ext cx="419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 smtClean="0">
                  <a:solidFill>
                    <a:srgbClr val="FFFFFF"/>
                  </a:solidFill>
                </a:rPr>
                <a:t>level 2</a:t>
              </a:r>
            </a:p>
          </p:txBody>
        </p:sp>
      </p:grpSp>
      <p:sp>
        <p:nvSpPr>
          <p:cNvPr id="17421" name="Text Box 42"/>
          <p:cNvSpPr txBox="1">
            <a:spLocks noChangeArrowheads="1"/>
          </p:cNvSpPr>
          <p:nvPr/>
        </p:nvSpPr>
        <p:spPr bwMode="auto">
          <a:xfrm>
            <a:off x="2890838" y="6477000"/>
            <a:ext cx="3409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1400" smtClean="0">
                <a:solidFill>
                  <a:srgbClr val="FFFF00"/>
                </a:solidFill>
              </a:rPr>
              <a:t>Lazebnik, Schmid &amp; Ponce (CVPR 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Scene category dataset</a:t>
            </a:r>
          </a:p>
        </p:txBody>
      </p:sp>
      <p:pic>
        <p:nvPicPr>
          <p:cNvPr id="18435" name="Picture 3" descr="scene_categorie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53869"/>
            <a:ext cx="91440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scene_categories_results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089400"/>
            <a:ext cx="6934200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362200" y="3468469"/>
            <a:ext cx="33906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dirty="0" smtClean="0"/>
              <a:t>Multi-class classification results</a:t>
            </a:r>
            <a:br>
              <a:rPr lang="en-US" dirty="0" smtClean="0"/>
            </a:br>
            <a:r>
              <a:rPr lang="en-US" dirty="0" smtClean="0">
                <a:solidFill>
                  <a:srgbClr val="FFFFFF"/>
                </a:solidFill>
              </a:rPr>
              <a:t>(100 training images per class)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467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Caltech101 dataset</a:t>
            </a:r>
          </a:p>
        </p:txBody>
      </p:sp>
      <p:pic>
        <p:nvPicPr>
          <p:cNvPr id="19459" name="Picture 3" descr="image_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062038"/>
            <a:ext cx="982663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0" name="Picture 4" descr="image_00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9225" y="1062038"/>
            <a:ext cx="1247775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1" name="Picture 5" descr="image_00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062038"/>
            <a:ext cx="763588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2" name="Picture 6" descr="image_00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0288" y="1062038"/>
            <a:ext cx="1484312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3" name="Picture 7" descr="image_00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70575" y="1062038"/>
            <a:ext cx="1516063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4" name="Picture 8" descr="image_00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" y="2205038"/>
            <a:ext cx="1112838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5" name="Picture 9" descr="image_00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27625" y="1062038"/>
            <a:ext cx="6604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6" name="Picture 10" descr="image_00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43788" y="1062038"/>
            <a:ext cx="1319212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7" name="Picture 11" descr="image_003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68450" y="2205038"/>
            <a:ext cx="1135063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8" name="Picture 12" descr="image_000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54313" y="2205038"/>
            <a:ext cx="8001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9" name="Picture 13" descr="image_00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16325" y="2205038"/>
            <a:ext cx="16256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70" name="Picture 14" descr="image_001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34000" y="2205038"/>
            <a:ext cx="135255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71" name="Picture 15" descr="image_002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59575" y="2205038"/>
            <a:ext cx="631825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72" name="Picture 16" descr="image_000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67600" y="2205038"/>
            <a:ext cx="1295400" cy="10715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381000" y="3276600"/>
            <a:ext cx="7735887" cy="3048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 b="1" dirty="0" smtClean="0">
                <a:latin typeface="Courier New" pitchFamily="49" charset="0"/>
              </a:rPr>
              <a:t>http://www.vision.caltech.edu/Image_Datasets/Caltech101/Caltech101.html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838200" y="3581400"/>
            <a:ext cx="7508875" cy="2911475"/>
            <a:chOff x="528" y="2256"/>
            <a:chExt cx="4730" cy="1834"/>
          </a:xfrm>
        </p:grpSpPr>
        <p:sp>
          <p:nvSpPr>
            <p:cNvPr id="19475" name="Text Box 19"/>
            <p:cNvSpPr txBox="1">
              <a:spLocks noChangeArrowheads="1"/>
            </p:cNvSpPr>
            <p:nvPr/>
          </p:nvSpPr>
          <p:spPr bwMode="auto">
            <a:xfrm>
              <a:off x="672" y="2256"/>
              <a:ext cx="4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 dirty="0" smtClean="0"/>
                <a:t>Multi-class classification results (30 training images per class)</a:t>
              </a:r>
            </a:p>
          </p:txBody>
        </p:sp>
        <p:pic>
          <p:nvPicPr>
            <p:cNvPr id="19476" name="Picture 20" descr="caltech101_results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28" y="2490"/>
              <a:ext cx="4730" cy="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5"/>
          <p:cNvSpPr>
            <a:spLocks noGrp="1"/>
          </p:cNvSpPr>
          <p:nvPr>
            <p:ph type="title"/>
          </p:nvPr>
        </p:nvSpPr>
        <p:spPr>
          <a:xfrm>
            <a:off x="685800" y="76200"/>
            <a:ext cx="8458200" cy="8382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Bags of features for action recognition</a:t>
            </a:r>
          </a:p>
        </p:txBody>
      </p:sp>
      <p:sp>
        <p:nvSpPr>
          <p:cNvPr id="23555" name="Rectangle 7"/>
          <p:cNvSpPr>
            <a:spLocks noChangeArrowheads="1"/>
          </p:cNvSpPr>
          <p:nvPr/>
        </p:nvSpPr>
        <p:spPr bwMode="auto">
          <a:xfrm>
            <a:off x="228600" y="6121400"/>
            <a:ext cx="868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Juan Carlos Niebles, Hongcheng Wang and Li Fei-Fei, </a:t>
            </a:r>
            <a:r>
              <a:rPr lang="en-US" sz="1600" b="1">
                <a:hlinkClick r:id="rId3"/>
              </a:rPr>
              <a:t>Unsupervised Learning of Human Action Categories Using Spatial-Temporal Words</a:t>
            </a:r>
            <a:r>
              <a:rPr lang="en-US" sz="1600"/>
              <a:t>, IJCV 2008.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492250"/>
            <a:ext cx="7010400" cy="264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Box 9"/>
          <p:cNvSpPr txBox="1">
            <a:spLocks noChangeArrowheads="1"/>
          </p:cNvSpPr>
          <p:nvPr/>
        </p:nvSpPr>
        <p:spPr bwMode="auto">
          <a:xfrm>
            <a:off x="2655888" y="990600"/>
            <a:ext cx="37449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Space-time interest points</a:t>
            </a:r>
          </a:p>
        </p:txBody>
      </p:sp>
      <p:pic>
        <p:nvPicPr>
          <p:cNvPr id="2355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4160838"/>
            <a:ext cx="6019800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5"/>
          <p:cNvSpPr>
            <a:spLocks noGrp="1"/>
          </p:cNvSpPr>
          <p:nvPr>
            <p:ph type="title"/>
          </p:nvPr>
        </p:nvSpPr>
        <p:spPr>
          <a:xfrm>
            <a:off x="685800" y="76200"/>
            <a:ext cx="8153400" cy="8382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Bags of features for action recognition</a:t>
            </a:r>
          </a:p>
        </p:txBody>
      </p:sp>
      <p:sp>
        <p:nvSpPr>
          <p:cNvPr id="24579" name="Rectangle 7"/>
          <p:cNvSpPr>
            <a:spLocks noChangeArrowheads="1"/>
          </p:cNvSpPr>
          <p:nvPr/>
        </p:nvSpPr>
        <p:spPr bwMode="auto">
          <a:xfrm>
            <a:off x="228600" y="6121400"/>
            <a:ext cx="868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Juan Carlos Niebles, Hongcheng Wang and Li Fei-Fei, </a:t>
            </a:r>
            <a:r>
              <a:rPr lang="en-US" sz="1600" b="1">
                <a:hlinkClick r:id="rId3"/>
              </a:rPr>
              <a:t>Unsupervised Learning of Human Action Categories Using Spatial-Temporal Words</a:t>
            </a:r>
            <a:r>
              <a:rPr lang="en-US" sz="1600"/>
              <a:t>, IJCV 2008.</a:t>
            </a: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9263" y="1066800"/>
            <a:ext cx="551973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Image classification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mtClean="0"/>
              <a:t>Given the bag-of-features representations of images from different classes, how do we learn a model for distinguishing them?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8600" y="3505200"/>
            <a:ext cx="8763000" cy="2209800"/>
            <a:chOff x="144" y="1776"/>
            <a:chExt cx="5520" cy="1392"/>
          </a:xfrm>
        </p:grpSpPr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4944" y="1776"/>
              <a:ext cx="96" cy="112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4320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3" name="Rectangle 7"/>
            <p:cNvSpPr>
              <a:spLocks noChangeArrowheads="1"/>
            </p:cNvSpPr>
            <p:nvPr/>
          </p:nvSpPr>
          <p:spPr bwMode="auto">
            <a:xfrm>
              <a:off x="4608" y="2592"/>
              <a:ext cx="96" cy="313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5328" y="2736"/>
              <a:ext cx="96" cy="169"/>
            </a:xfrm>
            <a:prstGeom prst="rect">
              <a:avLst/>
            </a:prstGeom>
            <a:solidFill>
              <a:srgbClr val="B32727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2976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Rectangle 10"/>
            <p:cNvSpPr>
              <a:spLocks noChangeArrowheads="1"/>
            </p:cNvSpPr>
            <p:nvPr/>
          </p:nvSpPr>
          <p:spPr bwMode="auto">
            <a:xfrm>
              <a:off x="2400" y="2208"/>
              <a:ext cx="96" cy="72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Rectangle 11"/>
            <p:cNvSpPr>
              <a:spLocks noChangeArrowheads="1"/>
            </p:cNvSpPr>
            <p:nvPr/>
          </p:nvSpPr>
          <p:spPr bwMode="auto">
            <a:xfrm>
              <a:off x="2688" y="2832"/>
              <a:ext cx="96" cy="9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3408" y="2880"/>
              <a:ext cx="96" cy="4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auto">
            <a:xfrm>
              <a:off x="960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0" name="Rectangle 14"/>
            <p:cNvSpPr>
              <a:spLocks noChangeArrowheads="1"/>
            </p:cNvSpPr>
            <p:nvPr/>
          </p:nvSpPr>
          <p:spPr bwMode="auto">
            <a:xfrm>
              <a:off x="384" y="2809"/>
              <a:ext cx="96" cy="96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1" name="Rectangle 15"/>
            <p:cNvSpPr>
              <a:spLocks noChangeArrowheads="1"/>
            </p:cNvSpPr>
            <p:nvPr/>
          </p:nvSpPr>
          <p:spPr bwMode="auto">
            <a:xfrm>
              <a:off x="672" y="1897"/>
              <a:ext cx="96" cy="1008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2" name="Rectangle 16"/>
            <p:cNvSpPr>
              <a:spLocks noChangeArrowheads="1"/>
            </p:cNvSpPr>
            <p:nvPr/>
          </p:nvSpPr>
          <p:spPr bwMode="auto">
            <a:xfrm>
              <a:off x="1392" y="2185"/>
              <a:ext cx="96" cy="720"/>
            </a:xfrm>
            <a:prstGeom prst="rect">
              <a:avLst/>
            </a:prstGeom>
            <a:solidFill>
              <a:srgbClr val="B1EBA3"/>
            </a:solidFill>
            <a:ln w="12700">
              <a:solidFill>
                <a:srgbClr val="5D483D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3" name="Line 17"/>
            <p:cNvSpPr>
              <a:spLocks noChangeShapeType="1"/>
            </p:cNvSpPr>
            <p:nvPr/>
          </p:nvSpPr>
          <p:spPr bwMode="auto">
            <a:xfrm>
              <a:off x="144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 flipV="1">
              <a:off x="144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4355" name="Picture 1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1296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6" name="Picture 20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88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7" name="Picture 2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576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8" name="Line 22"/>
            <p:cNvSpPr>
              <a:spLocks noChangeShapeType="1"/>
            </p:cNvSpPr>
            <p:nvPr/>
          </p:nvSpPr>
          <p:spPr bwMode="auto">
            <a:xfrm>
              <a:off x="4080" y="2905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9" name="Line 23"/>
            <p:cNvSpPr>
              <a:spLocks noChangeShapeType="1"/>
            </p:cNvSpPr>
            <p:nvPr/>
          </p:nvSpPr>
          <p:spPr bwMode="auto">
            <a:xfrm flipV="1">
              <a:off x="4080" y="1801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0" name="Line 24"/>
            <p:cNvSpPr>
              <a:spLocks noChangeShapeType="1"/>
            </p:cNvSpPr>
            <p:nvPr/>
          </p:nvSpPr>
          <p:spPr bwMode="auto">
            <a:xfrm>
              <a:off x="2160" y="2928"/>
              <a:ext cx="1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1" name="Line 25"/>
            <p:cNvSpPr>
              <a:spLocks noChangeShapeType="1"/>
            </p:cNvSpPr>
            <p:nvPr/>
          </p:nvSpPr>
          <p:spPr bwMode="auto">
            <a:xfrm flipV="1">
              <a:off x="2160" y="1824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4362" name="Picture 26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864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3" name="Picture 27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336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4" name="Picture 28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230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5" name="Picture 29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2592" y="2976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6" name="Picture 30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2832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7" name="Picture 31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50569" t="17148" r="37727" b="76851"/>
            <a:stretch>
              <a:fillRect/>
            </a:stretch>
          </p:blipFill>
          <p:spPr bwMode="auto">
            <a:xfrm>
              <a:off x="5280" y="296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8" name="Picture 32" descr="bicycle"/>
            <p:cNvPicPr>
              <a:picLocks noChangeAspect="1" noChangeArrowheads="1"/>
            </p:cNvPicPr>
            <p:nvPr/>
          </p:nvPicPr>
          <p:blipFill>
            <a:blip r:embed="rId4" cstate="print"/>
            <a:srcRect l="20000" r="55000" b="54236"/>
            <a:stretch>
              <a:fillRect/>
            </a:stretch>
          </p:blipFill>
          <p:spPr bwMode="auto">
            <a:xfrm>
              <a:off x="4224" y="2953"/>
              <a:ext cx="197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9" name="Picture 33" descr="ermine"/>
            <p:cNvPicPr>
              <a:picLocks noChangeAspect="1" noChangeArrowheads="1"/>
            </p:cNvPicPr>
            <p:nvPr/>
          </p:nvPicPr>
          <p:blipFill>
            <a:blip r:embed="rId3" cstate="print"/>
            <a:srcRect l="49399" t="22293" r="38898" b="71706"/>
            <a:stretch>
              <a:fillRect/>
            </a:stretch>
          </p:blipFill>
          <p:spPr bwMode="auto">
            <a:xfrm>
              <a:off x="4560" y="2953"/>
              <a:ext cx="240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70" name="Picture 34" descr="violin"/>
            <p:cNvPicPr>
              <a:picLocks noChangeAspect="1" noChangeArrowheads="1"/>
            </p:cNvPicPr>
            <p:nvPr/>
          </p:nvPicPr>
          <p:blipFill>
            <a:blip r:embed="rId5" cstate="print"/>
            <a:srcRect t="76233"/>
            <a:stretch>
              <a:fillRect/>
            </a:stretch>
          </p:blipFill>
          <p:spPr bwMode="auto">
            <a:xfrm>
              <a:off x="4848" y="2976"/>
              <a:ext cx="3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82000" cy="4873752"/>
          </a:xfrm>
        </p:spPr>
        <p:txBody>
          <a:bodyPr/>
          <a:lstStyle/>
          <a:p>
            <a:r>
              <a:rPr lang="en-US" dirty="0" smtClean="0"/>
              <a:t>Object recognition: overview and history</a:t>
            </a:r>
          </a:p>
          <a:p>
            <a:r>
              <a:rPr lang="en-US" dirty="0" smtClean="0"/>
              <a:t>Object recognition: a learning based approach</a:t>
            </a:r>
          </a:p>
          <a:p>
            <a:r>
              <a:rPr lang="en-US" dirty="0" smtClean="0"/>
              <a:t>Object recognition: bag of feature representation</a:t>
            </a:r>
          </a:p>
          <a:p>
            <a:r>
              <a:rPr lang="en-US" u="sng" dirty="0" smtClean="0"/>
              <a:t>Object recognition: classification algorithms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/>
            <a:r>
              <a:rPr lang="en-US" dirty="0" smtClean="0"/>
              <a:t>Classifiers</a:t>
            </a:r>
          </a:p>
        </p:txBody>
      </p:sp>
      <p:sp>
        <p:nvSpPr>
          <p:cNvPr id="15363" name="Rectangle 22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eaLnBrk="1" hangingPunct="1"/>
            <a:r>
              <a:rPr lang="en-US" dirty="0" smtClean="0"/>
              <a:t>Learn a decision rule assigning bag-of-features representations of images to different classes</a:t>
            </a:r>
          </a:p>
        </p:txBody>
      </p:sp>
      <p:pic>
        <p:nvPicPr>
          <p:cNvPr id="15364" name="Picture 4" descr="zeb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495800"/>
            <a:ext cx="2514600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okap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958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4267200" y="32766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ellipse">
            <a:avLst/>
          </a:pr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105400" y="2743200"/>
            <a:ext cx="781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800"/>
              <a:t>Zebra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5105400" y="3124200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800"/>
              <a:t>Non-zebra</a:t>
            </a: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430213" y="4724400"/>
            <a:ext cx="1855787" cy="132556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6616700" y="4700588"/>
            <a:ext cx="1917700" cy="1395412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Freeform 12"/>
          <p:cNvSpPr>
            <a:spLocks/>
          </p:cNvSpPr>
          <p:nvPr/>
        </p:nvSpPr>
        <p:spPr bwMode="auto">
          <a:xfrm>
            <a:off x="2590800" y="2895600"/>
            <a:ext cx="2819400" cy="317500"/>
          </a:xfrm>
          <a:custGeom>
            <a:avLst/>
            <a:gdLst>
              <a:gd name="T0" fmla="*/ 0 w 1776"/>
              <a:gd name="T1" fmla="*/ 2147483647 h 200"/>
              <a:gd name="T2" fmla="*/ 2147483647 w 1776"/>
              <a:gd name="T3" fmla="*/ 2147483647 h 200"/>
              <a:gd name="T4" fmla="*/ 2147483647 w 1776"/>
              <a:gd name="T5" fmla="*/ 2147483647 h 200"/>
              <a:gd name="T6" fmla="*/ 2147483647 w 1776"/>
              <a:gd name="T7" fmla="*/ 2147483647 h 200"/>
              <a:gd name="T8" fmla="*/ 2147483647 w 1776"/>
              <a:gd name="T9" fmla="*/ 2147483647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6"/>
              <a:gd name="T16" fmla="*/ 0 h 200"/>
              <a:gd name="T17" fmla="*/ 1776 w 1776"/>
              <a:gd name="T18" fmla="*/ 200 h 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6" h="200">
                <a:moveTo>
                  <a:pt x="0" y="56"/>
                </a:moveTo>
                <a:cubicBezTo>
                  <a:pt x="164" y="28"/>
                  <a:pt x="328" y="0"/>
                  <a:pt x="480" y="8"/>
                </a:cubicBezTo>
                <a:cubicBezTo>
                  <a:pt x="632" y="16"/>
                  <a:pt x="776" y="72"/>
                  <a:pt x="912" y="104"/>
                </a:cubicBezTo>
                <a:cubicBezTo>
                  <a:pt x="1048" y="136"/>
                  <a:pt x="1152" y="200"/>
                  <a:pt x="1296" y="200"/>
                </a:cubicBezTo>
                <a:cubicBezTo>
                  <a:pt x="1440" y="200"/>
                  <a:pt x="1608" y="152"/>
                  <a:pt x="1776" y="10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5373" name="AutoShape 13"/>
          <p:cNvCxnSpPr>
            <a:cxnSpLocks noChangeShapeType="1"/>
            <a:stCxn id="15371" idx="0"/>
            <a:endCxn id="15367" idx="7"/>
          </p:cNvCxnSpPr>
          <p:nvPr/>
        </p:nvCxnSpPr>
        <p:spPr bwMode="auto">
          <a:xfrm rot="5400000" flipH="1">
            <a:off x="5218907" y="2324894"/>
            <a:ext cx="1828800" cy="2884487"/>
          </a:xfrm>
          <a:prstGeom prst="curvedConnector3">
            <a:avLst>
              <a:gd name="adj1" fmla="val 114324"/>
            </a:avLst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lg"/>
          </a:ln>
        </p:spPr>
      </p:cxnSp>
      <p:cxnSp>
        <p:nvCxnSpPr>
          <p:cNvPr id="15374" name="AutoShape 14"/>
          <p:cNvCxnSpPr>
            <a:cxnSpLocks noChangeShapeType="1"/>
            <a:stCxn id="15370" idx="0"/>
            <a:endCxn id="15366" idx="2"/>
          </p:cNvCxnSpPr>
          <p:nvPr/>
        </p:nvCxnSpPr>
        <p:spPr bwMode="auto">
          <a:xfrm rot="-5400000">
            <a:off x="2155825" y="2593975"/>
            <a:ext cx="1314450" cy="2908300"/>
          </a:xfrm>
          <a:prstGeom prst="curvedConnector2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lg"/>
          </a:ln>
        </p:spPr>
      </p:cxnSp>
      <p:pic>
        <p:nvPicPr>
          <p:cNvPr id="15375" name="Picture 15" descr="00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4495800"/>
            <a:ext cx="2590800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6" name="AutoShape 16"/>
          <p:cNvSpPr>
            <a:spLocks noChangeArrowheads="1"/>
          </p:cNvSpPr>
          <p:nvPr/>
        </p:nvSpPr>
        <p:spPr bwMode="auto">
          <a:xfrm>
            <a:off x="3581400" y="4800600"/>
            <a:ext cx="1855788" cy="1325563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5377" name="AutoShape 17"/>
          <p:cNvCxnSpPr>
            <a:cxnSpLocks noChangeShapeType="1"/>
            <a:stCxn id="15376" idx="0"/>
          </p:cNvCxnSpPr>
          <p:nvPr/>
        </p:nvCxnSpPr>
        <p:spPr bwMode="auto">
          <a:xfrm rot="-5400000">
            <a:off x="4131469" y="4036219"/>
            <a:ext cx="1123950" cy="366712"/>
          </a:xfrm>
          <a:prstGeom prst="curvedConnector3">
            <a:avLst>
              <a:gd name="adj1" fmla="val 49153"/>
            </a:avLst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lg"/>
          </a:ln>
        </p:spPr>
      </p:cxnSp>
      <p:sp>
        <p:nvSpPr>
          <p:cNvPr id="15378" name="Oval 18"/>
          <p:cNvSpPr>
            <a:spLocks noChangeArrowheads="1"/>
          </p:cNvSpPr>
          <p:nvPr/>
        </p:nvSpPr>
        <p:spPr bwMode="auto">
          <a:xfrm>
            <a:off x="4800600" y="34290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371600" y="2667000"/>
            <a:ext cx="1136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800"/>
              <a:t>Decision</a:t>
            </a:r>
            <a:br>
              <a:rPr lang="en-US" sz="1800"/>
            </a:br>
            <a:r>
              <a:rPr lang="en-US" sz="1800"/>
              <a:t>boundary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/>
            <a:r>
              <a:rPr lang="en-GB" smtClean="0"/>
              <a:t>Classification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135563"/>
          </a:xfrm>
        </p:spPr>
        <p:txBody>
          <a:bodyPr/>
          <a:lstStyle/>
          <a:p>
            <a:pPr eaLnBrk="1" hangingPunct="1"/>
            <a:r>
              <a:rPr lang="en-GB" smtClean="0"/>
              <a:t>Assign input vector to one of two or more classes</a:t>
            </a:r>
          </a:p>
          <a:p>
            <a:pPr eaLnBrk="1" hangingPunct="1"/>
            <a:r>
              <a:rPr lang="en-GB" smtClean="0"/>
              <a:t>Any decision rule divides input space into </a:t>
            </a:r>
            <a:r>
              <a:rPr lang="en-GB" i="1" smtClean="0"/>
              <a:t>decision regions</a:t>
            </a:r>
            <a:r>
              <a:rPr lang="en-GB" smtClean="0"/>
              <a:t> separated by </a:t>
            </a:r>
            <a:r>
              <a:rPr lang="en-GB" i="1" smtClean="0"/>
              <a:t>decision boundaries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</p:txBody>
      </p:sp>
      <p:pic>
        <p:nvPicPr>
          <p:cNvPr id="16388" name="Picture 7" descr="decision-regi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3405188"/>
            <a:ext cx="4467225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Nearest Neighbor Classifier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smtClean="0"/>
              <a:t>Assign label of nearest training data point to each test data point 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5775" y="2870200"/>
            <a:ext cx="5630863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387600" y="6051550"/>
            <a:ext cx="4367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>
                <a:latin typeface="Tahoma" pitchFamily="34" charset="0"/>
              </a:rPr>
              <a:t>Voronoi partitioning of feature space </a:t>
            </a:r>
          </a:p>
          <a:p>
            <a:pPr algn="ctr" eaLnBrk="1" hangingPunct="1"/>
            <a:r>
              <a:rPr lang="en-US" sz="2000">
                <a:latin typeface="Tahoma" pitchFamily="34" charset="0"/>
              </a:rPr>
              <a:t>for two-category 2D and 3D data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727200" y="5829300"/>
            <a:ext cx="919163" cy="2143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en-US" sz="800">
                <a:latin typeface="Tahoma" pitchFamily="34" charset="0"/>
              </a:rPr>
              <a:t>from Duda </a:t>
            </a:r>
            <a:r>
              <a:rPr lang="en-US" sz="800" i="1">
                <a:latin typeface="Tahoma" pitchFamily="34" charset="0"/>
              </a:rPr>
              <a:t>et al.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7756525" y="6477000"/>
            <a:ext cx="1308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D. Lowe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610600" cy="1704975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For a new point, find the k closest points from training data</a:t>
            </a:r>
          </a:p>
          <a:p>
            <a:pPr>
              <a:lnSpc>
                <a:spcPct val="90000"/>
              </a:lnSpc>
            </a:pPr>
            <a:r>
              <a:rPr lang="en-US" smtClean="0"/>
              <a:t>Labels of the k points “vote” to classify</a:t>
            </a:r>
          </a:p>
          <a:p>
            <a:pPr>
              <a:lnSpc>
                <a:spcPct val="90000"/>
              </a:lnSpc>
            </a:pPr>
            <a:r>
              <a:rPr lang="en-US" smtClean="0"/>
              <a:t>Works well provided there is lots of data and the distance function is good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81000" y="4572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600" b="1">
                <a:solidFill>
                  <a:srgbClr val="993300"/>
                </a:solidFill>
                <a:latin typeface="Times" pitchFamily="18" charset="0"/>
              </a:rPr>
              <a:t>K-Nearest Neighbors</a:t>
            </a:r>
          </a:p>
        </p:txBody>
      </p:sp>
      <p:pic>
        <p:nvPicPr>
          <p:cNvPr id="18436" name="Picture 4" descr="duda_4"/>
          <p:cNvPicPr>
            <a:picLocks noChangeAspect="1" noChangeArrowheads="1"/>
          </p:cNvPicPr>
          <p:nvPr/>
        </p:nvPicPr>
        <p:blipFill>
          <a:blip r:embed="rId3" cstate="print"/>
          <a:srcRect l="25735" r="25735" b="27457"/>
          <a:stretch>
            <a:fillRect/>
          </a:stretch>
        </p:blipFill>
        <p:spPr bwMode="auto">
          <a:xfrm>
            <a:off x="2438400" y="2835275"/>
            <a:ext cx="4191000" cy="396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5410200" y="3124200"/>
            <a:ext cx="852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cmmi10" pitchFamily="34" charset="0"/>
              </a:rPr>
              <a:t>k</a:t>
            </a:r>
            <a:r>
              <a:rPr lang="en-US">
                <a:latin typeface="cmr10" pitchFamily="34" charset="0"/>
              </a:rPr>
              <a:t> = 5</a:t>
            </a: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7756525" y="6477000"/>
            <a:ext cx="13081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Source: D. Lowe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dirty="0" smtClean="0"/>
              <a:t>Functions for comparing histograms</a:t>
            </a:r>
          </a:p>
        </p:txBody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7772400" cy="4648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L1 distance: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/>
              <a:t> distance: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Quadratic distance (</a:t>
            </a:r>
            <a:r>
              <a:rPr lang="en-US" i="1" dirty="0" smtClean="0"/>
              <a:t>cross-bin distance</a:t>
            </a:r>
            <a:r>
              <a:rPr lang="en-US" dirty="0" smtClean="0"/>
              <a:t>):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Histogram intersection (similarity function):</a:t>
            </a:r>
          </a:p>
        </p:txBody>
      </p:sp>
      <p:graphicFrame>
        <p:nvGraphicFramePr>
          <p:cNvPr id="945156" name="Object 4"/>
          <p:cNvGraphicFramePr>
            <a:graphicFrameLocks noChangeAspect="1"/>
          </p:cNvGraphicFramePr>
          <p:nvPr>
            <p:ph sz="quarter" idx="4294967295"/>
          </p:nvPr>
        </p:nvGraphicFramePr>
        <p:xfrm>
          <a:off x="3200400" y="866775"/>
          <a:ext cx="3810000" cy="973137"/>
        </p:xfrm>
        <a:graphic>
          <a:graphicData uri="http://schemas.openxmlformats.org/presentationml/2006/ole">
            <p:oleObj spid="_x0000_s174082" name="Equation" r:id="rId4" imgW="1688760" imgH="431640" progId="Equation.3">
              <p:embed/>
            </p:oleObj>
          </a:graphicData>
        </a:graphic>
      </p:graphicFrame>
      <p:graphicFrame>
        <p:nvGraphicFramePr>
          <p:cNvPr id="945159" name="Object 7"/>
          <p:cNvGraphicFramePr>
            <a:graphicFrameLocks noChangeAspect="1"/>
          </p:cNvGraphicFramePr>
          <p:nvPr>
            <p:ph sz="quarter" idx="4294967295"/>
          </p:nvPr>
        </p:nvGraphicFramePr>
        <p:xfrm>
          <a:off x="3200400" y="1752601"/>
          <a:ext cx="4037017" cy="1066800"/>
        </p:xfrm>
        <a:graphic>
          <a:graphicData uri="http://schemas.openxmlformats.org/presentationml/2006/ole">
            <p:oleObj spid="_x0000_s174083" name="Equation" r:id="rId5" imgW="1777680" imgH="469800" progId="Equation.3">
              <p:embed/>
            </p:oleObj>
          </a:graphicData>
        </a:graphic>
      </p:graphicFrame>
      <p:graphicFrame>
        <p:nvGraphicFramePr>
          <p:cNvPr id="945162" name="Object 10"/>
          <p:cNvGraphicFramePr>
            <a:graphicFrameLocks noChangeAspect="1"/>
          </p:cNvGraphicFramePr>
          <p:nvPr>
            <p:ph sz="half" idx="4294967295"/>
          </p:nvPr>
        </p:nvGraphicFramePr>
        <p:xfrm>
          <a:off x="2133600" y="3124200"/>
          <a:ext cx="4343400" cy="1008088"/>
        </p:xfrm>
        <a:graphic>
          <a:graphicData uri="http://schemas.openxmlformats.org/presentationml/2006/ole">
            <p:oleObj spid="_x0000_s174084" name="Equation" r:id="rId6" imgW="1968480" imgH="457200" progId="Equation.3">
              <p:embed/>
            </p:oleObj>
          </a:graphicData>
        </a:graphic>
      </p:graphicFrame>
      <p:graphicFrame>
        <p:nvGraphicFramePr>
          <p:cNvPr id="995332" name="Object 4"/>
          <p:cNvGraphicFramePr>
            <a:graphicFrameLocks noChangeAspect="1"/>
          </p:cNvGraphicFramePr>
          <p:nvPr/>
        </p:nvGraphicFramePr>
        <p:xfrm>
          <a:off x="2057400" y="4495800"/>
          <a:ext cx="4191000" cy="995363"/>
        </p:xfrm>
        <a:graphic>
          <a:graphicData uri="http://schemas.openxmlformats.org/presentationml/2006/ole">
            <p:oleObj spid="_x0000_s174085" name="Equation" r:id="rId7" imgW="18158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5155" grpId="0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467600" cy="579438"/>
          </a:xfrm>
        </p:spPr>
        <p:txBody>
          <a:bodyPr/>
          <a:lstStyle/>
          <a:p>
            <a:r>
              <a:rPr lang="en-US" dirty="0" smtClean="0"/>
              <a:t>Linear classifiers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229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Find linear function (</a:t>
            </a:r>
            <a:r>
              <a:rPr lang="en-US" i="1" smtClean="0"/>
              <a:t>hyperplane</a:t>
            </a:r>
            <a:r>
              <a:rPr lang="en-US" smtClean="0"/>
              <a:t>) to separate positive and negative examples</a:t>
            </a: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>
            <p:ph sz="half" idx="4294967295"/>
          </p:nvPr>
        </p:nvGraphicFramePr>
        <p:xfrm>
          <a:off x="5181600" y="2286000"/>
          <a:ext cx="3351213" cy="900113"/>
        </p:xfrm>
        <a:graphic>
          <a:graphicData uri="http://schemas.openxmlformats.org/presentationml/2006/ole">
            <p:oleObj spid="_x0000_s175106" name="Equation" r:id="rId4" imgW="1701720" imgH="457200" progId="Equation.3">
              <p:embed/>
            </p:oleObj>
          </a:graphicData>
        </a:graphic>
      </p:graphicFrame>
      <p:sp>
        <p:nvSpPr>
          <p:cNvPr id="4101" name="Oval 8"/>
          <p:cNvSpPr>
            <a:spLocks noChangeArrowheads="1"/>
          </p:cNvSpPr>
          <p:nvPr/>
        </p:nvSpPr>
        <p:spPr bwMode="auto">
          <a:xfrm>
            <a:off x="838200" y="39624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9"/>
          <p:cNvSpPr>
            <a:spLocks noChangeArrowheads="1"/>
          </p:cNvSpPr>
          <p:nvPr/>
        </p:nvSpPr>
        <p:spPr bwMode="auto">
          <a:xfrm>
            <a:off x="1524000" y="4038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10"/>
          <p:cNvSpPr>
            <a:spLocks noChangeArrowheads="1"/>
          </p:cNvSpPr>
          <p:nvPr/>
        </p:nvSpPr>
        <p:spPr bwMode="auto">
          <a:xfrm>
            <a:off x="1524000" y="47244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11"/>
          <p:cNvSpPr>
            <a:spLocks noChangeArrowheads="1"/>
          </p:cNvSpPr>
          <p:nvPr/>
        </p:nvSpPr>
        <p:spPr bwMode="auto">
          <a:xfrm>
            <a:off x="762000" y="4267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12"/>
          <p:cNvSpPr>
            <a:spLocks noChangeArrowheads="1"/>
          </p:cNvSpPr>
          <p:nvPr/>
        </p:nvSpPr>
        <p:spPr bwMode="auto">
          <a:xfrm>
            <a:off x="2286000" y="41148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Oval 13"/>
          <p:cNvSpPr>
            <a:spLocks noChangeArrowheads="1"/>
          </p:cNvSpPr>
          <p:nvPr/>
        </p:nvSpPr>
        <p:spPr bwMode="auto">
          <a:xfrm>
            <a:off x="2895600" y="4953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Oval 14"/>
          <p:cNvSpPr>
            <a:spLocks noChangeArrowheads="1"/>
          </p:cNvSpPr>
          <p:nvPr/>
        </p:nvSpPr>
        <p:spPr bwMode="auto">
          <a:xfrm>
            <a:off x="3124200" y="3048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5"/>
          <p:cNvSpPr>
            <a:spLocks noChangeArrowheads="1"/>
          </p:cNvSpPr>
          <p:nvPr/>
        </p:nvSpPr>
        <p:spPr bwMode="auto">
          <a:xfrm>
            <a:off x="38862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Oval 16"/>
          <p:cNvSpPr>
            <a:spLocks noChangeArrowheads="1"/>
          </p:cNvSpPr>
          <p:nvPr/>
        </p:nvSpPr>
        <p:spPr bwMode="auto">
          <a:xfrm>
            <a:off x="4114800" y="4038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Oval 17"/>
          <p:cNvSpPr>
            <a:spLocks noChangeArrowheads="1"/>
          </p:cNvSpPr>
          <p:nvPr/>
        </p:nvSpPr>
        <p:spPr bwMode="auto">
          <a:xfrm>
            <a:off x="3429000" y="4038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8"/>
          <p:cNvSpPr>
            <a:spLocks noChangeArrowheads="1"/>
          </p:cNvSpPr>
          <p:nvPr/>
        </p:nvSpPr>
        <p:spPr bwMode="auto">
          <a:xfrm>
            <a:off x="2667000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9"/>
          <p:cNvSpPr>
            <a:spLocks noChangeArrowheads="1"/>
          </p:cNvSpPr>
          <p:nvPr/>
        </p:nvSpPr>
        <p:spPr bwMode="auto">
          <a:xfrm>
            <a:off x="4724400" y="4800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20"/>
          <p:cNvSpPr>
            <a:spLocks noChangeArrowheads="1"/>
          </p:cNvSpPr>
          <p:nvPr/>
        </p:nvSpPr>
        <p:spPr bwMode="auto">
          <a:xfrm>
            <a:off x="4953000" y="3657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21"/>
          <p:cNvSpPr>
            <a:spLocks noChangeArrowheads="1"/>
          </p:cNvSpPr>
          <p:nvPr/>
        </p:nvSpPr>
        <p:spPr bwMode="auto">
          <a:xfrm>
            <a:off x="2286000" y="5715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Oval 22"/>
          <p:cNvSpPr>
            <a:spLocks noChangeArrowheads="1"/>
          </p:cNvSpPr>
          <p:nvPr/>
        </p:nvSpPr>
        <p:spPr bwMode="auto">
          <a:xfrm>
            <a:off x="4114800" y="2514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Oval 23"/>
          <p:cNvSpPr>
            <a:spLocks noChangeArrowheads="1"/>
          </p:cNvSpPr>
          <p:nvPr/>
        </p:nvSpPr>
        <p:spPr bwMode="auto">
          <a:xfrm>
            <a:off x="5410200" y="4572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6680" name="Line 24"/>
          <p:cNvSpPr>
            <a:spLocks noChangeShapeType="1"/>
          </p:cNvSpPr>
          <p:nvPr/>
        </p:nvSpPr>
        <p:spPr bwMode="auto">
          <a:xfrm>
            <a:off x="1371600" y="2743200"/>
            <a:ext cx="3581400" cy="3581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Oval 25"/>
          <p:cNvSpPr>
            <a:spLocks noChangeArrowheads="1"/>
          </p:cNvSpPr>
          <p:nvPr/>
        </p:nvSpPr>
        <p:spPr bwMode="auto">
          <a:xfrm>
            <a:off x="2971800" y="2133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9" name="Oval 26"/>
          <p:cNvSpPr>
            <a:spLocks noChangeArrowheads="1"/>
          </p:cNvSpPr>
          <p:nvPr/>
        </p:nvSpPr>
        <p:spPr bwMode="auto">
          <a:xfrm>
            <a:off x="3124200" y="6172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6683" name="Text Box 27"/>
          <p:cNvSpPr txBox="1">
            <a:spLocks noChangeArrowheads="1"/>
          </p:cNvSpPr>
          <p:nvPr/>
        </p:nvSpPr>
        <p:spPr bwMode="auto">
          <a:xfrm>
            <a:off x="5699125" y="5297488"/>
            <a:ext cx="26273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Which hyperplane</a:t>
            </a:r>
            <a:br>
              <a:rPr lang="en-US"/>
            </a:br>
            <a:r>
              <a:rPr lang="en-US"/>
              <a:t>is best?</a:t>
            </a:r>
          </a:p>
        </p:txBody>
      </p:sp>
      <p:sp>
        <p:nvSpPr>
          <p:cNvPr id="966684" name="Line 28"/>
          <p:cNvSpPr>
            <a:spLocks noChangeShapeType="1"/>
          </p:cNvSpPr>
          <p:nvPr/>
        </p:nvSpPr>
        <p:spPr bwMode="auto">
          <a:xfrm>
            <a:off x="1752600" y="2362200"/>
            <a:ext cx="2438400" cy="403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6685" name="Line 29"/>
          <p:cNvSpPr>
            <a:spLocks noChangeShapeType="1"/>
          </p:cNvSpPr>
          <p:nvPr/>
        </p:nvSpPr>
        <p:spPr bwMode="auto">
          <a:xfrm>
            <a:off x="2286000" y="1981200"/>
            <a:ext cx="1447800" cy="464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6686" name="Line 30"/>
          <p:cNvSpPr>
            <a:spLocks noChangeShapeType="1"/>
          </p:cNvSpPr>
          <p:nvPr/>
        </p:nvSpPr>
        <p:spPr bwMode="auto">
          <a:xfrm>
            <a:off x="1066800" y="3276600"/>
            <a:ext cx="449580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6680" grpId="0" animBg="1"/>
      <p:bldP spid="966683" grpId="0"/>
      <p:bldP spid="966684" grpId="0" animBg="1"/>
      <p:bldP spid="966685" grpId="0" animBg="1"/>
      <p:bldP spid="966686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31838"/>
          </a:xfrm>
        </p:spPr>
        <p:txBody>
          <a:bodyPr/>
          <a:lstStyle/>
          <a:p>
            <a:r>
              <a:rPr lang="en-US" dirty="0" smtClean="0"/>
              <a:t>Support vector machines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Find hyperplane that maximizes the </a:t>
            </a:r>
            <a:r>
              <a:rPr lang="en-US" i="1" smtClean="0"/>
              <a:t>margin </a:t>
            </a:r>
            <a:r>
              <a:rPr lang="en-US" smtClean="0"/>
              <a:t>between the positive and negative examples</a:t>
            </a:r>
          </a:p>
        </p:txBody>
      </p:sp>
      <p:sp>
        <p:nvSpPr>
          <p:cNvPr id="19460" name="Text Box 53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3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248"/>
            <a:ext cx="7467600" cy="655638"/>
          </a:xfrm>
        </p:spPr>
        <p:txBody>
          <a:bodyPr/>
          <a:lstStyle/>
          <a:p>
            <a:r>
              <a:rPr lang="en-US" dirty="0" smtClean="0"/>
              <a:t>Support vector machines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7448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Find hyperplane that maximizes the </a:t>
            </a:r>
            <a:r>
              <a:rPr lang="en-US" i="1" smtClean="0"/>
              <a:t>margin </a:t>
            </a:r>
            <a:r>
              <a:rPr lang="en-US" smtClean="0"/>
              <a:t>between the positive and negative examples</a:t>
            </a:r>
          </a:p>
        </p:txBody>
      </p:sp>
      <p:graphicFrame>
        <p:nvGraphicFramePr>
          <p:cNvPr id="1104900" name="Object 4"/>
          <p:cNvGraphicFramePr>
            <a:graphicFrameLocks noChangeAspect="1"/>
          </p:cNvGraphicFramePr>
          <p:nvPr>
            <p:ph sz="half" idx="4294967295"/>
          </p:nvPr>
        </p:nvGraphicFramePr>
        <p:xfrm>
          <a:off x="4776788" y="2057400"/>
          <a:ext cx="4367212" cy="854075"/>
        </p:xfrm>
        <a:graphic>
          <a:graphicData uri="http://schemas.openxmlformats.org/presentationml/2006/ole">
            <p:oleObj spid="_x0000_s176130" name="Equation" r:id="rId4" imgW="2336760" imgH="457200" progId="Equation.3">
              <p:embed/>
            </p:oleObj>
          </a:graphicData>
        </a:graphic>
      </p:graphicFrame>
      <p:sp>
        <p:nvSpPr>
          <p:cNvPr id="1104901" name="Rectangle 5"/>
          <p:cNvSpPr>
            <a:spLocks noChangeArrowheads="1"/>
          </p:cNvSpPr>
          <p:nvPr/>
        </p:nvSpPr>
        <p:spPr bwMode="auto">
          <a:xfrm>
            <a:off x="3657600" y="5470525"/>
            <a:ext cx="960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Margin</a:t>
            </a:r>
          </a:p>
        </p:txBody>
      </p:sp>
      <p:sp>
        <p:nvSpPr>
          <p:cNvPr id="5128" name="Oval 6"/>
          <p:cNvSpPr>
            <a:spLocks noChangeArrowheads="1"/>
          </p:cNvSpPr>
          <p:nvPr/>
        </p:nvSpPr>
        <p:spPr bwMode="auto">
          <a:xfrm>
            <a:off x="658813" y="3614738"/>
            <a:ext cx="125412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Oval 7"/>
          <p:cNvSpPr>
            <a:spLocks noChangeArrowheads="1"/>
          </p:cNvSpPr>
          <p:nvPr/>
        </p:nvSpPr>
        <p:spPr bwMode="auto">
          <a:xfrm>
            <a:off x="1227138" y="3676650"/>
            <a:ext cx="127000" cy="1222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0" name="Oval 8"/>
          <p:cNvSpPr>
            <a:spLocks noChangeArrowheads="1"/>
          </p:cNvSpPr>
          <p:nvPr/>
        </p:nvSpPr>
        <p:spPr bwMode="auto">
          <a:xfrm>
            <a:off x="1227138" y="4232275"/>
            <a:ext cx="127000" cy="1222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Oval 9"/>
          <p:cNvSpPr>
            <a:spLocks noChangeArrowheads="1"/>
          </p:cNvSpPr>
          <p:nvPr/>
        </p:nvSpPr>
        <p:spPr bwMode="auto">
          <a:xfrm>
            <a:off x="595313" y="3860800"/>
            <a:ext cx="127000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Oval 10"/>
          <p:cNvSpPr>
            <a:spLocks noChangeArrowheads="1"/>
          </p:cNvSpPr>
          <p:nvPr/>
        </p:nvSpPr>
        <p:spPr bwMode="auto">
          <a:xfrm>
            <a:off x="2555875" y="2873375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Oval 11"/>
          <p:cNvSpPr>
            <a:spLocks noChangeArrowheads="1"/>
          </p:cNvSpPr>
          <p:nvPr/>
        </p:nvSpPr>
        <p:spPr bwMode="auto">
          <a:xfrm>
            <a:off x="3187700" y="3121025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Oval 12"/>
          <p:cNvSpPr>
            <a:spLocks noChangeArrowheads="1"/>
          </p:cNvSpPr>
          <p:nvPr/>
        </p:nvSpPr>
        <p:spPr bwMode="auto">
          <a:xfrm>
            <a:off x="3378200" y="3676650"/>
            <a:ext cx="125413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5" name="Oval 13"/>
          <p:cNvSpPr>
            <a:spLocks noChangeArrowheads="1"/>
          </p:cNvSpPr>
          <p:nvPr/>
        </p:nvSpPr>
        <p:spPr bwMode="auto">
          <a:xfrm>
            <a:off x="2176463" y="2627313"/>
            <a:ext cx="125412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Oval 14"/>
          <p:cNvSpPr>
            <a:spLocks noChangeArrowheads="1"/>
          </p:cNvSpPr>
          <p:nvPr/>
        </p:nvSpPr>
        <p:spPr bwMode="auto">
          <a:xfrm>
            <a:off x="3883025" y="4292600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7" name="Oval 15"/>
          <p:cNvSpPr>
            <a:spLocks noChangeArrowheads="1"/>
          </p:cNvSpPr>
          <p:nvPr/>
        </p:nvSpPr>
        <p:spPr bwMode="auto">
          <a:xfrm>
            <a:off x="4073525" y="3367088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Oval 16"/>
          <p:cNvSpPr>
            <a:spLocks noChangeArrowheads="1"/>
          </p:cNvSpPr>
          <p:nvPr/>
        </p:nvSpPr>
        <p:spPr bwMode="auto">
          <a:xfrm>
            <a:off x="1860550" y="5033963"/>
            <a:ext cx="125413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9" name="Oval 17"/>
          <p:cNvSpPr>
            <a:spLocks noChangeArrowheads="1"/>
          </p:cNvSpPr>
          <p:nvPr/>
        </p:nvSpPr>
        <p:spPr bwMode="auto">
          <a:xfrm>
            <a:off x="3378200" y="2441575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0" name="Oval 18"/>
          <p:cNvSpPr>
            <a:spLocks noChangeArrowheads="1"/>
          </p:cNvSpPr>
          <p:nvPr/>
        </p:nvSpPr>
        <p:spPr bwMode="auto">
          <a:xfrm>
            <a:off x="4452938" y="4108450"/>
            <a:ext cx="125412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1" name="Line 19"/>
          <p:cNvSpPr>
            <a:spLocks noChangeShapeType="1"/>
          </p:cNvSpPr>
          <p:nvPr/>
        </p:nvSpPr>
        <p:spPr bwMode="auto">
          <a:xfrm>
            <a:off x="1417638" y="2441575"/>
            <a:ext cx="2276475" cy="296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2" name="Oval 20"/>
          <p:cNvSpPr>
            <a:spLocks noChangeArrowheads="1"/>
          </p:cNvSpPr>
          <p:nvPr/>
        </p:nvSpPr>
        <p:spPr bwMode="auto">
          <a:xfrm>
            <a:off x="2428875" y="2133600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3" name="Oval 21"/>
          <p:cNvSpPr>
            <a:spLocks noChangeArrowheads="1"/>
          </p:cNvSpPr>
          <p:nvPr/>
        </p:nvSpPr>
        <p:spPr bwMode="auto">
          <a:xfrm>
            <a:off x="2555875" y="5403850"/>
            <a:ext cx="125413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4918" name="Line 22"/>
          <p:cNvSpPr>
            <a:spLocks noChangeShapeType="1"/>
          </p:cNvSpPr>
          <p:nvPr/>
        </p:nvSpPr>
        <p:spPr bwMode="auto">
          <a:xfrm>
            <a:off x="1101725" y="2689225"/>
            <a:ext cx="2276475" cy="296227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4919" name="Line 23"/>
          <p:cNvSpPr>
            <a:spLocks noChangeShapeType="1"/>
          </p:cNvSpPr>
          <p:nvPr/>
        </p:nvSpPr>
        <p:spPr bwMode="auto">
          <a:xfrm>
            <a:off x="1733550" y="2257425"/>
            <a:ext cx="2212975" cy="2838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6" name="Oval 24"/>
          <p:cNvSpPr>
            <a:spLocks noChangeArrowheads="1"/>
          </p:cNvSpPr>
          <p:nvPr/>
        </p:nvSpPr>
        <p:spPr bwMode="auto">
          <a:xfrm>
            <a:off x="1860550" y="3738563"/>
            <a:ext cx="125413" cy="1222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7" name="Oval 25"/>
          <p:cNvSpPr>
            <a:spLocks noChangeArrowheads="1"/>
          </p:cNvSpPr>
          <p:nvPr/>
        </p:nvSpPr>
        <p:spPr bwMode="auto">
          <a:xfrm>
            <a:off x="2365375" y="4416425"/>
            <a:ext cx="127000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8" name="Oval 26"/>
          <p:cNvSpPr>
            <a:spLocks noChangeArrowheads="1"/>
          </p:cNvSpPr>
          <p:nvPr/>
        </p:nvSpPr>
        <p:spPr bwMode="auto">
          <a:xfrm>
            <a:off x="2808288" y="3676650"/>
            <a:ext cx="127000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4923" name="Line 27"/>
          <p:cNvSpPr>
            <a:spLocks noChangeShapeType="1"/>
          </p:cNvSpPr>
          <p:nvPr/>
        </p:nvSpPr>
        <p:spPr bwMode="auto">
          <a:xfrm flipV="1">
            <a:off x="3378200" y="5157788"/>
            <a:ext cx="631825" cy="4937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04924" name="Freeform 28"/>
          <p:cNvSpPr>
            <a:spLocks/>
          </p:cNvSpPr>
          <p:nvPr/>
        </p:nvSpPr>
        <p:spPr bwMode="auto">
          <a:xfrm>
            <a:off x="815975" y="3984625"/>
            <a:ext cx="1044575" cy="1406525"/>
          </a:xfrm>
          <a:custGeom>
            <a:avLst/>
            <a:gdLst>
              <a:gd name="T0" fmla="*/ 2147483647 w 792"/>
              <a:gd name="T1" fmla="*/ 0 h 1094"/>
              <a:gd name="T2" fmla="*/ 2147483647 w 792"/>
              <a:gd name="T3" fmla="*/ 2147483647 h 1094"/>
              <a:gd name="T4" fmla="*/ 0 w 792"/>
              <a:gd name="T5" fmla="*/ 2147483647 h 1094"/>
              <a:gd name="T6" fmla="*/ 0 60000 65536"/>
              <a:gd name="T7" fmla="*/ 0 60000 65536"/>
              <a:gd name="T8" fmla="*/ 0 60000 65536"/>
              <a:gd name="T9" fmla="*/ 0 w 792"/>
              <a:gd name="T10" fmla="*/ 0 h 1094"/>
              <a:gd name="T11" fmla="*/ 792 w 792"/>
              <a:gd name="T12" fmla="*/ 1094 h 109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" h="1094">
                <a:moveTo>
                  <a:pt x="792" y="0"/>
                </a:moveTo>
                <a:cubicBezTo>
                  <a:pt x="668" y="268"/>
                  <a:pt x="540" y="538"/>
                  <a:pt x="408" y="720"/>
                </a:cubicBezTo>
                <a:cubicBezTo>
                  <a:pt x="276" y="902"/>
                  <a:pt x="85" y="1016"/>
                  <a:pt x="0" y="1094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4925" name="Freeform 29"/>
          <p:cNvSpPr>
            <a:spLocks/>
          </p:cNvSpPr>
          <p:nvPr/>
        </p:nvSpPr>
        <p:spPr bwMode="auto">
          <a:xfrm>
            <a:off x="784225" y="4664075"/>
            <a:ext cx="1517650" cy="739775"/>
          </a:xfrm>
          <a:custGeom>
            <a:avLst/>
            <a:gdLst>
              <a:gd name="T0" fmla="*/ 2147483647 w 1152"/>
              <a:gd name="T1" fmla="*/ 0 h 576"/>
              <a:gd name="T2" fmla="*/ 2147483647 w 1152"/>
              <a:gd name="T3" fmla="*/ 2147483647 h 576"/>
              <a:gd name="T4" fmla="*/ 0 w 1152"/>
              <a:gd name="T5" fmla="*/ 2147483647 h 576"/>
              <a:gd name="T6" fmla="*/ 0 60000 65536"/>
              <a:gd name="T7" fmla="*/ 0 60000 65536"/>
              <a:gd name="T8" fmla="*/ 0 60000 65536"/>
              <a:gd name="T9" fmla="*/ 0 w 1152"/>
              <a:gd name="T10" fmla="*/ 0 h 576"/>
              <a:gd name="T11" fmla="*/ 1152 w 1152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576">
                <a:moveTo>
                  <a:pt x="1152" y="0"/>
                </a:moveTo>
                <a:cubicBezTo>
                  <a:pt x="1053" y="55"/>
                  <a:pt x="751" y="233"/>
                  <a:pt x="559" y="329"/>
                </a:cubicBezTo>
                <a:cubicBezTo>
                  <a:pt x="367" y="425"/>
                  <a:pt x="117" y="525"/>
                  <a:pt x="0" y="576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4926" name="Freeform 30"/>
          <p:cNvSpPr>
            <a:spLocks/>
          </p:cNvSpPr>
          <p:nvPr/>
        </p:nvSpPr>
        <p:spPr bwMode="auto">
          <a:xfrm>
            <a:off x="815975" y="3922713"/>
            <a:ext cx="1865313" cy="1468437"/>
          </a:xfrm>
          <a:custGeom>
            <a:avLst/>
            <a:gdLst>
              <a:gd name="T0" fmla="*/ 2147483647 w 1416"/>
              <a:gd name="T1" fmla="*/ 0 h 1142"/>
              <a:gd name="T2" fmla="*/ 2147483647 w 1416"/>
              <a:gd name="T3" fmla="*/ 2147483647 h 1142"/>
              <a:gd name="T4" fmla="*/ 0 w 1416"/>
              <a:gd name="T5" fmla="*/ 2147483647 h 1142"/>
              <a:gd name="T6" fmla="*/ 0 60000 65536"/>
              <a:gd name="T7" fmla="*/ 0 60000 65536"/>
              <a:gd name="T8" fmla="*/ 0 60000 65536"/>
              <a:gd name="T9" fmla="*/ 0 w 1416"/>
              <a:gd name="T10" fmla="*/ 0 h 1142"/>
              <a:gd name="T11" fmla="*/ 1416 w 1416"/>
              <a:gd name="T12" fmla="*/ 1142 h 11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16" h="1142">
                <a:moveTo>
                  <a:pt x="1416" y="0"/>
                </a:moveTo>
                <a:cubicBezTo>
                  <a:pt x="1297" y="111"/>
                  <a:pt x="935" y="479"/>
                  <a:pt x="699" y="669"/>
                </a:cubicBezTo>
                <a:cubicBezTo>
                  <a:pt x="463" y="859"/>
                  <a:pt x="146" y="1044"/>
                  <a:pt x="0" y="1142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04927" name="Text Box 31"/>
          <p:cNvSpPr txBox="1">
            <a:spLocks noChangeArrowheads="1"/>
          </p:cNvSpPr>
          <p:nvPr/>
        </p:nvSpPr>
        <p:spPr bwMode="auto">
          <a:xfrm>
            <a:off x="76200" y="5359400"/>
            <a:ext cx="1960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Support vectors</a:t>
            </a:r>
          </a:p>
        </p:txBody>
      </p:sp>
      <p:sp>
        <p:nvSpPr>
          <p:cNvPr id="1104928" name="Oval 32"/>
          <p:cNvSpPr>
            <a:spLocks noChangeArrowheads="1"/>
          </p:cNvSpPr>
          <p:nvPr/>
        </p:nvSpPr>
        <p:spPr bwMode="auto">
          <a:xfrm>
            <a:off x="1733550" y="3614738"/>
            <a:ext cx="379413" cy="3698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4929" name="Oval 33"/>
          <p:cNvSpPr>
            <a:spLocks noChangeArrowheads="1"/>
          </p:cNvSpPr>
          <p:nvPr/>
        </p:nvSpPr>
        <p:spPr bwMode="auto">
          <a:xfrm>
            <a:off x="2681288" y="3552825"/>
            <a:ext cx="379412" cy="3698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4930" name="Oval 34"/>
          <p:cNvSpPr>
            <a:spLocks noChangeArrowheads="1"/>
          </p:cNvSpPr>
          <p:nvPr/>
        </p:nvSpPr>
        <p:spPr bwMode="auto">
          <a:xfrm>
            <a:off x="2239963" y="4292600"/>
            <a:ext cx="379412" cy="3714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7" name="Text Box 35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5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  <p:sp>
        <p:nvSpPr>
          <p:cNvPr id="1104932" name="Text Box 36"/>
          <p:cNvSpPr txBox="1">
            <a:spLocks noChangeArrowheads="1"/>
          </p:cNvSpPr>
          <p:nvPr/>
        </p:nvSpPr>
        <p:spPr bwMode="auto">
          <a:xfrm>
            <a:off x="4724400" y="3886200"/>
            <a:ext cx="2971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Distance between point and hyperplane:</a:t>
            </a:r>
          </a:p>
        </p:txBody>
      </p:sp>
      <p:graphicFrame>
        <p:nvGraphicFramePr>
          <p:cNvPr id="1104933" name="Object 37"/>
          <p:cNvGraphicFramePr>
            <a:graphicFrameLocks noChangeAspect="1"/>
          </p:cNvGraphicFramePr>
          <p:nvPr>
            <p:ph sz="half" idx="4294967295"/>
          </p:nvPr>
        </p:nvGraphicFramePr>
        <p:xfrm>
          <a:off x="7848600" y="3870325"/>
          <a:ext cx="1295400" cy="777875"/>
        </p:xfrm>
        <a:graphic>
          <a:graphicData uri="http://schemas.openxmlformats.org/presentationml/2006/ole">
            <p:oleObj spid="_x0000_s176131" name="Equation" r:id="rId6" imgW="698400" imgH="419040" progId="Equation.3">
              <p:embed/>
            </p:oleObj>
          </a:graphicData>
        </a:graphic>
      </p:graphicFrame>
      <p:sp>
        <p:nvSpPr>
          <p:cNvPr id="1104935" name="Text Box 39"/>
          <p:cNvSpPr txBox="1">
            <a:spLocks noChangeArrowheads="1"/>
          </p:cNvSpPr>
          <p:nvPr/>
        </p:nvSpPr>
        <p:spPr bwMode="auto">
          <a:xfrm>
            <a:off x="4724400" y="3154363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For support vectors, </a:t>
            </a:r>
          </a:p>
        </p:txBody>
      </p:sp>
      <p:graphicFrame>
        <p:nvGraphicFramePr>
          <p:cNvPr id="1104936" name="Object 40"/>
          <p:cNvGraphicFramePr>
            <a:graphicFrameLocks noChangeAspect="1"/>
          </p:cNvGraphicFramePr>
          <p:nvPr>
            <p:ph sz="half" idx="4294967295"/>
          </p:nvPr>
        </p:nvGraphicFramePr>
        <p:xfrm>
          <a:off x="7391400" y="3124200"/>
          <a:ext cx="1752600" cy="457200"/>
        </p:xfrm>
        <a:graphic>
          <a:graphicData uri="http://schemas.openxmlformats.org/presentationml/2006/ole">
            <p:oleObj spid="_x0000_s176132" name="Equation" r:id="rId7" imgW="876240" imgH="228600" progId="Equation.3">
              <p:embed/>
            </p:oleObj>
          </a:graphicData>
        </a:graphic>
      </p:graphicFrame>
      <p:sp>
        <p:nvSpPr>
          <p:cNvPr id="1104938" name="Text Box 42"/>
          <p:cNvSpPr txBox="1">
            <a:spLocks noChangeArrowheads="1"/>
          </p:cNvSpPr>
          <p:nvPr/>
        </p:nvSpPr>
        <p:spPr bwMode="auto">
          <a:xfrm>
            <a:off x="4724400" y="48768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Therefore, the margin is  </a:t>
            </a:r>
            <a:r>
              <a:rPr lang="en-US">
                <a:latin typeface="Times New Roman" pitchFamily="18" charset="0"/>
              </a:rPr>
              <a:t>2 / ||</a:t>
            </a:r>
            <a:r>
              <a:rPr lang="en-US" b="1">
                <a:latin typeface="Times New Roman" pitchFamily="18" charset="0"/>
              </a:rPr>
              <a:t>w</a:t>
            </a:r>
            <a:r>
              <a:rPr lang="en-US">
                <a:latin typeface="Times New Roman" pitchFamily="18" charset="0"/>
              </a:rPr>
              <a:t>||</a:t>
            </a:r>
            <a:r>
              <a:rPr lang="en-US" sz="20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4901" grpId="0"/>
      <p:bldP spid="1104918" grpId="0" animBg="1"/>
      <p:bldP spid="1104919" grpId="0" animBg="1"/>
      <p:bldP spid="1104923" grpId="0" animBg="1"/>
      <p:bldP spid="1104924" grpId="0" animBg="1"/>
      <p:bldP spid="1104925" grpId="0" animBg="1"/>
      <p:bldP spid="1104926" grpId="0" animBg="1"/>
      <p:bldP spid="1104927" grpId="0"/>
      <p:bldP spid="1104928" grpId="0" animBg="1"/>
      <p:bldP spid="1104929" grpId="0" animBg="1"/>
      <p:bldP spid="1104930" grpId="0" animBg="1"/>
      <p:bldP spid="1104932" grpId="0"/>
      <p:bldP spid="1104935" grpId="0"/>
      <p:bldP spid="1104938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458200" cy="609600"/>
          </a:xfrm>
        </p:spPr>
        <p:txBody>
          <a:bodyPr/>
          <a:lstStyle/>
          <a:p>
            <a:r>
              <a:rPr lang="en-US" dirty="0" smtClean="0"/>
              <a:t>Finding the maximum margin </a:t>
            </a:r>
            <a:r>
              <a:rPr lang="en-US" dirty="0" err="1" smtClean="0"/>
              <a:t>hyperplane</a:t>
            </a:r>
            <a:endParaRPr lang="en-US" dirty="0" smtClean="0"/>
          </a:p>
        </p:txBody>
      </p:sp>
      <p:sp>
        <p:nvSpPr>
          <p:cNvPr id="991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69848"/>
            <a:ext cx="7467600" cy="4873752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dirty="0" smtClean="0"/>
              <a:t>Maximize margin </a:t>
            </a:r>
            <a:r>
              <a:rPr lang="en-US" dirty="0" smtClean="0">
                <a:latin typeface="Times New Roman" pitchFamily="18" charset="0"/>
              </a:rPr>
              <a:t>2/||</a:t>
            </a:r>
            <a:r>
              <a:rPr lang="en-US" b="1" dirty="0" smtClean="0">
                <a:latin typeface="Times New Roman" pitchFamily="18" charset="0"/>
              </a:rPr>
              <a:t>w</a:t>
            </a:r>
            <a:r>
              <a:rPr lang="en-US" dirty="0" smtClean="0">
                <a:latin typeface="Times New Roman" pitchFamily="18" charset="0"/>
              </a:rPr>
              <a:t>||</a:t>
            </a:r>
          </a:p>
          <a:p>
            <a:pPr marL="533400" indent="-533400">
              <a:buFontTx/>
              <a:buAutoNum type="arabicPeriod"/>
            </a:pPr>
            <a:r>
              <a:rPr lang="en-US" dirty="0" smtClean="0"/>
              <a:t>Correctly classify all training data: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>
                <a:latin typeface="Times New Roman" pitchFamily="18" charset="0"/>
              </a:rPr>
              <a:t/>
            </a:r>
            <a:br>
              <a:rPr lang="en-US" i="1" dirty="0" smtClean="0">
                <a:latin typeface="Times New Roman" pitchFamily="18" charset="0"/>
              </a:rPr>
            </a:br>
            <a:r>
              <a:rPr lang="en-US" i="1" dirty="0" smtClean="0">
                <a:latin typeface="Times New Roman" pitchFamily="18" charset="0"/>
              </a:rPr>
              <a:t/>
            </a:r>
            <a:br>
              <a:rPr lang="en-US" i="1" dirty="0" smtClean="0">
                <a:latin typeface="Times New Roman" pitchFamily="18" charset="0"/>
              </a:rPr>
            </a:br>
            <a:endParaRPr lang="en-US" sz="800" dirty="0" smtClean="0">
              <a:latin typeface="Times New Roman" pitchFamily="18" charset="0"/>
              <a:cs typeface="Arial" charset="0"/>
            </a:endParaRPr>
          </a:p>
          <a:p>
            <a:pPr marL="533400" indent="-533400"/>
            <a:r>
              <a:rPr lang="en-US" i="1" dirty="0" smtClean="0">
                <a:cs typeface="Arial" charset="0"/>
              </a:rPr>
              <a:t>Quadratic optimization problem</a:t>
            </a:r>
            <a:r>
              <a:rPr lang="en-US" dirty="0" smtClean="0">
                <a:cs typeface="Arial" charset="0"/>
              </a:rPr>
              <a:t>:</a:t>
            </a:r>
            <a:br>
              <a:rPr lang="en-US" dirty="0" smtClean="0">
                <a:cs typeface="Arial" charset="0"/>
              </a:rPr>
            </a:br>
            <a:endParaRPr lang="en-US" dirty="0" smtClean="0">
              <a:cs typeface="Arial" charset="0"/>
            </a:endParaRPr>
          </a:p>
          <a:p>
            <a:pPr marL="533400" indent="-533400"/>
            <a:r>
              <a:rPr lang="en-US" dirty="0" smtClean="0">
                <a:cs typeface="Arial" charset="0"/>
              </a:rPr>
              <a:t>	Minimize</a:t>
            </a:r>
            <a:br>
              <a:rPr lang="en-US" dirty="0" smtClean="0">
                <a:cs typeface="Arial" charset="0"/>
              </a:rPr>
            </a:br>
            <a:r>
              <a:rPr lang="en-US" dirty="0" smtClean="0">
                <a:cs typeface="Arial" charset="0"/>
              </a:rPr>
              <a:t/>
            </a:r>
            <a:br>
              <a:rPr lang="en-US" dirty="0" smtClean="0">
                <a:cs typeface="Arial" charset="0"/>
              </a:rPr>
            </a:br>
            <a:r>
              <a:rPr lang="en-US" dirty="0" smtClean="0">
                <a:cs typeface="Arial" charset="0"/>
              </a:rPr>
              <a:t>	Subject to  </a:t>
            </a:r>
            <a:r>
              <a:rPr lang="en-US" i="1" dirty="0" err="1" smtClean="0">
                <a:latin typeface="Times New Roman" pitchFamily="18" charset="0"/>
              </a:rPr>
              <a:t>y</a:t>
            </a:r>
            <a:r>
              <a:rPr lang="en-US" i="1" baseline="-25000" dirty="0" err="1" smtClean="0">
                <a:latin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err="1" smtClean="0">
                <a:latin typeface="Times New Roman" pitchFamily="18" charset="0"/>
              </a:rPr>
              <a:t>w</a:t>
            </a:r>
            <a:r>
              <a:rPr lang="en-US" dirty="0" err="1" smtClean="0">
                <a:latin typeface="Times New Roman" pitchFamily="18" charset="0"/>
                <a:cs typeface="Arial" charset="0"/>
              </a:rPr>
              <a:t>·</a:t>
            </a:r>
            <a:r>
              <a:rPr lang="en-US" b="1" i="1" dirty="0" err="1" smtClean="0">
                <a:latin typeface="Times New Roman" pitchFamily="18" charset="0"/>
                <a:cs typeface="Arial" charset="0"/>
              </a:rPr>
              <a:t>x</a:t>
            </a:r>
            <a:r>
              <a:rPr lang="en-US" i="1" baseline="-25000" dirty="0" err="1" smtClean="0">
                <a:latin typeface="Times New Roman" pitchFamily="18" charset="0"/>
                <a:cs typeface="Arial" charset="0"/>
              </a:rPr>
              <a:t>i</a:t>
            </a:r>
            <a:r>
              <a:rPr lang="en-US" dirty="0" err="1" smtClean="0">
                <a:latin typeface="Times New Roman" pitchFamily="18" charset="0"/>
                <a:cs typeface="Arial" charset="0"/>
              </a:rPr>
              <a:t>+</a:t>
            </a:r>
            <a:r>
              <a:rPr lang="en-US" i="1" dirty="0" err="1" smtClean="0">
                <a:latin typeface="Times New Roman" pitchFamily="18" charset="0"/>
                <a:cs typeface="Arial" charset="0"/>
              </a:rPr>
              <a:t>b</a:t>
            </a:r>
            <a:r>
              <a:rPr lang="en-US" dirty="0" smtClean="0">
                <a:latin typeface="Times New Roman" pitchFamily="18" charset="0"/>
                <a:cs typeface="Arial" charset="0"/>
              </a:rPr>
              <a:t>) ≥ 1</a:t>
            </a:r>
            <a:endParaRPr lang="en-US" dirty="0" smtClean="0">
              <a:cs typeface="Arial" charset="0"/>
            </a:endParaRPr>
          </a:p>
          <a:p>
            <a:pPr marL="533400" indent="-533400">
              <a:buFontTx/>
              <a:buAutoNum type="arabicPeriod"/>
            </a:pPr>
            <a:endParaRPr lang="el-GR" dirty="0" smtClean="0"/>
          </a:p>
        </p:txBody>
      </p:sp>
      <p:sp>
        <p:nvSpPr>
          <p:cNvPr id="6150" name="Text Box 15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4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  <p:graphicFrame>
        <p:nvGraphicFramePr>
          <p:cNvPr id="991249" name="Object 17"/>
          <p:cNvGraphicFramePr>
            <a:graphicFrameLocks noChangeAspect="1"/>
          </p:cNvGraphicFramePr>
          <p:nvPr>
            <p:ph sz="half" idx="4294967295"/>
          </p:nvPr>
        </p:nvGraphicFramePr>
        <p:xfrm>
          <a:off x="3352800" y="3725736"/>
          <a:ext cx="1287463" cy="1077912"/>
        </p:xfrm>
        <a:graphic>
          <a:graphicData uri="http://schemas.openxmlformats.org/presentationml/2006/ole">
            <p:oleObj spid="_x0000_s177154" name="Equation" r:id="rId5" imgW="469800" imgH="393480" progId="Equation.3">
              <p:embed/>
            </p:oleObj>
          </a:graphicData>
        </a:graphic>
      </p:graphicFrame>
      <p:sp>
        <p:nvSpPr>
          <p:cNvPr id="991251" name="Rectangle 19"/>
          <p:cNvSpPr>
            <a:spLocks noChangeArrowheads="1"/>
          </p:cNvSpPr>
          <p:nvPr/>
        </p:nvSpPr>
        <p:spPr bwMode="auto">
          <a:xfrm>
            <a:off x="1371600" y="3736848"/>
            <a:ext cx="4343400" cy="1828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91252" name="Object 20"/>
          <p:cNvGraphicFramePr>
            <a:graphicFrameLocks noChangeAspect="1"/>
          </p:cNvGraphicFramePr>
          <p:nvPr>
            <p:ph sz="half" idx="4294967295"/>
          </p:nvPr>
        </p:nvGraphicFramePr>
        <p:xfrm>
          <a:off x="1219200" y="2136648"/>
          <a:ext cx="5181600" cy="1014412"/>
        </p:xfrm>
        <a:graphic>
          <a:graphicData uri="http://schemas.openxmlformats.org/presentationml/2006/ole">
            <p:oleObj spid="_x0000_s177155" name="Equation" r:id="rId6" imgW="233676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235" grpId="0" build="p"/>
      <p:bldP spid="991251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9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838200"/>
          </a:xfrm>
          <a:noFill/>
        </p:spPr>
        <p:txBody>
          <a:bodyPr/>
          <a:lstStyle/>
          <a:p>
            <a:r>
              <a:rPr lang="en-US" smtClean="0"/>
              <a:t>Finding the maximum margin hyperplane</a:t>
            </a: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534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Solution:</a:t>
            </a:r>
            <a:br>
              <a:rPr lang="en-US" smtClean="0"/>
            </a:br>
            <a:r>
              <a:rPr lang="en-US" sz="800" smtClean="0"/>
              <a:t/>
            </a:r>
            <a:br>
              <a:rPr lang="en-US" sz="800" smtClean="0"/>
            </a:br>
            <a:r>
              <a:rPr lang="en-US" smtClean="0"/>
              <a:t>		</a:t>
            </a:r>
            <a:endParaRPr lang="el-GR" smtClean="0"/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2701925" y="874713"/>
          <a:ext cx="2195513" cy="649287"/>
        </p:xfrm>
        <a:graphic>
          <a:graphicData uri="http://schemas.openxmlformats.org/presentationml/2006/ole">
            <p:oleObj spid="_x0000_s178178" name="Equation" r:id="rId4" imgW="901440" imgH="266400" progId="Equation.3">
              <p:embed/>
            </p:oleObj>
          </a:graphicData>
        </a:graphic>
      </p:graphicFrame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5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  <p:sp>
        <p:nvSpPr>
          <p:cNvPr id="1146892" name="Line 12"/>
          <p:cNvSpPr>
            <a:spLocks noChangeShapeType="1"/>
          </p:cNvSpPr>
          <p:nvPr/>
        </p:nvSpPr>
        <p:spPr bwMode="auto">
          <a:xfrm flipV="1">
            <a:off x="2838450" y="1377950"/>
            <a:ext cx="11430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46893" name="Line 13"/>
          <p:cNvSpPr>
            <a:spLocks noChangeShapeType="1"/>
          </p:cNvSpPr>
          <p:nvPr/>
        </p:nvSpPr>
        <p:spPr bwMode="auto">
          <a:xfrm flipV="1">
            <a:off x="4210050" y="1377950"/>
            <a:ext cx="3810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46894" name="Text Box 14"/>
          <p:cNvSpPr txBox="1">
            <a:spLocks noChangeArrowheads="1"/>
          </p:cNvSpPr>
          <p:nvPr/>
        </p:nvSpPr>
        <p:spPr bwMode="auto">
          <a:xfrm>
            <a:off x="3671888" y="2216150"/>
            <a:ext cx="1346200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Support </a:t>
            </a:r>
            <a:br>
              <a:rPr lang="en-US"/>
            </a:br>
            <a:r>
              <a:rPr lang="en-US"/>
              <a:t>vector</a:t>
            </a:r>
          </a:p>
        </p:txBody>
      </p:sp>
      <p:sp>
        <p:nvSpPr>
          <p:cNvPr id="1146895" name="Text Box 15"/>
          <p:cNvSpPr txBox="1">
            <a:spLocks noChangeArrowheads="1"/>
          </p:cNvSpPr>
          <p:nvPr/>
        </p:nvSpPr>
        <p:spPr bwMode="auto">
          <a:xfrm>
            <a:off x="2057400" y="2216150"/>
            <a:ext cx="1212850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learned</a:t>
            </a:r>
            <a:br>
              <a:rPr lang="en-US"/>
            </a:br>
            <a:r>
              <a:rPr lang="en-US"/>
              <a:t>weight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892" grpId="0" animBg="1"/>
      <p:bldP spid="1146893" grpId="0" animBg="1"/>
      <p:bldP spid="1146894" grpId="0" animBg="1"/>
      <p:bldP spid="1146895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685800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Finding the maximum margin </a:t>
            </a:r>
            <a:r>
              <a:rPr lang="en-US" dirty="0" err="1" smtClean="0"/>
              <a:t>hyperplane</a:t>
            </a:r>
            <a:endParaRPr lang="en-US" dirty="0" smtClean="0"/>
          </a:p>
        </p:txBody>
      </p:sp>
      <p:sp>
        <p:nvSpPr>
          <p:cNvPr id="115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534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Solution:</a:t>
            </a:r>
            <a:br>
              <a:rPr lang="en-US" smtClean="0"/>
            </a:br>
            <a:r>
              <a:rPr lang="en-US" sz="800" smtClean="0"/>
              <a:t/>
            </a:r>
            <a:br>
              <a:rPr lang="en-US" sz="800" smtClean="0"/>
            </a:br>
            <a:r>
              <a:rPr lang="en-US" smtClean="0"/>
              <a:t>		  </a:t>
            </a:r>
            <a:r>
              <a:rPr lang="en-US" i="1" smtClean="0">
                <a:latin typeface="Times New Roman" pitchFamily="18" charset="0"/>
              </a:rPr>
              <a:t>b</a:t>
            </a:r>
            <a:r>
              <a:rPr lang="en-US" smtClean="0">
                <a:latin typeface="Times New Roman" pitchFamily="18" charset="0"/>
              </a:rPr>
              <a:t> = </a:t>
            </a:r>
            <a:r>
              <a:rPr lang="en-US" i="1" smtClean="0">
                <a:latin typeface="Times New Roman" pitchFamily="18" charset="0"/>
              </a:rPr>
              <a:t>y</a:t>
            </a:r>
            <a:r>
              <a:rPr lang="en-US" i="1" baseline="-25000" smtClean="0">
                <a:latin typeface="Times New Roman" pitchFamily="18" charset="0"/>
              </a:rPr>
              <a:t>i</a:t>
            </a:r>
            <a:r>
              <a:rPr lang="en-US" smtClean="0">
                <a:latin typeface="Times New Roman" pitchFamily="18" charset="0"/>
              </a:rPr>
              <a:t> – </a:t>
            </a:r>
            <a:r>
              <a:rPr lang="en-US" b="1" smtClean="0">
                <a:latin typeface="Times New Roman" pitchFamily="18" charset="0"/>
              </a:rPr>
              <a:t>w</a:t>
            </a:r>
            <a:r>
              <a:rPr lang="en-US" smtClean="0">
                <a:latin typeface="Times New Roman" pitchFamily="18" charset="0"/>
                <a:cs typeface="Arial" charset="0"/>
              </a:rPr>
              <a:t>·</a:t>
            </a:r>
            <a:r>
              <a:rPr lang="en-US" b="1" smtClean="0">
                <a:latin typeface="Times New Roman" pitchFamily="18" charset="0"/>
                <a:cs typeface="Arial" charset="0"/>
              </a:rPr>
              <a:t>x</a:t>
            </a:r>
            <a:r>
              <a:rPr lang="en-US" i="1" baseline="-25000" smtClean="0">
                <a:latin typeface="Times New Roman" pitchFamily="18" charset="0"/>
                <a:cs typeface="Arial" charset="0"/>
              </a:rPr>
              <a:t>i</a:t>
            </a:r>
            <a:r>
              <a:rPr lang="en-US" smtClean="0">
                <a:cs typeface="Arial" charset="0"/>
              </a:rPr>
              <a:t>   for any support vector</a:t>
            </a:r>
            <a:r>
              <a:rPr lang="en-US" smtClean="0"/>
              <a:t/>
            </a:r>
            <a:br>
              <a:rPr lang="en-US" smtClean="0"/>
            </a:br>
            <a:endParaRPr lang="en-US" sz="800" smtClean="0"/>
          </a:p>
          <a:p>
            <a:pPr>
              <a:buFontTx/>
              <a:buChar char="•"/>
            </a:pPr>
            <a:r>
              <a:rPr lang="en-US" smtClean="0"/>
              <a:t>Classification function (decision boundary):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>
              <a:buFontTx/>
              <a:buChar char="•"/>
            </a:pPr>
            <a:r>
              <a:rPr lang="el-GR" smtClean="0"/>
              <a:t>Notice that it relies on an </a:t>
            </a:r>
            <a:r>
              <a:rPr lang="el-GR" i="1" smtClean="0"/>
              <a:t>inner product </a:t>
            </a:r>
            <a:r>
              <a:rPr lang="el-GR" smtClean="0"/>
              <a:t>between the test</a:t>
            </a:r>
            <a:r>
              <a:rPr lang="en-US" smtClean="0"/>
              <a:t> </a:t>
            </a:r>
            <a:r>
              <a:rPr lang="el-GR" smtClean="0"/>
              <a:t>point </a:t>
            </a:r>
            <a:r>
              <a:rPr lang="el-GR" b="1" i="1" smtClean="0"/>
              <a:t>x</a:t>
            </a:r>
            <a:r>
              <a:rPr lang="el-GR" b="1" smtClean="0"/>
              <a:t> </a:t>
            </a:r>
            <a:r>
              <a:rPr lang="el-GR" smtClean="0"/>
              <a:t>and the support vectors </a:t>
            </a:r>
            <a:r>
              <a:rPr lang="el-GR" b="1" i="1" smtClean="0"/>
              <a:t>x</a:t>
            </a:r>
            <a:r>
              <a:rPr lang="el-GR" i="1" baseline="-25000" smtClean="0"/>
              <a:t>i</a:t>
            </a:r>
            <a:endParaRPr lang="en-US" i="1" baseline="-25000" smtClean="0"/>
          </a:p>
          <a:p>
            <a:pPr>
              <a:buFontTx/>
              <a:buChar char="•"/>
            </a:pPr>
            <a:r>
              <a:rPr lang="el-GR" smtClean="0"/>
              <a:t>Solving the optimization problem also involves</a:t>
            </a:r>
            <a:r>
              <a:rPr lang="en-US" smtClean="0"/>
              <a:t> </a:t>
            </a:r>
            <a:r>
              <a:rPr lang="el-GR" smtClean="0"/>
              <a:t>computing the inner products </a:t>
            </a:r>
            <a:r>
              <a:rPr lang="el-GR" b="1" i="1" smtClean="0"/>
              <a:t>x</a:t>
            </a:r>
            <a:r>
              <a:rPr lang="el-GR" i="1" baseline="-25000" smtClean="0"/>
              <a:t>i</a:t>
            </a:r>
            <a:r>
              <a:rPr lang="en-US" b="1" smtClean="0"/>
              <a:t> </a:t>
            </a:r>
            <a:r>
              <a:rPr lang="en-US" smtClean="0">
                <a:latin typeface="Times New Roman" pitchFamily="18" charset="0"/>
                <a:cs typeface="Arial" charset="0"/>
              </a:rPr>
              <a:t>· </a:t>
            </a:r>
            <a:r>
              <a:rPr lang="el-GR" b="1" i="1" smtClean="0"/>
              <a:t>x</a:t>
            </a:r>
            <a:r>
              <a:rPr lang="en-US" i="1" baseline="-25000" smtClean="0"/>
              <a:t>j</a:t>
            </a:r>
            <a:r>
              <a:rPr lang="el-GR" b="1" smtClean="0"/>
              <a:t> </a:t>
            </a:r>
            <a:r>
              <a:rPr lang="el-GR" smtClean="0"/>
              <a:t>between all pairs of</a:t>
            </a:r>
            <a:r>
              <a:rPr lang="en-US" smtClean="0"/>
              <a:t> </a:t>
            </a:r>
            <a:r>
              <a:rPr lang="el-GR" smtClean="0"/>
              <a:t>training points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2701925" y="874713"/>
          <a:ext cx="2195513" cy="649287"/>
        </p:xfrm>
        <a:graphic>
          <a:graphicData uri="http://schemas.openxmlformats.org/presentationml/2006/ole">
            <p:oleObj spid="_x0000_s179202" name="Equation" r:id="rId4" imgW="901440" imgH="266400" progId="Equation.3">
              <p:embed/>
            </p:oleObj>
          </a:graphicData>
        </a:graphic>
      </p:graphicFrame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5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  <p:graphicFrame>
        <p:nvGraphicFramePr>
          <p:cNvPr id="1150982" name="Object 6"/>
          <p:cNvGraphicFramePr>
            <a:graphicFrameLocks noChangeAspect="1"/>
          </p:cNvGraphicFramePr>
          <p:nvPr>
            <p:ph sz="half" idx="4294967295"/>
          </p:nvPr>
        </p:nvGraphicFramePr>
        <p:xfrm>
          <a:off x="2743200" y="2438400"/>
          <a:ext cx="4572000" cy="727075"/>
        </p:xfrm>
        <a:graphic>
          <a:graphicData uri="http://schemas.openxmlformats.org/presentationml/2006/ole">
            <p:oleObj spid="_x0000_s179203" name="Equation" r:id="rId6" imgW="167616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0979" grpId="0" build="p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5" name="Rectangle 3"/>
          <p:cNvSpPr>
            <a:spLocks noChangeArrowheads="1"/>
          </p:cNvSpPr>
          <p:nvPr/>
        </p:nvSpPr>
        <p:spPr bwMode="auto">
          <a:xfrm>
            <a:off x="228600" y="1066800"/>
            <a:ext cx="8763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zh-CN" sz="2800">
                <a:ea typeface="宋体" pitchFamily="2" charset="-122"/>
              </a:rPr>
              <a:t>Datasets that are linearly separable work out great:</a:t>
            </a:r>
            <a:br>
              <a:rPr lang="en-US" altLang="zh-CN" sz="2800">
                <a:ea typeface="宋体" pitchFamily="2" charset="-122"/>
              </a:rPr>
            </a:br>
            <a:endParaRPr lang="en-US" altLang="zh-CN" sz="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zh-CN" sz="800">
                <a:ea typeface="宋体" pitchFamily="2" charset="-122"/>
              </a:rPr>
              <a:t/>
            </a:r>
            <a:br>
              <a:rPr lang="en-US" altLang="zh-CN" sz="800">
                <a:ea typeface="宋体" pitchFamily="2" charset="-122"/>
              </a:rPr>
            </a:br>
            <a:r>
              <a:rPr lang="en-US" altLang="zh-CN" sz="800">
                <a:ea typeface="宋体" pitchFamily="2" charset="-122"/>
              </a:rPr>
              <a:t/>
            </a:r>
            <a:br>
              <a:rPr lang="en-US" altLang="zh-CN" sz="800">
                <a:ea typeface="宋体" pitchFamily="2" charset="-122"/>
              </a:rPr>
            </a:br>
            <a:endParaRPr lang="en-US" altLang="zh-CN" sz="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zh-CN" sz="800">
                <a:ea typeface="宋体" pitchFamily="2" charset="-122"/>
              </a:rPr>
              <a:t/>
            </a:r>
            <a:br>
              <a:rPr lang="en-US" altLang="zh-CN" sz="800">
                <a:ea typeface="宋体" pitchFamily="2" charset="-122"/>
              </a:rPr>
            </a:br>
            <a:endParaRPr lang="en-US" altLang="zh-CN" sz="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zh-CN" sz="2800">
                <a:ea typeface="宋体" pitchFamily="2" charset="-122"/>
              </a:rPr>
              <a:t>But what if the dataset is just too hard? </a:t>
            </a:r>
            <a:br>
              <a:rPr lang="en-US" altLang="zh-CN" sz="2800">
                <a:ea typeface="宋体" pitchFamily="2" charset="-122"/>
              </a:rPr>
            </a:br>
            <a:endParaRPr lang="en-US" altLang="zh-CN" sz="2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zh-CN" sz="2800"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zh-CN" sz="2800">
                <a:ea typeface="宋体" pitchFamily="2" charset="-122"/>
              </a:rPr>
              <a:t>We can map it to a higher-dimensional space:</a:t>
            </a:r>
          </a:p>
        </p:txBody>
      </p:sp>
      <p:sp>
        <p:nvSpPr>
          <p:cNvPr id="1155076" name="Text Box 4"/>
          <p:cNvSpPr txBox="1">
            <a:spLocks noChangeArrowheads="1"/>
          </p:cNvSpPr>
          <p:nvPr/>
        </p:nvSpPr>
        <p:spPr bwMode="auto">
          <a:xfrm>
            <a:off x="4267200" y="6324600"/>
            <a:ext cx="342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1800">
                <a:latin typeface="Times New Roman" pitchFamily="18" charset="0"/>
                <a:ea typeface="宋体" pitchFamily="2" charset="-122"/>
              </a:rPr>
              <a:t>0</a:t>
            </a:r>
          </a:p>
        </p:txBody>
      </p:sp>
      <p:sp>
        <p:nvSpPr>
          <p:cNvPr id="1155077" name="Text Box 5"/>
          <p:cNvSpPr txBox="1">
            <a:spLocks noChangeArrowheads="1"/>
          </p:cNvSpPr>
          <p:nvPr/>
        </p:nvSpPr>
        <p:spPr bwMode="auto">
          <a:xfrm>
            <a:off x="6324600" y="6324600"/>
            <a:ext cx="457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1800" i="1">
                <a:latin typeface="Times New Roman" pitchFamily="18" charset="0"/>
                <a:ea typeface="宋体" pitchFamily="2" charset="-122"/>
              </a:rPr>
              <a:t>x</a:t>
            </a:r>
            <a:endParaRPr lang="en-US" altLang="zh-CN" sz="1800" i="1" baseline="30000"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95550" y="3462338"/>
            <a:ext cx="4286250" cy="423862"/>
            <a:chOff x="1056" y="2322"/>
            <a:chExt cx="2700" cy="267"/>
          </a:xfrm>
        </p:grpSpPr>
        <p:sp>
          <p:nvSpPr>
            <p:cNvPr id="21550" name="Line 7"/>
            <p:cNvSpPr>
              <a:spLocks noChangeShapeType="1"/>
            </p:cNvSpPr>
            <p:nvPr/>
          </p:nvSpPr>
          <p:spPr bwMode="auto">
            <a:xfrm>
              <a:off x="1056" y="23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1" name="AutoShape 8"/>
            <p:cNvSpPr>
              <a:spLocks noChangeArrowheads="1"/>
            </p:cNvSpPr>
            <p:nvPr/>
          </p:nvSpPr>
          <p:spPr bwMode="auto">
            <a:xfrm>
              <a:off x="13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2" name="Line 9"/>
            <p:cNvSpPr>
              <a:spLocks noChangeShapeType="1"/>
            </p:cNvSpPr>
            <p:nvPr/>
          </p:nvSpPr>
          <p:spPr bwMode="auto">
            <a:xfrm>
              <a:off x="2196" y="23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Text Box 10"/>
            <p:cNvSpPr txBox="1">
              <a:spLocks noChangeArrowheads="1"/>
            </p:cNvSpPr>
            <p:nvPr/>
          </p:nvSpPr>
          <p:spPr bwMode="auto">
            <a:xfrm>
              <a:off x="2106" y="2358"/>
              <a:ext cx="21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21554" name="AutoShape 11"/>
            <p:cNvSpPr>
              <a:spLocks noChangeArrowheads="1"/>
            </p:cNvSpPr>
            <p:nvPr/>
          </p:nvSpPr>
          <p:spPr bwMode="auto">
            <a:xfrm>
              <a:off x="1563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5" name="AutoShape 12"/>
            <p:cNvSpPr>
              <a:spLocks noChangeArrowheads="1"/>
            </p:cNvSpPr>
            <p:nvPr/>
          </p:nvSpPr>
          <p:spPr bwMode="auto">
            <a:xfrm>
              <a:off x="18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6" name="AutoShape 13"/>
            <p:cNvSpPr>
              <a:spLocks noChangeArrowheads="1"/>
            </p:cNvSpPr>
            <p:nvPr/>
          </p:nvSpPr>
          <p:spPr bwMode="auto">
            <a:xfrm>
              <a:off x="199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7" name="AutoShape 14"/>
            <p:cNvSpPr>
              <a:spLocks noChangeArrowheads="1"/>
            </p:cNvSpPr>
            <p:nvPr/>
          </p:nvSpPr>
          <p:spPr bwMode="auto">
            <a:xfrm>
              <a:off x="25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8" name="AutoShape 15"/>
            <p:cNvSpPr>
              <a:spLocks noChangeArrowheads="1"/>
            </p:cNvSpPr>
            <p:nvPr/>
          </p:nvSpPr>
          <p:spPr bwMode="auto">
            <a:xfrm>
              <a:off x="267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9" name="AutoShape 16"/>
            <p:cNvSpPr>
              <a:spLocks noChangeArrowheads="1"/>
            </p:cNvSpPr>
            <p:nvPr/>
          </p:nvSpPr>
          <p:spPr bwMode="auto">
            <a:xfrm>
              <a:off x="2451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0" name="AutoShape 17"/>
            <p:cNvSpPr>
              <a:spLocks noChangeArrowheads="1"/>
            </p:cNvSpPr>
            <p:nvPr/>
          </p:nvSpPr>
          <p:spPr bwMode="auto">
            <a:xfrm>
              <a:off x="291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1" name="AutoShape 18"/>
            <p:cNvSpPr>
              <a:spLocks noChangeArrowheads="1"/>
            </p:cNvSpPr>
            <p:nvPr/>
          </p:nvSpPr>
          <p:spPr bwMode="auto">
            <a:xfrm>
              <a:off x="30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2" name="AutoShape 19"/>
            <p:cNvSpPr>
              <a:spLocks noChangeArrowheads="1"/>
            </p:cNvSpPr>
            <p:nvPr/>
          </p:nvSpPr>
          <p:spPr bwMode="auto">
            <a:xfrm>
              <a:off x="3375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63" name="Text Box 20"/>
            <p:cNvSpPr txBox="1">
              <a:spLocks noChangeArrowheads="1"/>
            </p:cNvSpPr>
            <p:nvPr/>
          </p:nvSpPr>
          <p:spPr bwMode="auto">
            <a:xfrm>
              <a:off x="3468" y="2322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latin typeface="Times New Roman" pitchFamily="18" charset="0"/>
                  <a:ea typeface="宋体" pitchFamily="2" charset="-122"/>
                </a:rPr>
                <a:t>x</a:t>
              </a:r>
              <a:endParaRPr lang="en-US" altLang="zh-CN" sz="1800" i="1" baseline="30000"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457450" y="1752600"/>
            <a:ext cx="4324350" cy="642938"/>
            <a:chOff x="1056" y="1284"/>
            <a:chExt cx="2724" cy="405"/>
          </a:xfrm>
        </p:grpSpPr>
        <p:sp>
          <p:nvSpPr>
            <p:cNvPr id="21534" name="Line 22"/>
            <p:cNvSpPr>
              <a:spLocks noChangeShapeType="1"/>
            </p:cNvSpPr>
            <p:nvPr/>
          </p:nvSpPr>
          <p:spPr bwMode="auto">
            <a:xfrm>
              <a:off x="1056" y="14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AutoShape 23"/>
            <p:cNvSpPr>
              <a:spLocks noChangeArrowheads="1"/>
            </p:cNvSpPr>
            <p:nvPr/>
          </p:nvSpPr>
          <p:spPr bwMode="auto">
            <a:xfrm>
              <a:off x="13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6" name="Line 24"/>
            <p:cNvSpPr>
              <a:spLocks noChangeShapeType="1"/>
            </p:cNvSpPr>
            <p:nvPr/>
          </p:nvSpPr>
          <p:spPr bwMode="auto">
            <a:xfrm>
              <a:off x="2196" y="14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Text Box 25"/>
            <p:cNvSpPr txBox="1">
              <a:spLocks noChangeArrowheads="1"/>
            </p:cNvSpPr>
            <p:nvPr/>
          </p:nvSpPr>
          <p:spPr bwMode="auto">
            <a:xfrm>
              <a:off x="2106" y="1458"/>
              <a:ext cx="21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>
                  <a:latin typeface="Times New Roman" pitchFamily="18" charset="0"/>
                  <a:ea typeface="宋体" pitchFamily="2" charset="-122"/>
                </a:rPr>
                <a:t>0</a:t>
              </a:r>
            </a:p>
          </p:txBody>
        </p:sp>
        <p:sp>
          <p:nvSpPr>
            <p:cNvPr id="21538" name="AutoShape 26"/>
            <p:cNvSpPr>
              <a:spLocks noChangeArrowheads="1"/>
            </p:cNvSpPr>
            <p:nvPr/>
          </p:nvSpPr>
          <p:spPr bwMode="auto">
            <a:xfrm>
              <a:off x="1563" y="14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9" name="AutoShape 27"/>
            <p:cNvSpPr>
              <a:spLocks noChangeArrowheads="1"/>
            </p:cNvSpPr>
            <p:nvPr/>
          </p:nvSpPr>
          <p:spPr bwMode="auto">
            <a:xfrm>
              <a:off x="1863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0" name="AutoShape 28"/>
            <p:cNvSpPr>
              <a:spLocks noChangeArrowheads="1"/>
            </p:cNvSpPr>
            <p:nvPr/>
          </p:nvSpPr>
          <p:spPr bwMode="auto">
            <a:xfrm>
              <a:off x="199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1" name="AutoShape 29"/>
            <p:cNvSpPr>
              <a:spLocks noChangeArrowheads="1"/>
            </p:cNvSpPr>
            <p:nvPr/>
          </p:nvSpPr>
          <p:spPr bwMode="auto">
            <a:xfrm>
              <a:off x="25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2" name="AutoShape 30"/>
            <p:cNvSpPr>
              <a:spLocks noChangeArrowheads="1"/>
            </p:cNvSpPr>
            <p:nvPr/>
          </p:nvSpPr>
          <p:spPr bwMode="auto">
            <a:xfrm>
              <a:off x="2679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3" name="AutoShape 31"/>
            <p:cNvSpPr>
              <a:spLocks noChangeArrowheads="1"/>
            </p:cNvSpPr>
            <p:nvPr/>
          </p:nvSpPr>
          <p:spPr bwMode="auto">
            <a:xfrm>
              <a:off x="2451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4" name="Line 32"/>
            <p:cNvSpPr>
              <a:spLocks noChangeShapeType="1"/>
            </p:cNvSpPr>
            <p:nvPr/>
          </p:nvSpPr>
          <p:spPr bwMode="auto">
            <a:xfrm>
              <a:off x="2268" y="1302"/>
              <a:ext cx="0" cy="34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Oval 33"/>
            <p:cNvSpPr>
              <a:spLocks noChangeArrowheads="1"/>
            </p:cNvSpPr>
            <p:nvPr/>
          </p:nvSpPr>
          <p:spPr bwMode="auto">
            <a:xfrm>
              <a:off x="2405" y="139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6" name="Oval 34"/>
            <p:cNvSpPr>
              <a:spLocks noChangeArrowheads="1"/>
            </p:cNvSpPr>
            <p:nvPr/>
          </p:nvSpPr>
          <p:spPr bwMode="auto">
            <a:xfrm>
              <a:off x="1955" y="1387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7" name="Line 35"/>
            <p:cNvSpPr>
              <a:spLocks noChangeShapeType="1"/>
            </p:cNvSpPr>
            <p:nvPr/>
          </p:nvSpPr>
          <p:spPr bwMode="auto">
            <a:xfrm flipH="1" flipV="1">
              <a:off x="247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Line 36"/>
            <p:cNvSpPr>
              <a:spLocks noChangeShapeType="1"/>
            </p:cNvSpPr>
            <p:nvPr/>
          </p:nvSpPr>
          <p:spPr bwMode="auto">
            <a:xfrm flipH="1" flipV="1">
              <a:off x="202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49" name="Text Box 37"/>
            <p:cNvSpPr txBox="1">
              <a:spLocks noChangeArrowheads="1"/>
            </p:cNvSpPr>
            <p:nvPr/>
          </p:nvSpPr>
          <p:spPr bwMode="auto">
            <a:xfrm>
              <a:off x="3492" y="1410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latin typeface="Times New Roman" pitchFamily="18" charset="0"/>
                  <a:ea typeface="宋体" pitchFamily="2" charset="-122"/>
                </a:rPr>
                <a:t>x</a:t>
              </a:r>
              <a:endParaRPr lang="en-US" altLang="zh-CN" sz="1800" i="1" baseline="30000">
                <a:latin typeface="Times New Roman" pitchFamily="18" charset="0"/>
                <a:ea typeface="宋体" pitchFamily="2" charset="-122"/>
              </a:endParaRP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2514600" y="4724400"/>
            <a:ext cx="4352925" cy="1827213"/>
            <a:chOff x="1122" y="2874"/>
            <a:chExt cx="2742" cy="1151"/>
          </a:xfrm>
        </p:grpSpPr>
        <p:sp>
          <p:nvSpPr>
            <p:cNvPr id="21514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0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1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2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3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4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5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6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7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latin typeface="Times New Roman" pitchFamily="18" charset="0"/>
                  <a:ea typeface="宋体" pitchFamily="2" charset="-122"/>
                </a:rPr>
                <a:t>x</a:t>
              </a:r>
              <a:r>
                <a:rPr lang="en-US" altLang="zh-CN" sz="1800" i="1" baseline="30000">
                  <a:latin typeface="Times New Roman" pitchFamily="18" charset="0"/>
                  <a:ea typeface="宋体" pitchFamily="2" charset="-122"/>
                </a:rPr>
                <a:t>2</a:t>
              </a:r>
            </a:p>
          </p:txBody>
        </p:sp>
        <p:sp>
          <p:nvSpPr>
            <p:cNvPr id="21528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9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0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1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2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33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2" name="Rectangle 59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655638"/>
          </a:xfrm>
        </p:spPr>
        <p:txBody>
          <a:bodyPr/>
          <a:lstStyle/>
          <a:p>
            <a:r>
              <a:rPr lang="en-US" dirty="0" smtClean="0"/>
              <a:t>Nonlinear SVMs</a:t>
            </a:r>
          </a:p>
        </p:txBody>
      </p:sp>
      <p:sp>
        <p:nvSpPr>
          <p:cNvPr id="21513" name="Text Box 60"/>
          <p:cNvSpPr txBox="1">
            <a:spLocks noChangeArrowheads="1"/>
          </p:cNvSpPr>
          <p:nvPr/>
        </p:nvSpPr>
        <p:spPr bwMode="auto">
          <a:xfrm>
            <a:off x="6754813" y="6477000"/>
            <a:ext cx="2312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Slide credit: Andrew Moore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5075" grpId="0" build="allAtOnce"/>
      <p:bldP spid="1155076" grpId="0"/>
      <p:bldP spid="1155077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5" name="Rectangle 60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0772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zh-CN" dirty="0" smtClean="0">
                <a:ea typeface="宋体" pitchFamily="2" charset="-122"/>
              </a:rPr>
              <a:t>General idea: the original input space can always be mapped to some higher-dimensional feature space where the training set is separable:</a:t>
            </a:r>
          </a:p>
          <a:p>
            <a:pPr>
              <a:buFontTx/>
              <a:buChar char="•"/>
            </a:pPr>
            <a:endParaRPr lang="en-US" dirty="0" smtClean="0"/>
          </a:p>
        </p:txBody>
      </p:sp>
      <p:sp>
        <p:nvSpPr>
          <p:cNvPr id="22530" name="Line 4"/>
          <p:cNvSpPr>
            <a:spLocks noChangeShapeType="1"/>
          </p:cNvSpPr>
          <p:nvPr/>
        </p:nvSpPr>
        <p:spPr bwMode="auto">
          <a:xfrm flipV="1">
            <a:off x="2254250" y="31432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1" name="Line 5"/>
          <p:cNvSpPr>
            <a:spLocks noChangeShapeType="1"/>
          </p:cNvSpPr>
          <p:nvPr/>
        </p:nvSpPr>
        <p:spPr bwMode="auto">
          <a:xfrm flipV="1">
            <a:off x="633413" y="4754563"/>
            <a:ext cx="3319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2" name="AutoShape 6"/>
          <p:cNvSpPr>
            <a:spLocks noChangeArrowheads="1"/>
          </p:cNvSpPr>
          <p:nvPr/>
        </p:nvSpPr>
        <p:spPr bwMode="auto">
          <a:xfrm>
            <a:off x="2284413" y="3975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AutoShape 7"/>
          <p:cNvSpPr>
            <a:spLocks noChangeArrowheads="1"/>
          </p:cNvSpPr>
          <p:nvPr/>
        </p:nvSpPr>
        <p:spPr bwMode="auto">
          <a:xfrm>
            <a:off x="1709738" y="4332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AutoShape 8"/>
          <p:cNvSpPr>
            <a:spLocks noChangeArrowheads="1"/>
          </p:cNvSpPr>
          <p:nvPr/>
        </p:nvSpPr>
        <p:spPr bwMode="auto">
          <a:xfrm>
            <a:off x="1862138" y="4878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AutoShape 9"/>
          <p:cNvSpPr>
            <a:spLocks noChangeArrowheads="1"/>
          </p:cNvSpPr>
          <p:nvPr/>
        </p:nvSpPr>
        <p:spPr bwMode="auto">
          <a:xfrm>
            <a:off x="2395538" y="53546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AutoShape 10"/>
          <p:cNvSpPr>
            <a:spLocks noChangeArrowheads="1"/>
          </p:cNvSpPr>
          <p:nvPr/>
        </p:nvSpPr>
        <p:spPr bwMode="auto">
          <a:xfrm>
            <a:off x="1976438" y="40211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AutoShape 11"/>
          <p:cNvSpPr>
            <a:spLocks noChangeArrowheads="1"/>
          </p:cNvSpPr>
          <p:nvPr/>
        </p:nvSpPr>
        <p:spPr bwMode="auto">
          <a:xfrm>
            <a:off x="1481138" y="4649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AutoShape 12"/>
          <p:cNvSpPr>
            <a:spLocks noChangeArrowheads="1"/>
          </p:cNvSpPr>
          <p:nvPr/>
        </p:nvSpPr>
        <p:spPr bwMode="auto">
          <a:xfrm>
            <a:off x="1900238" y="53927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AutoShape 13"/>
          <p:cNvSpPr>
            <a:spLocks noChangeArrowheads="1"/>
          </p:cNvSpPr>
          <p:nvPr/>
        </p:nvSpPr>
        <p:spPr bwMode="auto">
          <a:xfrm>
            <a:off x="2395538" y="442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AutoShape 14"/>
          <p:cNvSpPr>
            <a:spLocks noChangeArrowheads="1"/>
          </p:cNvSpPr>
          <p:nvPr/>
        </p:nvSpPr>
        <p:spPr bwMode="auto">
          <a:xfrm>
            <a:off x="3297238" y="4408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AutoShape 15"/>
          <p:cNvSpPr>
            <a:spLocks noChangeArrowheads="1"/>
          </p:cNvSpPr>
          <p:nvPr/>
        </p:nvSpPr>
        <p:spPr bwMode="auto">
          <a:xfrm>
            <a:off x="3157538" y="56213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AutoShape 16"/>
          <p:cNvSpPr>
            <a:spLocks noChangeArrowheads="1"/>
          </p:cNvSpPr>
          <p:nvPr/>
        </p:nvSpPr>
        <p:spPr bwMode="auto">
          <a:xfrm>
            <a:off x="909638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AutoShape 17"/>
          <p:cNvSpPr>
            <a:spLocks noChangeArrowheads="1"/>
          </p:cNvSpPr>
          <p:nvPr/>
        </p:nvSpPr>
        <p:spPr bwMode="auto">
          <a:xfrm>
            <a:off x="2420938" y="5989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AutoShape 18"/>
          <p:cNvSpPr>
            <a:spLocks noChangeArrowheads="1"/>
          </p:cNvSpPr>
          <p:nvPr/>
        </p:nvSpPr>
        <p:spPr bwMode="auto">
          <a:xfrm>
            <a:off x="3386138" y="514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AutoShape 19"/>
          <p:cNvSpPr>
            <a:spLocks noChangeArrowheads="1"/>
          </p:cNvSpPr>
          <p:nvPr/>
        </p:nvSpPr>
        <p:spPr bwMode="auto">
          <a:xfrm>
            <a:off x="1449388" y="56848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AutoShape 20"/>
          <p:cNvSpPr>
            <a:spLocks noChangeArrowheads="1"/>
          </p:cNvSpPr>
          <p:nvPr/>
        </p:nvSpPr>
        <p:spPr bwMode="auto">
          <a:xfrm>
            <a:off x="1138238" y="5202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AutoShape 21"/>
          <p:cNvSpPr>
            <a:spLocks noChangeArrowheads="1"/>
          </p:cNvSpPr>
          <p:nvPr/>
        </p:nvSpPr>
        <p:spPr bwMode="auto">
          <a:xfrm>
            <a:off x="1195388" y="36782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AutoShape 22"/>
          <p:cNvSpPr>
            <a:spLocks noChangeArrowheads="1"/>
          </p:cNvSpPr>
          <p:nvPr/>
        </p:nvSpPr>
        <p:spPr bwMode="auto">
          <a:xfrm>
            <a:off x="2690813" y="48133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AutoShape 23"/>
          <p:cNvSpPr>
            <a:spLocks noChangeArrowheads="1"/>
          </p:cNvSpPr>
          <p:nvPr/>
        </p:nvSpPr>
        <p:spPr bwMode="auto">
          <a:xfrm>
            <a:off x="2309813" y="494665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AutoShape 24"/>
          <p:cNvSpPr>
            <a:spLocks noChangeArrowheads="1"/>
          </p:cNvSpPr>
          <p:nvPr/>
        </p:nvSpPr>
        <p:spPr bwMode="auto">
          <a:xfrm>
            <a:off x="2595563" y="3708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Oval 25"/>
          <p:cNvSpPr>
            <a:spLocks noChangeArrowheads="1"/>
          </p:cNvSpPr>
          <p:nvPr/>
        </p:nvSpPr>
        <p:spPr bwMode="auto">
          <a:xfrm>
            <a:off x="1300163" y="3794125"/>
            <a:ext cx="1885950" cy="1905000"/>
          </a:xfrm>
          <a:prstGeom prst="ellipse">
            <a:avLst/>
          </a:prstGeom>
          <a:noFill/>
          <a:ln w="15875" algn="ctr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AutoShape 26"/>
          <p:cNvSpPr>
            <a:spLocks noChangeArrowheads="1"/>
          </p:cNvSpPr>
          <p:nvPr/>
        </p:nvSpPr>
        <p:spPr bwMode="auto">
          <a:xfrm>
            <a:off x="1347788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AutoShape 27"/>
          <p:cNvSpPr>
            <a:spLocks noChangeArrowheads="1"/>
          </p:cNvSpPr>
          <p:nvPr/>
        </p:nvSpPr>
        <p:spPr bwMode="auto">
          <a:xfrm>
            <a:off x="3271838" y="3811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Line 28"/>
          <p:cNvSpPr>
            <a:spLocks noChangeShapeType="1"/>
          </p:cNvSpPr>
          <p:nvPr/>
        </p:nvSpPr>
        <p:spPr bwMode="auto">
          <a:xfrm flipH="1" flipV="1">
            <a:off x="6292850" y="2895600"/>
            <a:ext cx="0" cy="2070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55" name="Line 29"/>
          <p:cNvSpPr>
            <a:spLocks noChangeShapeType="1"/>
          </p:cNvSpPr>
          <p:nvPr/>
        </p:nvSpPr>
        <p:spPr bwMode="auto">
          <a:xfrm>
            <a:off x="6262688" y="4983163"/>
            <a:ext cx="2347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56" name="AutoShape 30"/>
          <p:cNvSpPr>
            <a:spLocks noChangeArrowheads="1"/>
          </p:cNvSpPr>
          <p:nvPr/>
        </p:nvSpPr>
        <p:spPr bwMode="auto">
          <a:xfrm>
            <a:off x="6561138" y="4346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7" name="AutoShape 31"/>
          <p:cNvSpPr>
            <a:spLocks noChangeArrowheads="1"/>
          </p:cNvSpPr>
          <p:nvPr/>
        </p:nvSpPr>
        <p:spPr bwMode="auto">
          <a:xfrm>
            <a:off x="5986463" y="47037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8" name="AutoShape 32"/>
          <p:cNvSpPr>
            <a:spLocks noChangeArrowheads="1"/>
          </p:cNvSpPr>
          <p:nvPr/>
        </p:nvSpPr>
        <p:spPr bwMode="auto">
          <a:xfrm>
            <a:off x="636746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9" name="AutoShape 33"/>
          <p:cNvSpPr>
            <a:spLocks noChangeArrowheads="1"/>
          </p:cNvSpPr>
          <p:nvPr/>
        </p:nvSpPr>
        <p:spPr bwMode="auto">
          <a:xfrm>
            <a:off x="7186613" y="5259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AutoShape 34"/>
          <p:cNvSpPr>
            <a:spLocks noChangeArrowheads="1"/>
          </p:cNvSpPr>
          <p:nvPr/>
        </p:nvSpPr>
        <p:spPr bwMode="auto">
          <a:xfrm>
            <a:off x="6253163" y="43926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AutoShape 35"/>
          <p:cNvSpPr>
            <a:spLocks noChangeArrowheads="1"/>
          </p:cNvSpPr>
          <p:nvPr/>
        </p:nvSpPr>
        <p:spPr bwMode="auto">
          <a:xfrm>
            <a:off x="6462713" y="466883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AutoShape 36"/>
          <p:cNvSpPr>
            <a:spLocks noChangeArrowheads="1"/>
          </p:cNvSpPr>
          <p:nvPr/>
        </p:nvSpPr>
        <p:spPr bwMode="auto">
          <a:xfrm>
            <a:off x="6691313" y="5297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3" name="AutoShape 37"/>
          <p:cNvSpPr>
            <a:spLocks noChangeArrowheads="1"/>
          </p:cNvSpPr>
          <p:nvPr/>
        </p:nvSpPr>
        <p:spPr bwMode="auto">
          <a:xfrm>
            <a:off x="6672263" y="479266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4" name="AutoShape 38"/>
          <p:cNvSpPr>
            <a:spLocks noChangeArrowheads="1"/>
          </p:cNvSpPr>
          <p:nvPr/>
        </p:nvSpPr>
        <p:spPr bwMode="auto">
          <a:xfrm>
            <a:off x="8278813" y="44275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5" name="AutoShape 39"/>
          <p:cNvSpPr>
            <a:spLocks noChangeArrowheads="1"/>
          </p:cNvSpPr>
          <p:nvPr/>
        </p:nvSpPr>
        <p:spPr bwMode="auto">
          <a:xfrm>
            <a:off x="8139113" y="56403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6" name="AutoShape 40"/>
          <p:cNvSpPr>
            <a:spLocks noChangeArrowheads="1"/>
          </p:cNvSpPr>
          <p:nvPr/>
        </p:nvSpPr>
        <p:spPr bwMode="auto">
          <a:xfrm>
            <a:off x="7662863" y="3392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7" name="AutoShape 41"/>
          <p:cNvSpPr>
            <a:spLocks noChangeArrowheads="1"/>
          </p:cNvSpPr>
          <p:nvPr/>
        </p:nvSpPr>
        <p:spPr bwMode="auto">
          <a:xfrm>
            <a:off x="7669213" y="4656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8" name="AutoShape 42"/>
          <p:cNvSpPr>
            <a:spLocks noChangeArrowheads="1"/>
          </p:cNvSpPr>
          <p:nvPr/>
        </p:nvSpPr>
        <p:spPr bwMode="auto">
          <a:xfrm>
            <a:off x="8367713" y="5164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9" name="AutoShape 43"/>
          <p:cNvSpPr>
            <a:spLocks noChangeArrowheads="1"/>
          </p:cNvSpPr>
          <p:nvPr/>
        </p:nvSpPr>
        <p:spPr bwMode="auto">
          <a:xfrm>
            <a:off x="7192963" y="4103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0" name="AutoShape 44"/>
          <p:cNvSpPr>
            <a:spLocks noChangeArrowheads="1"/>
          </p:cNvSpPr>
          <p:nvPr/>
        </p:nvSpPr>
        <p:spPr bwMode="auto">
          <a:xfrm>
            <a:off x="7796213" y="5335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1" name="AutoShape 45"/>
          <p:cNvSpPr>
            <a:spLocks noChangeArrowheads="1"/>
          </p:cNvSpPr>
          <p:nvPr/>
        </p:nvSpPr>
        <p:spPr bwMode="auto">
          <a:xfrm>
            <a:off x="7586663" y="36020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2" name="AutoShape 46"/>
          <p:cNvSpPr>
            <a:spLocks noChangeArrowheads="1"/>
          </p:cNvSpPr>
          <p:nvPr/>
        </p:nvSpPr>
        <p:spPr bwMode="auto">
          <a:xfrm>
            <a:off x="6196013" y="51085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3" name="AutoShape 47"/>
          <p:cNvSpPr>
            <a:spLocks noChangeArrowheads="1"/>
          </p:cNvSpPr>
          <p:nvPr/>
        </p:nvSpPr>
        <p:spPr bwMode="auto">
          <a:xfrm>
            <a:off x="5815013" y="52419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4" name="AutoShape 48"/>
          <p:cNvSpPr>
            <a:spLocks noChangeArrowheads="1"/>
          </p:cNvSpPr>
          <p:nvPr/>
        </p:nvSpPr>
        <p:spPr bwMode="auto">
          <a:xfrm>
            <a:off x="7577138" y="372745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5" name="AutoShape 49"/>
          <p:cNvSpPr>
            <a:spLocks noChangeArrowheads="1"/>
          </p:cNvSpPr>
          <p:nvPr/>
        </p:nvSpPr>
        <p:spPr bwMode="auto">
          <a:xfrm>
            <a:off x="7129463" y="32591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6" name="AutoShape 50"/>
          <p:cNvSpPr>
            <a:spLocks noChangeArrowheads="1"/>
          </p:cNvSpPr>
          <p:nvPr/>
        </p:nvSpPr>
        <p:spPr bwMode="auto">
          <a:xfrm>
            <a:off x="8253413" y="383063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7" name="Line 51"/>
          <p:cNvSpPr>
            <a:spLocks noChangeShapeType="1"/>
          </p:cNvSpPr>
          <p:nvPr/>
        </p:nvSpPr>
        <p:spPr bwMode="auto">
          <a:xfrm flipH="1">
            <a:off x="5045075" y="4984750"/>
            <a:ext cx="1238250" cy="996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78" name="Line 52"/>
          <p:cNvSpPr>
            <a:spLocks noChangeShapeType="1"/>
          </p:cNvSpPr>
          <p:nvPr/>
        </p:nvSpPr>
        <p:spPr bwMode="auto">
          <a:xfrm>
            <a:off x="6281738" y="3632200"/>
            <a:ext cx="1447800" cy="13335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9" name="Line 53"/>
          <p:cNvSpPr>
            <a:spLocks noChangeShapeType="1"/>
          </p:cNvSpPr>
          <p:nvPr/>
        </p:nvSpPr>
        <p:spPr bwMode="auto">
          <a:xfrm flipV="1">
            <a:off x="6510338" y="5003800"/>
            <a:ext cx="1219200" cy="1219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0" name="Line 54"/>
          <p:cNvSpPr>
            <a:spLocks noChangeShapeType="1"/>
          </p:cNvSpPr>
          <p:nvPr/>
        </p:nvSpPr>
        <p:spPr bwMode="auto">
          <a:xfrm flipV="1">
            <a:off x="4814888" y="3670300"/>
            <a:ext cx="1466850" cy="83820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1" name="Line 55"/>
          <p:cNvSpPr>
            <a:spLocks noChangeShapeType="1"/>
          </p:cNvSpPr>
          <p:nvPr/>
        </p:nvSpPr>
        <p:spPr bwMode="auto">
          <a:xfrm>
            <a:off x="4795838" y="4508500"/>
            <a:ext cx="1714500" cy="1695450"/>
          </a:xfrm>
          <a:prstGeom prst="line">
            <a:avLst/>
          </a:prstGeom>
          <a:noFill/>
          <a:ln w="15875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2" name="AutoShape 56"/>
          <p:cNvSpPr>
            <a:spLocks noChangeArrowheads="1"/>
          </p:cNvSpPr>
          <p:nvPr/>
        </p:nvSpPr>
        <p:spPr bwMode="auto">
          <a:xfrm>
            <a:off x="3767138" y="2946400"/>
            <a:ext cx="1638300" cy="457200"/>
          </a:xfrm>
          <a:prstGeom prst="curvedDownArrow">
            <a:avLst>
              <a:gd name="adj1" fmla="val 71667"/>
              <a:gd name="adj2" fmla="val 143333"/>
              <a:gd name="adj3" fmla="val 33333"/>
            </a:avLst>
          </a:pr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3" name="Text Box 57"/>
          <p:cNvSpPr txBox="1">
            <a:spLocks noChangeArrowheads="1"/>
          </p:cNvSpPr>
          <p:nvPr/>
        </p:nvSpPr>
        <p:spPr bwMode="auto">
          <a:xfrm>
            <a:off x="3767138" y="3632200"/>
            <a:ext cx="19050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Φ</a:t>
            </a:r>
            <a:r>
              <a:rPr lang="en-US" altLang="zh-CN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:  </a:t>
            </a:r>
            <a:r>
              <a:rPr lang="en-US" altLang="zh-CN" sz="2000" b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US" altLang="zh-CN" sz="2000" b="1" baseline="-25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000" b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→</a:t>
            </a:r>
            <a:r>
              <a:rPr lang="en-US" altLang="zh-CN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l-GR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φ</a:t>
            </a:r>
            <a:r>
              <a:rPr lang="en-US" altLang="zh-CN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altLang="zh-CN" sz="2000" b="1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US" altLang="zh-CN" sz="20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</p:txBody>
      </p:sp>
      <p:sp>
        <p:nvSpPr>
          <p:cNvPr id="22584" name="Rectangle 5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762000"/>
          </a:xfrm>
        </p:spPr>
        <p:txBody>
          <a:bodyPr/>
          <a:lstStyle/>
          <a:p>
            <a:r>
              <a:rPr lang="en-US" dirty="0" smtClean="0"/>
              <a:t>Nonlinear SVMs</a:t>
            </a:r>
          </a:p>
        </p:txBody>
      </p:sp>
      <p:sp>
        <p:nvSpPr>
          <p:cNvPr id="22586" name="Text Box 61"/>
          <p:cNvSpPr txBox="1">
            <a:spLocks noChangeArrowheads="1"/>
          </p:cNvSpPr>
          <p:nvPr/>
        </p:nvSpPr>
        <p:spPr bwMode="auto">
          <a:xfrm>
            <a:off x="6754813" y="6477000"/>
            <a:ext cx="2312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Slide credit: Andrew Moore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i="1" dirty="0" smtClean="0"/>
              <a:t>The kernel trick</a:t>
            </a:r>
            <a:r>
              <a:rPr lang="en-US" dirty="0" smtClean="0"/>
              <a:t>: instead of explicitly computing the lifting transformation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</a:rPr>
              <a:t>), </a:t>
            </a:r>
            <a:r>
              <a:rPr lang="en-US" dirty="0" smtClean="0"/>
              <a:t>define a kernel function K such that</a:t>
            </a:r>
            <a:br>
              <a:rPr lang="en-US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dirty="0" smtClean="0"/>
              <a:t>		       </a:t>
            </a:r>
            <a:r>
              <a:rPr lang="en-US" i="1" dirty="0" smtClean="0">
                <a:latin typeface="Times New Roman" pitchFamily="18" charset="0"/>
              </a:rPr>
              <a:t>K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</a:rPr>
              <a:t>x</a:t>
            </a:r>
            <a:r>
              <a:rPr lang="en-US" i="1" baseline="-14000" dirty="0" smtClean="0">
                <a:latin typeface="Times New Roman" pitchFamily="18" charset="0"/>
              </a:rPr>
              <a:t>i</a:t>
            </a:r>
            <a:r>
              <a:rPr lang="en-US" sz="800" i="1" baseline="-25000" dirty="0" smtClean="0">
                <a:latin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Arial" charset="0"/>
              </a:rPr>
              <a:t>,</a:t>
            </a:r>
            <a:r>
              <a:rPr lang="en-US" sz="800" i="1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b="1" dirty="0" err="1" smtClean="0">
                <a:latin typeface="Times New Roman" pitchFamily="18" charset="0"/>
              </a:rPr>
              <a:t>x</a:t>
            </a:r>
            <a:r>
              <a:rPr lang="en-US" i="1" baseline="-12000" dirty="0" err="1" smtClean="0">
                <a:latin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</a:rPr>
              <a:t>)</a:t>
            </a:r>
            <a:r>
              <a:rPr lang="en-US" b="1" i="1" dirty="0" smtClean="0">
                <a:latin typeface="Times New Roman" pitchFamily="18" charset="0"/>
              </a:rPr>
              <a:t> =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</a:rPr>
              <a:t>x</a:t>
            </a:r>
            <a:r>
              <a:rPr lang="en-US" i="1" baseline="-14000" dirty="0" smtClean="0">
                <a:latin typeface="Times New Roman" pitchFamily="18" charset="0"/>
              </a:rPr>
              <a:t>i</a:t>
            </a:r>
            <a:r>
              <a:rPr lang="en-US" i="1" baseline="-25000" dirty="0" smtClean="0">
                <a:latin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</a:rPr>
              <a:t>)</a:t>
            </a:r>
            <a:r>
              <a:rPr lang="en-US" i="1" baseline="-25000" dirty="0" smtClean="0">
                <a:latin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Arial" charset="0"/>
              </a:rPr>
              <a:t>· </a:t>
            </a:r>
            <a:r>
              <a:rPr lang="el-GR" b="1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 smtClean="0">
                <a:latin typeface="Times New Roman" pitchFamily="18" charset="0"/>
              </a:rPr>
              <a:t>(</a:t>
            </a:r>
            <a:r>
              <a:rPr lang="en-US" b="1" dirty="0" err="1" smtClean="0">
                <a:latin typeface="Times New Roman" pitchFamily="18" charset="0"/>
              </a:rPr>
              <a:t>x</a:t>
            </a:r>
            <a:r>
              <a:rPr lang="en-US" i="1" baseline="-12000" dirty="0" err="1" smtClean="0">
                <a:latin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</a:rPr>
              <a:t>)</a:t>
            </a:r>
          </a:p>
          <a:p>
            <a:pPr>
              <a:buFontTx/>
              <a:buChar char="•"/>
            </a:pPr>
            <a:endParaRPr lang="en-US" sz="900" dirty="0" smtClean="0"/>
          </a:p>
          <a:p>
            <a:r>
              <a:rPr lang="en-US" dirty="0" smtClean="0"/>
              <a:t>	(to be valid, the kernel function must satisfy </a:t>
            </a:r>
            <a:r>
              <a:rPr lang="en-US" i="1" dirty="0" smtClean="0"/>
              <a:t>Mercer’s condition</a:t>
            </a:r>
            <a:r>
              <a:rPr lang="en-US" dirty="0" smtClean="0"/>
              <a:t>)</a:t>
            </a:r>
          </a:p>
          <a:p>
            <a:pPr>
              <a:buFontTx/>
              <a:buChar char="•"/>
            </a:pPr>
            <a:r>
              <a:rPr lang="en-US" dirty="0" smtClean="0"/>
              <a:t>This gives a nonlinear decision boundary in the original feature space:</a:t>
            </a:r>
            <a:endParaRPr lang="el-GR" dirty="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655638"/>
          </a:xfrm>
        </p:spPr>
        <p:txBody>
          <a:bodyPr/>
          <a:lstStyle/>
          <a:p>
            <a:r>
              <a:rPr lang="en-US" dirty="0" smtClean="0"/>
              <a:t>Nonlinear SVMs</a:t>
            </a:r>
          </a:p>
        </p:txBody>
      </p:sp>
      <p:graphicFrame>
        <p:nvGraphicFramePr>
          <p:cNvPr id="1088518" name="Object 6"/>
          <p:cNvGraphicFramePr>
            <a:graphicFrameLocks noChangeAspect="1"/>
          </p:cNvGraphicFramePr>
          <p:nvPr>
            <p:ph sz="half" idx="4294967295"/>
          </p:nvPr>
        </p:nvGraphicFramePr>
        <p:xfrm>
          <a:off x="1295400" y="5106988"/>
          <a:ext cx="6734175" cy="833437"/>
        </p:xfrm>
        <a:graphic>
          <a:graphicData uri="http://schemas.openxmlformats.org/presentationml/2006/ole">
            <p:oleObj spid="_x0000_s180226" name="Equation" r:id="rId4" imgW="2768400" imgH="342720" progId="Equation.3">
              <p:embed/>
            </p:oleObj>
          </a:graphicData>
        </a:graphic>
      </p:graphicFrame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C. Burges, </a:t>
            </a:r>
            <a:r>
              <a:rPr lang="en-US" sz="1800">
                <a:hlinkClick r:id="rId5"/>
              </a:rPr>
              <a:t>A Tutorial on Support Vector Machines for Pattern Recognition</a:t>
            </a:r>
            <a:r>
              <a:rPr lang="en-US" sz="1800"/>
              <a:t>,  Data Mining and Knowledge Discovery, 1998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8515" grpId="0" build="p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162"/>
            <a:ext cx="7467600" cy="655638"/>
          </a:xfrm>
        </p:spPr>
        <p:txBody>
          <a:bodyPr/>
          <a:lstStyle/>
          <a:p>
            <a:r>
              <a:rPr lang="en-US" dirty="0" smtClean="0"/>
              <a:t>Nonlinear kernel: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105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Consider the mapping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724400" y="1066800"/>
          <a:ext cx="1871133" cy="495300"/>
        </p:xfrm>
        <a:graphic>
          <a:graphicData uri="http://schemas.openxmlformats.org/presentationml/2006/ole">
            <p:oleObj spid="_x0000_s181250" name="Equation" r:id="rId4" imgW="863280" imgH="228600" progId="Equation.3">
              <p:embed/>
            </p:oleObj>
          </a:graphicData>
        </a:graphic>
      </p:graphicFrame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1749425" y="5049838"/>
          <a:ext cx="5230813" cy="1046162"/>
        </p:xfrm>
        <a:graphic>
          <a:graphicData uri="http://schemas.openxmlformats.org/presentationml/2006/ole">
            <p:oleObj spid="_x0000_s181251" name="Equation" r:id="rId5" imgW="2412720" imgH="482400" progId="Equation.3">
              <p:embed/>
            </p:oleObj>
          </a:graphicData>
        </a:graphic>
      </p:graphicFrame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2514600" y="2209800"/>
            <a:ext cx="4352925" cy="1827213"/>
            <a:chOff x="1122" y="2874"/>
            <a:chExt cx="2742" cy="1151"/>
          </a:xfrm>
        </p:grpSpPr>
        <p:sp>
          <p:nvSpPr>
            <p:cNvPr id="7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800" i="1">
                  <a:latin typeface="Times New Roman" pitchFamily="18" charset="0"/>
                  <a:ea typeface="宋体" pitchFamily="2" charset="-122"/>
                </a:rPr>
                <a:t>x</a:t>
              </a:r>
              <a:r>
                <a:rPr lang="en-US" altLang="zh-CN" sz="1800" i="1" baseline="30000">
                  <a:latin typeface="Times New Roman" pitchFamily="18" charset="0"/>
                  <a:ea typeface="宋体" pitchFamily="2" charset="-122"/>
                </a:rPr>
                <a:t>2</a:t>
              </a:r>
            </a:p>
          </p:txBody>
        </p:sp>
        <p:sp>
          <p:nvSpPr>
            <p:cNvPr id="21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467600" cy="731838"/>
          </a:xfrm>
        </p:spPr>
        <p:txBody>
          <a:bodyPr/>
          <a:lstStyle/>
          <a:p>
            <a:r>
              <a:rPr lang="en-US" dirty="0" smtClean="0"/>
              <a:t>Kernels for bags of features</a:t>
            </a:r>
          </a:p>
        </p:txBody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7467600" cy="4873752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Histogram intersection kernel: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Generalized Gaussian kernel: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i="1" dirty="0" smtClean="0"/>
              <a:t>D</a:t>
            </a:r>
            <a:r>
              <a:rPr lang="en-US" dirty="0" smtClean="0"/>
              <a:t> can be L1 distance, Euclidean distance, </a:t>
            </a:r>
            <a:br>
              <a:rPr lang="en-US" dirty="0" smtClean="0"/>
            </a:b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distance</a:t>
            </a:r>
            <a:r>
              <a:rPr lang="en-US" dirty="0" smtClean="0"/>
              <a:t>, etc.</a:t>
            </a:r>
          </a:p>
        </p:txBody>
      </p:sp>
      <p:graphicFrame>
        <p:nvGraphicFramePr>
          <p:cNvPr id="995332" name="Object 4"/>
          <p:cNvGraphicFramePr>
            <a:graphicFrameLocks noChangeAspect="1"/>
          </p:cNvGraphicFramePr>
          <p:nvPr>
            <p:ph sz="quarter" idx="4294967295"/>
          </p:nvPr>
        </p:nvGraphicFramePr>
        <p:xfrm>
          <a:off x="2667000" y="1524000"/>
          <a:ext cx="4191000" cy="995363"/>
        </p:xfrm>
        <a:graphic>
          <a:graphicData uri="http://schemas.openxmlformats.org/presentationml/2006/ole">
            <p:oleObj spid="_x0000_s182274" name="Equation" r:id="rId4" imgW="1815840" imgH="431640" progId="Equation.3">
              <p:embed/>
            </p:oleObj>
          </a:graphicData>
        </a:graphic>
      </p:graphicFrame>
      <p:graphicFrame>
        <p:nvGraphicFramePr>
          <p:cNvPr id="995334" name="Object 6"/>
          <p:cNvGraphicFramePr>
            <a:graphicFrameLocks noChangeAspect="1"/>
          </p:cNvGraphicFramePr>
          <p:nvPr>
            <p:ph sz="quarter" idx="4294967295"/>
          </p:nvPr>
        </p:nvGraphicFramePr>
        <p:xfrm>
          <a:off x="2590800" y="3173412"/>
          <a:ext cx="4953000" cy="1093788"/>
        </p:xfrm>
        <a:graphic>
          <a:graphicData uri="http://schemas.openxmlformats.org/presentationml/2006/ole">
            <p:oleObj spid="_x0000_s182275" name="Equation" r:id="rId5" imgW="1955520" imgH="431640" progId="Equation.3">
              <p:embed/>
            </p:oleObj>
          </a:graphicData>
        </a:graphic>
      </p:graphicFrame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0" y="6078538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1800"/>
              <a:t>J. Zhang, M. Marszalek, S. Lazebnik, and C. Schmid, </a:t>
            </a:r>
            <a:r>
              <a:rPr lang="en-US" sz="1800">
                <a:hlinkClick r:id="rId6"/>
              </a:rPr>
              <a:t>Local Features and Kernels for Classifcation of Texture and Object Categories: A Comprehensive Study</a:t>
            </a:r>
            <a:r>
              <a:rPr lang="en-US" sz="1800"/>
              <a:t>, IJCV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5331" grpId="0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077200" cy="838200"/>
          </a:xfrm>
        </p:spPr>
        <p:txBody>
          <a:bodyPr/>
          <a:lstStyle/>
          <a:p>
            <a:r>
              <a:rPr lang="en-US" smtClean="0"/>
              <a:t>Summary: SVMs for image classification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458200" cy="55626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smtClean="0"/>
              <a:t>Pick an image representation (in our case, bag of features)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Pick a kernel function for that representation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Compute the matrix of kernel values between every pair of training examples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Feed the kernel matrix into your favorite SVM solver to obtain support vectors and weights</a:t>
            </a:r>
          </a:p>
          <a:p>
            <a:pPr marL="533400" indent="-533400">
              <a:buFontTx/>
              <a:buAutoNum type="arabicPeriod"/>
            </a:pPr>
            <a:r>
              <a:rPr lang="en-US" smtClean="0"/>
              <a:t>At test time: compute kernel values for your test example and each support vector, and combine them with the learned weights to get the value of the decision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291" grpId="0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about multi-class SVMs?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en-US" smtClean="0"/>
              <a:t>Unfortunately, there is no “definitive” multi-class SVM formulation</a:t>
            </a:r>
          </a:p>
          <a:p>
            <a:pPr>
              <a:buFontTx/>
              <a:buChar char="•"/>
            </a:pPr>
            <a:r>
              <a:rPr lang="en-US" smtClean="0"/>
              <a:t>In practice, we have to obtain a multi-class SVM by combining multiple two-class SVMs </a:t>
            </a:r>
          </a:p>
          <a:p>
            <a:pPr>
              <a:buFontTx/>
              <a:buChar char="•"/>
            </a:pPr>
            <a:r>
              <a:rPr lang="en-US" smtClean="0"/>
              <a:t>One vs. others</a:t>
            </a:r>
          </a:p>
          <a:p>
            <a:pPr lvl="1"/>
            <a:r>
              <a:rPr lang="en-US" smtClean="0"/>
              <a:t>Traning: learn an SVM for each class vs. the others</a:t>
            </a:r>
          </a:p>
          <a:p>
            <a:pPr lvl="1"/>
            <a:r>
              <a:rPr lang="en-US" smtClean="0"/>
              <a:t>Testing: apply each SVM to test example and assign to it the class of the SVM that returns the highest decision value</a:t>
            </a:r>
          </a:p>
          <a:p>
            <a:pPr>
              <a:buFontTx/>
              <a:buChar char="•"/>
            </a:pPr>
            <a:r>
              <a:rPr lang="en-US" smtClean="0"/>
              <a:t>One vs. one</a:t>
            </a:r>
          </a:p>
          <a:p>
            <a:pPr lvl="1"/>
            <a:r>
              <a:rPr lang="en-US" smtClean="0"/>
              <a:t>Training: learn an SVM for each pair of classes</a:t>
            </a:r>
          </a:p>
          <a:p>
            <a:pPr lvl="1"/>
            <a:r>
              <a:rPr lang="en-US" smtClean="0"/>
              <a:t>Testing: each learned SVM “votes” for a class to assign to the test example</a:t>
            </a:r>
          </a:p>
          <a:p>
            <a:pPr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3" grpId="0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655638"/>
          </a:xfrm>
        </p:spPr>
        <p:txBody>
          <a:bodyPr/>
          <a:lstStyle/>
          <a:p>
            <a:r>
              <a:rPr lang="en-US" dirty="0" smtClean="0"/>
              <a:t>SVMs: Pros and cons</a:t>
            </a:r>
          </a:p>
        </p:txBody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715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Many publicly available SVM packages: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http://www.kernel-machines.org/software</a:t>
            </a:r>
            <a:endParaRPr lang="en-US" dirty="0" smtClean="0"/>
          </a:p>
          <a:p>
            <a:pPr lvl="1"/>
            <a:r>
              <a:rPr lang="en-US" dirty="0" smtClean="0"/>
              <a:t>Kernel-based framework is very powerful, flexible</a:t>
            </a:r>
          </a:p>
          <a:p>
            <a:pPr lvl="1"/>
            <a:r>
              <a:rPr lang="en-US" dirty="0" smtClean="0"/>
              <a:t>SVMs work very well in practice, even with very small training sample sizes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No “direct” multi-class SVM, must combine two-class SVMs</a:t>
            </a:r>
          </a:p>
          <a:p>
            <a:pPr lvl="1"/>
            <a:r>
              <a:rPr lang="en-US" dirty="0" smtClean="0"/>
              <a:t>Computation, memory </a:t>
            </a:r>
          </a:p>
          <a:p>
            <a:pPr lvl="2"/>
            <a:r>
              <a:rPr lang="en-US" dirty="0" smtClean="0"/>
              <a:t>During training time, must compute matrix of kernel values for every pair of examples</a:t>
            </a:r>
          </a:p>
          <a:p>
            <a:pPr lvl="2"/>
            <a:r>
              <a:rPr lang="en-US" dirty="0" smtClean="0"/>
              <a:t>Learning can take a very long time for large-scale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283" grpId="0" build="p" bldLvl="2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7467600" cy="655638"/>
          </a:xfrm>
        </p:spPr>
        <p:txBody>
          <a:bodyPr/>
          <a:lstStyle/>
          <a:p>
            <a:r>
              <a:rPr lang="en-US" dirty="0" smtClean="0"/>
              <a:t>Summary: Classifiers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7467600" cy="4873752"/>
          </a:xfrm>
        </p:spPr>
        <p:txBody>
          <a:bodyPr>
            <a:normAutofit fontScale="92500"/>
          </a:bodyPr>
          <a:lstStyle/>
          <a:p>
            <a:pPr>
              <a:buFontTx/>
              <a:buChar char="•"/>
            </a:pPr>
            <a:r>
              <a:rPr lang="en-US" dirty="0" smtClean="0"/>
              <a:t>Nearest-neighbor and k-nearest-neighbor classifiers</a:t>
            </a:r>
          </a:p>
          <a:p>
            <a:pPr lvl="1"/>
            <a:r>
              <a:rPr lang="en-US" dirty="0" smtClean="0"/>
              <a:t>L1 distance,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χ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/>
              <a:t> distance, quadratic distance, histogram intersection</a:t>
            </a:r>
          </a:p>
          <a:p>
            <a:pPr>
              <a:buFontTx/>
              <a:buChar char="•"/>
            </a:pPr>
            <a:r>
              <a:rPr lang="en-US" dirty="0" smtClean="0"/>
              <a:t>Support vector machines</a:t>
            </a:r>
          </a:p>
          <a:p>
            <a:pPr lvl="1"/>
            <a:r>
              <a:rPr lang="en-US" dirty="0" smtClean="0"/>
              <a:t>Linear classifiers</a:t>
            </a:r>
          </a:p>
          <a:p>
            <a:pPr lvl="1"/>
            <a:r>
              <a:rPr lang="en-US" dirty="0" smtClean="0"/>
              <a:t>Margin maximization</a:t>
            </a:r>
          </a:p>
          <a:p>
            <a:pPr lvl="1"/>
            <a:r>
              <a:rPr lang="en-US" dirty="0" smtClean="0"/>
              <a:t>The kernel trick</a:t>
            </a:r>
          </a:p>
          <a:p>
            <a:pPr lvl="1"/>
            <a:r>
              <a:rPr lang="en-US" dirty="0" smtClean="0"/>
              <a:t>Kernel functions: histogram intersection, generalized Gaussian, pyramid match</a:t>
            </a:r>
          </a:p>
          <a:p>
            <a:pPr lvl="1"/>
            <a:r>
              <a:rPr lang="en-US" dirty="0" smtClean="0"/>
              <a:t>Multi-class</a:t>
            </a:r>
          </a:p>
          <a:p>
            <a:pPr>
              <a:buFontTx/>
              <a:buChar char="•"/>
            </a:pPr>
            <a:r>
              <a:rPr lang="en-US" dirty="0" smtClean="0"/>
              <a:t>Of course, there are many other classifiers out there</a:t>
            </a:r>
          </a:p>
          <a:p>
            <a:pPr lvl="1"/>
            <a:r>
              <a:rPr lang="en-US" dirty="0" smtClean="0"/>
              <a:t>Neural networks, boosting, decision trees,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5507" grpId="0" build="p" bldLvl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9695</TotalTime>
  <Words>3258</Words>
  <Application>Microsoft Office PowerPoint</Application>
  <PresentationFormat>On-screen Show (4:3)</PresentationFormat>
  <Paragraphs>719</Paragraphs>
  <Slides>125</Slides>
  <Notes>120</Notes>
  <HiddenSlides>0</HiddenSlides>
  <MMClips>2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125</vt:i4>
      </vt:variant>
    </vt:vector>
  </HeadingPairs>
  <TitlesOfParts>
    <vt:vector size="130" baseType="lpstr">
      <vt:lpstr>Oriel</vt:lpstr>
      <vt:lpstr>1_Oriel</vt:lpstr>
      <vt:lpstr>Image</vt:lpstr>
      <vt:lpstr>Equation</vt:lpstr>
      <vt:lpstr>Photo Editor Photo</vt:lpstr>
      <vt:lpstr>CS558 Computer Vision</vt:lpstr>
      <vt:lpstr>Outline</vt:lpstr>
      <vt:lpstr>Object Recognition: Overview and History</vt:lpstr>
      <vt:lpstr>How many visual object categories are there?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Recognition is all about modeling variability</vt:lpstr>
      <vt:lpstr>Within-class variations</vt:lpstr>
      <vt:lpstr>History of ideas in recognition</vt:lpstr>
      <vt:lpstr>Slide 16</vt:lpstr>
      <vt:lpstr>Recall: Alignment</vt:lpstr>
      <vt:lpstr>Recognition as an alignment problem: Block world</vt:lpstr>
      <vt:lpstr>Slide 19</vt:lpstr>
      <vt:lpstr>Slide 20</vt:lpstr>
      <vt:lpstr>Slide 21</vt:lpstr>
      <vt:lpstr>Slide 22</vt:lpstr>
      <vt:lpstr>Recognition by components</vt:lpstr>
      <vt:lpstr>Slide 24</vt:lpstr>
      <vt:lpstr>History of ideas in recognition</vt:lpstr>
      <vt:lpstr>Slide 26</vt:lpstr>
      <vt:lpstr>Slide 27</vt:lpstr>
      <vt:lpstr>Color Histograms</vt:lpstr>
      <vt:lpstr>Appearance manifolds</vt:lpstr>
      <vt:lpstr>Limitations of global appearance models</vt:lpstr>
      <vt:lpstr>History of ideas in recognition</vt:lpstr>
      <vt:lpstr>Sliding window approaches</vt:lpstr>
      <vt:lpstr>Sliding window approaches</vt:lpstr>
      <vt:lpstr>History of ideas in recognition</vt:lpstr>
      <vt:lpstr>Local features for object instance recognition</vt:lpstr>
      <vt:lpstr>Slide 36</vt:lpstr>
      <vt:lpstr>Slide 37</vt:lpstr>
      <vt:lpstr>Slide 38</vt:lpstr>
      <vt:lpstr>History of ideas in recognition</vt:lpstr>
      <vt:lpstr>Parts-and-shape models</vt:lpstr>
      <vt:lpstr>Slide 41</vt:lpstr>
      <vt:lpstr>Representing people</vt:lpstr>
      <vt:lpstr>History of ideas in recognition</vt:lpstr>
      <vt:lpstr>Bag-of-features models</vt:lpstr>
      <vt:lpstr>Objects as texture</vt:lpstr>
      <vt:lpstr>History of ideas in recognition</vt:lpstr>
      <vt:lpstr>Global scene descriptors</vt:lpstr>
      <vt:lpstr>Data-driven methods</vt:lpstr>
      <vt:lpstr>Geometric context</vt:lpstr>
      <vt:lpstr>Discriminatively trained part-based models</vt:lpstr>
      <vt:lpstr>Outline</vt:lpstr>
      <vt:lpstr>Recognition: A machine learning approach</vt:lpstr>
      <vt:lpstr>The machine learning framework</vt:lpstr>
      <vt:lpstr>The machine learning framework</vt:lpstr>
      <vt:lpstr>Steps</vt:lpstr>
      <vt:lpstr>Features</vt:lpstr>
      <vt:lpstr>Classifiers: Nearest neighbor</vt:lpstr>
      <vt:lpstr>Classifiers: Linear</vt:lpstr>
      <vt:lpstr>Recognition task and supervision</vt:lpstr>
      <vt:lpstr>Slide 60</vt:lpstr>
      <vt:lpstr>Generalization</vt:lpstr>
      <vt:lpstr>Generalization</vt:lpstr>
      <vt:lpstr>Bias-variance tradeoff</vt:lpstr>
      <vt:lpstr>Bias-variance tradeoff</vt:lpstr>
      <vt:lpstr>Effect of Training Size</vt:lpstr>
      <vt:lpstr>Datasets</vt:lpstr>
      <vt:lpstr>Caltech 101 &amp; 256</vt:lpstr>
      <vt:lpstr>Caltech-101: Intraclass variability</vt:lpstr>
      <vt:lpstr>The PASCAL Visual Object Classes Challenge (2005-present)</vt:lpstr>
      <vt:lpstr>  The PASCAL Visual Object Classes Challenge (2005-present) </vt:lpstr>
      <vt:lpstr>The PASCAL Visual Object Classes Challenge (2005-present) </vt:lpstr>
      <vt:lpstr>The PASCAL Visual Object Classes Challenge (2005-present) </vt:lpstr>
      <vt:lpstr>LabelMe</vt:lpstr>
      <vt:lpstr>80 Million Tiny Images</vt:lpstr>
      <vt:lpstr>ImageNet</vt:lpstr>
      <vt:lpstr>Outline</vt:lpstr>
      <vt:lpstr>Bag-of-features models</vt:lpstr>
      <vt:lpstr>Origin 1: Texture recognition</vt:lpstr>
      <vt:lpstr>Origin 1: Texture recognition</vt:lpstr>
      <vt:lpstr>Origin 2: Bag-of-words models</vt:lpstr>
      <vt:lpstr>Origin 2: Bag-of-words models</vt:lpstr>
      <vt:lpstr>Origin 2: Bag-of-words models</vt:lpstr>
      <vt:lpstr>Origin 2: Bag-of-words models</vt:lpstr>
      <vt:lpstr>Bag-of-features steps</vt:lpstr>
      <vt:lpstr>1. Feature extraction</vt:lpstr>
      <vt:lpstr>1. Feature extraction</vt:lpstr>
      <vt:lpstr>1. Feature extraction</vt:lpstr>
      <vt:lpstr>2. Learning the visual vocabulary</vt:lpstr>
      <vt:lpstr>2. Learning the visual vocabulary</vt:lpstr>
      <vt:lpstr>2. Learning the visual vocabulary</vt:lpstr>
      <vt:lpstr>K-means clustering</vt:lpstr>
      <vt:lpstr>Clustering and vector quantization</vt:lpstr>
      <vt:lpstr>Example codebook</vt:lpstr>
      <vt:lpstr>Another codebook</vt:lpstr>
      <vt:lpstr>Slide 95</vt:lpstr>
      <vt:lpstr>Visual vocabularies: Issues</vt:lpstr>
      <vt:lpstr>Spatial pyramid representation</vt:lpstr>
      <vt:lpstr>Spatial pyramid representation</vt:lpstr>
      <vt:lpstr>Spatial pyramid representation</vt:lpstr>
      <vt:lpstr>Scene category dataset</vt:lpstr>
      <vt:lpstr>Caltech101 dataset</vt:lpstr>
      <vt:lpstr>Bags of features for action recognition</vt:lpstr>
      <vt:lpstr>Bags of features for action recognition</vt:lpstr>
      <vt:lpstr>Image classification</vt:lpstr>
      <vt:lpstr>Outline</vt:lpstr>
      <vt:lpstr>Classifiers</vt:lpstr>
      <vt:lpstr>Classification</vt:lpstr>
      <vt:lpstr>Nearest Neighbor Classifier</vt:lpstr>
      <vt:lpstr>Slide 109</vt:lpstr>
      <vt:lpstr>Functions for comparing histograms</vt:lpstr>
      <vt:lpstr>Linear classifiers</vt:lpstr>
      <vt:lpstr>Support vector machines</vt:lpstr>
      <vt:lpstr>Support vector machines</vt:lpstr>
      <vt:lpstr>Finding the maximum margin hyperplane</vt:lpstr>
      <vt:lpstr>Finding the maximum margin hyperplane</vt:lpstr>
      <vt:lpstr>Finding the maximum margin hyperplane</vt:lpstr>
      <vt:lpstr>Nonlinear SVMs</vt:lpstr>
      <vt:lpstr>Nonlinear SVMs</vt:lpstr>
      <vt:lpstr>Nonlinear SVMs</vt:lpstr>
      <vt:lpstr>Nonlinear kernel: Example</vt:lpstr>
      <vt:lpstr>Kernels for bags of features</vt:lpstr>
      <vt:lpstr>Summary: SVMs for image classification</vt:lpstr>
      <vt:lpstr>What about multi-class SVMs?</vt:lpstr>
      <vt:lpstr>SVMs: Pros and cons</vt:lpstr>
      <vt:lpstr>Summary: Classifiers</vt:lpstr>
    </vt:vector>
  </TitlesOfParts>
  <Company>New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ICCV 2005 Beijing, Short Course, Oct 15</dc:title>
  <dc:creator>Rob Fergus</dc:creator>
  <cp:lastModifiedBy>ganghua</cp:lastModifiedBy>
  <cp:revision>218</cp:revision>
  <dcterms:created xsi:type="dcterms:W3CDTF">2005-10-15T04:03:13Z</dcterms:created>
  <dcterms:modified xsi:type="dcterms:W3CDTF">2012-03-29T01:32:18Z</dcterms:modified>
</cp:coreProperties>
</file>