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88"/>
  </p:notesMasterIdLst>
  <p:handoutMasterIdLst>
    <p:handoutMasterId r:id="rId89"/>
  </p:handoutMasterIdLst>
  <p:sldIdLst>
    <p:sldId id="637" r:id="rId2"/>
    <p:sldId id="638" r:id="rId3"/>
    <p:sldId id="639" r:id="rId4"/>
    <p:sldId id="635" r:id="rId5"/>
    <p:sldId id="691" r:id="rId6"/>
    <p:sldId id="537" r:id="rId7"/>
    <p:sldId id="587" r:id="rId8"/>
    <p:sldId id="632" r:id="rId9"/>
    <p:sldId id="636" r:id="rId10"/>
    <p:sldId id="634" r:id="rId11"/>
    <p:sldId id="692" r:id="rId12"/>
    <p:sldId id="540" r:id="rId13"/>
    <p:sldId id="631" r:id="rId14"/>
    <p:sldId id="589" r:id="rId15"/>
    <p:sldId id="607" r:id="rId16"/>
    <p:sldId id="546" r:id="rId17"/>
    <p:sldId id="627" r:id="rId18"/>
    <p:sldId id="693" r:id="rId19"/>
    <p:sldId id="551" r:id="rId20"/>
    <p:sldId id="559" r:id="rId21"/>
    <p:sldId id="611" r:id="rId22"/>
    <p:sldId id="553" r:id="rId23"/>
    <p:sldId id="554" r:id="rId24"/>
    <p:sldId id="560" r:id="rId25"/>
    <p:sldId id="556" r:id="rId26"/>
    <p:sldId id="694" r:id="rId27"/>
    <p:sldId id="633" r:id="rId28"/>
    <p:sldId id="544" r:id="rId29"/>
    <p:sldId id="561" r:id="rId30"/>
    <p:sldId id="562" r:id="rId31"/>
    <p:sldId id="563" r:id="rId32"/>
    <p:sldId id="565" r:id="rId33"/>
    <p:sldId id="568" r:id="rId34"/>
    <p:sldId id="569" r:id="rId35"/>
    <p:sldId id="570" r:id="rId36"/>
    <p:sldId id="571" r:id="rId37"/>
    <p:sldId id="624" r:id="rId38"/>
    <p:sldId id="625" r:id="rId39"/>
    <p:sldId id="626" r:id="rId40"/>
    <p:sldId id="695" r:id="rId41"/>
    <p:sldId id="645" r:id="rId42"/>
    <p:sldId id="646" r:id="rId43"/>
    <p:sldId id="647" r:id="rId44"/>
    <p:sldId id="648" r:id="rId45"/>
    <p:sldId id="649" r:id="rId46"/>
    <p:sldId id="650" r:id="rId47"/>
    <p:sldId id="651" r:id="rId48"/>
    <p:sldId id="696" r:id="rId49"/>
    <p:sldId id="652" r:id="rId50"/>
    <p:sldId id="653" r:id="rId51"/>
    <p:sldId id="654" r:id="rId52"/>
    <p:sldId id="655" r:id="rId53"/>
    <p:sldId id="656" r:id="rId54"/>
    <p:sldId id="657" r:id="rId55"/>
    <p:sldId id="658" r:id="rId56"/>
    <p:sldId id="697" r:id="rId57"/>
    <p:sldId id="659" r:id="rId58"/>
    <p:sldId id="660" r:id="rId59"/>
    <p:sldId id="661" r:id="rId60"/>
    <p:sldId id="662" r:id="rId61"/>
    <p:sldId id="663" r:id="rId62"/>
    <p:sldId id="664" r:id="rId63"/>
    <p:sldId id="665" r:id="rId64"/>
    <p:sldId id="666" r:id="rId65"/>
    <p:sldId id="667" r:id="rId66"/>
    <p:sldId id="668" r:id="rId67"/>
    <p:sldId id="669" r:id="rId68"/>
    <p:sldId id="670" r:id="rId69"/>
    <p:sldId id="671" r:id="rId70"/>
    <p:sldId id="672" r:id="rId71"/>
    <p:sldId id="673" r:id="rId72"/>
    <p:sldId id="674" r:id="rId73"/>
    <p:sldId id="675" r:id="rId74"/>
    <p:sldId id="676" r:id="rId75"/>
    <p:sldId id="677" r:id="rId76"/>
    <p:sldId id="698" r:id="rId77"/>
    <p:sldId id="678" r:id="rId78"/>
    <p:sldId id="682" r:id="rId79"/>
    <p:sldId id="683" r:id="rId80"/>
    <p:sldId id="684" r:id="rId81"/>
    <p:sldId id="685" r:id="rId82"/>
    <p:sldId id="686" r:id="rId83"/>
    <p:sldId id="687" r:id="rId84"/>
    <p:sldId id="688" r:id="rId85"/>
    <p:sldId id="689" r:id="rId86"/>
    <p:sldId id="690" r:id="rId87"/>
  </p:sldIdLst>
  <p:sldSz cx="9144000" cy="6858000" type="screen4x3"/>
  <p:notesSz cx="7315200" cy="9601200"/>
  <p:custDataLst>
    <p:tags r:id="rId90"/>
  </p:custDataLst>
  <p:defaultTextStyle>
    <a:defPPr>
      <a:defRPr lang="en-US"/>
    </a:defPPr>
    <a:lvl1pPr algn="l" rtl="0" eaLnBrk="0" fontAlgn="base" hangingPunct="0">
      <a:spcBef>
        <a:spcPct val="0"/>
      </a:spcBef>
      <a:spcAft>
        <a:spcPct val="0"/>
      </a:spcAft>
      <a:defRPr sz="2400" kern="1200">
        <a:solidFill>
          <a:schemeClr val="tx1"/>
        </a:solidFill>
        <a:latin typeface="Arial" charset="0"/>
        <a:ea typeface="+mn-ea"/>
        <a:cs typeface="Arial" charset="0"/>
      </a:defRPr>
    </a:lvl1pPr>
    <a:lvl2pPr marL="457200" algn="l" rtl="0" eaLnBrk="0" fontAlgn="base" hangingPunct="0">
      <a:spcBef>
        <a:spcPct val="0"/>
      </a:spcBef>
      <a:spcAft>
        <a:spcPct val="0"/>
      </a:spcAft>
      <a:defRPr sz="2400" kern="1200">
        <a:solidFill>
          <a:schemeClr val="tx1"/>
        </a:solidFill>
        <a:latin typeface="Arial" charset="0"/>
        <a:ea typeface="+mn-ea"/>
        <a:cs typeface="Arial" charset="0"/>
      </a:defRPr>
    </a:lvl2pPr>
    <a:lvl3pPr marL="914400" algn="l" rtl="0" eaLnBrk="0" fontAlgn="base" hangingPunct="0">
      <a:spcBef>
        <a:spcPct val="0"/>
      </a:spcBef>
      <a:spcAft>
        <a:spcPct val="0"/>
      </a:spcAft>
      <a:defRPr sz="2400" kern="1200">
        <a:solidFill>
          <a:schemeClr val="tx1"/>
        </a:solidFill>
        <a:latin typeface="Arial" charset="0"/>
        <a:ea typeface="+mn-ea"/>
        <a:cs typeface="Arial" charset="0"/>
      </a:defRPr>
    </a:lvl3pPr>
    <a:lvl4pPr marL="1371600" algn="l" rtl="0" eaLnBrk="0" fontAlgn="base" hangingPunct="0">
      <a:spcBef>
        <a:spcPct val="0"/>
      </a:spcBef>
      <a:spcAft>
        <a:spcPct val="0"/>
      </a:spcAft>
      <a:defRPr sz="2400" kern="1200">
        <a:solidFill>
          <a:schemeClr val="tx1"/>
        </a:solidFill>
        <a:latin typeface="Arial" charset="0"/>
        <a:ea typeface="+mn-ea"/>
        <a:cs typeface="Arial" charset="0"/>
      </a:defRPr>
    </a:lvl4pPr>
    <a:lvl5pPr marL="1828800" algn="l" rtl="0" eaLnBrk="0" fontAlgn="base" hangingPunct="0">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9900CC"/>
    <a:srgbClr val="008000"/>
    <a:srgbClr val="66FF33"/>
    <a:srgbClr val="00FF00"/>
    <a:srgbClr val="FF0000"/>
    <a:srgbClr val="FE0000"/>
    <a:srgbClr val="000064"/>
    <a:srgbClr val="000070"/>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123" autoAdjust="0"/>
    <p:restoredTop sz="94681" autoAdjust="0"/>
  </p:normalViewPr>
  <p:slideViewPr>
    <p:cSldViewPr>
      <p:cViewPr varScale="1">
        <p:scale>
          <a:sx n="126" d="100"/>
          <a:sy n="126" d="100"/>
        </p:scale>
        <p:origin x="-366"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gs" Target="tags/tag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notesMaster" Target="notesMasters/notesMaster1.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6.wmf"/><Relationship Id="rId1" Type="http://schemas.openxmlformats.org/officeDocument/2006/relationships/image" Target="../media/image18.png"/><Relationship Id="rId4" Type="http://schemas.openxmlformats.org/officeDocument/2006/relationships/image" Target="../media/image20.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6.wmf"/><Relationship Id="rId1" Type="http://schemas.openxmlformats.org/officeDocument/2006/relationships/image" Target="../media/image18.png"/><Relationship Id="rId4" Type="http://schemas.openxmlformats.org/officeDocument/2006/relationships/image" Target="../media/image20.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wmf"/><Relationship Id="rId1" Type="http://schemas.openxmlformats.org/officeDocument/2006/relationships/image" Target="../media/image21.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2.png"/></Relationships>
</file>

<file path=ppt/drawings/_rels/vmlDrawing12.v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image" Target="../media/image34.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8.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5.png"/></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6.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47.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65.wmf"/><Relationship Id="rId2" Type="http://schemas.openxmlformats.org/officeDocument/2006/relationships/image" Target="../media/image64.wmf"/><Relationship Id="rId1" Type="http://schemas.openxmlformats.org/officeDocument/2006/relationships/image" Target="../media/image63.png"/></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84.png"/></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98.png"/></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99.png"/></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02.w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03.png"/></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image" Target="../media/image104.png"/></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06.png"/></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14.png"/></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16.png"/></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C0BD16D7-18B9-436D-807A-336921E753F3}" type="slidenum">
              <a:rPr lang="en-US"/>
              <a:pPr>
                <a:defRPr/>
              </a:pPr>
              <a:t>‹#›</a:t>
            </a:fld>
            <a:endParaRPr lang="en-US"/>
          </a:p>
        </p:txBody>
      </p:sp>
    </p:spTree>
    <p:extLst>
      <p:ext uri="{BB962C8B-B14F-4D97-AF65-F5344CB8AC3E}">
        <p14:creationId xmlns:p14="http://schemas.microsoft.com/office/powerpoint/2010/main" val="15747610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a:lvl1pPr>
          </a:lstStyle>
          <a:p>
            <a:pPr>
              <a:defRPr/>
            </a:pPr>
            <a:endParaRPr lang="en-US"/>
          </a:p>
        </p:txBody>
      </p:sp>
      <p:sp>
        <p:nvSpPr>
          <p:cNvPr id="33796"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a:lvl1pPr>
          </a:lstStyle>
          <a:p>
            <a:pPr>
              <a:defRPr/>
            </a:pPr>
            <a:fld id="{F6A07BD9-22BC-4621-A11E-1CA912268712}" type="slidenum">
              <a:rPr lang="en-US"/>
              <a:pPr>
                <a:defRPr/>
              </a:pPr>
              <a:t>‹#›</a:t>
            </a:fld>
            <a:endParaRPr lang="en-US"/>
          </a:p>
        </p:txBody>
      </p:sp>
    </p:spTree>
    <p:extLst>
      <p:ext uri="{BB962C8B-B14F-4D97-AF65-F5344CB8AC3E}">
        <p14:creationId xmlns:p14="http://schemas.microsoft.com/office/powerpoint/2010/main" val="40820176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A37412B4-1952-4072-BD09-73A0174C97BB}" type="slidenum">
              <a:rPr lang="en-US" smtClean="0"/>
              <a:pPr/>
              <a:t>4</a:t>
            </a:fld>
            <a:endParaRPr lang="en-US" smtClean="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E836124-9A87-43C4-88C7-05CD7248E991}" type="slidenum">
              <a:rPr lang="en-US" smtClean="0"/>
              <a:pPr/>
              <a:t>6</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dirty="0" smtClean="0"/>
              <a:t>Consider the hemisphere of directions at a given point on the surface. Light can only arrive at the point along these directions. If two different sources</a:t>
            </a:r>
            <a:r>
              <a:rPr lang="en-US" baseline="0" dirty="0" smtClean="0"/>
              <a:t> result in exactly the same amount of radiation arriving along every incoming direction, they must have the same effect on the surface. </a:t>
            </a:r>
            <a:endParaRPr 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7A8ACBD0-C0F4-4292-ADB0-63407F12B763}" type="slidenum">
              <a:rPr lang="en-US" smtClean="0"/>
              <a:pPr/>
              <a:t>7</a:t>
            </a:fld>
            <a:endParaRPr lang="en-US" smtClean="0"/>
          </a:p>
        </p:txBody>
      </p:sp>
      <p:sp>
        <p:nvSpPr>
          <p:cNvPr id="37891" name="Rectangle 2"/>
          <p:cNvSpPr>
            <a:spLocks noGrp="1" noRot="1" noChangeAspect="1" noChangeArrowheads="1" noTextEdit="1"/>
          </p:cNvSpPr>
          <p:nvPr>
            <p:ph type="sldImg"/>
          </p:nvPr>
        </p:nvSpPr>
        <p:spPr>
          <a:xfrm>
            <a:off x="1266825" y="727075"/>
            <a:ext cx="4781550" cy="3586163"/>
          </a:xfrm>
          <a:ln/>
        </p:spPr>
      </p:sp>
      <p:sp>
        <p:nvSpPr>
          <p:cNvPr id="37892" name="Rectangle 3"/>
          <p:cNvSpPr>
            <a:spLocks noGrp="1" noChangeArrowheads="1"/>
          </p:cNvSpPr>
          <p:nvPr>
            <p:ph type="body" idx="1"/>
          </p:nvPr>
        </p:nvSpPr>
        <p:spPr>
          <a:xfrm>
            <a:off x="974725" y="4560888"/>
            <a:ext cx="5365750" cy="4319587"/>
          </a:xfrm>
          <a:noFill/>
          <a:ln/>
        </p:spPr>
        <p:txBody>
          <a:bodyPr/>
          <a:lstStyle/>
          <a:p>
            <a:pPr eaLnBrk="1" hangingPunct="1"/>
            <a:r>
              <a:rPr lang="en-US" smtClean="0"/>
              <a:t>dA projected onto surface of the sphere of radius r: dA cos theta</a:t>
            </a:r>
          </a:p>
          <a:p>
            <a:pPr eaLnBrk="1" hangingPunct="1"/>
            <a:r>
              <a:rPr lang="en-US" smtClean="0"/>
              <a:t>Ratio of surface areas of spheres of radii 1 and r: 4 pi / (4 pi r^2) = 1/r^2</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D3BA3F7-E0C8-4B9D-B4EA-DA828D43568B}" type="slidenum">
              <a:rPr lang="en-US" smtClean="0"/>
              <a:pPr/>
              <a:t>8</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BE836124-9A87-43C4-88C7-05CD7248E991}" type="slidenum">
              <a:rPr lang="en-US" smtClean="0"/>
              <a:pPr/>
              <a:t>9</a:t>
            </a:fld>
            <a:endParaRPr lang="en-US"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dirty="0" smtClean="0"/>
              <a:t>dw2</a:t>
            </a:r>
            <a:r>
              <a:rPr lang="en-US" baseline="0" dirty="0" smtClean="0"/>
              <a:t> is the solid angle subtended by patch 2 at patch 1. dw1 is the solid angle subtended by patch 1 at patch 2.</a:t>
            </a:r>
            <a:endParaRPr lang="en-US"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5D3BA3F7-E0C8-4B9D-B4EA-DA828D43568B}" type="slidenum">
              <a:rPr lang="en-US" smtClean="0"/>
              <a:pPr/>
              <a:t>10</a:t>
            </a:fld>
            <a:endParaRPr lang="en-US" smtClean="0"/>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33AEFC17-C8FD-4938-AA72-5C8E91E2F1B2}" type="slidenum">
              <a:rPr lang="en-US" smtClean="0"/>
              <a:pPr/>
              <a:t>12</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7A4D4375-38FD-401B-A956-C3CD4D850F33}" type="slidenum">
              <a:rPr lang="en-US" smtClean="0"/>
              <a:pPr/>
              <a:t>13</a:t>
            </a:fld>
            <a:endParaRPr lang="en-US" smtClean="0"/>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baseline="0" dirty="0" smtClean="0"/>
              <a:t>See section 4.2.3 of F&amp;P</a:t>
            </a:r>
          </a:p>
          <a:p>
            <a:pPr eaLnBrk="1" hangingPunct="1"/>
            <a:r>
              <a:rPr lang="en-US" baseline="0" dirty="0" smtClean="0"/>
              <a:t>Explanation of last equation:</a:t>
            </a:r>
          </a:p>
          <a:p>
            <a:pPr marL="228600" indent="-228600" eaLnBrk="1" hangingPunct="1">
              <a:buAutoNum type="arabicParenBoth"/>
            </a:pPr>
            <a:r>
              <a:rPr lang="en-US" baseline="0" dirty="0" smtClean="0"/>
              <a:t>Use the definition of irradiance from slide 7 </a:t>
            </a:r>
          </a:p>
          <a:p>
            <a:pPr marL="228600" indent="-228600" eaLnBrk="1" hangingPunct="1">
              <a:buAutoNum type="arabicParenBoth"/>
            </a:pPr>
            <a:r>
              <a:rPr lang="en-US" baseline="0" dirty="0" smtClean="0"/>
              <a:t>Compute the solid angle subtended by the lens at P’ using the definition on slide 4</a:t>
            </a:r>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8662ABF-EE1A-4E31-B2B6-9C8359075C28}" type="slidenum">
              <a:rPr lang="en-US" smtClean="0"/>
              <a:pPr/>
              <a:t>14</a:t>
            </a:fld>
            <a:endParaRPr lang="en-US" smtClean="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dirty="0" smtClean="0"/>
              <a:t>Explain the difference between the cos^4</a:t>
            </a:r>
            <a:r>
              <a:rPr lang="en-US" baseline="0" dirty="0" smtClean="0"/>
              <a:t> alpha effect and </a:t>
            </a:r>
            <a:r>
              <a:rPr lang="en-US" baseline="0" dirty="0" err="1" smtClean="0"/>
              <a:t>vignetting</a:t>
            </a:r>
            <a:r>
              <a:rPr lang="en-US" baseline="0" dirty="0" smtClean="0"/>
              <a:t>: the former effect has nothing to do with light getting lost in the lens system but is a basic radiometric property even of a perfect lens; </a:t>
            </a:r>
            <a:r>
              <a:rPr lang="en-US" baseline="0" dirty="0" err="1" smtClean="0"/>
              <a:t>vignetting</a:t>
            </a:r>
            <a:r>
              <a:rPr lang="en-US" baseline="0" dirty="0" smtClean="0"/>
              <a:t> is usually much stronger.</a:t>
            </a:r>
            <a:endParaRPr 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EA680CBF-72D7-42B1-AE1F-817120DD4CD6}" type="slidenum">
              <a:rPr lang="en-US" smtClean="0"/>
              <a:pPr/>
              <a:t>15</a:t>
            </a:fld>
            <a:endParaRPr lang="en-US"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p:spPr>
        <p:txBody>
          <a:bodyPr/>
          <a:lstStyle/>
          <a:p>
            <a:pPr eaLnBrk="1" hangingPunct="1"/>
            <a:r>
              <a:rPr lang="en-US" dirty="0" smtClean="0"/>
              <a:t>The brightest point corresponds to the principal</a:t>
            </a:r>
            <a:r>
              <a:rPr lang="en-US" baseline="0" dirty="0" smtClean="0"/>
              <a:t> point (where the optical axis intersects the image plane). The shape of the curves of constant brightness tells us about the shape (scaling factors) of the pixels. The equation also includes the focal length (z’). Thus, we can in principle figure out all the intrinsic camera parameters using the constraints given by this equation.</a:t>
            </a:r>
            <a:endParaRPr lang="en-US"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3FD3F6E4-09A9-4A71-B54A-B2CD72768929}" type="slidenum">
              <a:rPr lang="en-US" smtClean="0"/>
              <a:pPr/>
              <a:t>16</a:t>
            </a:fld>
            <a:endParaRPr lang="en-US" smtClean="0"/>
          </a:p>
        </p:txBody>
      </p:sp>
      <p:sp>
        <p:nvSpPr>
          <p:cNvPr id="44035" name="Rectangle 2"/>
          <p:cNvSpPr>
            <a:spLocks noGrp="1" noRot="1" noChangeAspect="1" noChangeArrowheads="1" noTextEdit="1"/>
          </p:cNvSpPr>
          <p:nvPr>
            <p:ph type="sldImg"/>
          </p:nvPr>
        </p:nvSpPr>
        <p:spPr>
          <a:xfrm>
            <a:off x="1252538" y="717550"/>
            <a:ext cx="4778375" cy="3582988"/>
          </a:xfrm>
          <a:ln/>
        </p:spPr>
      </p:sp>
      <p:sp>
        <p:nvSpPr>
          <p:cNvPr id="44036"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65C7AE25-9F8D-45BD-A916-82B8945A9B4E}" type="slidenum">
              <a:rPr lang="en-US" smtClean="0"/>
              <a:pPr/>
              <a:t>17</a:t>
            </a:fld>
            <a:endParaRPr lang="en-US" smtClean="0"/>
          </a:p>
        </p:txBody>
      </p:sp>
      <p:sp>
        <p:nvSpPr>
          <p:cNvPr id="45059" name="Rectangle 2"/>
          <p:cNvSpPr>
            <a:spLocks noGrp="1" noRot="1" noChangeAspect="1" noChangeArrowheads="1" noTextEdit="1"/>
          </p:cNvSpPr>
          <p:nvPr>
            <p:ph type="sldImg"/>
          </p:nvPr>
        </p:nvSpPr>
        <p:spPr>
          <a:xfrm>
            <a:off x="1252538" y="717550"/>
            <a:ext cx="4778375" cy="3582988"/>
          </a:xfrm>
          <a:ln/>
        </p:spPr>
      </p:sp>
      <p:sp>
        <p:nvSpPr>
          <p:cNvPr id="45060"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12C033BB-2408-4C8C-9DFC-2F110FF266EF}" type="slidenum">
              <a:rPr lang="en-US" smtClean="0"/>
              <a:pPr/>
              <a:t>19</a:t>
            </a:fld>
            <a:endParaRPr lang="en-US" smtClean="0"/>
          </a:p>
        </p:txBody>
      </p:sp>
      <p:sp>
        <p:nvSpPr>
          <p:cNvPr id="46083" name="Rectangle 2"/>
          <p:cNvSpPr>
            <a:spLocks noGrp="1" noRot="1" noChangeAspect="1" noChangeArrowheads="1" noTextEdit="1"/>
          </p:cNvSpPr>
          <p:nvPr>
            <p:ph type="sldImg"/>
          </p:nvPr>
        </p:nvSpPr>
        <p:spPr>
          <a:xfrm>
            <a:off x="1252538" y="717550"/>
            <a:ext cx="4778375" cy="3582988"/>
          </a:xfrm>
          <a:ln/>
        </p:spPr>
      </p:sp>
      <p:sp>
        <p:nvSpPr>
          <p:cNvPr id="46084"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4B3B2E4E-03E6-4E83-B07E-E9CFF1096458}" type="slidenum">
              <a:rPr lang="en-US" smtClean="0"/>
              <a:pPr/>
              <a:t>20</a:t>
            </a:fld>
            <a:endParaRPr lang="en-US" smtClean="0"/>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p:spPr>
        <p:txBody>
          <a:bodyPr/>
          <a:lstStyle/>
          <a:p>
            <a:pPr eaLnBrk="1" hangingPunct="1"/>
            <a:r>
              <a:rPr lang="en-US" dirty="0" smtClean="0"/>
              <a:t>The main</a:t>
            </a:r>
            <a:r>
              <a:rPr lang="en-US" baseline="0" dirty="0" smtClean="0"/>
              <a:t> purpose of the BRDF is to enable us to compute the radiance leaving the surface in a particular direction (e.g., towards the camera), given the distribution of the radiances received by that surface point over the incoming hemisphere. These kinds of computations are done in graphics by </a:t>
            </a:r>
            <a:r>
              <a:rPr lang="en-US" baseline="0" dirty="0" err="1" smtClean="0"/>
              <a:t>raytracing</a:t>
            </a:r>
            <a:r>
              <a:rPr lang="en-US" baseline="0" dirty="0" smtClean="0"/>
              <a:t> and global illumination algorithms.</a:t>
            </a:r>
            <a:endParaRPr lang="en-US"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0FF3A93A-FFBF-4829-82EB-B04D4716AED7}" type="slidenum">
              <a:rPr lang="en-US" smtClean="0"/>
              <a:pPr/>
              <a:t>21</a:t>
            </a:fld>
            <a:endParaRPr lang="en-US" smtClean="0"/>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B4984E1C-846E-4889-8689-998BD3C1773F}" type="slidenum">
              <a:rPr lang="en-US" smtClean="0"/>
              <a:pPr/>
              <a:t>22</a:t>
            </a:fld>
            <a:endParaRPr lang="en-US" smtClean="0"/>
          </a:p>
        </p:txBody>
      </p:sp>
      <p:sp>
        <p:nvSpPr>
          <p:cNvPr id="49155" name="Rectangle 2"/>
          <p:cNvSpPr>
            <a:spLocks noGrp="1" noRot="1" noChangeAspect="1" noChangeArrowheads="1" noTextEdit="1"/>
          </p:cNvSpPr>
          <p:nvPr>
            <p:ph type="sldImg"/>
          </p:nvPr>
        </p:nvSpPr>
        <p:spPr>
          <a:xfrm>
            <a:off x="1252538" y="717550"/>
            <a:ext cx="4778375" cy="3582988"/>
          </a:xfrm>
          <a:ln/>
        </p:spPr>
      </p:sp>
      <p:sp>
        <p:nvSpPr>
          <p:cNvPr id="49156"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D3F309A-2491-4AF4-916F-8D4C0E8E9599}" type="slidenum">
              <a:rPr lang="en-US" smtClean="0"/>
              <a:pPr/>
              <a:t>23</a:t>
            </a:fld>
            <a:endParaRPr lang="en-US" smtClean="0"/>
          </a:p>
        </p:txBody>
      </p:sp>
      <p:sp>
        <p:nvSpPr>
          <p:cNvPr id="50179" name="Rectangle 2"/>
          <p:cNvSpPr>
            <a:spLocks noGrp="1" noRot="1" noChangeAspect="1" noChangeArrowheads="1" noTextEdit="1"/>
          </p:cNvSpPr>
          <p:nvPr>
            <p:ph type="sldImg"/>
          </p:nvPr>
        </p:nvSpPr>
        <p:spPr>
          <a:xfrm>
            <a:off x="1252538" y="717550"/>
            <a:ext cx="4778375" cy="3582988"/>
          </a:xfrm>
          <a:ln/>
        </p:spPr>
      </p:sp>
      <p:sp>
        <p:nvSpPr>
          <p:cNvPr id="50180"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4582365A-D41F-4C10-844D-901C0E7F8538}" type="slidenum">
              <a:rPr lang="en-US" smtClean="0"/>
              <a:pPr/>
              <a:t>24</a:t>
            </a:fld>
            <a:endParaRPr lang="en-US" smtClean="0"/>
          </a:p>
        </p:txBody>
      </p:sp>
      <p:sp>
        <p:nvSpPr>
          <p:cNvPr id="51203" name="Rectangle 2"/>
          <p:cNvSpPr>
            <a:spLocks noGrp="1" noRot="1" noChangeAspect="1" noChangeArrowheads="1" noTextEdit="1"/>
          </p:cNvSpPr>
          <p:nvPr>
            <p:ph type="sldImg"/>
          </p:nvPr>
        </p:nvSpPr>
        <p:spPr>
          <a:xfrm>
            <a:off x="1266825" y="727075"/>
            <a:ext cx="4781550" cy="3586163"/>
          </a:xfrm>
          <a:ln/>
        </p:spPr>
      </p:sp>
      <p:sp>
        <p:nvSpPr>
          <p:cNvPr id="5120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7ECF3C57-5EA3-4568-BB48-45576054F818}" type="slidenum">
              <a:rPr lang="en-US" smtClean="0"/>
              <a:pPr/>
              <a:t>25</a:t>
            </a:fld>
            <a:endParaRPr lang="en-US" smtClean="0"/>
          </a:p>
        </p:txBody>
      </p:sp>
      <p:sp>
        <p:nvSpPr>
          <p:cNvPr id="52227" name="Rectangle 2"/>
          <p:cNvSpPr>
            <a:spLocks noGrp="1" noRot="1" noChangeAspect="1" noChangeArrowheads="1" noTextEdit="1"/>
          </p:cNvSpPr>
          <p:nvPr>
            <p:ph type="sldImg"/>
          </p:nvPr>
        </p:nvSpPr>
        <p:spPr>
          <a:xfrm>
            <a:off x="1252538" y="717550"/>
            <a:ext cx="4778375" cy="3582988"/>
          </a:xfrm>
          <a:ln/>
        </p:spPr>
      </p:sp>
      <p:sp>
        <p:nvSpPr>
          <p:cNvPr id="52228"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EF8D0D28-232D-46E6-86F8-0E7602EF91F7}" type="slidenum">
              <a:rPr lang="en-US" smtClean="0"/>
              <a:pPr/>
              <a:t>27</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E5E928A1-1576-4515-817A-3B72D8216555}" type="slidenum">
              <a:rPr lang="en-US" smtClean="0"/>
              <a:pPr/>
              <a:t>28</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D2C3AD81-8D85-4F7D-BE30-E7CBCD3167D2}" type="slidenum">
              <a:rPr lang="en-US" smtClean="0"/>
              <a:pPr/>
              <a:t>29</a:t>
            </a:fld>
            <a:endParaRPr lang="en-US" smtClean="0"/>
          </a:p>
        </p:txBody>
      </p:sp>
      <p:sp>
        <p:nvSpPr>
          <p:cNvPr id="55299" name="Rectangle 2"/>
          <p:cNvSpPr>
            <a:spLocks noGrp="1" noRot="1" noChangeAspect="1" noChangeArrowheads="1" noTextEdit="1"/>
          </p:cNvSpPr>
          <p:nvPr>
            <p:ph type="sldImg"/>
          </p:nvPr>
        </p:nvSpPr>
        <p:spPr>
          <a:xfrm>
            <a:off x="1266825" y="727075"/>
            <a:ext cx="4781550" cy="3586163"/>
          </a:xfrm>
          <a:ln/>
        </p:spPr>
      </p:sp>
      <p:sp>
        <p:nvSpPr>
          <p:cNvPr id="5530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FDA49AF-61CE-4184-96D6-8E258A8E6340}" type="slidenum">
              <a:rPr lang="en-US" smtClean="0"/>
              <a:pPr/>
              <a:t>30</a:t>
            </a:fld>
            <a:endParaRPr lang="en-US" smtClean="0"/>
          </a:p>
        </p:txBody>
      </p:sp>
      <p:sp>
        <p:nvSpPr>
          <p:cNvPr id="56323" name="Rectangle 2"/>
          <p:cNvSpPr>
            <a:spLocks noGrp="1" noRot="1" noChangeAspect="1" noChangeArrowheads="1" noTextEdit="1"/>
          </p:cNvSpPr>
          <p:nvPr>
            <p:ph type="sldImg"/>
          </p:nvPr>
        </p:nvSpPr>
        <p:spPr>
          <a:xfrm>
            <a:off x="1266825" y="727075"/>
            <a:ext cx="4781550" cy="3586163"/>
          </a:xfrm>
          <a:ln/>
        </p:spPr>
      </p:sp>
      <p:sp>
        <p:nvSpPr>
          <p:cNvPr id="5632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E87B2FD0-681D-44BA-B33E-496B4F660E91}" type="slidenum">
              <a:rPr lang="en-US" smtClean="0"/>
              <a:pPr/>
              <a:t>31</a:t>
            </a:fld>
            <a:endParaRPr lang="en-US" smtClean="0"/>
          </a:p>
        </p:txBody>
      </p:sp>
      <p:sp>
        <p:nvSpPr>
          <p:cNvPr id="57347" name="Rectangle 2"/>
          <p:cNvSpPr>
            <a:spLocks noGrp="1" noRot="1" noChangeAspect="1" noChangeArrowheads="1" noTextEdit="1"/>
          </p:cNvSpPr>
          <p:nvPr>
            <p:ph type="sldImg"/>
          </p:nvPr>
        </p:nvSpPr>
        <p:spPr>
          <a:xfrm>
            <a:off x="1266825" y="727075"/>
            <a:ext cx="4781550" cy="3586163"/>
          </a:xfrm>
          <a:ln/>
        </p:spPr>
      </p:sp>
      <p:sp>
        <p:nvSpPr>
          <p:cNvPr id="57348" name="Rectangle 3"/>
          <p:cNvSpPr>
            <a:spLocks noGrp="1" noChangeArrowheads="1"/>
          </p:cNvSpPr>
          <p:nvPr>
            <p:ph type="body" idx="1"/>
          </p:nvPr>
        </p:nvSpPr>
        <p:spPr>
          <a:xfrm>
            <a:off x="974725" y="4560888"/>
            <a:ext cx="5365750" cy="4319587"/>
          </a:xfrm>
          <a:noFill/>
          <a:ln/>
        </p:spPr>
        <p:txBody>
          <a:bodyPr/>
          <a:lstStyle/>
          <a:p>
            <a:pPr eaLnBrk="1" hangingPunct="1"/>
            <a:endParaRPr lang="en-GB" dirty="0"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38A6CA3E-1B8A-410B-86F1-F2817E75B737}" type="slidenum">
              <a:rPr lang="en-US" smtClean="0"/>
              <a:pPr/>
              <a:t>32</a:t>
            </a:fld>
            <a:endParaRPr lang="en-US" smtClean="0"/>
          </a:p>
        </p:txBody>
      </p:sp>
      <p:sp>
        <p:nvSpPr>
          <p:cNvPr id="58371" name="Rectangle 2"/>
          <p:cNvSpPr>
            <a:spLocks noGrp="1" noRot="1" noChangeAspect="1" noChangeArrowheads="1" noTextEdit="1"/>
          </p:cNvSpPr>
          <p:nvPr>
            <p:ph type="sldImg"/>
          </p:nvPr>
        </p:nvSpPr>
        <p:spPr>
          <a:xfrm>
            <a:off x="1266825" y="727075"/>
            <a:ext cx="4781550" cy="3586163"/>
          </a:xfrm>
          <a:ln/>
        </p:spPr>
      </p:sp>
      <p:sp>
        <p:nvSpPr>
          <p:cNvPr id="5837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A1ECE3CC-6BB1-4E33-A918-89826F57584E}" type="slidenum">
              <a:rPr lang="en-US" smtClean="0"/>
              <a:pPr/>
              <a:t>33</a:t>
            </a:fld>
            <a:endParaRPr lang="en-US" smtClean="0"/>
          </a:p>
        </p:txBody>
      </p:sp>
      <p:sp>
        <p:nvSpPr>
          <p:cNvPr id="59395" name="Rectangle 2"/>
          <p:cNvSpPr>
            <a:spLocks noGrp="1" noRot="1" noChangeAspect="1" noChangeArrowheads="1" noTextEdit="1"/>
          </p:cNvSpPr>
          <p:nvPr>
            <p:ph type="sldImg"/>
          </p:nvPr>
        </p:nvSpPr>
        <p:spPr>
          <a:xfrm>
            <a:off x="1266825" y="727075"/>
            <a:ext cx="4781550" cy="3586163"/>
          </a:xfrm>
          <a:ln/>
        </p:spPr>
      </p:sp>
      <p:sp>
        <p:nvSpPr>
          <p:cNvPr id="59396"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B416C097-F913-47D0-AD28-E12721C317D3}" type="slidenum">
              <a:rPr lang="en-US" smtClean="0"/>
              <a:pPr/>
              <a:t>34</a:t>
            </a:fld>
            <a:endParaRPr lang="en-US" smtClean="0"/>
          </a:p>
        </p:txBody>
      </p:sp>
      <p:sp>
        <p:nvSpPr>
          <p:cNvPr id="60419" name="Rectangle 2"/>
          <p:cNvSpPr>
            <a:spLocks noGrp="1" noRot="1" noChangeAspect="1" noChangeArrowheads="1" noTextEdit="1"/>
          </p:cNvSpPr>
          <p:nvPr>
            <p:ph type="sldImg"/>
          </p:nvPr>
        </p:nvSpPr>
        <p:spPr>
          <a:xfrm>
            <a:off x="1266825" y="727075"/>
            <a:ext cx="4781550" cy="3586163"/>
          </a:xfrm>
          <a:ln/>
        </p:spPr>
      </p:sp>
      <p:sp>
        <p:nvSpPr>
          <p:cNvPr id="60420" name="Rectangle 3"/>
          <p:cNvSpPr>
            <a:spLocks noGrp="1" noChangeArrowheads="1"/>
          </p:cNvSpPr>
          <p:nvPr>
            <p:ph type="body" idx="1"/>
          </p:nvPr>
        </p:nvSpPr>
        <p:spPr>
          <a:xfrm>
            <a:off x="974725" y="4560888"/>
            <a:ext cx="5365750" cy="4319587"/>
          </a:xfrm>
          <a:noFill/>
          <a:ln/>
        </p:spPr>
        <p:txBody>
          <a:bodyPr/>
          <a:lstStyle/>
          <a:p>
            <a:pPr eaLnBrk="1" hangingPunct="1"/>
            <a:endParaRPr lang="en-GB"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7402EEE-FE0D-4A8C-9791-47EFCF79615B}" type="slidenum">
              <a:rPr lang="en-US" smtClean="0"/>
              <a:pPr/>
              <a:t>35</a:t>
            </a:fld>
            <a:endParaRPr lang="en-US" smtClean="0"/>
          </a:p>
        </p:txBody>
      </p:sp>
      <p:sp>
        <p:nvSpPr>
          <p:cNvPr id="61443" name="Rectangle 2"/>
          <p:cNvSpPr>
            <a:spLocks noGrp="1" noRot="1" noChangeAspect="1" noChangeArrowheads="1" noTextEdit="1"/>
          </p:cNvSpPr>
          <p:nvPr>
            <p:ph type="sldImg"/>
          </p:nvPr>
        </p:nvSpPr>
        <p:spPr>
          <a:xfrm>
            <a:off x="1266825" y="727075"/>
            <a:ext cx="4781550" cy="3586163"/>
          </a:xfrm>
          <a:ln/>
        </p:spPr>
      </p:sp>
      <p:sp>
        <p:nvSpPr>
          <p:cNvPr id="6144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49E93FE4-77C9-4D4F-88BF-11E73FDE849B}" type="slidenum">
              <a:rPr lang="en-US" smtClean="0"/>
              <a:pPr/>
              <a:t>36</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643513A4-4910-48B7-BFA5-8293B5E9BBF1}" type="slidenum">
              <a:rPr lang="en-US" smtClean="0"/>
              <a:pPr/>
              <a:t>37</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ABE8E098-D6BC-4A7E-8DE1-29562FEAE3F4}" type="slidenum">
              <a:rPr lang="en-US" smtClean="0"/>
              <a:pPr/>
              <a:t>38</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EC94986C-FBD3-4214-AA4D-A45F29D9B402}" type="slidenum">
              <a:rPr lang="en-US" smtClean="0"/>
              <a:pPr/>
              <a:t>39</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7E24BE02-5862-4BAC-A701-210B87A3DDA4}" type="slidenum">
              <a:rPr lang="en-US" smtClean="0"/>
              <a:pPr/>
              <a:t>41</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1C73A367-45BE-4432-A6B3-17712D032B7B}" type="slidenum">
              <a:rPr lang="en-US" smtClean="0"/>
              <a:pPr/>
              <a:t>42</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035DDDA-AA08-4D9E-9EAD-B9DD26D3CDF1}" type="slidenum">
              <a:rPr lang="en-US" smtClean="0"/>
              <a:pPr/>
              <a:t>43</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07361E1B-79F4-4F10-AC22-4FDC34DFD6D1}" type="slidenum">
              <a:rPr lang="en-US" smtClean="0"/>
              <a:pPr/>
              <a:t>44</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E4D8633F-F28A-486B-ABB0-F8621DB47C07}" type="slidenum">
              <a:rPr lang="en-US" smtClean="0"/>
              <a:pPr/>
              <a:t>45</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CD7E0793-645C-4303-A759-C2608070AFCE}" type="slidenum">
              <a:rPr lang="en-US" smtClean="0"/>
              <a:pPr/>
              <a:t>46</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52AD109B-45D2-4870-AB5A-E80B1AD5D72B}" type="slidenum">
              <a:rPr lang="en-US" smtClean="0"/>
              <a:pPr/>
              <a:t>47</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3B5C8B37-9730-4AA7-A9BA-2D759C34704A}" type="slidenum">
              <a:rPr lang="en-US" smtClean="0"/>
              <a:pPr/>
              <a:t>49</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41810002-A5B0-42D3-B6FE-87B093E6E2DB}" type="slidenum">
              <a:rPr lang="en-US" smtClean="0"/>
              <a:pPr/>
              <a:t>50</a:t>
            </a:fld>
            <a:endParaRPr lang="en-US" smtClean="0"/>
          </a:p>
        </p:txBody>
      </p:sp>
      <p:sp>
        <p:nvSpPr>
          <p:cNvPr id="73731" name="Rectangle 2"/>
          <p:cNvSpPr>
            <a:spLocks noGrp="1" noRot="1" noChangeAspect="1" noChangeArrowheads="1" noTextEdit="1"/>
          </p:cNvSpPr>
          <p:nvPr>
            <p:ph type="sldImg"/>
          </p:nvPr>
        </p:nvSpPr>
        <p:spPr>
          <a:xfrm>
            <a:off x="1252538" y="717550"/>
            <a:ext cx="4778375" cy="3582988"/>
          </a:xfrm>
          <a:ln/>
        </p:spPr>
      </p:sp>
      <p:sp>
        <p:nvSpPr>
          <p:cNvPr id="73732"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4B069723-A931-4F68-B116-B19BFAC932E8}" type="slidenum">
              <a:rPr lang="en-US" smtClean="0"/>
              <a:pPr/>
              <a:t>51</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7F04FE26-C8BE-47AA-867B-62D1FBF1033D}" type="slidenum">
              <a:rPr lang="en-US" smtClean="0"/>
              <a:pPr/>
              <a:t>52</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F5E2A2D0-3577-48B2-9AFA-5C56E6D8D62B}" type="slidenum">
              <a:rPr lang="en-US" smtClean="0"/>
              <a:pPr/>
              <a:t>53</a:t>
            </a:fld>
            <a:endParaRPr lang="en-US" smtClean="0"/>
          </a:p>
        </p:txBody>
      </p:sp>
      <p:sp>
        <p:nvSpPr>
          <p:cNvPr id="77827" name="Rectangle 2"/>
          <p:cNvSpPr>
            <a:spLocks noGrp="1" noRot="1" noChangeAspect="1" noChangeArrowheads="1" noTextEdit="1"/>
          </p:cNvSpPr>
          <p:nvPr>
            <p:ph type="sldImg"/>
          </p:nvPr>
        </p:nvSpPr>
        <p:spPr>
          <a:xfrm>
            <a:off x="1252538" y="717550"/>
            <a:ext cx="4778375" cy="3582988"/>
          </a:xfrm>
          <a:ln/>
        </p:spPr>
      </p:sp>
      <p:sp>
        <p:nvSpPr>
          <p:cNvPr id="77828" name="Rectangle 3"/>
          <p:cNvSpPr>
            <a:spLocks noGrp="1" noChangeArrowheads="1"/>
          </p:cNvSpPr>
          <p:nvPr>
            <p:ph type="body" idx="1"/>
          </p:nvPr>
        </p:nvSpPr>
        <p:spPr>
          <a:xfrm>
            <a:off x="949325" y="4540250"/>
            <a:ext cx="5384800" cy="4379913"/>
          </a:xfrm>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F2267809-32BB-4529-851B-530809343158}" type="slidenum">
              <a:rPr lang="en-US" smtClean="0"/>
              <a:pPr/>
              <a:t>54</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AEF18BD-D559-4595-8C1F-8BE6F2D5D760}" type="slidenum">
              <a:rPr lang="en-US" smtClean="0"/>
              <a:pPr/>
              <a:t>55</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80CF8FCF-39B2-4B4D-9088-1D6E853B27DE}" type="slidenum">
              <a:rPr lang="en-US" smtClean="0"/>
              <a:pPr/>
              <a:t>57</a:t>
            </a:fld>
            <a:endParaRPr lang="en-US" smtClean="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1FDDCE6C-F54B-4D51-879A-47139CB28DFF}" type="slidenum">
              <a:rPr lang="en-US" smtClean="0"/>
              <a:pPr/>
              <a:t>58</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FC76090B-F3B1-4B68-8973-B88DEBB73778}" type="slidenum">
              <a:rPr lang="en-US" smtClean="0"/>
              <a:pPr/>
              <a:t>59</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41BC26DA-8480-4C44-BB5C-771DDB52144D}" type="slidenum">
              <a:rPr lang="en-US" smtClean="0"/>
              <a:pPr/>
              <a:t>60</a:t>
            </a:fld>
            <a:endParaRPr lang="en-US" smtClean="0"/>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0A7FADAA-B044-4834-A29C-D587AA457533}" type="slidenum">
              <a:rPr lang="en-US" smtClean="0"/>
              <a:pPr/>
              <a:t>61</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EE619D47-C76C-4153-8C64-61F8DE98B59F}" type="slidenum">
              <a:rPr lang="en-US" smtClean="0"/>
              <a:pPr/>
              <a:t>62</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5E1E3058-D3E8-4104-B7F2-2E609E503A5F}" type="slidenum">
              <a:rPr lang="en-US" smtClean="0"/>
              <a:pPr/>
              <a:t>63</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6FE99C3F-A1E9-41FB-951E-8F624EB876D2}" type="slidenum">
              <a:rPr lang="en-US" smtClean="0"/>
              <a:pPr/>
              <a:t>64</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0CD5109D-B5B3-4052-8B7C-5D85A12C23A0}" type="slidenum">
              <a:rPr lang="en-US" smtClean="0"/>
              <a:pPr/>
              <a:t>65</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6CF73024-4B2A-4FF6-B35F-F57689914760}" type="slidenum">
              <a:rPr lang="en-US" smtClean="0"/>
              <a:pPr/>
              <a:t>66</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dirty="0" smtClean="0"/>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C466734E-87D6-4509-8BF7-76D22A377E48}" type="slidenum">
              <a:rPr lang="en-US" smtClean="0"/>
              <a:pPr/>
              <a:t>67</a:t>
            </a:fld>
            <a:endParaRPr lang="en-US"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7C67C78F-6EAB-4AC3-9E30-1FF78142B781}" type="slidenum">
              <a:rPr lang="en-US" smtClean="0"/>
              <a:pPr/>
              <a:t>68</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8EE26667-C91D-4F07-9848-F022453E1CA6}" type="slidenum">
              <a:rPr lang="en-US" smtClean="0"/>
              <a:pPr/>
              <a:t>69</a:t>
            </a:fld>
            <a:endParaRPr lang="en-US"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A4280DA5-A238-48DE-A216-548BFDA8C0D3}" type="slidenum">
              <a:rPr lang="en-US" smtClean="0"/>
              <a:pPr/>
              <a:t>70</a:t>
            </a:fld>
            <a:endParaRPr lang="en-US"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F1EB5FA6-DD80-41C2-947D-7777906E8A6B}" type="slidenum">
              <a:rPr lang="en-US" smtClean="0"/>
              <a:pPr/>
              <a:t>71</a:t>
            </a:fld>
            <a:endParaRPr lang="en-US"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97458466-AFA8-44B2-9152-8AAC5E2F7386}" type="slidenum">
              <a:rPr lang="en-US" smtClean="0"/>
              <a:pPr/>
              <a:t>72</a:t>
            </a:fld>
            <a:endParaRPr lang="en-US"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C0334B78-603D-4E7C-B640-771774D8E189}" type="slidenum">
              <a:rPr lang="en-US" smtClean="0"/>
              <a:pPr/>
              <a:t>73</a:t>
            </a:fld>
            <a:endParaRPr lang="en-US"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96EF7679-BE5D-46E4-9D7A-9006880D0275}" type="slidenum">
              <a:rPr lang="en-US" smtClean="0"/>
              <a:pPr/>
              <a:t>74</a:t>
            </a:fld>
            <a:endParaRPr lang="en-US"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18FAC29-FE89-477F-9159-5CF07A8DA126}" type="slidenum">
              <a:rPr lang="en-US" smtClean="0"/>
              <a:pPr/>
              <a:t>75</a:t>
            </a:fld>
            <a:endParaRPr lang="en-US"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C5231991-7F5D-423F-821E-3A89F003F410}" type="slidenum">
              <a:rPr lang="en-US" smtClean="0"/>
              <a:pPr/>
              <a:t>77</a:t>
            </a:fld>
            <a:endParaRPr lang="en-US"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9B86FEEA-98C8-4B5B-B593-11D6C83A26D4}" type="slidenum">
              <a:rPr lang="en-US" smtClean="0"/>
              <a:pPr/>
              <a:t>78</a:t>
            </a:fld>
            <a:endParaRPr lang="en-US"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AB39E52C-7C1F-46F8-B65E-2F63F1AD602D}" type="slidenum">
              <a:rPr lang="en-US" smtClean="0"/>
              <a:pPr/>
              <a:t>79</a:t>
            </a:fld>
            <a:endParaRPr lang="en-US" smtClean="0"/>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A6E9ABD9-F106-453B-AFAC-F61F042BE3EA}" type="slidenum">
              <a:rPr lang="en-US" smtClean="0"/>
              <a:pPr/>
              <a:t>80</a:t>
            </a:fld>
            <a:endParaRPr lang="en-US" smtClean="0"/>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61FF9B99-1B12-4924-94E8-CA29620C5A15}" type="slidenum">
              <a:rPr lang="en-US" smtClean="0"/>
              <a:pPr/>
              <a:t>81</a:t>
            </a:fld>
            <a:endParaRPr lang="en-US" smtClean="0"/>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p:spPr>
        <p:txBody>
          <a:bodyPr/>
          <a:lstStyle/>
          <a:p>
            <a:fld id="{0F5F20A7-D359-4D29-A073-577DA96E165A}" type="slidenum">
              <a:rPr lang="en-US" smtClean="0"/>
              <a:pPr/>
              <a:t>82</a:t>
            </a:fld>
            <a:endParaRPr lang="en-US" smtClean="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B99D891E-B07E-4925-9646-B73EB1AAB462}" type="slidenum">
              <a:rPr lang="en-US" smtClean="0"/>
              <a:pPr/>
              <a:t>83</a:t>
            </a:fld>
            <a:endParaRPr lang="en-US" smtClean="0"/>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5DFCA8E8-AB7D-4290-8CCA-691C4365EFE8}" type="slidenum">
              <a:rPr lang="en-US" smtClean="0"/>
              <a:pPr/>
              <a:t>84</a:t>
            </a:fld>
            <a:endParaRPr lang="en-US" smtClean="0"/>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p:spPr>
        <p:txBody>
          <a:bodyPr/>
          <a:lstStyle/>
          <a:p>
            <a:fld id="{6F74C29C-1472-46B5-AA6E-A970B86864E6}" type="slidenum">
              <a:rPr lang="en-US" smtClean="0"/>
              <a:pPr/>
              <a:t>85</a:t>
            </a:fld>
            <a:endParaRPr lang="en-US" smtClean="0"/>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p:spPr>
        <p:txBody>
          <a:bodyPr/>
          <a:lstStyle/>
          <a:p>
            <a:fld id="{76669739-D0D0-459F-B567-4B3FA327CC2D}" type="slidenum">
              <a:rPr lang="en-US" smtClean="0"/>
              <a:pPr/>
              <a:t>86</a:t>
            </a:fld>
            <a:endParaRPr lang="en-US" smtClean="0"/>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a:defRPr/>
            </a:pPr>
            <a:fld id="{46744CD8-BDD8-43E0-87B0-69C26A00E23C}"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endParaRPr lang="en-US"/>
          </a:p>
        </p:txBody>
      </p:sp>
      <p:sp>
        <p:nvSpPr>
          <p:cNvPr id="9" name="Slide Number Placeholder 8"/>
          <p:cNvSpPr>
            <a:spLocks noGrp="1"/>
          </p:cNvSpPr>
          <p:nvPr>
            <p:ph type="sldNum" sz="quarter" idx="15"/>
          </p:nvPr>
        </p:nvSpPr>
        <p:spPr/>
        <p:txBody>
          <a:bodyPr rtlCol="0"/>
          <a:lstStyle/>
          <a:p>
            <a:pPr>
              <a:defRPr/>
            </a:pPr>
            <a:fld id="{A1A66F28-90C9-4073-93E8-366CEEB91B4E}" type="slidenum">
              <a:rPr lang="en-US" smtClean="0"/>
              <a:pPr>
                <a:defRPr/>
              </a:pPr>
              <a:t>‹#›</a:t>
            </a:fld>
            <a:endParaRPr lang="en-US"/>
          </a:p>
        </p:txBody>
      </p:sp>
      <p:sp>
        <p:nvSpPr>
          <p:cNvPr id="10" name="Footer Placeholder 9"/>
          <p:cNvSpPr>
            <a:spLocks noGrp="1"/>
          </p:cNvSpPr>
          <p:nvPr>
            <p:ph type="ftr" sz="quarter" idx="16"/>
          </p:nvPr>
        </p:nvSpPr>
        <p:spPr/>
        <p:txBody>
          <a:bodyPr rtlCol="0"/>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a:defRPr/>
            </a:pPr>
            <a:fld id="{256C4651-89EF-4CDA-8DD0-68029F453EEB}"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458C089-A44D-48D2-9867-A5839D08EBE8}" type="slidenum">
              <a:rPr lang="en-US" smtClean="0"/>
              <a:pPr>
                <a:defRPr/>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F58DF7A-D00A-4150-B384-C02F0C9F59DB}" type="slidenum">
              <a:rPr lang="en-US" smtClean="0"/>
              <a:pPr>
                <a:defRPr/>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endParaRPr lang="en-US"/>
          </a:p>
        </p:txBody>
      </p:sp>
      <p:sp>
        <p:nvSpPr>
          <p:cNvPr id="7" name="Slide Number Placeholder 6"/>
          <p:cNvSpPr>
            <a:spLocks noGrp="1"/>
          </p:cNvSpPr>
          <p:nvPr>
            <p:ph type="sldNum" sz="quarter" idx="11"/>
          </p:nvPr>
        </p:nvSpPr>
        <p:spPr/>
        <p:txBody>
          <a:bodyPr rtlCol="0"/>
          <a:lstStyle/>
          <a:p>
            <a:pPr>
              <a:defRPr/>
            </a:pPr>
            <a:fld id="{B64558FA-1408-45EC-9A6F-3E10618CE097}" type="slidenum">
              <a:rPr lang="en-US" smtClean="0"/>
              <a:pPr>
                <a:defRPr/>
              </a:pPr>
              <a:t>‹#›</a:t>
            </a:fld>
            <a:endParaRPr lang="en-US"/>
          </a:p>
        </p:txBody>
      </p:sp>
      <p:sp>
        <p:nvSpPr>
          <p:cNvPr id="8" name="Footer Placeholder 7"/>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B3E6E2C-73C9-4B96-8101-D7A1D39B691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endParaRPr lang="en-US"/>
          </a:p>
        </p:txBody>
      </p:sp>
      <p:sp>
        <p:nvSpPr>
          <p:cNvPr id="22" name="Slide Number Placeholder 21"/>
          <p:cNvSpPr>
            <a:spLocks noGrp="1"/>
          </p:cNvSpPr>
          <p:nvPr>
            <p:ph type="sldNum" sz="quarter" idx="15"/>
          </p:nvPr>
        </p:nvSpPr>
        <p:spPr/>
        <p:txBody>
          <a:bodyPr rtlCol="0"/>
          <a:lstStyle/>
          <a:p>
            <a:pPr>
              <a:defRPr/>
            </a:pPr>
            <a:fld id="{D76D9B34-0F10-4195-8382-26CBFF39E39D}" type="slidenum">
              <a:rPr lang="en-US" smtClean="0"/>
              <a:pPr>
                <a:defRPr/>
              </a:pPr>
              <a:t>‹#›</a:t>
            </a:fld>
            <a:endParaRPr lang="en-US"/>
          </a:p>
        </p:txBody>
      </p:sp>
      <p:sp>
        <p:nvSpPr>
          <p:cNvPr id="23" name="Footer Placeholder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endParaRPr lang="en-US"/>
          </a:p>
        </p:txBody>
      </p:sp>
      <p:sp>
        <p:nvSpPr>
          <p:cNvPr id="18" name="Slide Number Placeholder 17"/>
          <p:cNvSpPr>
            <a:spLocks noGrp="1"/>
          </p:cNvSpPr>
          <p:nvPr>
            <p:ph type="sldNum" sz="quarter" idx="11"/>
          </p:nvPr>
        </p:nvSpPr>
        <p:spPr/>
        <p:txBody>
          <a:bodyPr rtlCol="0"/>
          <a:lstStyle/>
          <a:p>
            <a:pPr>
              <a:defRPr/>
            </a:pPr>
            <a:fld id="{70239564-77EA-4212-BBC0-2214ECEA5A64}" type="slidenum">
              <a:rPr lang="en-US" smtClean="0"/>
              <a:pPr>
                <a:defRPr/>
              </a:pPr>
              <a:t>‹#›</a:t>
            </a:fld>
            <a:endParaRPr lang="en-US"/>
          </a:p>
        </p:txBody>
      </p:sp>
      <p:sp>
        <p:nvSpPr>
          <p:cNvPr id="21" name="Footer Placeholder 20"/>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07F559B6-B3C5-4C23-AB18-223D1803FF2A}"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3C205FC-E7EB-4A82-803C-C8893B3DA6E1}"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76200"/>
            <a:ext cx="7772400" cy="838200"/>
          </a:xfrm>
        </p:spPr>
        <p:txBody>
          <a:bodyPr/>
          <a:lstStyle/>
          <a:p>
            <a:r>
              <a:rPr lang="en-US" smtClean="0"/>
              <a:t>Click to edit Master title style</a:t>
            </a:r>
            <a:endParaRPr lang="en-US"/>
          </a:p>
        </p:txBody>
      </p:sp>
      <p:sp>
        <p:nvSpPr>
          <p:cNvPr id="3" name="Content Placeholder 2"/>
          <p:cNvSpPr>
            <a:spLocks noGrp="1"/>
          </p:cNvSpPr>
          <p:nvPr>
            <p:ph sz="quarter" idx="1"/>
          </p:nvPr>
        </p:nvSpPr>
        <p:spPr>
          <a:xfrm>
            <a:off x="685800" y="9144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9144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685800" y="36195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8200" y="3619500"/>
            <a:ext cx="3810000" cy="25527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90A8DFC3-6F22-4C0A-93AB-CC14126CFB51}"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9DD27ED9-D09E-44E2-9659-31D078DE0E67}"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png"/><Relationship Id="rId5" Type="http://schemas.openxmlformats.org/officeDocument/2006/relationships/image" Target="../media/image3.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7" Type="http://schemas.openxmlformats.org/officeDocument/2006/relationships/image" Target="../media/image6.wmf"/><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embeddings/oleObject3.bin"/><Relationship Id="rId5" Type="http://schemas.openxmlformats.org/officeDocument/2006/relationships/image" Target="../media/image5.w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7.wmf"/><Relationship Id="rId4" Type="http://schemas.openxmlformats.org/officeDocument/2006/relationships/oleObject" Target="../embeddings/oleObject4.bin"/></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8.wmf"/><Relationship Id="rId4" Type="http://schemas.openxmlformats.org/officeDocument/2006/relationships/oleObject" Target="../embeddings/oleObject5.bin"/></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oleObject" Target="../embeddings/oleObject8.bin"/><Relationship Id="rId13" Type="http://schemas.openxmlformats.org/officeDocument/2006/relationships/image" Target="../media/image14.wmf"/><Relationship Id="rId3" Type="http://schemas.openxmlformats.org/officeDocument/2006/relationships/notesSlide" Target="../notesSlides/notesSlide8.xml"/><Relationship Id="rId7" Type="http://schemas.openxmlformats.org/officeDocument/2006/relationships/image" Target="../media/image11.wmf"/><Relationship Id="rId12" Type="http://schemas.openxmlformats.org/officeDocument/2006/relationships/oleObject" Target="../embeddings/oleObject10.bin"/><Relationship Id="rId2" Type="http://schemas.openxmlformats.org/officeDocument/2006/relationships/slideLayout" Target="../slideLayouts/slideLayout12.xml"/><Relationship Id="rId16" Type="http://schemas.openxmlformats.org/officeDocument/2006/relationships/image" Target="../media/image15.wmf"/><Relationship Id="rId1" Type="http://schemas.openxmlformats.org/officeDocument/2006/relationships/vmlDrawing" Target="../drawings/vmlDrawing5.vml"/><Relationship Id="rId6" Type="http://schemas.openxmlformats.org/officeDocument/2006/relationships/oleObject" Target="../embeddings/oleObject7.bin"/><Relationship Id="rId11" Type="http://schemas.openxmlformats.org/officeDocument/2006/relationships/image" Target="../media/image13.wmf"/><Relationship Id="rId5" Type="http://schemas.openxmlformats.org/officeDocument/2006/relationships/image" Target="../media/image10.wmf"/><Relationship Id="rId15" Type="http://schemas.openxmlformats.org/officeDocument/2006/relationships/oleObject" Target="../embeddings/oleObject11.bin"/><Relationship Id="rId10" Type="http://schemas.openxmlformats.org/officeDocument/2006/relationships/oleObject" Target="../embeddings/oleObject9.bin"/><Relationship Id="rId4" Type="http://schemas.openxmlformats.org/officeDocument/2006/relationships/oleObject" Target="../embeddings/oleObject6.bin"/><Relationship Id="rId9" Type="http://schemas.openxmlformats.org/officeDocument/2006/relationships/image" Target="../media/image12.wmf"/><Relationship Id="rId1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9.png"/><Relationship Id="rId5" Type="http://schemas.openxmlformats.org/officeDocument/2006/relationships/image" Target="../media/image16.wmf"/><Relationship Id="rId4" Type="http://schemas.openxmlformats.org/officeDocument/2006/relationships/oleObject" Target="../embeddings/oleObject12.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hyperlink" Target="http://research.microsoft.com/~sbkang/publications/eccv00.pdf" TargetMode="External"/><Relationship Id="rId5" Type="http://schemas.openxmlformats.org/officeDocument/2006/relationships/image" Target="../media/image16.wmf"/><Relationship Id="rId4" Type="http://schemas.openxmlformats.org/officeDocument/2006/relationships/oleObject" Target="../embeddings/oleObject13.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16.bin"/><Relationship Id="rId3" Type="http://schemas.openxmlformats.org/officeDocument/2006/relationships/notesSlide" Target="../notesSlides/notesSlide11.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oleObject" Target="../embeddings/oleObject15.bin"/><Relationship Id="rId11" Type="http://schemas.openxmlformats.org/officeDocument/2006/relationships/image" Target="../media/image20.wmf"/><Relationship Id="rId5" Type="http://schemas.openxmlformats.org/officeDocument/2006/relationships/image" Target="../media/image18.png"/><Relationship Id="rId10" Type="http://schemas.openxmlformats.org/officeDocument/2006/relationships/oleObject" Target="../embeddings/oleObject17.bin"/><Relationship Id="rId4" Type="http://schemas.openxmlformats.org/officeDocument/2006/relationships/oleObject" Target="../embeddings/oleObject14.bin"/><Relationship Id="rId9" Type="http://schemas.openxmlformats.org/officeDocument/2006/relationships/image" Target="../media/image19.wmf"/></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20.bin"/><Relationship Id="rId13" Type="http://schemas.openxmlformats.org/officeDocument/2006/relationships/hyperlink" Target="http://www.siggraph.org/s97/conference/papers/" TargetMode="External"/><Relationship Id="rId3" Type="http://schemas.openxmlformats.org/officeDocument/2006/relationships/notesSlide" Target="../notesSlides/notesSlide12.xml"/><Relationship Id="rId7" Type="http://schemas.openxmlformats.org/officeDocument/2006/relationships/image" Target="../media/image16.wmf"/><Relationship Id="rId12" Type="http://schemas.openxmlformats.org/officeDocument/2006/relationships/hyperlink" Target="http://www.debevec.org/Research/HDR/" TargetMode="External"/><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oleObject" Target="../embeddings/oleObject19.bin"/><Relationship Id="rId11" Type="http://schemas.openxmlformats.org/officeDocument/2006/relationships/image" Target="../media/image20.wmf"/><Relationship Id="rId5" Type="http://schemas.openxmlformats.org/officeDocument/2006/relationships/image" Target="../media/image18.png"/><Relationship Id="rId10" Type="http://schemas.openxmlformats.org/officeDocument/2006/relationships/oleObject" Target="../embeddings/oleObject21.bin"/><Relationship Id="rId4" Type="http://schemas.openxmlformats.org/officeDocument/2006/relationships/oleObject" Target="../embeddings/oleObject18.bin"/><Relationship Id="rId9" Type="http://schemas.openxmlformats.org/officeDocument/2006/relationships/image" Target="../media/image19.wmf"/></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oleObject" Target="../embeddings/oleObject24.bin"/><Relationship Id="rId3" Type="http://schemas.openxmlformats.org/officeDocument/2006/relationships/notesSlide" Target="../notesSlides/notesSlide14.xml"/><Relationship Id="rId7" Type="http://schemas.openxmlformats.org/officeDocument/2006/relationships/image" Target="../media/image22.wmf"/><Relationship Id="rId2" Type="http://schemas.openxmlformats.org/officeDocument/2006/relationships/slideLayout" Target="../slideLayouts/slideLayout2.xml"/><Relationship Id="rId1" Type="http://schemas.openxmlformats.org/officeDocument/2006/relationships/vmlDrawing" Target="../drawings/vmlDrawing10.vml"/><Relationship Id="rId6" Type="http://schemas.openxmlformats.org/officeDocument/2006/relationships/oleObject" Target="../embeddings/oleObject23.bin"/><Relationship Id="rId5" Type="http://schemas.openxmlformats.org/officeDocument/2006/relationships/image" Target="../media/image21.wmf"/><Relationship Id="rId4" Type="http://schemas.openxmlformats.org/officeDocument/2006/relationships/oleObject" Target="../embeddings/oleObject22.bin"/><Relationship Id="rId9" Type="http://schemas.openxmlformats.org/officeDocument/2006/relationships/image" Target="../media/image23.png"/></Relationships>
</file>

<file path=ppt/slides/_rels/slide2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wmf"/><Relationship Id="rId7" Type="http://schemas.openxmlformats.org/officeDocument/2006/relationships/image" Target="../media/image28.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png"/><Relationship Id="rId9" Type="http://schemas.openxmlformats.org/officeDocument/2006/relationships/image" Target="../media/image3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3.wmf"/><Relationship Id="rId5" Type="http://schemas.openxmlformats.org/officeDocument/2006/relationships/image" Target="../media/image32.png"/><Relationship Id="rId4" Type="http://schemas.openxmlformats.org/officeDocument/2006/relationships/oleObject" Target="../embeddings/oleObject25.bin"/></Relationships>
</file>

<file path=ppt/slides/_rels/slide2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notesSlide" Target="../notesSlides/notesSlide17.xml"/><Relationship Id="rId7" Type="http://schemas.openxmlformats.org/officeDocument/2006/relationships/image" Target="../media/image35.png"/><Relationship Id="rId2" Type="http://schemas.openxmlformats.org/officeDocument/2006/relationships/slideLayout" Target="../slideLayouts/slideLayout2.xml"/><Relationship Id="rId1" Type="http://schemas.openxmlformats.org/officeDocument/2006/relationships/vmlDrawing" Target="../drawings/vmlDrawing12.vml"/><Relationship Id="rId6" Type="http://schemas.openxmlformats.org/officeDocument/2006/relationships/oleObject" Target="../embeddings/oleObject27.bin"/><Relationship Id="rId5" Type="http://schemas.openxmlformats.org/officeDocument/2006/relationships/image" Target="../media/image34.wmf"/><Relationship Id="rId4" Type="http://schemas.openxmlformats.org/officeDocument/2006/relationships/oleObject" Target="../embeddings/oleObject26.bin"/><Relationship Id="rId9" Type="http://schemas.openxmlformats.org/officeDocument/2006/relationships/image" Target="../media/image37.png"/></Relationships>
</file>

<file path=ppt/slides/_rels/slide24.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notesSlide" Target="../notesSlides/notesSlide18.xml"/><Relationship Id="rId7" Type="http://schemas.openxmlformats.org/officeDocument/2006/relationships/image" Target="../media/image40.png"/><Relationship Id="rId2" Type="http://schemas.openxmlformats.org/officeDocument/2006/relationships/slideLayout" Target="../slideLayouts/slideLayout2.xml"/><Relationship Id="rId1" Type="http://schemas.openxmlformats.org/officeDocument/2006/relationships/vmlDrawing" Target="../drawings/vmlDrawing13.vml"/><Relationship Id="rId6" Type="http://schemas.openxmlformats.org/officeDocument/2006/relationships/image" Target="../media/image39.png"/><Relationship Id="rId5" Type="http://schemas.openxmlformats.org/officeDocument/2006/relationships/image" Target="../media/image38.wmf"/><Relationship Id="rId4" Type="http://schemas.openxmlformats.org/officeDocument/2006/relationships/oleObject" Target="../embeddings/oleObject28.bin"/></Relationships>
</file>

<file path=ppt/slides/_rels/slide2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14.vml"/><Relationship Id="rId6" Type="http://schemas.openxmlformats.org/officeDocument/2006/relationships/oleObject" Target="../embeddings/oleObject30.bin"/><Relationship Id="rId5" Type="http://schemas.openxmlformats.org/officeDocument/2006/relationships/image" Target="../media/image35.png"/><Relationship Id="rId4" Type="http://schemas.openxmlformats.org/officeDocument/2006/relationships/oleObject" Target="../embeddings/oleObject29.bin"/></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vmlDrawing" Target="../drawings/vmlDrawing15.vml"/><Relationship Id="rId5" Type="http://schemas.openxmlformats.org/officeDocument/2006/relationships/image" Target="../media/image46.wmf"/><Relationship Id="rId4" Type="http://schemas.openxmlformats.org/officeDocument/2006/relationships/oleObject" Target="../embeddings/oleObject32.bin"/></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47.wmf"/><Relationship Id="rId4" Type="http://schemas.openxmlformats.org/officeDocument/2006/relationships/oleObject" Target="../embeddings/oleObject33.bin"/></Relationships>
</file>

<file path=ppt/slides/_rels/slide3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8.png"/><Relationship Id="rId7"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 Id="rId9" Type="http://schemas.openxmlformats.org/officeDocument/2006/relationships/image" Target="../media/image54.png"/></Relationships>
</file>

<file path=ppt/slides/_rels/slide33.xml.rels><?xml version="1.0" encoding="UTF-8" standalone="yes"?>
<Relationships xmlns="http://schemas.openxmlformats.org/package/2006/relationships"><Relationship Id="rId3" Type="http://schemas.openxmlformats.org/officeDocument/2006/relationships/image" Target="../media/image55.wmf"/><Relationship Id="rId7" Type="http://schemas.openxmlformats.org/officeDocument/2006/relationships/image" Target="../media/image59.wmf"/><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8.wmf"/><Relationship Id="rId5" Type="http://schemas.openxmlformats.org/officeDocument/2006/relationships/image" Target="../media/image57.wmf"/><Relationship Id="rId4" Type="http://schemas.openxmlformats.org/officeDocument/2006/relationships/image" Target="../media/image56.wmf"/></Relationships>
</file>

<file path=ppt/slides/_rels/slide34.xml.rels><?xml version="1.0" encoding="UTF-8" standalone="yes"?>
<Relationships xmlns="http://schemas.openxmlformats.org/package/2006/relationships"><Relationship Id="rId3" Type="http://schemas.openxmlformats.org/officeDocument/2006/relationships/image" Target="../media/image60.wmf"/><Relationship Id="rId2" Type="http://schemas.openxmlformats.org/officeDocument/2006/relationships/notesSlide" Target="../notesSlides/notesSlide27.xml"/><Relationship Id="rId1" Type="http://schemas.openxmlformats.org/officeDocument/2006/relationships/slideLayout" Target="../slideLayouts/slideLayout4.xml"/><Relationship Id="rId4" Type="http://schemas.openxmlformats.org/officeDocument/2006/relationships/image" Target="../media/image61.wmf"/></Relationships>
</file>

<file path=ppt/slides/_rels/slide3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notesSlide" Target="../notesSlides/notesSlide30.xml"/><Relationship Id="rId7" Type="http://schemas.openxmlformats.org/officeDocument/2006/relationships/image" Target="../media/image64.wmf"/><Relationship Id="rId2" Type="http://schemas.openxmlformats.org/officeDocument/2006/relationships/slideLayout" Target="../slideLayouts/slideLayout4.xml"/><Relationship Id="rId1" Type="http://schemas.openxmlformats.org/officeDocument/2006/relationships/vmlDrawing" Target="../drawings/vmlDrawing17.vml"/><Relationship Id="rId6" Type="http://schemas.openxmlformats.org/officeDocument/2006/relationships/oleObject" Target="../embeddings/oleObject35.bin"/><Relationship Id="rId5" Type="http://schemas.openxmlformats.org/officeDocument/2006/relationships/image" Target="../media/image63.png"/><Relationship Id="rId4" Type="http://schemas.openxmlformats.org/officeDocument/2006/relationships/oleObject" Target="../embeddings/oleObject34.bin"/><Relationship Id="rId9" Type="http://schemas.openxmlformats.org/officeDocument/2006/relationships/image" Target="../media/image65.wmf"/></Relationships>
</file>

<file path=ppt/slides/_rels/slide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68.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png"/></Relationships>
</file>

<file path=ppt/slides/_rels/slide43.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74.wmf"/></Relationships>
</file>

<file path=ppt/slides/_rels/slide44.xml.rels><?xml version="1.0" encoding="UTF-8" standalone="yes"?>
<Relationships xmlns="http://schemas.openxmlformats.org/package/2006/relationships"><Relationship Id="rId3" Type="http://schemas.openxmlformats.org/officeDocument/2006/relationships/image" Target="../media/image73.wmf"/><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75.wmf"/></Relationships>
</file>

<file path=ppt/slides/_rels/slide45.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73.wmf"/><Relationship Id="rId7" Type="http://schemas.openxmlformats.org/officeDocument/2006/relationships/image" Target="../media/image79.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78.png"/><Relationship Id="rId11" Type="http://schemas.openxmlformats.org/officeDocument/2006/relationships/image" Target="../media/image83.png"/><Relationship Id="rId5" Type="http://schemas.openxmlformats.org/officeDocument/2006/relationships/image" Target="../media/image77.png"/><Relationship Id="rId10" Type="http://schemas.openxmlformats.org/officeDocument/2006/relationships/image" Target="../media/image82.png"/><Relationship Id="rId4" Type="http://schemas.openxmlformats.org/officeDocument/2006/relationships/image" Target="../media/image76.png"/><Relationship Id="rId9" Type="http://schemas.openxmlformats.org/officeDocument/2006/relationships/image" Target="../media/image81.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vmlDrawing" Target="../drawings/vmlDrawing18.vml"/><Relationship Id="rId6" Type="http://schemas.openxmlformats.org/officeDocument/2006/relationships/image" Target="../media/image85.jpeg"/><Relationship Id="rId5" Type="http://schemas.openxmlformats.org/officeDocument/2006/relationships/image" Target="../media/image84.png"/><Relationship Id="rId4" Type="http://schemas.openxmlformats.org/officeDocument/2006/relationships/oleObject" Target="../embeddings/oleObject37.bin"/></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87.png"/><Relationship Id="rId4" Type="http://schemas.openxmlformats.org/officeDocument/2006/relationships/hyperlink" Target="http://www.olafureliasson.net/works/room_for_one_colour.html"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90.wmf"/></Relationships>
</file>

<file path=ppt/slides/_rels/slide51.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image" Target="../media/image92.wmf"/><Relationship Id="rId2" Type="http://schemas.openxmlformats.org/officeDocument/2006/relationships/notesSlide" Target="../notesSlides/notesSlide43.xml"/><Relationship Id="rId1" Type="http://schemas.openxmlformats.org/officeDocument/2006/relationships/slideLayout" Target="../slideLayouts/slideLayout7.xml"/><Relationship Id="rId5" Type="http://schemas.openxmlformats.org/officeDocument/2006/relationships/image" Target="../media/image94.png"/><Relationship Id="rId4" Type="http://schemas.openxmlformats.org/officeDocument/2006/relationships/image" Target="../media/image93.wmf"/></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5.wmf"/><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2.xml"/><Relationship Id="rId1" Type="http://schemas.openxmlformats.org/officeDocument/2006/relationships/vmlDrawing" Target="../drawings/vmlDrawing19.vml"/><Relationship Id="rId5" Type="http://schemas.openxmlformats.org/officeDocument/2006/relationships/image" Target="../media/image98.png"/><Relationship Id="rId4" Type="http://schemas.openxmlformats.org/officeDocument/2006/relationships/oleObject" Target="../embeddings/oleObject38.bin"/></Relationships>
</file>

<file path=ppt/slides/_rels/slide70.xml.rels><?xml version="1.0" encoding="UTF-8" standalone="yes"?>
<Relationships xmlns="http://schemas.openxmlformats.org/package/2006/relationships"><Relationship Id="rId3" Type="http://schemas.openxmlformats.org/officeDocument/2006/relationships/notesSlide" Target="../notesSlides/notesSlide60.xml"/><Relationship Id="rId7" Type="http://schemas.openxmlformats.org/officeDocument/2006/relationships/image" Target="../media/image101.png"/><Relationship Id="rId2" Type="http://schemas.openxmlformats.org/officeDocument/2006/relationships/slideLayout" Target="../slideLayouts/slideLayout2.xml"/><Relationship Id="rId1" Type="http://schemas.openxmlformats.org/officeDocument/2006/relationships/vmlDrawing" Target="../drawings/vmlDrawing20.vml"/><Relationship Id="rId6" Type="http://schemas.openxmlformats.org/officeDocument/2006/relationships/image" Target="../media/image99.png"/><Relationship Id="rId5" Type="http://schemas.openxmlformats.org/officeDocument/2006/relationships/oleObject" Target="../embeddings/oleObject39.bin"/><Relationship Id="rId4" Type="http://schemas.openxmlformats.org/officeDocument/2006/relationships/image" Target="../media/image100.png"/></Relationships>
</file>

<file path=ppt/slides/_rels/slide71.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2.xml"/><Relationship Id="rId1" Type="http://schemas.openxmlformats.org/officeDocument/2006/relationships/vmlDrawing" Target="../drawings/vmlDrawing21.vml"/><Relationship Id="rId5" Type="http://schemas.openxmlformats.org/officeDocument/2006/relationships/image" Target="../media/image102.wmf"/><Relationship Id="rId4" Type="http://schemas.openxmlformats.org/officeDocument/2006/relationships/oleObject" Target="../embeddings/oleObject40.bin"/></Relationships>
</file>

<file path=ppt/slides/_rels/slide72.xml.rels><?xml version="1.0" encoding="UTF-8" standalone="yes"?>
<Relationships xmlns="http://schemas.openxmlformats.org/package/2006/relationships"><Relationship Id="rId3" Type="http://schemas.openxmlformats.org/officeDocument/2006/relationships/notesSlide" Target="../notesSlides/notesSlide62.xml"/><Relationship Id="rId2" Type="http://schemas.openxmlformats.org/officeDocument/2006/relationships/slideLayout" Target="../slideLayouts/slideLayout2.xml"/><Relationship Id="rId1" Type="http://schemas.openxmlformats.org/officeDocument/2006/relationships/vmlDrawing" Target="../drawings/vmlDrawing22.vml"/><Relationship Id="rId5" Type="http://schemas.openxmlformats.org/officeDocument/2006/relationships/image" Target="../media/image103.png"/><Relationship Id="rId4" Type="http://schemas.openxmlformats.org/officeDocument/2006/relationships/oleObject" Target="../embeddings/oleObject41.bin"/></Relationships>
</file>

<file path=ppt/slides/_rels/slide73.xml.rels><?xml version="1.0" encoding="UTF-8" standalone="yes"?>
<Relationships xmlns="http://schemas.openxmlformats.org/package/2006/relationships"><Relationship Id="rId8" Type="http://schemas.openxmlformats.org/officeDocument/2006/relationships/hyperlink" Target="http://en.wikipedia.org/wiki/CIE_1931_color_space" TargetMode="External"/><Relationship Id="rId3" Type="http://schemas.openxmlformats.org/officeDocument/2006/relationships/notesSlide" Target="../notesSlides/notesSlide63.xml"/><Relationship Id="rId7" Type="http://schemas.openxmlformats.org/officeDocument/2006/relationships/image" Target="../media/image105.png"/><Relationship Id="rId2" Type="http://schemas.openxmlformats.org/officeDocument/2006/relationships/slideLayout" Target="../slideLayouts/slideLayout2.xml"/><Relationship Id="rId1" Type="http://schemas.openxmlformats.org/officeDocument/2006/relationships/vmlDrawing" Target="../drawings/vmlDrawing23.vml"/><Relationship Id="rId6" Type="http://schemas.openxmlformats.org/officeDocument/2006/relationships/oleObject" Target="../embeddings/oleObject43.bin"/><Relationship Id="rId5" Type="http://schemas.openxmlformats.org/officeDocument/2006/relationships/image" Target="../media/image104.png"/><Relationship Id="rId4" Type="http://schemas.openxmlformats.org/officeDocument/2006/relationships/oleObject" Target="../embeddings/oleObject42.bin"/></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64.xml"/><Relationship Id="rId2" Type="http://schemas.openxmlformats.org/officeDocument/2006/relationships/slideLayout" Target="../slideLayouts/slideLayout2.xml"/><Relationship Id="rId1" Type="http://schemas.openxmlformats.org/officeDocument/2006/relationships/vmlDrawing" Target="../drawings/vmlDrawing24.v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oleObject" Target="../embeddings/oleObject44.bin"/></Relationships>
</file>

<file path=ppt/slides/_rels/slide75.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10.png"/><Relationship Id="rId4" Type="http://schemas.openxmlformats.org/officeDocument/2006/relationships/image" Target="../media/image109.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111.jpeg"/><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hyperlink" Target="http://www.schorsch.com/kbase/glossary/adaptation.html" TargetMode="External"/><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www.cambridgeincolour.com/tutorials/white-balance.htm" TargetMode="External"/><Relationship Id="rId2" Type="http://schemas.openxmlformats.org/officeDocument/2006/relationships/notesSlide" Target="../notesSlides/notesSlide68.xml"/><Relationship Id="rId1" Type="http://schemas.openxmlformats.org/officeDocument/2006/relationships/slideLayout" Target="../slideLayouts/slideLayout2.xml"/><Relationship Id="rId5" Type="http://schemas.openxmlformats.org/officeDocument/2006/relationships/image" Target="../media/image113.jpeg"/><Relationship Id="rId4" Type="http://schemas.openxmlformats.org/officeDocument/2006/relationships/image" Target="../media/image112.jpeg"/></Relationships>
</file>

<file path=ppt/slides/_rels/slide80.xml.rels><?xml version="1.0" encoding="UTF-8" standalone="yes"?>
<Relationships xmlns="http://schemas.openxmlformats.org/package/2006/relationships"><Relationship Id="rId3" Type="http://schemas.openxmlformats.org/officeDocument/2006/relationships/notesSlide" Target="../notesSlides/notesSlide69.xml"/><Relationship Id="rId2" Type="http://schemas.openxmlformats.org/officeDocument/2006/relationships/slideLayout" Target="../slideLayouts/slideLayout2.xml"/><Relationship Id="rId1" Type="http://schemas.openxmlformats.org/officeDocument/2006/relationships/vmlDrawing" Target="../drawings/vmlDrawing25.vml"/><Relationship Id="rId6" Type="http://schemas.openxmlformats.org/officeDocument/2006/relationships/image" Target="../media/image114.png"/><Relationship Id="rId5" Type="http://schemas.openxmlformats.org/officeDocument/2006/relationships/oleObject" Target="../embeddings/oleObject45.bin"/><Relationship Id="rId4" Type="http://schemas.openxmlformats.org/officeDocument/2006/relationships/hyperlink" Target="http://www.cambridgeincolour.com/tutorials/white-balance.htm" TargetMode="Externa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notesSlide" Target="../notesSlides/notesSlide73.xml"/><Relationship Id="rId2" Type="http://schemas.openxmlformats.org/officeDocument/2006/relationships/slideLayout" Target="../slideLayouts/slideLayout2.xml"/><Relationship Id="rId1" Type="http://schemas.openxmlformats.org/officeDocument/2006/relationships/vmlDrawing" Target="../drawings/vmlDrawing26.vml"/><Relationship Id="rId6" Type="http://schemas.openxmlformats.org/officeDocument/2006/relationships/hyperlink" Target="http://lear.inrialpes.fr/people/vandeweijer/papers/iccv07.pdf" TargetMode="External"/><Relationship Id="rId5" Type="http://schemas.openxmlformats.org/officeDocument/2006/relationships/image" Target="../media/image116.png"/><Relationship Id="rId4" Type="http://schemas.openxmlformats.org/officeDocument/2006/relationships/oleObject" Target="../embeddings/oleObject46.bin"/></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74.xml"/><Relationship Id="rId7" Type="http://schemas.openxmlformats.org/officeDocument/2006/relationships/hyperlink" Target="http://www.cambridgeincolour.com/tutorials/white-balance.htm" TargetMode="External"/><Relationship Id="rId2" Type="http://schemas.openxmlformats.org/officeDocument/2006/relationships/slideLayout" Target="../slideLayouts/slideLayout2.xml"/><Relationship Id="rId1" Type="http://schemas.openxmlformats.org/officeDocument/2006/relationships/vmlDrawing" Target="../drawings/vmlDrawing27.vml"/><Relationship Id="rId6" Type="http://schemas.openxmlformats.org/officeDocument/2006/relationships/image" Target="../media/image117.png"/><Relationship Id="rId5" Type="http://schemas.openxmlformats.org/officeDocument/2006/relationships/oleObject" Target="../embeddings/oleObject47.bin"/><Relationship Id="rId4" Type="http://schemas.openxmlformats.org/officeDocument/2006/relationships/image" Target="../media/image118.jpeg"/></Relationships>
</file>

<file path=ppt/slides/_rels/slide86.xml.rels><?xml version="1.0" encoding="UTF-8" standalone="yes"?>
<Relationships xmlns="http://schemas.openxmlformats.org/package/2006/relationships"><Relationship Id="rId3" Type="http://schemas.openxmlformats.org/officeDocument/2006/relationships/hyperlink" Target="http://people.csail.mit.edu/ehsu/work/sig08lme/" TargetMode="External"/><Relationship Id="rId2" Type="http://schemas.openxmlformats.org/officeDocument/2006/relationships/notesSlide" Target="../notesSlides/notesSlide75.xml"/><Relationship Id="rId1" Type="http://schemas.openxmlformats.org/officeDocument/2006/relationships/slideLayout" Target="../slideLayouts/slideLayout7.xml"/><Relationship Id="rId6" Type="http://schemas.openxmlformats.org/officeDocument/2006/relationships/image" Target="../media/image121.jpeg"/><Relationship Id="rId5" Type="http://schemas.openxmlformats.org/officeDocument/2006/relationships/image" Target="../media/image120.jpeg"/><Relationship Id="rId4" Type="http://schemas.openxmlformats.org/officeDocument/2006/relationships/image" Target="../media/image119.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 558 Computer Vision</a:t>
            </a:r>
            <a:endParaRPr lang="en-US" dirty="0"/>
          </a:p>
        </p:txBody>
      </p:sp>
      <p:sp>
        <p:nvSpPr>
          <p:cNvPr id="3" name="Subtitle 2"/>
          <p:cNvSpPr>
            <a:spLocks noGrp="1"/>
          </p:cNvSpPr>
          <p:nvPr>
            <p:ph type="subTitle" idx="1"/>
          </p:nvPr>
        </p:nvSpPr>
        <p:spPr/>
        <p:txBody>
          <a:bodyPr/>
          <a:lstStyle/>
          <a:p>
            <a:r>
              <a:rPr lang="en-US" dirty="0" smtClean="0"/>
              <a:t>	Lecture III: Light, Shade, and Color</a:t>
            </a:r>
            <a:endParaRPr lang="en-US" dirty="0"/>
          </a:p>
        </p:txBody>
      </p:sp>
      <p:sp>
        <p:nvSpPr>
          <p:cNvPr id="4" name="TextBox 3"/>
          <p:cNvSpPr txBox="1"/>
          <p:nvPr/>
        </p:nvSpPr>
        <p:spPr>
          <a:xfrm>
            <a:off x="4753896" y="6550223"/>
            <a:ext cx="4325223" cy="307777"/>
          </a:xfrm>
          <a:prstGeom prst="rect">
            <a:avLst/>
          </a:prstGeom>
          <a:noFill/>
        </p:spPr>
        <p:txBody>
          <a:bodyPr wrap="none" rtlCol="0">
            <a:spAutoFit/>
          </a:bodyPr>
          <a:lstStyle/>
          <a:p>
            <a:r>
              <a:rPr lang="en-US" sz="1400" dirty="0" smtClean="0"/>
              <a:t>Acknowledgement: Slides adapted from S. </a:t>
            </a:r>
            <a:r>
              <a:rPr lang="en-US" sz="1400" dirty="0" err="1" smtClean="0"/>
              <a:t>Lazebnik</a:t>
            </a:r>
            <a:endParaRPr lang="en-US" sz="1400" dirty="0"/>
          </a:p>
        </p:txBody>
      </p:sp>
    </p:spTree>
    <p:extLst>
      <p:ext uri="{BB962C8B-B14F-4D97-AF65-F5344CB8AC3E}">
        <p14:creationId xmlns:p14="http://schemas.microsoft.com/office/powerpoint/2010/main" val="12887914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of Lecture II</a:t>
            </a:r>
            <a:endParaRPr lang="en-US" dirty="0"/>
          </a:p>
        </p:txBody>
      </p:sp>
      <p:sp>
        <p:nvSpPr>
          <p:cNvPr id="3" name="Content Placeholder 2"/>
          <p:cNvSpPr>
            <a:spLocks noGrp="1"/>
          </p:cNvSpPr>
          <p:nvPr>
            <p:ph sz="quarter" idx="1"/>
          </p:nvPr>
        </p:nvSpPr>
        <p:spPr/>
        <p:txBody>
          <a:bodyPr/>
          <a:lstStyle/>
          <a:p>
            <a:r>
              <a:rPr lang="en-US" dirty="0" smtClean="0"/>
              <a:t>The pinhole camera</a:t>
            </a:r>
          </a:p>
          <a:p>
            <a:r>
              <a:rPr lang="en-US" dirty="0" smtClean="0"/>
              <a:t>Modeling the projections</a:t>
            </a:r>
          </a:p>
          <a:p>
            <a:r>
              <a:rPr lang="en-US" dirty="0" smtClean="0"/>
              <a:t>Camera with lenses</a:t>
            </a:r>
          </a:p>
          <a:p>
            <a:r>
              <a:rPr lang="en-US" dirty="0" smtClean="0"/>
              <a:t>Digital cameras</a:t>
            </a:r>
            <a:endParaRPr lang="en-US" dirty="0"/>
          </a:p>
        </p:txBody>
      </p:sp>
    </p:spTree>
    <p:extLst>
      <p:ext uri="{BB962C8B-B14F-4D97-AF65-F5344CB8AC3E}">
        <p14:creationId xmlns:p14="http://schemas.microsoft.com/office/powerpoint/2010/main" val="1857296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331296598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r>
              <a:rPr lang="en-US" dirty="0" smtClean="0"/>
              <a:t>Image formation</a:t>
            </a:r>
          </a:p>
        </p:txBody>
      </p:sp>
      <p:sp>
        <p:nvSpPr>
          <p:cNvPr id="18435" name="Rectangle 3"/>
          <p:cNvSpPr>
            <a:spLocks noGrp="1" noChangeArrowheads="1"/>
          </p:cNvSpPr>
          <p:nvPr>
            <p:ph sz="quarter" idx="1"/>
          </p:nvPr>
        </p:nvSpPr>
        <p:spPr/>
        <p:txBody>
          <a:bodyPr/>
          <a:lstStyle/>
          <a:p>
            <a:r>
              <a:rPr lang="en-US" dirty="0" smtClean="0"/>
              <a:t>How bright is the image of a scene point?</a:t>
            </a:r>
          </a:p>
        </p:txBody>
      </p:sp>
      <p:pic>
        <p:nvPicPr>
          <p:cNvPr id="18436" name="Picture 4"/>
          <p:cNvPicPr>
            <a:picLocks noChangeAspect="1" noChangeArrowheads="1"/>
          </p:cNvPicPr>
          <p:nvPr/>
        </p:nvPicPr>
        <p:blipFill>
          <a:blip r:embed="rId3" cstate="print"/>
          <a:srcRect/>
          <a:stretch>
            <a:fillRect/>
          </a:stretch>
        </p:blipFill>
        <p:spPr bwMode="auto">
          <a:xfrm>
            <a:off x="838200" y="2171768"/>
            <a:ext cx="6781800" cy="438143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u="sng"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smtClean="0"/>
              <a:t>Radiometry: Measuring light</a:t>
            </a:r>
          </a:p>
        </p:txBody>
      </p:sp>
      <p:sp>
        <p:nvSpPr>
          <p:cNvPr id="19459" name="Rectangle 3"/>
          <p:cNvSpPr>
            <a:spLocks noGrp="1" noChangeArrowheads="1"/>
          </p:cNvSpPr>
          <p:nvPr>
            <p:ph sz="quarter" idx="1"/>
          </p:nvPr>
        </p:nvSpPr>
        <p:spPr>
          <a:xfrm>
            <a:off x="228600" y="1600200"/>
            <a:ext cx="8915400" cy="4495800"/>
          </a:xfrm>
        </p:spPr>
        <p:txBody>
          <a:bodyPr>
            <a:normAutofit/>
          </a:bodyPr>
          <a:lstStyle/>
          <a:p>
            <a:pPr>
              <a:buFontTx/>
              <a:buChar char="•"/>
            </a:pPr>
            <a:r>
              <a:rPr lang="en-US" sz="2000" dirty="0" smtClean="0"/>
              <a:t>The basic setup: a light source is sending radiation to a surface patch</a:t>
            </a:r>
          </a:p>
          <a:p>
            <a:pPr>
              <a:buFontTx/>
              <a:buChar char="•"/>
            </a:pPr>
            <a:r>
              <a:rPr lang="en-US" sz="2000" dirty="0" smtClean="0"/>
              <a:t>What matters:</a:t>
            </a:r>
          </a:p>
          <a:p>
            <a:pPr lvl="1"/>
            <a:r>
              <a:rPr lang="en-US" sz="2000" dirty="0" smtClean="0"/>
              <a:t>How big the source and the patch “look” to each other</a:t>
            </a:r>
          </a:p>
        </p:txBody>
      </p:sp>
      <p:grpSp>
        <p:nvGrpSpPr>
          <p:cNvPr id="17" name="Group 16"/>
          <p:cNvGrpSpPr/>
          <p:nvPr/>
        </p:nvGrpSpPr>
        <p:grpSpPr>
          <a:xfrm>
            <a:off x="2819400" y="3022954"/>
            <a:ext cx="2766877" cy="3534711"/>
            <a:chOff x="3105408" y="3276599"/>
            <a:chExt cx="2508830" cy="3124727"/>
          </a:xfrm>
        </p:grpSpPr>
        <p:sp>
          <p:nvSpPr>
            <p:cNvPr id="12" name="Oval 11"/>
            <p:cNvSpPr/>
            <p:nvPr/>
          </p:nvSpPr>
          <p:spPr bwMode="auto">
            <a:xfrm>
              <a:off x="3105408" y="5859740"/>
              <a:ext cx="1427819" cy="541586"/>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13" name="Oval 12"/>
            <p:cNvSpPr/>
            <p:nvPr/>
          </p:nvSpPr>
          <p:spPr bwMode="auto">
            <a:xfrm rot="4994010">
              <a:off x="4553681" y="3701534"/>
              <a:ext cx="1485492" cy="635622"/>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cxnSp>
          <p:nvCxnSpPr>
            <p:cNvPr id="15" name="Straight Connector 14"/>
            <p:cNvCxnSpPr/>
            <p:nvPr/>
          </p:nvCxnSpPr>
          <p:spPr bwMode="auto">
            <a:xfrm rot="5400000">
              <a:off x="3474671" y="4308834"/>
              <a:ext cx="2166345" cy="1526288"/>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8" name="Freeform 17"/>
            <p:cNvSpPr/>
            <p:nvPr/>
          </p:nvSpPr>
          <p:spPr bwMode="auto">
            <a:xfrm>
              <a:off x="3784853" y="3447219"/>
              <a:ext cx="1693688" cy="2727626"/>
            </a:xfrm>
            <a:custGeom>
              <a:avLst/>
              <a:gdLst>
                <a:gd name="connsiteX0" fmla="*/ 1859280 w 2621280"/>
                <a:gd name="connsiteY0" fmla="*/ 0 h 3992880"/>
                <a:gd name="connsiteX1" fmla="*/ 0 w 2621280"/>
                <a:gd name="connsiteY1" fmla="*/ 3992880 h 3992880"/>
                <a:gd name="connsiteX2" fmla="*/ 2621280 w 2621280"/>
                <a:gd name="connsiteY2" fmla="*/ 1737360 h 3992880"/>
                <a:gd name="connsiteX0" fmla="*/ 1920240 w 2621280"/>
                <a:gd name="connsiteY0" fmla="*/ 0 h 4221480"/>
                <a:gd name="connsiteX1" fmla="*/ 0 w 2621280"/>
                <a:gd name="connsiteY1" fmla="*/ 4221480 h 4221480"/>
                <a:gd name="connsiteX2" fmla="*/ 2621280 w 2621280"/>
                <a:gd name="connsiteY2" fmla="*/ 1965960 h 4221480"/>
              </a:gdLst>
              <a:ahLst/>
              <a:cxnLst>
                <a:cxn ang="0">
                  <a:pos x="connsiteX0" y="connsiteY0"/>
                </a:cxn>
                <a:cxn ang="0">
                  <a:pos x="connsiteX1" y="connsiteY1"/>
                </a:cxn>
                <a:cxn ang="0">
                  <a:pos x="connsiteX2" y="connsiteY2"/>
                </a:cxn>
              </a:cxnLst>
              <a:rect l="l" t="t" r="r" b="b"/>
              <a:pathLst>
                <a:path w="2621280" h="4221480">
                  <a:moveTo>
                    <a:pt x="1920240" y="0"/>
                  </a:moveTo>
                  <a:lnTo>
                    <a:pt x="0" y="4221480"/>
                  </a:lnTo>
                  <a:lnTo>
                    <a:pt x="2621280" y="1965960"/>
                  </a:lnTo>
                </a:path>
              </a:pathLst>
            </a:custGeom>
            <a:noFill/>
            <a:ln w="9525" cap="flat" cmpd="sng" algn="ctr">
              <a:solidFill>
                <a:schemeClr val="accent2"/>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11" name="Freeform 10"/>
            <p:cNvSpPr/>
            <p:nvPr/>
          </p:nvSpPr>
          <p:spPr bwMode="auto">
            <a:xfrm>
              <a:off x="4629150" y="4767263"/>
              <a:ext cx="176213" cy="204787"/>
            </a:xfrm>
            <a:custGeom>
              <a:avLst/>
              <a:gdLst>
                <a:gd name="connsiteX0" fmla="*/ 57150 w 176213"/>
                <a:gd name="connsiteY0" fmla="*/ 0 h 204787"/>
                <a:gd name="connsiteX1" fmla="*/ 0 w 176213"/>
                <a:gd name="connsiteY1" fmla="*/ 204787 h 204787"/>
                <a:gd name="connsiteX2" fmla="*/ 176213 w 176213"/>
                <a:gd name="connsiteY2" fmla="*/ 85725 h 204787"/>
                <a:gd name="connsiteX3" fmla="*/ 176213 w 176213"/>
                <a:gd name="connsiteY3" fmla="*/ 85725 h 204787"/>
              </a:gdLst>
              <a:ahLst/>
              <a:cxnLst>
                <a:cxn ang="0">
                  <a:pos x="connsiteX0" y="connsiteY0"/>
                </a:cxn>
                <a:cxn ang="0">
                  <a:pos x="connsiteX1" y="connsiteY1"/>
                </a:cxn>
                <a:cxn ang="0">
                  <a:pos x="connsiteX2" y="connsiteY2"/>
                </a:cxn>
                <a:cxn ang="0">
                  <a:pos x="connsiteX3" y="connsiteY3"/>
                </a:cxn>
              </a:cxnLst>
              <a:rect l="l" t="t" r="r" b="b"/>
              <a:pathLst>
                <a:path w="176213" h="204787">
                  <a:moveTo>
                    <a:pt x="57150" y="0"/>
                  </a:moveTo>
                  <a:lnTo>
                    <a:pt x="0" y="204787"/>
                  </a:lnTo>
                  <a:lnTo>
                    <a:pt x="176213" y="85725"/>
                  </a:lnTo>
                  <a:lnTo>
                    <a:pt x="176213" y="85725"/>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grpSp>
      <p:sp>
        <p:nvSpPr>
          <p:cNvPr id="19" name="TextBox 18"/>
          <p:cNvSpPr txBox="1"/>
          <p:nvPr/>
        </p:nvSpPr>
        <p:spPr>
          <a:xfrm>
            <a:off x="5686842" y="3577389"/>
            <a:ext cx="1109599" cy="461665"/>
          </a:xfrm>
          <a:prstGeom prst="rect">
            <a:avLst/>
          </a:prstGeom>
          <a:noFill/>
        </p:spPr>
        <p:txBody>
          <a:bodyPr wrap="none" rtlCol="0">
            <a:spAutoFit/>
          </a:bodyPr>
          <a:lstStyle/>
          <a:p>
            <a:r>
              <a:rPr lang="en-US" dirty="0" smtClean="0"/>
              <a:t>source</a:t>
            </a:r>
            <a:endParaRPr lang="en-US" dirty="0"/>
          </a:p>
        </p:txBody>
      </p:sp>
      <p:sp>
        <p:nvSpPr>
          <p:cNvPr id="20" name="TextBox 19"/>
          <p:cNvSpPr txBox="1"/>
          <p:nvPr/>
        </p:nvSpPr>
        <p:spPr>
          <a:xfrm>
            <a:off x="4502676" y="6020509"/>
            <a:ext cx="938077" cy="461665"/>
          </a:xfrm>
          <a:prstGeom prst="rect">
            <a:avLst/>
          </a:prstGeom>
          <a:noFill/>
        </p:spPr>
        <p:txBody>
          <a:bodyPr wrap="none" rtlCol="0">
            <a:spAutoFit/>
          </a:bodyPr>
          <a:lstStyle/>
          <a:p>
            <a:r>
              <a:rPr lang="en-US" dirty="0" smtClean="0"/>
              <a:t>patch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94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r>
              <a:rPr lang="en-US" smtClean="0"/>
              <a:t>Solid Angle</a:t>
            </a:r>
          </a:p>
        </p:txBody>
      </p:sp>
      <p:sp>
        <p:nvSpPr>
          <p:cNvPr id="1028" name="Rectangle 3"/>
          <p:cNvSpPr>
            <a:spLocks noGrp="1" noChangeArrowheads="1"/>
          </p:cNvSpPr>
          <p:nvPr>
            <p:ph sz="quarter" idx="1"/>
          </p:nvPr>
        </p:nvSpPr>
        <p:spPr>
          <a:xfrm>
            <a:off x="381000" y="1447800"/>
            <a:ext cx="8001000" cy="1676400"/>
          </a:xfrm>
        </p:spPr>
        <p:txBody>
          <a:bodyPr>
            <a:normAutofit fontScale="85000" lnSpcReduction="10000"/>
          </a:bodyPr>
          <a:lstStyle/>
          <a:p>
            <a:pPr>
              <a:lnSpc>
                <a:spcPct val="120000"/>
              </a:lnSpc>
              <a:buFontTx/>
              <a:buChar char="•"/>
            </a:pPr>
            <a:r>
              <a:rPr lang="en-US" sz="2400" dirty="0" smtClean="0"/>
              <a:t>The solid angle subtended by a region at a point is the area projected on a unit sphere centered at that point</a:t>
            </a:r>
          </a:p>
          <a:p>
            <a:pPr lvl="1">
              <a:lnSpc>
                <a:spcPct val="120000"/>
              </a:lnSpc>
            </a:pPr>
            <a:r>
              <a:rPr lang="en-US" dirty="0" smtClean="0"/>
              <a:t>Units: </a:t>
            </a:r>
            <a:r>
              <a:rPr lang="en-US" dirty="0" err="1" smtClean="0"/>
              <a:t>steradians</a:t>
            </a:r>
            <a:endParaRPr lang="en-US" dirty="0" smtClean="0"/>
          </a:p>
          <a:p>
            <a:pPr>
              <a:lnSpc>
                <a:spcPct val="120000"/>
              </a:lnSpc>
              <a:buFontTx/>
              <a:buChar char="•"/>
            </a:pPr>
            <a:r>
              <a:rPr lang="en-US" sz="2400" dirty="0" smtClean="0"/>
              <a:t>The solid angle </a:t>
            </a:r>
            <a:r>
              <a:rPr lang="en-US" sz="2400" i="1" dirty="0" err="1" smtClean="0"/>
              <a:t>d</a:t>
            </a:r>
            <a:r>
              <a:rPr lang="en-US" sz="2400" i="1" dirty="0" err="1" smtClean="0">
                <a:latin typeface="Symbol" pitchFamily="18" charset="2"/>
              </a:rPr>
              <a:t>w</a:t>
            </a:r>
            <a:r>
              <a:rPr lang="en-US" sz="2400" dirty="0" smtClean="0"/>
              <a:t> subtended by a patch of area </a:t>
            </a:r>
            <a:r>
              <a:rPr lang="en-US" sz="2400" i="1" dirty="0" err="1" smtClean="0"/>
              <a:t>dA</a:t>
            </a:r>
            <a:r>
              <a:rPr lang="en-US" sz="2400" dirty="0" smtClean="0"/>
              <a:t> is given by:</a:t>
            </a:r>
          </a:p>
        </p:txBody>
      </p:sp>
      <p:graphicFrame>
        <p:nvGraphicFramePr>
          <p:cNvPr id="1026" name="Object 5"/>
          <p:cNvGraphicFramePr>
            <a:graphicFrameLocks noChangeAspect="1"/>
          </p:cNvGraphicFramePr>
          <p:nvPr/>
        </p:nvGraphicFramePr>
        <p:xfrm>
          <a:off x="609600" y="4275137"/>
          <a:ext cx="2819400" cy="1211263"/>
        </p:xfrm>
        <a:graphic>
          <a:graphicData uri="http://schemas.openxmlformats.org/presentationml/2006/ole">
            <mc:AlternateContent xmlns:mc="http://schemas.openxmlformats.org/markup-compatibility/2006">
              <mc:Choice xmlns:v="urn:schemas-microsoft-com:vml" Requires="v">
                <p:oleObj spid="_x0000_s1103" name="Equation" r:id="rId4" imgW="914400" imgH="393480" progId="Equation.3">
                  <p:embed/>
                </p:oleObj>
              </mc:Choice>
              <mc:Fallback>
                <p:oleObj name="Equation" r:id="rId4" imgW="914400" imgH="39348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275137"/>
                        <a:ext cx="2819400" cy="12112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1029" name="Group 7"/>
          <p:cNvGrpSpPr>
            <a:grpSpLocks/>
          </p:cNvGrpSpPr>
          <p:nvPr/>
        </p:nvGrpSpPr>
        <p:grpSpPr bwMode="auto">
          <a:xfrm>
            <a:off x="3733800" y="3352800"/>
            <a:ext cx="4648200" cy="3048000"/>
            <a:chOff x="3441" y="1822"/>
            <a:chExt cx="1992" cy="1092"/>
          </a:xfrm>
        </p:grpSpPr>
        <p:pic>
          <p:nvPicPr>
            <p:cNvPr id="1030" name="Picture 8" descr="da-project"/>
            <p:cNvPicPr>
              <a:picLocks noChangeAspect="1" noChangeArrowheads="1"/>
            </p:cNvPicPr>
            <p:nvPr/>
          </p:nvPicPr>
          <p:blipFill>
            <a:blip r:embed="rId6" cstate="print"/>
            <a:srcRect/>
            <a:stretch>
              <a:fillRect/>
            </a:stretch>
          </p:blipFill>
          <p:spPr bwMode="auto">
            <a:xfrm>
              <a:off x="3441" y="1822"/>
              <a:ext cx="1992" cy="1092"/>
            </a:xfrm>
            <a:prstGeom prst="rect">
              <a:avLst/>
            </a:prstGeom>
            <a:noFill/>
            <a:ln w="9525">
              <a:noFill/>
              <a:miter lim="800000"/>
              <a:headEnd/>
              <a:tailEnd/>
            </a:ln>
          </p:spPr>
        </p:pic>
        <p:sp>
          <p:nvSpPr>
            <p:cNvPr id="1031" name="Rectangle 9"/>
            <p:cNvSpPr>
              <a:spLocks noChangeArrowheads="1"/>
            </p:cNvSpPr>
            <p:nvPr/>
          </p:nvSpPr>
          <p:spPr bwMode="auto">
            <a:xfrm>
              <a:off x="4999" y="2290"/>
              <a:ext cx="62" cy="90"/>
            </a:xfrm>
            <a:prstGeom prst="rect">
              <a:avLst/>
            </a:prstGeom>
            <a:solidFill>
              <a:schemeClr val="bg2"/>
            </a:solidFill>
            <a:ln w="9525">
              <a:noFill/>
              <a:miter lim="800000"/>
              <a:headEnd/>
              <a:tailEnd/>
            </a:ln>
          </p:spPr>
          <p:txBody>
            <a:bodyPr wrap="none" anchor="ctr"/>
            <a:lstStyle/>
            <a:p>
              <a:endParaRPr lang="en-US"/>
            </a:p>
          </p:txBody>
        </p:sp>
        <p:sp>
          <p:nvSpPr>
            <p:cNvPr id="1032" name="Text Box 10"/>
            <p:cNvSpPr txBox="1">
              <a:spLocks noChangeArrowheads="1"/>
            </p:cNvSpPr>
            <p:nvPr/>
          </p:nvSpPr>
          <p:spPr bwMode="auto">
            <a:xfrm>
              <a:off x="4935" y="2239"/>
              <a:ext cx="159" cy="109"/>
            </a:xfrm>
            <a:prstGeom prst="rect">
              <a:avLst/>
            </a:prstGeom>
            <a:noFill/>
            <a:ln w="9525">
              <a:noFill/>
              <a:miter lim="800000"/>
              <a:headEnd/>
              <a:tailEnd/>
            </a:ln>
          </p:spPr>
          <p:txBody>
            <a:bodyPr>
              <a:spAutoFit/>
            </a:bodyPr>
            <a:lstStyle/>
            <a:p>
              <a:pPr eaLnBrk="1" hangingPunct="1"/>
              <a:r>
                <a:rPr lang="en-US" sz="1400">
                  <a:latin typeface="Times New Roman" pitchFamily="18" charset="0"/>
                </a:rPr>
                <a:t>A</a:t>
              </a:r>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2"/>
          <p:cNvSpPr>
            <a:spLocks noGrp="1" noChangeArrowheads="1"/>
          </p:cNvSpPr>
          <p:nvPr>
            <p:ph type="title"/>
          </p:nvPr>
        </p:nvSpPr>
        <p:spPr/>
        <p:txBody>
          <a:bodyPr/>
          <a:lstStyle/>
          <a:p>
            <a:r>
              <a:rPr lang="en-US" dirty="0" smtClean="0"/>
              <a:t>Radiance</a:t>
            </a:r>
          </a:p>
        </p:txBody>
      </p:sp>
      <p:graphicFrame>
        <p:nvGraphicFramePr>
          <p:cNvPr id="2050" name="Object 57"/>
          <p:cNvGraphicFramePr>
            <a:graphicFrameLocks noGrp="1" noChangeAspect="1"/>
          </p:cNvGraphicFramePr>
          <p:nvPr>
            <p:ph sz="quarter" idx="1"/>
          </p:nvPr>
        </p:nvGraphicFramePr>
        <p:xfrm>
          <a:off x="5049838" y="3505200"/>
          <a:ext cx="3027362" cy="1905000"/>
        </p:xfrm>
        <a:graphic>
          <a:graphicData uri="http://schemas.openxmlformats.org/presentationml/2006/ole">
            <mc:AlternateContent xmlns:mc="http://schemas.openxmlformats.org/markup-compatibility/2006">
              <mc:Choice xmlns:v="urn:schemas-microsoft-com:vml" Requires="v">
                <p:oleObj spid="_x0000_s2205" name="Equation" r:id="rId4" imgW="1130040" imgH="711000" progId="Equation.3">
                  <p:embed/>
                </p:oleObj>
              </mc:Choice>
              <mc:Fallback>
                <p:oleObj name="Equation" r:id="rId4" imgW="1130040" imgH="711000" progId="Equation.3">
                  <p:embed/>
                  <p:pic>
                    <p:nvPicPr>
                      <p:cNvPr id="0" name="Object 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49838" y="3505200"/>
                        <a:ext cx="3027362"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4" name="Rectangle 3"/>
          <p:cNvSpPr>
            <a:spLocks noGrp="1" noChangeArrowheads="1"/>
          </p:cNvSpPr>
          <p:nvPr>
            <p:ph type="body" idx="4294967295"/>
          </p:nvPr>
        </p:nvSpPr>
        <p:spPr>
          <a:xfrm>
            <a:off x="990600" y="1524000"/>
            <a:ext cx="8153400" cy="5257800"/>
          </a:xfrm>
        </p:spPr>
        <p:txBody>
          <a:bodyPr/>
          <a:lstStyle/>
          <a:p>
            <a:pPr>
              <a:buFontTx/>
              <a:buChar char="•"/>
            </a:pPr>
            <a:r>
              <a:rPr lang="en-US" dirty="0" smtClean="0"/>
              <a:t>Radiance (</a:t>
            </a:r>
            <a:r>
              <a:rPr lang="en-US" i="1" dirty="0" smtClean="0"/>
              <a:t>L</a:t>
            </a:r>
            <a:r>
              <a:rPr lang="en-US" dirty="0" smtClean="0"/>
              <a:t>): energy carried by a ray	</a:t>
            </a:r>
          </a:p>
          <a:p>
            <a:pPr lvl="1"/>
            <a:r>
              <a:rPr lang="en-US" sz="1800" dirty="0" smtClean="0"/>
              <a:t>Power per unit area perpendicular to the direction of travel, </a:t>
            </a:r>
            <a:br>
              <a:rPr lang="en-US" sz="1800" dirty="0" smtClean="0"/>
            </a:br>
            <a:r>
              <a:rPr lang="en-US" sz="1800" dirty="0" smtClean="0"/>
              <a:t>per unit solid angle</a:t>
            </a:r>
          </a:p>
          <a:p>
            <a:pPr lvl="1"/>
            <a:r>
              <a:rPr lang="en-US" sz="1800" dirty="0" smtClean="0"/>
              <a:t>Units: Watts per square meter per </a:t>
            </a:r>
            <a:r>
              <a:rPr lang="en-US" sz="1800" dirty="0" err="1" smtClean="0"/>
              <a:t>steradian</a:t>
            </a:r>
            <a:r>
              <a:rPr lang="en-US" sz="1800" dirty="0" smtClean="0"/>
              <a:t>  (W m</a:t>
            </a:r>
            <a:r>
              <a:rPr lang="en-US" sz="1800" baseline="30000" dirty="0" smtClean="0"/>
              <a:t>-2 </a:t>
            </a:r>
            <a:r>
              <a:rPr lang="en-US" sz="1800" dirty="0" smtClean="0"/>
              <a:t>sr</a:t>
            </a:r>
            <a:r>
              <a:rPr lang="en-US" sz="1800" baseline="30000" dirty="0" smtClean="0"/>
              <a:t>-1</a:t>
            </a:r>
            <a:r>
              <a:rPr lang="en-US" sz="1800" dirty="0" smtClean="0"/>
              <a:t>)</a:t>
            </a:r>
            <a:r>
              <a:rPr lang="en-US" dirty="0" smtClean="0"/>
              <a:t> </a:t>
            </a:r>
            <a:br>
              <a:rPr lang="en-US" dirty="0" smtClean="0"/>
            </a:br>
            <a:endParaRPr lang="en-US" dirty="0" smtClean="0"/>
          </a:p>
        </p:txBody>
      </p:sp>
      <p:grpSp>
        <p:nvGrpSpPr>
          <p:cNvPr id="23" name="Group 79"/>
          <p:cNvGrpSpPr>
            <a:grpSpLocks/>
          </p:cNvGrpSpPr>
          <p:nvPr/>
        </p:nvGrpSpPr>
        <p:grpSpPr bwMode="auto">
          <a:xfrm>
            <a:off x="830262" y="5029200"/>
            <a:ext cx="1430338" cy="457200"/>
            <a:chOff x="2935" y="3840"/>
            <a:chExt cx="901" cy="288"/>
          </a:xfrm>
        </p:grpSpPr>
        <p:sp>
          <p:nvSpPr>
            <p:cNvPr id="24" name="Oval 59"/>
            <p:cNvSpPr>
              <a:spLocks noChangeArrowheads="1"/>
            </p:cNvSpPr>
            <p:nvPr/>
          </p:nvSpPr>
          <p:spPr bwMode="auto">
            <a:xfrm>
              <a:off x="3260" y="3888"/>
              <a:ext cx="576" cy="240"/>
            </a:xfrm>
            <a:prstGeom prst="ellipse">
              <a:avLst/>
            </a:prstGeom>
            <a:solidFill>
              <a:schemeClr val="bg1"/>
            </a:solidFill>
            <a:ln w="9525">
              <a:solidFill>
                <a:schemeClr val="tx1"/>
              </a:solidFill>
              <a:round/>
              <a:headEnd/>
              <a:tailEnd/>
            </a:ln>
          </p:spPr>
          <p:txBody>
            <a:bodyPr wrap="none" anchor="ctr"/>
            <a:lstStyle/>
            <a:p>
              <a:endParaRPr lang="en-US"/>
            </a:p>
          </p:txBody>
        </p:sp>
        <p:sp>
          <p:nvSpPr>
            <p:cNvPr id="25" name="Text Box 72"/>
            <p:cNvSpPr txBox="1">
              <a:spLocks noChangeArrowheads="1"/>
            </p:cNvSpPr>
            <p:nvPr/>
          </p:nvSpPr>
          <p:spPr bwMode="auto">
            <a:xfrm>
              <a:off x="2935" y="3840"/>
              <a:ext cx="329" cy="288"/>
            </a:xfrm>
            <a:prstGeom prst="rect">
              <a:avLst/>
            </a:prstGeom>
            <a:noFill/>
            <a:ln w="9525">
              <a:noFill/>
              <a:miter lim="800000"/>
              <a:headEnd/>
              <a:tailEnd/>
            </a:ln>
          </p:spPr>
          <p:txBody>
            <a:bodyPr wrap="none">
              <a:spAutoFit/>
            </a:bodyPr>
            <a:lstStyle/>
            <a:p>
              <a:r>
                <a:rPr lang="en-US" i="1" dirty="0" err="1">
                  <a:latin typeface="Times New Roman" pitchFamily="18" charset="0"/>
                </a:rPr>
                <a:t>dA</a:t>
              </a:r>
              <a:endParaRPr lang="en-US" i="1" dirty="0">
                <a:latin typeface="Times New Roman" pitchFamily="18" charset="0"/>
              </a:endParaRPr>
            </a:p>
          </p:txBody>
        </p:sp>
      </p:grpSp>
      <p:sp>
        <p:nvSpPr>
          <p:cNvPr id="26" name="Line 60"/>
          <p:cNvSpPr>
            <a:spLocks noChangeShapeType="1"/>
          </p:cNvSpPr>
          <p:nvPr/>
        </p:nvSpPr>
        <p:spPr bwMode="auto">
          <a:xfrm flipV="1">
            <a:off x="1803400" y="3657600"/>
            <a:ext cx="6350" cy="1676400"/>
          </a:xfrm>
          <a:prstGeom prst="line">
            <a:avLst/>
          </a:prstGeom>
          <a:noFill/>
          <a:ln w="9525">
            <a:solidFill>
              <a:schemeClr val="tx1"/>
            </a:solidFill>
            <a:round/>
            <a:headEnd/>
            <a:tailEnd type="triangle" w="med" len="med"/>
          </a:ln>
        </p:spPr>
        <p:txBody>
          <a:bodyPr/>
          <a:lstStyle/>
          <a:p>
            <a:endParaRPr lang="en-US"/>
          </a:p>
        </p:txBody>
      </p:sp>
      <p:sp>
        <p:nvSpPr>
          <p:cNvPr id="27" name="Line 61"/>
          <p:cNvSpPr>
            <a:spLocks noChangeShapeType="1"/>
          </p:cNvSpPr>
          <p:nvPr/>
        </p:nvSpPr>
        <p:spPr bwMode="auto">
          <a:xfrm flipV="1">
            <a:off x="1803400" y="3810000"/>
            <a:ext cx="1682750" cy="1524000"/>
          </a:xfrm>
          <a:prstGeom prst="line">
            <a:avLst/>
          </a:prstGeom>
          <a:noFill/>
          <a:ln w="9525">
            <a:solidFill>
              <a:schemeClr val="tx1"/>
            </a:solidFill>
            <a:round/>
            <a:headEnd/>
            <a:tailEnd/>
          </a:ln>
        </p:spPr>
        <p:txBody>
          <a:bodyPr/>
          <a:lstStyle/>
          <a:p>
            <a:endParaRPr lang="en-US"/>
          </a:p>
        </p:txBody>
      </p:sp>
      <p:sp>
        <p:nvSpPr>
          <p:cNvPr id="28" name="Freeform 63"/>
          <p:cNvSpPr>
            <a:spLocks/>
          </p:cNvSpPr>
          <p:nvPr/>
        </p:nvSpPr>
        <p:spPr bwMode="auto">
          <a:xfrm rot="1004572">
            <a:off x="2705100" y="4391025"/>
            <a:ext cx="152400" cy="180975"/>
          </a:xfrm>
          <a:custGeom>
            <a:avLst/>
            <a:gdLst>
              <a:gd name="T0" fmla="*/ 0 w 96"/>
              <a:gd name="T1" fmla="*/ 0 h 114"/>
              <a:gd name="T2" fmla="*/ 7561263 w 96"/>
              <a:gd name="T3" fmla="*/ 287297835 h 114"/>
              <a:gd name="T4" fmla="*/ 241935022 w 96"/>
              <a:gd name="T5" fmla="*/ 120967517 h 114"/>
              <a:gd name="T6" fmla="*/ 0 60000 65536"/>
              <a:gd name="T7" fmla="*/ 0 60000 65536"/>
              <a:gd name="T8" fmla="*/ 0 60000 65536"/>
              <a:gd name="T9" fmla="*/ 0 w 96"/>
              <a:gd name="T10" fmla="*/ 0 h 114"/>
              <a:gd name="T11" fmla="*/ 96 w 96"/>
              <a:gd name="T12" fmla="*/ 114 h 114"/>
            </a:gdLst>
            <a:ahLst/>
            <a:cxnLst>
              <a:cxn ang="T6">
                <a:pos x="T0" y="T1"/>
              </a:cxn>
              <a:cxn ang="T7">
                <a:pos x="T2" y="T3"/>
              </a:cxn>
              <a:cxn ang="T8">
                <a:pos x="T4" y="T5"/>
              </a:cxn>
            </a:cxnLst>
            <a:rect l="T9" t="T10" r="T11" b="T12"/>
            <a:pathLst>
              <a:path w="96" h="114">
                <a:moveTo>
                  <a:pt x="0" y="0"/>
                </a:moveTo>
                <a:lnTo>
                  <a:pt x="3" y="114"/>
                </a:lnTo>
                <a:lnTo>
                  <a:pt x="96" y="48"/>
                </a:lnTo>
              </a:path>
            </a:pathLst>
          </a:custGeom>
          <a:noFill/>
          <a:ln w="9525">
            <a:solidFill>
              <a:schemeClr val="tx1"/>
            </a:solidFill>
            <a:round/>
            <a:headEnd/>
            <a:tailEnd/>
          </a:ln>
        </p:spPr>
        <p:txBody>
          <a:bodyPr/>
          <a:lstStyle/>
          <a:p>
            <a:endParaRPr lang="en-US"/>
          </a:p>
        </p:txBody>
      </p:sp>
      <p:sp>
        <p:nvSpPr>
          <p:cNvPr id="29" name="Text Box 64"/>
          <p:cNvSpPr txBox="1">
            <a:spLocks noChangeArrowheads="1"/>
          </p:cNvSpPr>
          <p:nvPr/>
        </p:nvSpPr>
        <p:spPr bwMode="auto">
          <a:xfrm>
            <a:off x="1651000" y="3124200"/>
            <a:ext cx="336550" cy="457200"/>
          </a:xfrm>
          <a:prstGeom prst="rect">
            <a:avLst/>
          </a:prstGeom>
          <a:noFill/>
          <a:ln w="9525">
            <a:noFill/>
            <a:miter lim="800000"/>
            <a:headEnd/>
            <a:tailEnd/>
          </a:ln>
        </p:spPr>
        <p:txBody>
          <a:bodyPr wrap="none">
            <a:spAutoFit/>
          </a:bodyPr>
          <a:lstStyle/>
          <a:p>
            <a:r>
              <a:rPr lang="en-US" i="1">
                <a:latin typeface="Times New Roman" pitchFamily="18" charset="0"/>
              </a:rPr>
              <a:t>n</a:t>
            </a:r>
          </a:p>
        </p:txBody>
      </p:sp>
      <p:sp>
        <p:nvSpPr>
          <p:cNvPr id="30" name="Text Box 69"/>
          <p:cNvSpPr txBox="1">
            <a:spLocks noChangeArrowheads="1"/>
          </p:cNvSpPr>
          <p:nvPr/>
        </p:nvSpPr>
        <p:spPr bwMode="auto">
          <a:xfrm flipV="1">
            <a:off x="1927225" y="4419600"/>
            <a:ext cx="320675" cy="457200"/>
          </a:xfrm>
          <a:prstGeom prst="rect">
            <a:avLst/>
          </a:prstGeom>
          <a:noFill/>
          <a:ln w="9525">
            <a:noFill/>
            <a:miter lim="800000"/>
            <a:headEnd/>
            <a:tailEnd/>
          </a:ln>
        </p:spPr>
        <p:txBody>
          <a:bodyPr>
            <a:spAutoFit/>
          </a:bodyPr>
          <a:lstStyle/>
          <a:p>
            <a:r>
              <a:rPr lang="el-GR" i="1">
                <a:latin typeface="Times New Roman" pitchFamily="18" charset="0"/>
                <a:cs typeface="Times New Roman" pitchFamily="18" charset="0"/>
              </a:rPr>
              <a:t>θ</a:t>
            </a:r>
          </a:p>
        </p:txBody>
      </p:sp>
      <p:grpSp>
        <p:nvGrpSpPr>
          <p:cNvPr id="31" name="Group 78"/>
          <p:cNvGrpSpPr>
            <a:grpSpLocks/>
          </p:cNvGrpSpPr>
          <p:nvPr/>
        </p:nvGrpSpPr>
        <p:grpSpPr bwMode="auto">
          <a:xfrm>
            <a:off x="1638300" y="4953000"/>
            <a:ext cx="1543050" cy="692150"/>
            <a:chOff x="3444" y="3792"/>
            <a:chExt cx="972" cy="436"/>
          </a:xfrm>
        </p:grpSpPr>
        <p:sp>
          <p:nvSpPr>
            <p:cNvPr id="32" name="Oval 67"/>
            <p:cNvSpPr>
              <a:spLocks noChangeArrowheads="1"/>
            </p:cNvSpPr>
            <p:nvPr/>
          </p:nvSpPr>
          <p:spPr bwMode="auto">
            <a:xfrm rot="2772738">
              <a:off x="3346" y="3890"/>
              <a:ext cx="435" cy="240"/>
            </a:xfrm>
            <a:prstGeom prst="ellipse">
              <a:avLst/>
            </a:prstGeom>
            <a:noFill/>
            <a:ln w="9525">
              <a:solidFill>
                <a:srgbClr val="FF0000"/>
              </a:solidFill>
              <a:prstDash val="dash"/>
              <a:round/>
              <a:headEnd/>
              <a:tailEnd/>
            </a:ln>
          </p:spPr>
          <p:txBody>
            <a:bodyPr wrap="none" anchor="ctr"/>
            <a:lstStyle/>
            <a:p>
              <a:endParaRPr lang="en-US"/>
            </a:p>
          </p:txBody>
        </p:sp>
        <p:graphicFrame>
          <p:nvGraphicFramePr>
            <p:cNvPr id="33" name="Object 70"/>
            <p:cNvGraphicFramePr>
              <a:graphicFrameLocks noChangeAspect="1"/>
            </p:cNvGraphicFramePr>
            <p:nvPr/>
          </p:nvGraphicFramePr>
          <p:xfrm>
            <a:off x="3780" y="4020"/>
            <a:ext cx="636" cy="208"/>
          </p:xfrm>
          <a:graphic>
            <a:graphicData uri="http://schemas.openxmlformats.org/presentationml/2006/ole">
              <mc:AlternateContent xmlns:mc="http://schemas.openxmlformats.org/markup-compatibility/2006">
                <mc:Choice xmlns:v="urn:schemas-microsoft-com:vml" Requires="v">
                  <p:oleObj spid="_x0000_s2206" name="Equation" r:id="rId6" imgW="545760" imgH="177480" progId="Equation.3">
                    <p:embed/>
                  </p:oleObj>
                </mc:Choice>
                <mc:Fallback>
                  <p:oleObj name="Equation" r:id="rId6" imgW="545760" imgH="177480" progId="Equation.3">
                    <p:embed/>
                    <p:pic>
                      <p:nvPicPr>
                        <p:cNvPr id="0" name="Object 7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780" y="4020"/>
                          <a:ext cx="636" cy="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4" name="Line 73"/>
          <p:cNvSpPr>
            <a:spLocks noChangeShapeType="1"/>
          </p:cNvSpPr>
          <p:nvPr/>
        </p:nvSpPr>
        <p:spPr bwMode="auto">
          <a:xfrm flipV="1">
            <a:off x="1790700" y="3505200"/>
            <a:ext cx="1390650" cy="1828800"/>
          </a:xfrm>
          <a:prstGeom prst="line">
            <a:avLst/>
          </a:prstGeom>
          <a:noFill/>
          <a:ln w="9525">
            <a:solidFill>
              <a:schemeClr val="folHlink"/>
            </a:solidFill>
            <a:prstDash val="dash"/>
            <a:round/>
            <a:headEnd/>
            <a:tailEnd/>
          </a:ln>
        </p:spPr>
        <p:txBody>
          <a:bodyPr/>
          <a:lstStyle/>
          <a:p>
            <a:endParaRPr lang="en-US"/>
          </a:p>
        </p:txBody>
      </p:sp>
      <p:sp>
        <p:nvSpPr>
          <p:cNvPr id="35" name="Freeform 74"/>
          <p:cNvSpPr>
            <a:spLocks/>
          </p:cNvSpPr>
          <p:nvPr/>
        </p:nvSpPr>
        <p:spPr bwMode="auto">
          <a:xfrm>
            <a:off x="1790700" y="4095750"/>
            <a:ext cx="1995487" cy="1238250"/>
          </a:xfrm>
          <a:custGeom>
            <a:avLst/>
            <a:gdLst>
              <a:gd name="T0" fmla="*/ 0 w 1257"/>
              <a:gd name="T1" fmla="*/ 1965722053 h 780"/>
              <a:gd name="T2" fmla="*/ 2147483647 w 1257"/>
              <a:gd name="T3" fmla="*/ 0 h 780"/>
              <a:gd name="T4" fmla="*/ 0 60000 65536"/>
              <a:gd name="T5" fmla="*/ 0 60000 65536"/>
              <a:gd name="T6" fmla="*/ 0 w 1257"/>
              <a:gd name="T7" fmla="*/ 0 h 780"/>
              <a:gd name="T8" fmla="*/ 1257 w 1257"/>
              <a:gd name="T9" fmla="*/ 780 h 780"/>
            </a:gdLst>
            <a:ahLst/>
            <a:cxnLst>
              <a:cxn ang="T4">
                <a:pos x="T0" y="T1"/>
              </a:cxn>
              <a:cxn ang="T5">
                <a:pos x="T2" y="T3"/>
              </a:cxn>
            </a:cxnLst>
            <a:rect l="T6" t="T7" r="T8" b="T9"/>
            <a:pathLst>
              <a:path w="1257" h="780">
                <a:moveTo>
                  <a:pt x="0" y="780"/>
                </a:moveTo>
                <a:lnTo>
                  <a:pt x="1257" y="0"/>
                </a:lnTo>
              </a:path>
            </a:pathLst>
          </a:custGeom>
          <a:noFill/>
          <a:ln w="9525">
            <a:solidFill>
              <a:schemeClr val="folHlink"/>
            </a:solidFill>
            <a:prstDash val="dash"/>
            <a:round/>
            <a:headEnd/>
            <a:tailEnd/>
          </a:ln>
        </p:spPr>
        <p:txBody>
          <a:bodyPr/>
          <a:lstStyle/>
          <a:p>
            <a:endParaRPr lang="en-US"/>
          </a:p>
        </p:txBody>
      </p:sp>
      <p:sp>
        <p:nvSpPr>
          <p:cNvPr id="36" name="Oval 75"/>
          <p:cNvSpPr>
            <a:spLocks noChangeArrowheads="1"/>
          </p:cNvSpPr>
          <p:nvPr/>
        </p:nvSpPr>
        <p:spPr bwMode="auto">
          <a:xfrm rot="2772738">
            <a:off x="3089275" y="3497262"/>
            <a:ext cx="846138" cy="557213"/>
          </a:xfrm>
          <a:prstGeom prst="ellipse">
            <a:avLst/>
          </a:prstGeom>
          <a:noFill/>
          <a:ln w="9525">
            <a:solidFill>
              <a:schemeClr val="folHlink"/>
            </a:solidFill>
            <a:prstDash val="dash"/>
            <a:round/>
            <a:headEnd/>
            <a:tailEnd/>
          </a:ln>
        </p:spPr>
        <p:txBody>
          <a:bodyPr wrap="none" anchor="ctr"/>
          <a:lstStyle/>
          <a:p>
            <a:endParaRPr lang="en-US"/>
          </a:p>
        </p:txBody>
      </p:sp>
      <p:sp>
        <p:nvSpPr>
          <p:cNvPr id="37" name="Text Box 76"/>
          <p:cNvSpPr txBox="1">
            <a:spLocks noChangeArrowheads="1"/>
          </p:cNvSpPr>
          <p:nvPr/>
        </p:nvSpPr>
        <p:spPr bwMode="auto">
          <a:xfrm>
            <a:off x="3714750" y="3276600"/>
            <a:ext cx="552450" cy="457200"/>
          </a:xfrm>
          <a:prstGeom prst="rect">
            <a:avLst/>
          </a:prstGeom>
          <a:noFill/>
          <a:ln w="9525">
            <a:noFill/>
            <a:miter lim="800000"/>
            <a:headEnd/>
            <a:tailEnd/>
          </a:ln>
        </p:spPr>
        <p:txBody>
          <a:bodyPr wrap="none">
            <a:spAutoFit/>
          </a:bodyPr>
          <a:lstStyle/>
          <a:p>
            <a:r>
              <a:rPr lang="en-US" i="1">
                <a:latin typeface="Times New Roman" pitchFamily="18" charset="0"/>
              </a:rPr>
              <a:t>d</a:t>
            </a:r>
            <a:r>
              <a:rPr lang="el-GR" i="1">
                <a:latin typeface="Times New Roman" pitchFamily="18" charset="0"/>
                <a:cs typeface="Times New Roman" pitchFamily="18" charset="0"/>
              </a:rPr>
              <a:t>ω</a:t>
            </a:r>
          </a:p>
        </p:txBody>
      </p:sp>
      <p:sp>
        <p:nvSpPr>
          <p:cNvPr id="38" name="Freeform 77"/>
          <p:cNvSpPr>
            <a:spLocks/>
          </p:cNvSpPr>
          <p:nvPr/>
        </p:nvSpPr>
        <p:spPr bwMode="auto">
          <a:xfrm>
            <a:off x="1790700" y="4187825"/>
            <a:ext cx="762000" cy="460375"/>
          </a:xfrm>
          <a:custGeom>
            <a:avLst/>
            <a:gdLst>
              <a:gd name="T0" fmla="*/ 0 w 480"/>
              <a:gd name="T1" fmla="*/ 126007809 h 290"/>
              <a:gd name="T2" fmla="*/ 1209675089 w 480"/>
              <a:gd name="T3" fmla="*/ 730845203 h 290"/>
              <a:gd name="T4" fmla="*/ 0 60000 65536"/>
              <a:gd name="T5" fmla="*/ 0 60000 65536"/>
              <a:gd name="T6" fmla="*/ 0 w 480"/>
              <a:gd name="T7" fmla="*/ 0 h 290"/>
              <a:gd name="T8" fmla="*/ 480 w 480"/>
              <a:gd name="T9" fmla="*/ 290 h 290"/>
            </a:gdLst>
            <a:ahLst/>
            <a:cxnLst>
              <a:cxn ang="T4">
                <a:pos x="T0" y="T1"/>
              </a:cxn>
              <a:cxn ang="T5">
                <a:pos x="T2" y="T3"/>
              </a:cxn>
            </a:cxnLst>
            <a:rect l="T6" t="T7" r="T8" b="T9"/>
            <a:pathLst>
              <a:path w="480" h="290">
                <a:moveTo>
                  <a:pt x="0" y="50"/>
                </a:moveTo>
                <a:cubicBezTo>
                  <a:pt x="183" y="0"/>
                  <a:pt x="439" y="109"/>
                  <a:pt x="480" y="290"/>
                </a:cubicBezTo>
              </a:path>
            </a:pathLst>
          </a:cu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23"/>
                                        </p:tgtEl>
                                        <p:attrNameLst>
                                          <p:attrName>style.visibility</p:attrName>
                                        </p:attrNameLst>
                                      </p:cBhvr>
                                      <p:to>
                                        <p:strVal val="hidden"/>
                                      </p:to>
                                    </p:set>
                                  </p:childTnLst>
                                </p:cTn>
                              </p:par>
                              <p:par>
                                <p:cTn id="7" presetID="1" presetClass="entr" presetSubtype="0" fill="hold" nodeType="withEffect">
                                  <p:stCondLst>
                                    <p:cond delay="0"/>
                                  </p:stCondLst>
                                  <p:childTnLst>
                                    <p:set>
                                      <p:cBhvr>
                                        <p:cTn id="8"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dirty="0" smtClean="0"/>
              <a:t>Radiance</a:t>
            </a:r>
          </a:p>
        </p:txBody>
      </p:sp>
      <p:sp>
        <p:nvSpPr>
          <p:cNvPr id="31" name="Content Placeholder 30"/>
          <p:cNvSpPr>
            <a:spLocks noGrp="1"/>
          </p:cNvSpPr>
          <p:nvPr>
            <p:ph sz="quarter" idx="1"/>
          </p:nvPr>
        </p:nvSpPr>
        <p:spPr/>
        <p:txBody>
          <a:bodyPr/>
          <a:lstStyle/>
          <a:p>
            <a:pPr>
              <a:buFont typeface="Arial" pitchFamily="34" charset="0"/>
              <a:buChar char="•"/>
            </a:pPr>
            <a:r>
              <a:rPr lang="en-US" dirty="0" smtClean="0"/>
              <a:t>The roles of the patch and the source are essentially symmetric</a:t>
            </a:r>
            <a:endParaRPr lang="en-US" dirty="0"/>
          </a:p>
        </p:txBody>
      </p:sp>
      <p:sp>
        <p:nvSpPr>
          <p:cNvPr id="29" name="Text Box 72"/>
          <p:cNvSpPr txBox="1">
            <a:spLocks noChangeArrowheads="1"/>
          </p:cNvSpPr>
          <p:nvPr/>
        </p:nvSpPr>
        <p:spPr bwMode="auto">
          <a:xfrm>
            <a:off x="3962400" y="2548727"/>
            <a:ext cx="1143000" cy="461665"/>
          </a:xfrm>
          <a:prstGeom prst="rect">
            <a:avLst/>
          </a:prstGeom>
          <a:noFill/>
          <a:ln w="9525">
            <a:noFill/>
            <a:miter lim="800000"/>
            <a:headEnd/>
            <a:tailEnd/>
          </a:ln>
        </p:spPr>
        <p:txBody>
          <a:bodyPr wrap="square">
            <a:spAutoFit/>
          </a:bodyPr>
          <a:lstStyle/>
          <a:p>
            <a:r>
              <a:rPr lang="en-US" i="1" dirty="0" smtClean="0">
                <a:latin typeface="Times New Roman" pitchFamily="18" charset="0"/>
              </a:rPr>
              <a:t>dA</a:t>
            </a:r>
            <a:r>
              <a:rPr lang="en-US" baseline="-25000" dirty="0" smtClean="0">
                <a:latin typeface="Times New Roman" pitchFamily="18" charset="0"/>
              </a:rPr>
              <a:t>2</a:t>
            </a:r>
            <a:endParaRPr lang="en-US" baseline="-25000" dirty="0">
              <a:latin typeface="Times New Roman" pitchFamily="18" charset="0"/>
            </a:endParaRPr>
          </a:p>
        </p:txBody>
      </p:sp>
      <p:sp>
        <p:nvSpPr>
          <p:cNvPr id="12" name="Oval 11"/>
          <p:cNvSpPr/>
          <p:nvPr/>
        </p:nvSpPr>
        <p:spPr bwMode="auto">
          <a:xfrm>
            <a:off x="990600" y="5642112"/>
            <a:ext cx="1707386" cy="647628"/>
          </a:xfrm>
          <a:prstGeom prst="ellipse">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sp>
        <p:nvSpPr>
          <p:cNvPr id="13" name="Oval 12"/>
          <p:cNvSpPr/>
          <p:nvPr/>
        </p:nvSpPr>
        <p:spPr bwMode="auto">
          <a:xfrm rot="4994010">
            <a:off x="2722445" y="3061329"/>
            <a:ext cx="1776351" cy="760076"/>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cxnSp>
        <p:nvCxnSpPr>
          <p:cNvPr id="15" name="Straight Connector 14"/>
          <p:cNvCxnSpPr/>
          <p:nvPr/>
        </p:nvCxnSpPr>
        <p:spPr bwMode="auto">
          <a:xfrm rot="5400000">
            <a:off x="1468478" y="3800154"/>
            <a:ext cx="2542360" cy="1821716"/>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1" name="Freeform 10"/>
          <p:cNvSpPr/>
          <p:nvPr/>
        </p:nvSpPr>
        <p:spPr bwMode="auto">
          <a:xfrm>
            <a:off x="2743156" y="4461573"/>
            <a:ext cx="210715" cy="244884"/>
          </a:xfrm>
          <a:custGeom>
            <a:avLst/>
            <a:gdLst>
              <a:gd name="connsiteX0" fmla="*/ 57150 w 176213"/>
              <a:gd name="connsiteY0" fmla="*/ 0 h 204787"/>
              <a:gd name="connsiteX1" fmla="*/ 0 w 176213"/>
              <a:gd name="connsiteY1" fmla="*/ 204787 h 204787"/>
              <a:gd name="connsiteX2" fmla="*/ 176213 w 176213"/>
              <a:gd name="connsiteY2" fmla="*/ 85725 h 204787"/>
              <a:gd name="connsiteX3" fmla="*/ 176213 w 176213"/>
              <a:gd name="connsiteY3" fmla="*/ 85725 h 204787"/>
            </a:gdLst>
            <a:ahLst/>
            <a:cxnLst>
              <a:cxn ang="0">
                <a:pos x="connsiteX0" y="connsiteY0"/>
              </a:cxn>
              <a:cxn ang="0">
                <a:pos x="connsiteX1" y="connsiteY1"/>
              </a:cxn>
              <a:cxn ang="0">
                <a:pos x="connsiteX2" y="connsiteY2"/>
              </a:cxn>
              <a:cxn ang="0">
                <a:pos x="connsiteX3" y="connsiteY3"/>
              </a:cxn>
            </a:cxnLst>
            <a:rect l="l" t="t" r="r" b="b"/>
            <a:pathLst>
              <a:path w="176213" h="204787">
                <a:moveTo>
                  <a:pt x="57150" y="0"/>
                </a:moveTo>
                <a:lnTo>
                  <a:pt x="0" y="204787"/>
                </a:lnTo>
                <a:lnTo>
                  <a:pt x="176213" y="85725"/>
                </a:lnTo>
                <a:lnTo>
                  <a:pt x="176213" y="85725"/>
                </a:lnTo>
              </a:path>
            </a:pathLst>
          </a:custGeom>
          <a:no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Arial" charset="0"/>
              <a:cs typeface="Arial" charset="0"/>
            </a:endParaRPr>
          </a:p>
        </p:txBody>
      </p:sp>
      <p:cxnSp>
        <p:nvCxnSpPr>
          <p:cNvPr id="17" name="Straight Arrow Connector 16"/>
          <p:cNvCxnSpPr/>
          <p:nvPr/>
        </p:nvCxnSpPr>
        <p:spPr bwMode="auto">
          <a:xfrm flipV="1">
            <a:off x="1803080" y="5023114"/>
            <a:ext cx="10827" cy="995800"/>
          </a:xfrm>
          <a:prstGeom prst="straightConnector1">
            <a:avLst/>
          </a:prstGeom>
          <a:solidFill>
            <a:schemeClr val="accent1"/>
          </a:solidFill>
          <a:ln w="9525" cap="flat" cmpd="sng" algn="ctr">
            <a:solidFill>
              <a:schemeClr val="tx1"/>
            </a:solidFill>
            <a:prstDash val="solid"/>
            <a:round/>
            <a:headEnd type="none" w="med" len="med"/>
            <a:tailEnd type="arrow"/>
          </a:ln>
          <a:effectLst/>
        </p:spPr>
      </p:cxnSp>
      <p:cxnSp>
        <p:nvCxnSpPr>
          <p:cNvPr id="22" name="Straight Arrow Connector 21"/>
          <p:cNvCxnSpPr/>
          <p:nvPr/>
        </p:nvCxnSpPr>
        <p:spPr bwMode="auto">
          <a:xfrm rot="10800000" flipV="1">
            <a:off x="2700546" y="3439831"/>
            <a:ext cx="949970" cy="126663"/>
          </a:xfrm>
          <a:prstGeom prst="straightConnector1">
            <a:avLst/>
          </a:prstGeom>
          <a:solidFill>
            <a:schemeClr val="accent1"/>
          </a:solidFill>
          <a:ln w="9525" cap="flat" cmpd="sng" algn="ctr">
            <a:solidFill>
              <a:schemeClr val="tx1"/>
            </a:solidFill>
            <a:prstDash val="solid"/>
            <a:round/>
            <a:headEnd type="none" w="med" len="med"/>
            <a:tailEnd type="arrow"/>
          </a:ln>
          <a:effectLst/>
        </p:spPr>
      </p:cxnSp>
      <p:sp>
        <p:nvSpPr>
          <p:cNvPr id="26" name="Text Box 69"/>
          <p:cNvSpPr txBox="1">
            <a:spLocks noChangeArrowheads="1"/>
          </p:cNvSpPr>
          <p:nvPr/>
        </p:nvSpPr>
        <p:spPr bwMode="auto">
          <a:xfrm>
            <a:off x="1842681" y="5082734"/>
            <a:ext cx="443319" cy="383699"/>
          </a:xfrm>
          <a:prstGeom prst="rect">
            <a:avLst/>
          </a:prstGeom>
          <a:noFill/>
          <a:ln w="9525">
            <a:noFill/>
            <a:miter lim="800000"/>
            <a:headEnd/>
            <a:tailEnd/>
          </a:ln>
        </p:spPr>
        <p:txBody>
          <a:bodyPr wrap="square">
            <a:spAutoFit/>
          </a:bodyPr>
          <a:lstStyle/>
          <a:p>
            <a:r>
              <a:rPr lang="el-GR" i="1" dirty="0" smtClean="0">
                <a:latin typeface="Times New Roman" pitchFamily="18" charset="0"/>
                <a:cs typeface="Times New Roman" pitchFamily="18" charset="0"/>
              </a:rPr>
              <a:t>θ</a:t>
            </a:r>
            <a:r>
              <a:rPr lang="en-US" baseline="-25000" dirty="0" smtClean="0">
                <a:latin typeface="Times New Roman" pitchFamily="18" charset="0"/>
                <a:cs typeface="Times New Roman" pitchFamily="18" charset="0"/>
              </a:rPr>
              <a:t>1</a:t>
            </a:r>
            <a:endParaRPr lang="el-GR" baseline="-25000" dirty="0">
              <a:latin typeface="Times New Roman" pitchFamily="18" charset="0"/>
              <a:cs typeface="Times New Roman" pitchFamily="18" charset="0"/>
            </a:endParaRPr>
          </a:p>
        </p:txBody>
      </p:sp>
      <p:sp>
        <p:nvSpPr>
          <p:cNvPr id="27" name="Text Box 69"/>
          <p:cNvSpPr txBox="1">
            <a:spLocks noChangeArrowheads="1"/>
          </p:cNvSpPr>
          <p:nvPr/>
        </p:nvSpPr>
        <p:spPr bwMode="auto">
          <a:xfrm>
            <a:off x="2890540" y="3566493"/>
            <a:ext cx="443319" cy="383699"/>
          </a:xfrm>
          <a:prstGeom prst="rect">
            <a:avLst/>
          </a:prstGeom>
          <a:noFill/>
          <a:ln w="9525">
            <a:noFill/>
            <a:miter lim="800000"/>
            <a:headEnd/>
            <a:tailEnd/>
          </a:ln>
        </p:spPr>
        <p:txBody>
          <a:bodyPr wrap="square">
            <a:spAutoFit/>
          </a:bodyPr>
          <a:lstStyle/>
          <a:p>
            <a:r>
              <a:rPr lang="el-GR" i="1" dirty="0" smtClean="0">
                <a:latin typeface="Times New Roman" pitchFamily="18" charset="0"/>
                <a:cs typeface="Times New Roman" pitchFamily="18" charset="0"/>
              </a:rPr>
              <a:t>θ</a:t>
            </a:r>
            <a:r>
              <a:rPr lang="en-US" baseline="-25000" dirty="0" smtClean="0">
                <a:latin typeface="Times New Roman" pitchFamily="18" charset="0"/>
                <a:cs typeface="Times New Roman" pitchFamily="18" charset="0"/>
              </a:rPr>
              <a:t>2</a:t>
            </a:r>
            <a:endParaRPr lang="el-GR" baseline="-25000" dirty="0">
              <a:latin typeface="Times New Roman" pitchFamily="18" charset="0"/>
              <a:cs typeface="Times New Roman" pitchFamily="18" charset="0"/>
            </a:endParaRPr>
          </a:p>
        </p:txBody>
      </p:sp>
      <p:sp>
        <p:nvSpPr>
          <p:cNvPr id="28" name="Text Box 72"/>
          <p:cNvSpPr txBox="1">
            <a:spLocks noChangeArrowheads="1"/>
          </p:cNvSpPr>
          <p:nvPr/>
        </p:nvSpPr>
        <p:spPr bwMode="auto">
          <a:xfrm>
            <a:off x="2763877" y="5783089"/>
            <a:ext cx="949970" cy="383699"/>
          </a:xfrm>
          <a:prstGeom prst="rect">
            <a:avLst/>
          </a:prstGeom>
          <a:noFill/>
          <a:ln w="9525">
            <a:noFill/>
            <a:miter lim="800000"/>
            <a:headEnd/>
            <a:tailEnd/>
          </a:ln>
        </p:spPr>
        <p:txBody>
          <a:bodyPr wrap="square">
            <a:spAutoFit/>
          </a:bodyPr>
          <a:lstStyle/>
          <a:p>
            <a:r>
              <a:rPr lang="en-US" i="1" dirty="0" smtClean="0">
                <a:latin typeface="Times New Roman" pitchFamily="18" charset="0"/>
              </a:rPr>
              <a:t>dA</a:t>
            </a:r>
            <a:r>
              <a:rPr lang="en-US" baseline="-25000" dirty="0" smtClean="0">
                <a:latin typeface="Times New Roman" pitchFamily="18" charset="0"/>
              </a:rPr>
              <a:t>1</a:t>
            </a:r>
            <a:endParaRPr lang="en-US" baseline="-25000" dirty="0">
              <a:latin typeface="Times New Roman" pitchFamily="18" charset="0"/>
            </a:endParaRPr>
          </a:p>
        </p:txBody>
      </p:sp>
      <p:sp>
        <p:nvSpPr>
          <p:cNvPr id="30" name="Text Box 72"/>
          <p:cNvSpPr txBox="1">
            <a:spLocks noChangeArrowheads="1"/>
          </p:cNvSpPr>
          <p:nvPr/>
        </p:nvSpPr>
        <p:spPr bwMode="auto">
          <a:xfrm>
            <a:off x="2763877" y="4643126"/>
            <a:ext cx="316657" cy="383699"/>
          </a:xfrm>
          <a:prstGeom prst="rect">
            <a:avLst/>
          </a:prstGeom>
          <a:noFill/>
          <a:ln w="9525">
            <a:noFill/>
            <a:miter lim="800000"/>
            <a:headEnd/>
            <a:tailEnd/>
          </a:ln>
        </p:spPr>
        <p:txBody>
          <a:bodyPr wrap="square">
            <a:spAutoFit/>
          </a:bodyPr>
          <a:lstStyle/>
          <a:p>
            <a:r>
              <a:rPr lang="en-US" i="1" dirty="0" smtClean="0">
                <a:latin typeface="Times New Roman" pitchFamily="18" charset="0"/>
              </a:rPr>
              <a:t>r</a:t>
            </a:r>
            <a:endParaRPr lang="en-US" baseline="-25000" dirty="0">
              <a:latin typeface="Times New Roman" pitchFamily="18" charset="0"/>
            </a:endParaRPr>
          </a:p>
        </p:txBody>
      </p:sp>
      <p:graphicFrame>
        <p:nvGraphicFramePr>
          <p:cNvPr id="74754" name="Object 57"/>
          <p:cNvGraphicFramePr>
            <a:graphicFrameLocks noChangeAspect="1"/>
          </p:cNvGraphicFramePr>
          <p:nvPr/>
        </p:nvGraphicFramePr>
        <p:xfrm>
          <a:off x="4427538" y="3518392"/>
          <a:ext cx="4421187" cy="2311400"/>
        </p:xfrm>
        <a:graphic>
          <a:graphicData uri="http://schemas.openxmlformats.org/presentationml/2006/ole">
            <mc:AlternateContent xmlns:mc="http://schemas.openxmlformats.org/markup-compatibility/2006">
              <mc:Choice xmlns:v="urn:schemas-microsoft-com:vml" Requires="v">
                <p:oleObj spid="_x0000_s74830" name="Equation" r:id="rId4" imgW="1650960" imgH="863280" progId="Equation.3">
                  <p:embed/>
                </p:oleObj>
              </mc:Choice>
              <mc:Fallback>
                <p:oleObj name="Equation" r:id="rId4" imgW="1650960" imgH="863280" progId="Equation.3">
                  <p:embed/>
                  <p:pic>
                    <p:nvPicPr>
                      <p:cNvPr id="0" name="Object 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27538" y="3518392"/>
                        <a:ext cx="4421187" cy="231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79"/>
          <p:cNvGrpSpPr>
            <a:grpSpLocks/>
          </p:cNvGrpSpPr>
          <p:nvPr/>
        </p:nvGrpSpPr>
        <p:grpSpPr bwMode="auto">
          <a:xfrm>
            <a:off x="685800" y="5105400"/>
            <a:ext cx="1430338" cy="457200"/>
            <a:chOff x="2935" y="3840"/>
            <a:chExt cx="901" cy="288"/>
          </a:xfrm>
        </p:grpSpPr>
        <p:sp>
          <p:nvSpPr>
            <p:cNvPr id="2067" name="Oval 59"/>
            <p:cNvSpPr>
              <a:spLocks noChangeArrowheads="1"/>
            </p:cNvSpPr>
            <p:nvPr/>
          </p:nvSpPr>
          <p:spPr bwMode="auto">
            <a:xfrm>
              <a:off x="3260" y="3888"/>
              <a:ext cx="576" cy="240"/>
            </a:xfrm>
            <a:prstGeom prst="ellipse">
              <a:avLst/>
            </a:prstGeom>
            <a:solidFill>
              <a:schemeClr val="bg1"/>
            </a:solidFill>
            <a:ln w="9525">
              <a:solidFill>
                <a:schemeClr val="tx1"/>
              </a:solidFill>
              <a:round/>
              <a:headEnd/>
              <a:tailEnd/>
            </a:ln>
          </p:spPr>
          <p:txBody>
            <a:bodyPr wrap="none" anchor="ctr"/>
            <a:lstStyle/>
            <a:p>
              <a:endParaRPr lang="en-US"/>
            </a:p>
          </p:txBody>
        </p:sp>
        <p:sp>
          <p:nvSpPr>
            <p:cNvPr id="2068" name="Text Box 72"/>
            <p:cNvSpPr txBox="1">
              <a:spLocks noChangeArrowheads="1"/>
            </p:cNvSpPr>
            <p:nvPr/>
          </p:nvSpPr>
          <p:spPr bwMode="auto">
            <a:xfrm>
              <a:off x="2935" y="3840"/>
              <a:ext cx="329" cy="288"/>
            </a:xfrm>
            <a:prstGeom prst="rect">
              <a:avLst/>
            </a:prstGeom>
            <a:noFill/>
            <a:ln w="9525">
              <a:noFill/>
              <a:miter lim="800000"/>
              <a:headEnd/>
              <a:tailEnd/>
            </a:ln>
          </p:spPr>
          <p:txBody>
            <a:bodyPr wrap="none">
              <a:spAutoFit/>
            </a:bodyPr>
            <a:lstStyle/>
            <a:p>
              <a:r>
                <a:rPr lang="en-US" i="1" dirty="0" err="1">
                  <a:latin typeface="Times New Roman" pitchFamily="18" charset="0"/>
                </a:rPr>
                <a:t>dA</a:t>
              </a:r>
              <a:endParaRPr lang="en-US" i="1" dirty="0">
                <a:latin typeface="Times New Roman" pitchFamily="18" charset="0"/>
              </a:endParaRPr>
            </a:p>
          </p:txBody>
        </p:sp>
      </p:grpSp>
      <p:sp>
        <p:nvSpPr>
          <p:cNvPr id="2053" name="Rectangle 2"/>
          <p:cNvSpPr>
            <a:spLocks noGrp="1" noChangeArrowheads="1"/>
          </p:cNvSpPr>
          <p:nvPr>
            <p:ph type="title"/>
          </p:nvPr>
        </p:nvSpPr>
        <p:spPr/>
        <p:txBody>
          <a:bodyPr/>
          <a:lstStyle/>
          <a:p>
            <a:r>
              <a:rPr lang="en-US" dirty="0" smtClean="0"/>
              <a:t>Irradiance</a:t>
            </a:r>
          </a:p>
        </p:txBody>
      </p:sp>
      <p:graphicFrame>
        <p:nvGraphicFramePr>
          <p:cNvPr id="2050" name="Object 57"/>
          <p:cNvGraphicFramePr>
            <a:graphicFrameLocks noGrp="1" noChangeAspect="1"/>
          </p:cNvGraphicFramePr>
          <p:nvPr>
            <p:ph sz="quarter" idx="1"/>
          </p:nvPr>
        </p:nvGraphicFramePr>
        <p:xfrm>
          <a:off x="4267200" y="3505200"/>
          <a:ext cx="4572000" cy="1905000"/>
        </p:xfrm>
        <a:graphic>
          <a:graphicData uri="http://schemas.openxmlformats.org/presentationml/2006/ole">
            <mc:AlternateContent xmlns:mc="http://schemas.openxmlformats.org/markup-compatibility/2006">
              <mc:Choice xmlns:v="urn:schemas-microsoft-com:vml" Requires="v">
                <p:oleObj spid="_x0000_s73807" name="Equation" r:id="rId4" imgW="1523880" imgH="634680" progId="Equation.3">
                  <p:embed/>
                </p:oleObj>
              </mc:Choice>
              <mc:Fallback>
                <p:oleObj name="Equation" r:id="rId4" imgW="1523880" imgH="634680" progId="Equation.3">
                  <p:embed/>
                  <p:pic>
                    <p:nvPicPr>
                      <p:cNvPr id="0" name="Object 5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67200" y="3505200"/>
                        <a:ext cx="45720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4" name="Rectangle 3"/>
          <p:cNvSpPr>
            <a:spLocks noGrp="1" noChangeArrowheads="1"/>
          </p:cNvSpPr>
          <p:nvPr>
            <p:ph type="body" idx="4294967295"/>
          </p:nvPr>
        </p:nvSpPr>
        <p:spPr>
          <a:xfrm>
            <a:off x="990600" y="1447800"/>
            <a:ext cx="8153400" cy="4724400"/>
          </a:xfrm>
        </p:spPr>
        <p:txBody>
          <a:bodyPr/>
          <a:lstStyle/>
          <a:p>
            <a:pPr>
              <a:buFontTx/>
              <a:buChar char="•"/>
            </a:pPr>
            <a:r>
              <a:rPr lang="en-US" dirty="0" smtClean="0"/>
              <a:t>Irradiance (</a:t>
            </a:r>
            <a:r>
              <a:rPr lang="en-US" i="1" dirty="0" smtClean="0"/>
              <a:t>E</a:t>
            </a:r>
            <a:r>
              <a:rPr lang="en-US" dirty="0" smtClean="0"/>
              <a:t>): energy arriving at a surface</a:t>
            </a:r>
          </a:p>
          <a:p>
            <a:pPr lvl="1"/>
            <a:r>
              <a:rPr lang="en-US" dirty="0" smtClean="0"/>
              <a:t>Incident power per unit area </a:t>
            </a:r>
            <a:r>
              <a:rPr lang="en-US" i="1" dirty="0" smtClean="0"/>
              <a:t>not foreshortened</a:t>
            </a:r>
          </a:p>
          <a:p>
            <a:pPr lvl="1"/>
            <a:r>
              <a:rPr lang="en-US" sz="1800" dirty="0" smtClean="0"/>
              <a:t>Units: W m</a:t>
            </a:r>
            <a:r>
              <a:rPr lang="en-US" sz="1800" baseline="30000" dirty="0" smtClean="0"/>
              <a:t>-2</a:t>
            </a:r>
            <a:endParaRPr lang="en-US" sz="1800" dirty="0" smtClean="0"/>
          </a:p>
          <a:p>
            <a:pPr lvl="1"/>
            <a:r>
              <a:rPr lang="en-US" sz="1800" dirty="0" smtClean="0"/>
              <a:t>For a surface receiving radiance </a:t>
            </a:r>
            <a:r>
              <a:rPr lang="en-US" sz="1800" i="1" dirty="0" smtClean="0"/>
              <a:t>L</a:t>
            </a:r>
            <a:r>
              <a:rPr lang="en-US" sz="1800" dirty="0" smtClean="0"/>
              <a:t> coming in from </a:t>
            </a:r>
            <a:r>
              <a:rPr lang="en-US" sz="1800" dirty="0" err="1" smtClean="0"/>
              <a:t>d</a:t>
            </a:r>
            <a:r>
              <a:rPr lang="en-US" sz="1800" dirty="0" err="1" smtClean="0">
                <a:latin typeface="Symbol" pitchFamily="18" charset="2"/>
              </a:rPr>
              <a:t>w</a:t>
            </a:r>
            <a:r>
              <a:rPr lang="en-US" sz="1800" dirty="0" smtClean="0"/>
              <a:t> the corresponding irradiance is</a:t>
            </a:r>
          </a:p>
          <a:p>
            <a:pPr lvl="1"/>
            <a:endParaRPr lang="en-US" dirty="0" smtClean="0"/>
          </a:p>
        </p:txBody>
      </p:sp>
      <p:sp>
        <p:nvSpPr>
          <p:cNvPr id="2055" name="Line 60"/>
          <p:cNvSpPr>
            <a:spLocks noChangeShapeType="1"/>
          </p:cNvSpPr>
          <p:nvPr/>
        </p:nvSpPr>
        <p:spPr bwMode="auto">
          <a:xfrm flipV="1">
            <a:off x="1658938" y="3733800"/>
            <a:ext cx="6350" cy="1676400"/>
          </a:xfrm>
          <a:prstGeom prst="line">
            <a:avLst/>
          </a:prstGeom>
          <a:noFill/>
          <a:ln w="9525">
            <a:solidFill>
              <a:schemeClr val="tx1"/>
            </a:solidFill>
            <a:round/>
            <a:headEnd/>
            <a:tailEnd type="triangle" w="med" len="med"/>
          </a:ln>
        </p:spPr>
        <p:txBody>
          <a:bodyPr/>
          <a:lstStyle/>
          <a:p>
            <a:endParaRPr lang="en-US"/>
          </a:p>
        </p:txBody>
      </p:sp>
      <p:sp>
        <p:nvSpPr>
          <p:cNvPr id="2056" name="Line 61"/>
          <p:cNvSpPr>
            <a:spLocks noChangeShapeType="1"/>
          </p:cNvSpPr>
          <p:nvPr/>
        </p:nvSpPr>
        <p:spPr bwMode="auto">
          <a:xfrm flipV="1">
            <a:off x="1658938" y="3886200"/>
            <a:ext cx="1682750" cy="1524000"/>
          </a:xfrm>
          <a:prstGeom prst="line">
            <a:avLst/>
          </a:prstGeom>
          <a:noFill/>
          <a:ln w="9525">
            <a:solidFill>
              <a:schemeClr val="tx1"/>
            </a:solidFill>
            <a:round/>
            <a:headEnd/>
            <a:tailEnd/>
          </a:ln>
        </p:spPr>
        <p:txBody>
          <a:bodyPr/>
          <a:lstStyle/>
          <a:p>
            <a:endParaRPr lang="en-US"/>
          </a:p>
        </p:txBody>
      </p:sp>
      <p:sp>
        <p:nvSpPr>
          <p:cNvPr id="2057" name="Freeform 63"/>
          <p:cNvSpPr>
            <a:spLocks/>
          </p:cNvSpPr>
          <p:nvPr/>
        </p:nvSpPr>
        <p:spPr bwMode="auto">
          <a:xfrm rot="1004572">
            <a:off x="2560638" y="4467225"/>
            <a:ext cx="152400" cy="180975"/>
          </a:xfrm>
          <a:custGeom>
            <a:avLst/>
            <a:gdLst>
              <a:gd name="T0" fmla="*/ 0 w 96"/>
              <a:gd name="T1" fmla="*/ 0 h 114"/>
              <a:gd name="T2" fmla="*/ 7561263 w 96"/>
              <a:gd name="T3" fmla="*/ 287297835 h 114"/>
              <a:gd name="T4" fmla="*/ 241935022 w 96"/>
              <a:gd name="T5" fmla="*/ 120967517 h 114"/>
              <a:gd name="T6" fmla="*/ 0 60000 65536"/>
              <a:gd name="T7" fmla="*/ 0 60000 65536"/>
              <a:gd name="T8" fmla="*/ 0 60000 65536"/>
              <a:gd name="T9" fmla="*/ 0 w 96"/>
              <a:gd name="T10" fmla="*/ 0 h 114"/>
              <a:gd name="T11" fmla="*/ 96 w 96"/>
              <a:gd name="T12" fmla="*/ 114 h 114"/>
            </a:gdLst>
            <a:ahLst/>
            <a:cxnLst>
              <a:cxn ang="T6">
                <a:pos x="T0" y="T1"/>
              </a:cxn>
              <a:cxn ang="T7">
                <a:pos x="T2" y="T3"/>
              </a:cxn>
              <a:cxn ang="T8">
                <a:pos x="T4" y="T5"/>
              </a:cxn>
            </a:cxnLst>
            <a:rect l="T9" t="T10" r="T11" b="T12"/>
            <a:pathLst>
              <a:path w="96" h="114">
                <a:moveTo>
                  <a:pt x="0" y="0"/>
                </a:moveTo>
                <a:lnTo>
                  <a:pt x="3" y="114"/>
                </a:lnTo>
                <a:lnTo>
                  <a:pt x="96" y="48"/>
                </a:lnTo>
              </a:path>
            </a:pathLst>
          </a:custGeom>
          <a:noFill/>
          <a:ln w="9525">
            <a:solidFill>
              <a:schemeClr val="tx1"/>
            </a:solidFill>
            <a:round/>
            <a:headEnd/>
            <a:tailEnd/>
          </a:ln>
        </p:spPr>
        <p:txBody>
          <a:bodyPr/>
          <a:lstStyle/>
          <a:p>
            <a:endParaRPr lang="en-US"/>
          </a:p>
        </p:txBody>
      </p:sp>
      <p:sp>
        <p:nvSpPr>
          <p:cNvPr id="2058" name="Text Box 64"/>
          <p:cNvSpPr txBox="1">
            <a:spLocks noChangeArrowheads="1"/>
          </p:cNvSpPr>
          <p:nvPr/>
        </p:nvSpPr>
        <p:spPr bwMode="auto">
          <a:xfrm>
            <a:off x="1506538" y="3200400"/>
            <a:ext cx="336550" cy="457200"/>
          </a:xfrm>
          <a:prstGeom prst="rect">
            <a:avLst/>
          </a:prstGeom>
          <a:noFill/>
          <a:ln w="9525">
            <a:noFill/>
            <a:miter lim="800000"/>
            <a:headEnd/>
            <a:tailEnd/>
          </a:ln>
        </p:spPr>
        <p:txBody>
          <a:bodyPr wrap="none">
            <a:spAutoFit/>
          </a:bodyPr>
          <a:lstStyle/>
          <a:p>
            <a:r>
              <a:rPr lang="en-US" i="1">
                <a:latin typeface="Times New Roman" pitchFamily="18" charset="0"/>
              </a:rPr>
              <a:t>n</a:t>
            </a:r>
          </a:p>
        </p:txBody>
      </p:sp>
      <p:sp>
        <p:nvSpPr>
          <p:cNvPr id="2059" name="Text Box 69"/>
          <p:cNvSpPr txBox="1">
            <a:spLocks noChangeArrowheads="1"/>
          </p:cNvSpPr>
          <p:nvPr/>
        </p:nvSpPr>
        <p:spPr bwMode="auto">
          <a:xfrm flipV="1">
            <a:off x="1782763" y="4495800"/>
            <a:ext cx="320675" cy="457200"/>
          </a:xfrm>
          <a:prstGeom prst="rect">
            <a:avLst/>
          </a:prstGeom>
          <a:noFill/>
          <a:ln w="9525">
            <a:noFill/>
            <a:miter lim="800000"/>
            <a:headEnd/>
            <a:tailEnd/>
          </a:ln>
        </p:spPr>
        <p:txBody>
          <a:bodyPr>
            <a:spAutoFit/>
          </a:bodyPr>
          <a:lstStyle/>
          <a:p>
            <a:r>
              <a:rPr lang="el-GR" i="1" dirty="0">
                <a:latin typeface="Times New Roman" pitchFamily="18" charset="0"/>
                <a:cs typeface="Times New Roman" pitchFamily="18" charset="0"/>
              </a:rPr>
              <a:t>θ</a:t>
            </a:r>
          </a:p>
        </p:txBody>
      </p:sp>
      <p:sp>
        <p:nvSpPr>
          <p:cNvPr id="2061" name="Line 73"/>
          <p:cNvSpPr>
            <a:spLocks noChangeShapeType="1"/>
          </p:cNvSpPr>
          <p:nvPr/>
        </p:nvSpPr>
        <p:spPr bwMode="auto">
          <a:xfrm flipV="1">
            <a:off x="1646238" y="3581400"/>
            <a:ext cx="1390650" cy="1828800"/>
          </a:xfrm>
          <a:prstGeom prst="line">
            <a:avLst/>
          </a:prstGeom>
          <a:noFill/>
          <a:ln w="9525">
            <a:solidFill>
              <a:schemeClr val="folHlink"/>
            </a:solidFill>
            <a:prstDash val="dash"/>
            <a:round/>
            <a:headEnd/>
            <a:tailEnd/>
          </a:ln>
        </p:spPr>
        <p:txBody>
          <a:bodyPr/>
          <a:lstStyle/>
          <a:p>
            <a:endParaRPr lang="en-US"/>
          </a:p>
        </p:txBody>
      </p:sp>
      <p:sp>
        <p:nvSpPr>
          <p:cNvPr id="2062" name="Freeform 74"/>
          <p:cNvSpPr>
            <a:spLocks/>
          </p:cNvSpPr>
          <p:nvPr/>
        </p:nvSpPr>
        <p:spPr bwMode="auto">
          <a:xfrm>
            <a:off x="1646238" y="4171950"/>
            <a:ext cx="1995487" cy="1238250"/>
          </a:xfrm>
          <a:custGeom>
            <a:avLst/>
            <a:gdLst>
              <a:gd name="T0" fmla="*/ 0 w 1257"/>
              <a:gd name="T1" fmla="*/ 1965722053 h 780"/>
              <a:gd name="T2" fmla="*/ 2147483647 w 1257"/>
              <a:gd name="T3" fmla="*/ 0 h 780"/>
              <a:gd name="T4" fmla="*/ 0 60000 65536"/>
              <a:gd name="T5" fmla="*/ 0 60000 65536"/>
              <a:gd name="T6" fmla="*/ 0 w 1257"/>
              <a:gd name="T7" fmla="*/ 0 h 780"/>
              <a:gd name="T8" fmla="*/ 1257 w 1257"/>
              <a:gd name="T9" fmla="*/ 780 h 780"/>
            </a:gdLst>
            <a:ahLst/>
            <a:cxnLst>
              <a:cxn ang="T4">
                <a:pos x="T0" y="T1"/>
              </a:cxn>
              <a:cxn ang="T5">
                <a:pos x="T2" y="T3"/>
              </a:cxn>
            </a:cxnLst>
            <a:rect l="T6" t="T7" r="T8" b="T9"/>
            <a:pathLst>
              <a:path w="1257" h="780">
                <a:moveTo>
                  <a:pt x="0" y="780"/>
                </a:moveTo>
                <a:lnTo>
                  <a:pt x="1257" y="0"/>
                </a:lnTo>
              </a:path>
            </a:pathLst>
          </a:custGeom>
          <a:noFill/>
          <a:ln w="9525">
            <a:solidFill>
              <a:schemeClr val="folHlink"/>
            </a:solidFill>
            <a:prstDash val="dash"/>
            <a:round/>
            <a:headEnd/>
            <a:tailEnd/>
          </a:ln>
        </p:spPr>
        <p:txBody>
          <a:bodyPr/>
          <a:lstStyle/>
          <a:p>
            <a:endParaRPr lang="en-US"/>
          </a:p>
        </p:txBody>
      </p:sp>
      <p:sp>
        <p:nvSpPr>
          <p:cNvPr id="2063" name="Oval 75"/>
          <p:cNvSpPr>
            <a:spLocks noChangeArrowheads="1"/>
          </p:cNvSpPr>
          <p:nvPr/>
        </p:nvSpPr>
        <p:spPr bwMode="auto">
          <a:xfrm rot="2772738">
            <a:off x="2944813" y="3573462"/>
            <a:ext cx="846138" cy="557213"/>
          </a:xfrm>
          <a:prstGeom prst="ellipse">
            <a:avLst/>
          </a:prstGeom>
          <a:noFill/>
          <a:ln w="9525">
            <a:solidFill>
              <a:schemeClr val="folHlink"/>
            </a:solidFill>
            <a:prstDash val="dash"/>
            <a:round/>
            <a:headEnd/>
            <a:tailEnd/>
          </a:ln>
        </p:spPr>
        <p:txBody>
          <a:bodyPr wrap="none" anchor="ctr"/>
          <a:lstStyle/>
          <a:p>
            <a:endParaRPr lang="en-US"/>
          </a:p>
        </p:txBody>
      </p:sp>
      <p:sp>
        <p:nvSpPr>
          <p:cNvPr id="2064" name="Text Box 76"/>
          <p:cNvSpPr txBox="1">
            <a:spLocks noChangeArrowheads="1"/>
          </p:cNvSpPr>
          <p:nvPr/>
        </p:nvSpPr>
        <p:spPr bwMode="auto">
          <a:xfrm>
            <a:off x="3570288" y="3352800"/>
            <a:ext cx="552450" cy="457200"/>
          </a:xfrm>
          <a:prstGeom prst="rect">
            <a:avLst/>
          </a:prstGeom>
          <a:noFill/>
          <a:ln w="9525">
            <a:noFill/>
            <a:miter lim="800000"/>
            <a:headEnd/>
            <a:tailEnd/>
          </a:ln>
        </p:spPr>
        <p:txBody>
          <a:bodyPr wrap="none">
            <a:spAutoFit/>
          </a:bodyPr>
          <a:lstStyle/>
          <a:p>
            <a:r>
              <a:rPr lang="en-US" i="1">
                <a:latin typeface="Times New Roman" pitchFamily="18" charset="0"/>
              </a:rPr>
              <a:t>d</a:t>
            </a:r>
            <a:r>
              <a:rPr lang="el-GR" i="1">
                <a:latin typeface="Times New Roman" pitchFamily="18" charset="0"/>
                <a:cs typeface="Times New Roman" pitchFamily="18" charset="0"/>
              </a:rPr>
              <a:t>ω</a:t>
            </a:r>
          </a:p>
        </p:txBody>
      </p:sp>
      <p:sp>
        <p:nvSpPr>
          <p:cNvPr id="2065" name="Freeform 77"/>
          <p:cNvSpPr>
            <a:spLocks/>
          </p:cNvSpPr>
          <p:nvPr/>
        </p:nvSpPr>
        <p:spPr bwMode="auto">
          <a:xfrm>
            <a:off x="1646238" y="4264025"/>
            <a:ext cx="762000" cy="460375"/>
          </a:xfrm>
          <a:custGeom>
            <a:avLst/>
            <a:gdLst>
              <a:gd name="T0" fmla="*/ 0 w 480"/>
              <a:gd name="T1" fmla="*/ 126007809 h 290"/>
              <a:gd name="T2" fmla="*/ 1209675089 w 480"/>
              <a:gd name="T3" fmla="*/ 730845203 h 290"/>
              <a:gd name="T4" fmla="*/ 0 60000 65536"/>
              <a:gd name="T5" fmla="*/ 0 60000 65536"/>
              <a:gd name="T6" fmla="*/ 0 w 480"/>
              <a:gd name="T7" fmla="*/ 0 h 290"/>
              <a:gd name="T8" fmla="*/ 480 w 480"/>
              <a:gd name="T9" fmla="*/ 290 h 290"/>
            </a:gdLst>
            <a:ahLst/>
            <a:cxnLst>
              <a:cxn ang="T4">
                <a:pos x="T0" y="T1"/>
              </a:cxn>
              <a:cxn ang="T5">
                <a:pos x="T2" y="T3"/>
              </a:cxn>
            </a:cxnLst>
            <a:rect l="T6" t="T7" r="T8" b="T9"/>
            <a:pathLst>
              <a:path w="480" h="290">
                <a:moveTo>
                  <a:pt x="0" y="50"/>
                </a:moveTo>
                <a:cubicBezTo>
                  <a:pt x="183" y="0"/>
                  <a:pt x="439" y="109"/>
                  <a:pt x="480" y="290"/>
                </a:cubicBezTo>
              </a:path>
            </a:pathLst>
          </a:custGeom>
          <a:noFill/>
          <a:ln w="9525">
            <a:solidFill>
              <a:schemeClr val="tx1"/>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u="sng"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4"/>
          <p:cNvPicPr>
            <a:picLocks noChangeAspect="1" noChangeArrowheads="1"/>
          </p:cNvPicPr>
          <p:nvPr/>
        </p:nvPicPr>
        <p:blipFill>
          <a:blip r:embed="rId3" cstate="print"/>
          <a:srcRect/>
          <a:stretch>
            <a:fillRect/>
          </a:stretch>
        </p:blipFill>
        <p:spPr bwMode="auto">
          <a:xfrm>
            <a:off x="1219200" y="2628900"/>
            <a:ext cx="6553200" cy="2781300"/>
          </a:xfrm>
          <a:prstGeom prst="rect">
            <a:avLst/>
          </a:prstGeom>
          <a:noFill/>
          <a:ln w="9525">
            <a:noFill/>
            <a:miter lim="800000"/>
            <a:headEnd/>
            <a:tailEnd/>
          </a:ln>
        </p:spPr>
      </p:pic>
      <p:sp>
        <p:nvSpPr>
          <p:cNvPr id="20483" name="Rectangle 2"/>
          <p:cNvSpPr>
            <a:spLocks noGrp="1" noChangeArrowheads="1"/>
          </p:cNvSpPr>
          <p:nvPr>
            <p:ph type="title"/>
          </p:nvPr>
        </p:nvSpPr>
        <p:spPr/>
        <p:txBody>
          <a:bodyPr/>
          <a:lstStyle/>
          <a:p>
            <a:r>
              <a:rPr lang="en-US" smtClean="0"/>
              <a:t>Radiometry of thin lenses</a:t>
            </a:r>
          </a:p>
        </p:txBody>
      </p:sp>
      <p:sp>
        <p:nvSpPr>
          <p:cNvPr id="20484" name="Rectangle 7"/>
          <p:cNvSpPr>
            <a:spLocks noGrp="1" noChangeArrowheads="1"/>
          </p:cNvSpPr>
          <p:nvPr>
            <p:ph sz="quarter" idx="1"/>
          </p:nvPr>
        </p:nvSpPr>
        <p:spPr/>
        <p:txBody>
          <a:bodyPr/>
          <a:lstStyle/>
          <a:p>
            <a:r>
              <a:rPr lang="en-US" i="1" smtClean="0"/>
              <a:t>L</a:t>
            </a:r>
            <a:r>
              <a:rPr lang="en-US" smtClean="0"/>
              <a:t>: Radiance emitted from </a:t>
            </a:r>
            <a:r>
              <a:rPr lang="en-US" i="1" smtClean="0"/>
              <a:t>P</a:t>
            </a:r>
            <a:r>
              <a:rPr lang="en-US" smtClean="0"/>
              <a:t> toward </a:t>
            </a:r>
            <a:r>
              <a:rPr lang="en-US" i="1" smtClean="0"/>
              <a:t>P</a:t>
            </a:r>
            <a:r>
              <a:rPr lang="en-US" smtClean="0"/>
              <a:t>’</a:t>
            </a:r>
          </a:p>
          <a:p>
            <a:r>
              <a:rPr lang="en-US" i="1" smtClean="0"/>
              <a:t>E</a:t>
            </a:r>
            <a:r>
              <a:rPr lang="en-US" smtClean="0"/>
              <a:t>: Irradiance falling on </a:t>
            </a:r>
            <a:r>
              <a:rPr lang="en-US" i="1" smtClean="0"/>
              <a:t>P</a:t>
            </a:r>
            <a:r>
              <a:rPr lang="en-US" smtClean="0"/>
              <a:t>’ from the lens</a:t>
            </a:r>
          </a:p>
        </p:txBody>
      </p:sp>
      <p:sp>
        <p:nvSpPr>
          <p:cNvPr id="20485" name="Text Box 10"/>
          <p:cNvSpPr txBox="1">
            <a:spLocks noChangeArrowheads="1"/>
          </p:cNvSpPr>
          <p:nvPr/>
        </p:nvSpPr>
        <p:spPr bwMode="auto">
          <a:xfrm>
            <a:off x="1068388" y="5576887"/>
            <a:ext cx="6856412" cy="519113"/>
          </a:xfrm>
          <a:prstGeom prst="rect">
            <a:avLst/>
          </a:prstGeom>
          <a:noFill/>
          <a:ln w="9525">
            <a:noFill/>
            <a:miter lim="800000"/>
            <a:headEnd/>
            <a:tailEnd/>
          </a:ln>
        </p:spPr>
        <p:txBody>
          <a:bodyPr wrap="none">
            <a:spAutoFit/>
          </a:bodyPr>
          <a:lstStyle/>
          <a:p>
            <a:r>
              <a:rPr lang="en-US" sz="2800" dirty="0"/>
              <a:t>What is the relationship between </a:t>
            </a:r>
            <a:r>
              <a:rPr lang="en-US" sz="2800" i="1" dirty="0"/>
              <a:t>E</a:t>
            </a:r>
            <a:r>
              <a:rPr lang="en-US" sz="2800" dirty="0"/>
              <a:t> and </a:t>
            </a:r>
            <a:r>
              <a:rPr lang="en-US" sz="2800" i="1" dirty="0"/>
              <a:t>L</a:t>
            </a:r>
            <a:r>
              <a:rPr lang="en-US" sz="2800" dirty="0"/>
              <a:t>?</a:t>
            </a:r>
          </a:p>
        </p:txBody>
      </p:sp>
      <p:sp>
        <p:nvSpPr>
          <p:cNvPr id="20486" name="Text Box 11"/>
          <p:cNvSpPr txBox="1">
            <a:spLocks noChangeArrowheads="1"/>
          </p:cNvSpPr>
          <p:nvPr/>
        </p:nvSpPr>
        <p:spPr bwMode="auto">
          <a:xfrm>
            <a:off x="6986588" y="6507163"/>
            <a:ext cx="2081212" cy="274637"/>
          </a:xfrm>
          <a:prstGeom prst="rect">
            <a:avLst/>
          </a:prstGeom>
          <a:noFill/>
          <a:ln w="9525">
            <a:noFill/>
            <a:miter lim="800000"/>
            <a:headEnd/>
            <a:tailEnd/>
          </a:ln>
        </p:spPr>
        <p:txBody>
          <a:bodyPr wrap="none">
            <a:spAutoFit/>
          </a:bodyPr>
          <a:lstStyle/>
          <a:p>
            <a:r>
              <a:rPr lang="en-US" sz="1200"/>
              <a:t>Forsyth &amp; Ponce, Sec. 4.2.3</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0" name="Rectangle 3"/>
          <p:cNvSpPr>
            <a:spLocks noGrp="1" noChangeArrowheads="1"/>
          </p:cNvSpPr>
          <p:nvPr>
            <p:ph type="title" sz="quarter"/>
          </p:nvPr>
        </p:nvSpPr>
        <p:spPr>
          <a:xfrm>
            <a:off x="228600" y="152400"/>
            <a:ext cx="7772400" cy="838200"/>
          </a:xfrm>
        </p:spPr>
        <p:txBody>
          <a:bodyPr/>
          <a:lstStyle/>
          <a:p>
            <a:r>
              <a:rPr lang="en-US" dirty="0" smtClean="0"/>
              <a:t>Radiometry of thin lenses</a:t>
            </a:r>
          </a:p>
        </p:txBody>
      </p:sp>
      <p:graphicFrame>
        <p:nvGraphicFramePr>
          <p:cNvPr id="3074" name="Object 4"/>
          <p:cNvGraphicFramePr>
            <a:graphicFrameLocks noGrp="1" noChangeAspect="1"/>
          </p:cNvGraphicFramePr>
          <p:nvPr>
            <p:ph sz="quarter" idx="1"/>
            <p:extLst>
              <p:ext uri="{D42A27DB-BD31-4B8C-83A1-F6EECF244321}">
                <p14:modId xmlns:p14="http://schemas.microsoft.com/office/powerpoint/2010/main" val="3521564555"/>
              </p:ext>
            </p:extLst>
          </p:nvPr>
        </p:nvGraphicFramePr>
        <p:xfrm>
          <a:off x="6276975" y="1139825"/>
          <a:ext cx="1444625" cy="688975"/>
        </p:xfrm>
        <a:graphic>
          <a:graphicData uri="http://schemas.openxmlformats.org/presentationml/2006/ole">
            <mc:AlternateContent xmlns:mc="http://schemas.openxmlformats.org/markup-compatibility/2006">
              <mc:Choice xmlns:v="urn:schemas-microsoft-com:vml" Requires="v">
                <p:oleObj spid="_x0000_s3543" name="Equation" r:id="rId4" imgW="825480" imgH="393480" progId="Equation.3">
                  <p:embed/>
                </p:oleObj>
              </mc:Choice>
              <mc:Fallback>
                <p:oleObj name="Equation" r:id="rId4" imgW="825480" imgH="39348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76975" y="1139825"/>
                        <a:ext cx="1444625" cy="688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5" name="Object 5"/>
          <p:cNvGraphicFramePr>
            <a:graphicFrameLocks noGrp="1" noChangeAspect="1"/>
          </p:cNvGraphicFramePr>
          <p:nvPr>
            <p:ph sz="quarter" idx="2"/>
            <p:extLst>
              <p:ext uri="{D42A27DB-BD31-4B8C-83A1-F6EECF244321}">
                <p14:modId xmlns:p14="http://schemas.microsoft.com/office/powerpoint/2010/main" val="791747326"/>
              </p:ext>
            </p:extLst>
          </p:nvPr>
        </p:nvGraphicFramePr>
        <p:xfrm>
          <a:off x="6273800" y="1824037"/>
          <a:ext cx="1447800" cy="690563"/>
        </p:xfrm>
        <a:graphic>
          <a:graphicData uri="http://schemas.openxmlformats.org/presentationml/2006/ole">
            <mc:AlternateContent xmlns:mc="http://schemas.openxmlformats.org/markup-compatibility/2006">
              <mc:Choice xmlns:v="urn:schemas-microsoft-com:vml" Requires="v">
                <p:oleObj spid="_x0000_s3544" name="Equation" r:id="rId6" imgW="825480" imgH="393480" progId="Equation.3">
                  <p:embed/>
                </p:oleObj>
              </mc:Choice>
              <mc:Fallback>
                <p:oleObj name="Equation" r:id="rId6" imgW="825480" imgH="39348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73800" y="1824037"/>
                        <a:ext cx="1447800" cy="690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076" name="Object 6"/>
          <p:cNvGraphicFramePr>
            <a:graphicFrameLocks noGrp="1" noChangeAspect="1"/>
          </p:cNvGraphicFramePr>
          <p:nvPr>
            <p:ph sz="quarter" idx="3"/>
            <p:extLst>
              <p:ext uri="{D42A27DB-BD31-4B8C-83A1-F6EECF244321}">
                <p14:modId xmlns:p14="http://schemas.microsoft.com/office/powerpoint/2010/main" val="3754451821"/>
              </p:ext>
            </p:extLst>
          </p:nvPr>
        </p:nvGraphicFramePr>
        <p:xfrm>
          <a:off x="7461250" y="2514600"/>
          <a:ext cx="539750" cy="685800"/>
        </p:xfrm>
        <a:graphic>
          <a:graphicData uri="http://schemas.openxmlformats.org/presentationml/2006/ole">
            <mc:AlternateContent xmlns:mc="http://schemas.openxmlformats.org/markup-compatibility/2006">
              <mc:Choice xmlns:v="urn:schemas-microsoft-com:vml" Requires="v">
                <p:oleObj spid="_x0000_s3545" name="Equation" r:id="rId8" imgW="330120" imgH="419040" progId="Equation.3">
                  <p:embed/>
                </p:oleObj>
              </mc:Choice>
              <mc:Fallback>
                <p:oleObj name="Equation" r:id="rId8" imgW="330120" imgH="419040" progId="Equation.3">
                  <p:embed/>
                  <p:pic>
                    <p:nvPicPr>
                      <p:cNvPr id="0"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1250" y="2514600"/>
                        <a:ext cx="539750" cy="6858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36279" name="Object 23"/>
          <p:cNvGraphicFramePr>
            <a:graphicFrameLocks noGrp="1" noChangeAspect="1"/>
          </p:cNvGraphicFramePr>
          <p:nvPr>
            <p:ph sz="quarter" idx="4"/>
            <p:extLst>
              <p:ext uri="{D42A27DB-BD31-4B8C-83A1-F6EECF244321}">
                <p14:modId xmlns:p14="http://schemas.microsoft.com/office/powerpoint/2010/main" val="467891614"/>
              </p:ext>
            </p:extLst>
          </p:nvPr>
        </p:nvGraphicFramePr>
        <p:xfrm>
          <a:off x="5943600" y="4191000"/>
          <a:ext cx="2286000" cy="1176338"/>
        </p:xfrm>
        <a:graphic>
          <a:graphicData uri="http://schemas.openxmlformats.org/presentationml/2006/ole">
            <mc:AlternateContent xmlns:mc="http://schemas.openxmlformats.org/markup-compatibility/2006">
              <mc:Choice xmlns:v="urn:schemas-microsoft-com:vml" Requires="v">
                <p:oleObj spid="_x0000_s3546" name="Equation" r:id="rId10" imgW="1282680" imgH="660240" progId="Equation.3">
                  <p:embed/>
                </p:oleObj>
              </mc:Choice>
              <mc:Fallback>
                <p:oleObj name="Equation" r:id="rId10" imgW="1282680" imgH="660240" progId="Equation.3">
                  <p:embed/>
                  <p:pic>
                    <p:nvPicPr>
                      <p:cNvPr id="0"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943600" y="4191000"/>
                        <a:ext cx="2286000" cy="117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aphicFrame>
        <p:nvGraphicFramePr>
          <p:cNvPr id="736265" name="Object 9"/>
          <p:cNvGraphicFramePr>
            <a:graphicFrameLocks noChangeAspect="1"/>
          </p:cNvGraphicFramePr>
          <p:nvPr>
            <p:extLst>
              <p:ext uri="{D42A27DB-BD31-4B8C-83A1-F6EECF244321}">
                <p14:modId xmlns:p14="http://schemas.microsoft.com/office/powerpoint/2010/main" val="2031800166"/>
              </p:ext>
            </p:extLst>
          </p:nvPr>
        </p:nvGraphicFramePr>
        <p:xfrm>
          <a:off x="5410200" y="3352800"/>
          <a:ext cx="2667000" cy="904875"/>
        </p:xfrm>
        <a:graphic>
          <a:graphicData uri="http://schemas.openxmlformats.org/presentationml/2006/ole">
            <mc:AlternateContent xmlns:mc="http://schemas.openxmlformats.org/markup-compatibility/2006">
              <mc:Choice xmlns:v="urn:schemas-microsoft-com:vml" Requires="v">
                <p:oleObj spid="_x0000_s3547" name="Equation" r:id="rId12" imgW="1422360" imgH="482400" progId="Equation.3">
                  <p:embed/>
                </p:oleObj>
              </mc:Choice>
              <mc:Fallback>
                <p:oleObj name="Equation" r:id="rId12" imgW="1422360" imgH="482400" progId="Equation.3">
                  <p:embed/>
                  <p:pic>
                    <p:nvPicPr>
                      <p:cNvPr id="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410200" y="3352800"/>
                        <a:ext cx="2667000"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grpSp>
        <p:nvGrpSpPr>
          <p:cNvPr id="3081" name="Group 12"/>
          <p:cNvGrpSpPr>
            <a:grpSpLocks/>
          </p:cNvGrpSpPr>
          <p:nvPr/>
        </p:nvGrpSpPr>
        <p:grpSpPr bwMode="auto">
          <a:xfrm>
            <a:off x="381000" y="1143000"/>
            <a:ext cx="5257800" cy="2286000"/>
            <a:chOff x="432" y="576"/>
            <a:chExt cx="3696" cy="1569"/>
          </a:xfrm>
        </p:grpSpPr>
        <p:pic>
          <p:nvPicPr>
            <p:cNvPr id="3088" name="Picture 13"/>
            <p:cNvPicPr>
              <a:picLocks noChangeAspect="1" noChangeArrowheads="1"/>
            </p:cNvPicPr>
            <p:nvPr/>
          </p:nvPicPr>
          <p:blipFill>
            <a:blip r:embed="rId14" cstate="print"/>
            <a:srcRect/>
            <a:stretch>
              <a:fillRect/>
            </a:stretch>
          </p:blipFill>
          <p:spPr bwMode="auto">
            <a:xfrm>
              <a:off x="432" y="576"/>
              <a:ext cx="3696" cy="1569"/>
            </a:xfrm>
            <a:prstGeom prst="rect">
              <a:avLst/>
            </a:prstGeom>
            <a:noFill/>
            <a:ln w="9525">
              <a:noFill/>
              <a:miter lim="800000"/>
              <a:headEnd/>
              <a:tailEnd/>
            </a:ln>
          </p:spPr>
        </p:pic>
        <p:sp>
          <p:nvSpPr>
            <p:cNvPr id="3089" name="Text Box 14"/>
            <p:cNvSpPr txBox="1">
              <a:spLocks noChangeArrowheads="1"/>
            </p:cNvSpPr>
            <p:nvPr/>
          </p:nvSpPr>
          <p:spPr bwMode="auto">
            <a:xfrm>
              <a:off x="2101" y="1322"/>
              <a:ext cx="237" cy="314"/>
            </a:xfrm>
            <a:prstGeom prst="rect">
              <a:avLst/>
            </a:prstGeom>
            <a:noFill/>
            <a:ln w="9525">
              <a:noFill/>
              <a:miter lim="800000"/>
              <a:headEnd/>
              <a:tailEnd/>
            </a:ln>
          </p:spPr>
          <p:txBody>
            <a:bodyPr wrap="none">
              <a:spAutoFit/>
            </a:bodyPr>
            <a:lstStyle/>
            <a:p>
              <a:r>
                <a:rPr lang="en-US" i="1">
                  <a:latin typeface="Times New Roman" pitchFamily="18" charset="0"/>
                </a:rPr>
                <a:t>o</a:t>
              </a:r>
            </a:p>
          </p:txBody>
        </p:sp>
        <p:sp>
          <p:nvSpPr>
            <p:cNvPr id="3090" name="Text Box 15"/>
            <p:cNvSpPr txBox="1">
              <a:spLocks noChangeArrowheads="1"/>
            </p:cNvSpPr>
            <p:nvPr/>
          </p:nvSpPr>
          <p:spPr bwMode="auto">
            <a:xfrm>
              <a:off x="3600" y="1006"/>
              <a:ext cx="308" cy="252"/>
            </a:xfrm>
            <a:prstGeom prst="rect">
              <a:avLst/>
            </a:prstGeom>
            <a:noFill/>
            <a:ln w="9525">
              <a:noFill/>
              <a:miter lim="800000"/>
              <a:headEnd/>
              <a:tailEnd/>
            </a:ln>
          </p:spPr>
          <p:txBody>
            <a:bodyPr wrap="none">
              <a:spAutoFit/>
            </a:bodyPr>
            <a:lstStyle/>
            <a:p>
              <a:r>
                <a:rPr lang="en-US" sz="1800" i="1">
                  <a:latin typeface="Times New Roman" pitchFamily="18" charset="0"/>
                </a:rPr>
                <a:t>dA</a:t>
              </a:r>
            </a:p>
          </p:txBody>
        </p:sp>
        <p:sp>
          <p:nvSpPr>
            <p:cNvPr id="3091" name="Text Box 16"/>
            <p:cNvSpPr txBox="1">
              <a:spLocks noChangeArrowheads="1"/>
            </p:cNvSpPr>
            <p:nvPr/>
          </p:nvSpPr>
          <p:spPr bwMode="auto">
            <a:xfrm>
              <a:off x="432" y="1342"/>
              <a:ext cx="362" cy="252"/>
            </a:xfrm>
            <a:prstGeom prst="rect">
              <a:avLst/>
            </a:prstGeom>
            <a:noFill/>
            <a:ln w="9525">
              <a:noFill/>
              <a:miter lim="800000"/>
              <a:headEnd/>
              <a:tailEnd/>
            </a:ln>
          </p:spPr>
          <p:txBody>
            <a:bodyPr wrap="none">
              <a:spAutoFit/>
            </a:bodyPr>
            <a:lstStyle/>
            <a:p>
              <a:r>
                <a:rPr lang="en-US" sz="1800" i="1">
                  <a:latin typeface="Times New Roman" pitchFamily="18" charset="0"/>
                </a:rPr>
                <a:t>dA’</a:t>
              </a:r>
            </a:p>
          </p:txBody>
        </p:sp>
      </p:grpSp>
      <p:sp>
        <p:nvSpPr>
          <p:cNvPr id="3082" name="Text Box 17"/>
          <p:cNvSpPr txBox="1">
            <a:spLocks noChangeArrowheads="1"/>
          </p:cNvSpPr>
          <p:nvPr/>
        </p:nvSpPr>
        <p:spPr bwMode="auto">
          <a:xfrm>
            <a:off x="6045200" y="2667000"/>
            <a:ext cx="1474788" cy="304800"/>
          </a:xfrm>
          <a:prstGeom prst="rect">
            <a:avLst/>
          </a:prstGeom>
          <a:noFill/>
          <a:ln w="9525">
            <a:noFill/>
            <a:miter lim="800000"/>
            <a:headEnd/>
            <a:tailEnd/>
          </a:ln>
        </p:spPr>
        <p:txBody>
          <a:bodyPr wrap="none">
            <a:spAutoFit/>
          </a:bodyPr>
          <a:lstStyle/>
          <a:p>
            <a:r>
              <a:rPr lang="en-US" sz="1400"/>
              <a:t>Area of the lens:</a:t>
            </a:r>
          </a:p>
        </p:txBody>
      </p:sp>
      <p:sp>
        <p:nvSpPr>
          <p:cNvPr id="736274" name="Text Box 18"/>
          <p:cNvSpPr txBox="1">
            <a:spLocks noChangeArrowheads="1"/>
          </p:cNvSpPr>
          <p:nvPr/>
        </p:nvSpPr>
        <p:spPr bwMode="auto">
          <a:xfrm>
            <a:off x="212725" y="3641725"/>
            <a:ext cx="5118100" cy="396875"/>
          </a:xfrm>
          <a:prstGeom prst="rect">
            <a:avLst/>
          </a:prstGeom>
          <a:noFill/>
          <a:ln w="9525">
            <a:noFill/>
            <a:miter lim="800000"/>
            <a:headEnd/>
            <a:tailEnd/>
          </a:ln>
        </p:spPr>
        <p:txBody>
          <a:bodyPr wrap="none">
            <a:spAutoFit/>
          </a:bodyPr>
          <a:lstStyle/>
          <a:p>
            <a:r>
              <a:rPr lang="en-US" sz="2000" dirty="0"/>
              <a:t>The power </a:t>
            </a:r>
            <a:r>
              <a:rPr lang="el-GR" sz="2000" i="1" dirty="0">
                <a:latin typeface="Times New Roman" pitchFamily="18" charset="0"/>
                <a:cs typeface="Times New Roman" pitchFamily="18" charset="0"/>
              </a:rPr>
              <a:t>δ</a:t>
            </a:r>
            <a:r>
              <a:rPr lang="en-US" sz="2000" i="1" dirty="0">
                <a:latin typeface="Times New Roman" pitchFamily="18" charset="0"/>
                <a:cs typeface="Times New Roman" pitchFamily="18" charset="0"/>
              </a:rPr>
              <a:t>P</a:t>
            </a:r>
            <a:r>
              <a:rPr lang="en-US" sz="2000" dirty="0">
                <a:latin typeface="Times New Roman" pitchFamily="18" charset="0"/>
                <a:cs typeface="Times New Roman" pitchFamily="18" charset="0"/>
              </a:rPr>
              <a:t> </a:t>
            </a:r>
            <a:r>
              <a:rPr lang="en-US" sz="2000" dirty="0"/>
              <a:t>received by the lens from </a:t>
            </a:r>
            <a:r>
              <a:rPr lang="en-US" sz="2000" i="1" dirty="0"/>
              <a:t>P</a:t>
            </a:r>
            <a:r>
              <a:rPr lang="en-US" sz="2000" dirty="0"/>
              <a:t> is</a:t>
            </a:r>
          </a:p>
        </p:txBody>
      </p:sp>
      <p:sp>
        <p:nvSpPr>
          <p:cNvPr id="736275" name="Text Box 19"/>
          <p:cNvSpPr txBox="1">
            <a:spLocks noChangeArrowheads="1"/>
          </p:cNvSpPr>
          <p:nvPr/>
        </p:nvSpPr>
        <p:spPr bwMode="auto">
          <a:xfrm>
            <a:off x="228600" y="5029200"/>
            <a:ext cx="3670300" cy="396875"/>
          </a:xfrm>
          <a:prstGeom prst="rect">
            <a:avLst/>
          </a:prstGeom>
          <a:noFill/>
          <a:ln w="9525">
            <a:noFill/>
            <a:miter lim="800000"/>
            <a:headEnd/>
            <a:tailEnd/>
          </a:ln>
        </p:spPr>
        <p:txBody>
          <a:bodyPr wrap="none">
            <a:spAutoFit/>
          </a:bodyPr>
          <a:lstStyle/>
          <a:p>
            <a:r>
              <a:rPr lang="en-US" sz="2000"/>
              <a:t>The irradiance received at P’ is</a:t>
            </a:r>
          </a:p>
        </p:txBody>
      </p:sp>
      <p:sp>
        <p:nvSpPr>
          <p:cNvPr id="736278" name="Text Box 22"/>
          <p:cNvSpPr txBox="1">
            <a:spLocks noChangeArrowheads="1"/>
          </p:cNvSpPr>
          <p:nvPr/>
        </p:nvSpPr>
        <p:spPr bwMode="auto">
          <a:xfrm>
            <a:off x="215900" y="4286250"/>
            <a:ext cx="5657446" cy="400110"/>
          </a:xfrm>
          <a:prstGeom prst="rect">
            <a:avLst/>
          </a:prstGeom>
          <a:noFill/>
          <a:ln w="9525">
            <a:noFill/>
            <a:miter lim="800000"/>
            <a:headEnd/>
            <a:tailEnd/>
          </a:ln>
        </p:spPr>
        <p:txBody>
          <a:bodyPr wrap="none">
            <a:spAutoFit/>
          </a:bodyPr>
          <a:lstStyle/>
          <a:p>
            <a:r>
              <a:rPr lang="en-US" sz="2000" dirty="0"/>
              <a:t>The radiance emitted from the lens towards </a:t>
            </a:r>
            <a:r>
              <a:rPr lang="en-US" sz="2000" dirty="0" smtClean="0"/>
              <a:t>P’ </a:t>
            </a:r>
            <a:r>
              <a:rPr lang="en-US" sz="2000" dirty="0"/>
              <a:t>is</a:t>
            </a:r>
          </a:p>
        </p:txBody>
      </p:sp>
      <p:graphicFrame>
        <p:nvGraphicFramePr>
          <p:cNvPr id="22" name="Object 10"/>
          <p:cNvGraphicFramePr>
            <a:graphicFrameLocks noChangeAspect="1"/>
          </p:cNvGraphicFramePr>
          <p:nvPr/>
        </p:nvGraphicFramePr>
        <p:xfrm>
          <a:off x="1739900" y="5454650"/>
          <a:ext cx="4737100" cy="846138"/>
        </p:xfrm>
        <a:graphic>
          <a:graphicData uri="http://schemas.openxmlformats.org/presentationml/2006/ole">
            <mc:AlternateContent xmlns:mc="http://schemas.openxmlformats.org/markup-compatibility/2006">
              <mc:Choice xmlns:v="urn:schemas-microsoft-com:vml" Requires="v">
                <p:oleObj spid="_x0000_s3548" name="Equation" r:id="rId15" imgW="2971800" imgH="533160" progId="Equation.3">
                  <p:embed/>
                </p:oleObj>
              </mc:Choice>
              <mc:Fallback>
                <p:oleObj name="Equation" r:id="rId15" imgW="2971800" imgH="533160" progId="Equation.3">
                  <p:embed/>
                  <p:pic>
                    <p:nvPicPr>
                      <p:cNvPr id="0" name="Object 1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739900" y="5454650"/>
                        <a:ext cx="4737100" cy="846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FF0000"/>
                            </a:solidFill>
                            <a:miter lim="800000"/>
                            <a:headEnd/>
                            <a:tailEnd/>
                          </a14:hiddenLine>
                        </a:ext>
                      </a:extLst>
                    </p:spPr>
                  </p:pic>
                </p:oleObj>
              </mc:Fallback>
            </mc:AlternateContent>
          </a:graphicData>
        </a:graphic>
      </p:graphicFrame>
      <p:sp>
        <p:nvSpPr>
          <p:cNvPr id="23" name="Right Brace 22"/>
          <p:cNvSpPr>
            <a:spLocks/>
          </p:cNvSpPr>
          <p:nvPr/>
        </p:nvSpPr>
        <p:spPr bwMode="auto">
          <a:xfrm rot="5400000">
            <a:off x="3581400" y="5638800"/>
            <a:ext cx="152400" cy="1371600"/>
          </a:xfrm>
          <a:prstGeom prst="rightBrace">
            <a:avLst>
              <a:gd name="adj1" fmla="val 8333"/>
              <a:gd name="adj2" fmla="val 50000"/>
            </a:avLst>
          </a:prstGeom>
          <a:noFill/>
          <a:ln w="9525" algn="ctr">
            <a:solidFill>
              <a:schemeClr val="tx1"/>
            </a:solidFill>
            <a:round/>
            <a:headEnd/>
            <a:tailEnd/>
          </a:ln>
        </p:spPr>
        <p:txBody>
          <a:bodyPr/>
          <a:lstStyle/>
          <a:p>
            <a:endParaRPr lang="en-US"/>
          </a:p>
        </p:txBody>
      </p:sp>
      <p:sp>
        <p:nvSpPr>
          <p:cNvPr id="24" name="TextBox 23"/>
          <p:cNvSpPr txBox="1">
            <a:spLocks noChangeArrowheads="1"/>
          </p:cNvSpPr>
          <p:nvPr/>
        </p:nvSpPr>
        <p:spPr bwMode="auto">
          <a:xfrm>
            <a:off x="1981200" y="6400800"/>
            <a:ext cx="3279775" cy="307975"/>
          </a:xfrm>
          <a:prstGeom prst="rect">
            <a:avLst/>
          </a:prstGeom>
          <a:noFill/>
          <a:ln w="9525">
            <a:noFill/>
            <a:miter lim="800000"/>
            <a:headEnd/>
            <a:tailEnd/>
          </a:ln>
        </p:spPr>
        <p:txBody>
          <a:bodyPr wrap="none">
            <a:spAutoFit/>
          </a:bodyPr>
          <a:lstStyle/>
          <a:p>
            <a:r>
              <a:rPr lang="en-US" sz="1400"/>
              <a:t>Solid angle subtended by the lens at </a:t>
            </a:r>
            <a:r>
              <a:rPr lang="en-US" sz="1400" i="1"/>
              <a:t>P’</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title"/>
          </p:nvPr>
        </p:nvSpPr>
        <p:spPr>
          <a:xfrm>
            <a:off x="457200" y="0"/>
            <a:ext cx="7467600" cy="1143000"/>
          </a:xfrm>
        </p:spPr>
        <p:txBody>
          <a:bodyPr/>
          <a:lstStyle/>
          <a:p>
            <a:r>
              <a:rPr lang="en-US" dirty="0" smtClean="0"/>
              <a:t>Radiometry of thin lenses</a:t>
            </a:r>
          </a:p>
        </p:txBody>
      </p:sp>
      <p:graphicFrame>
        <p:nvGraphicFramePr>
          <p:cNvPr id="4098" name="Object 5"/>
          <p:cNvGraphicFramePr>
            <a:graphicFrameLocks noGrp="1" noChangeAspect="1"/>
          </p:cNvGraphicFramePr>
          <p:nvPr>
            <p:ph sz="quarter" idx="1"/>
            <p:extLst>
              <p:ext uri="{D42A27DB-BD31-4B8C-83A1-F6EECF244321}">
                <p14:modId xmlns:p14="http://schemas.microsoft.com/office/powerpoint/2010/main" val="809146681"/>
              </p:ext>
            </p:extLst>
          </p:nvPr>
        </p:nvGraphicFramePr>
        <p:xfrm>
          <a:off x="5259387" y="1752600"/>
          <a:ext cx="3503613" cy="1279525"/>
        </p:xfrm>
        <a:graphic>
          <a:graphicData uri="http://schemas.openxmlformats.org/presentationml/2006/ole">
            <mc:AlternateContent xmlns:mc="http://schemas.openxmlformats.org/markup-compatibility/2006">
              <mc:Choice xmlns:v="urn:schemas-microsoft-com:vml" Requires="v">
                <p:oleObj spid="_x0000_s4175" name="Equation" r:id="rId4" imgW="1460160" imgH="533160" progId="Equation.3">
                  <p:embed/>
                </p:oleObj>
              </mc:Choice>
              <mc:Fallback>
                <p:oleObj name="Equation" r:id="rId4" imgW="1460160" imgH="533160" progId="Equation.3">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59387" y="1752600"/>
                        <a:ext cx="3503613" cy="1279525"/>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03140" name="Rectangle 4"/>
          <p:cNvSpPr>
            <a:spLocks noGrp="1" noChangeArrowheads="1"/>
          </p:cNvSpPr>
          <p:nvPr>
            <p:ph type="body" idx="4294967295"/>
          </p:nvPr>
        </p:nvSpPr>
        <p:spPr>
          <a:xfrm>
            <a:off x="457200" y="3810000"/>
            <a:ext cx="8001000" cy="2819400"/>
          </a:xfrm>
        </p:spPr>
        <p:txBody>
          <a:bodyPr/>
          <a:lstStyle/>
          <a:p>
            <a:pPr>
              <a:buFontTx/>
              <a:buChar char="•"/>
            </a:pPr>
            <a:r>
              <a:rPr lang="en-US" sz="2400" dirty="0" smtClean="0"/>
              <a:t>Image irradiance is linearly related to scene radiance</a:t>
            </a:r>
          </a:p>
          <a:p>
            <a:pPr>
              <a:buFontTx/>
              <a:buChar char="•"/>
            </a:pPr>
            <a:r>
              <a:rPr lang="en-US" sz="2400" dirty="0" smtClean="0"/>
              <a:t>Irradiance is proportional to the area of the lens and inversely proportional to the squared distance between the lens and the image plane</a:t>
            </a:r>
          </a:p>
          <a:p>
            <a:pPr>
              <a:buFontTx/>
              <a:buChar char="•"/>
            </a:pPr>
            <a:r>
              <a:rPr lang="en-US" sz="2400" dirty="0" smtClean="0"/>
              <a:t>The irradiance falls off as the angle between the viewing ray and the optical axis increases</a:t>
            </a:r>
          </a:p>
        </p:txBody>
      </p:sp>
      <p:sp>
        <p:nvSpPr>
          <p:cNvPr id="4101" name="Text Box 6"/>
          <p:cNvSpPr txBox="1">
            <a:spLocks noChangeArrowheads="1"/>
          </p:cNvSpPr>
          <p:nvPr/>
        </p:nvSpPr>
        <p:spPr bwMode="auto">
          <a:xfrm>
            <a:off x="6986588" y="6507163"/>
            <a:ext cx="2081212" cy="274637"/>
          </a:xfrm>
          <a:prstGeom prst="rect">
            <a:avLst/>
          </a:prstGeom>
          <a:noFill/>
          <a:ln w="9525">
            <a:noFill/>
            <a:miter lim="800000"/>
            <a:headEnd/>
            <a:tailEnd/>
          </a:ln>
        </p:spPr>
        <p:txBody>
          <a:bodyPr wrap="none">
            <a:spAutoFit/>
          </a:bodyPr>
          <a:lstStyle/>
          <a:p>
            <a:r>
              <a:rPr lang="en-US" sz="1200"/>
              <a:t>Forsyth &amp; Ponce, Sec. 4.2.3</a:t>
            </a:r>
          </a:p>
        </p:txBody>
      </p:sp>
      <p:pic>
        <p:nvPicPr>
          <p:cNvPr id="4102" name="Picture 7"/>
          <p:cNvPicPr>
            <a:picLocks noChangeAspect="1" noChangeArrowheads="1"/>
          </p:cNvPicPr>
          <p:nvPr/>
        </p:nvPicPr>
        <p:blipFill>
          <a:blip r:embed="rId6" cstate="print"/>
          <a:srcRect/>
          <a:stretch>
            <a:fillRect/>
          </a:stretch>
        </p:blipFill>
        <p:spPr bwMode="auto">
          <a:xfrm>
            <a:off x="457200" y="1371600"/>
            <a:ext cx="4776019" cy="2209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0314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0314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0314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3140"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lstStyle/>
          <a:p>
            <a:r>
              <a:rPr lang="en-US" smtClean="0"/>
              <a:t>Radiometry of thin lenses</a:t>
            </a:r>
          </a:p>
        </p:txBody>
      </p:sp>
      <p:graphicFrame>
        <p:nvGraphicFramePr>
          <p:cNvPr id="5122" name="Object 4"/>
          <p:cNvGraphicFramePr>
            <a:graphicFrameLocks noGrp="1" noChangeAspect="1"/>
          </p:cNvGraphicFramePr>
          <p:nvPr>
            <p:ph sz="quarter" idx="1"/>
            <p:extLst>
              <p:ext uri="{D42A27DB-BD31-4B8C-83A1-F6EECF244321}">
                <p14:modId xmlns:p14="http://schemas.microsoft.com/office/powerpoint/2010/main" val="2568501336"/>
              </p:ext>
            </p:extLst>
          </p:nvPr>
        </p:nvGraphicFramePr>
        <p:xfrm>
          <a:off x="2062163" y="1524000"/>
          <a:ext cx="4872037" cy="1779588"/>
        </p:xfrm>
        <a:graphic>
          <a:graphicData uri="http://schemas.openxmlformats.org/presentationml/2006/ole">
            <mc:AlternateContent xmlns:mc="http://schemas.openxmlformats.org/markup-compatibility/2006">
              <mc:Choice xmlns:v="urn:schemas-microsoft-com:vml" Requires="v">
                <p:oleObj spid="_x0000_s5199" name="Equation" r:id="rId4" imgW="1460160" imgH="533160" progId="Equation.3">
                  <p:embed/>
                </p:oleObj>
              </mc:Choice>
              <mc:Fallback>
                <p:oleObj name="Equation" r:id="rId4" imgW="1460160" imgH="53316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62163" y="1524000"/>
                        <a:ext cx="4872037" cy="17795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4" name="Rectangle 3"/>
          <p:cNvSpPr>
            <a:spLocks noGrp="1" noChangeArrowheads="1"/>
          </p:cNvSpPr>
          <p:nvPr>
            <p:ph type="body" idx="4294967295"/>
          </p:nvPr>
        </p:nvSpPr>
        <p:spPr>
          <a:xfrm>
            <a:off x="0" y="3200400"/>
            <a:ext cx="8305800" cy="1295400"/>
          </a:xfrm>
        </p:spPr>
        <p:txBody>
          <a:bodyPr>
            <a:normAutofit fontScale="92500"/>
          </a:bodyPr>
          <a:lstStyle/>
          <a:p>
            <a:pPr>
              <a:buFontTx/>
              <a:buChar char="•"/>
            </a:pPr>
            <a:r>
              <a:rPr lang="en-US" smtClean="0"/>
              <a:t>Application:</a:t>
            </a:r>
          </a:p>
          <a:p>
            <a:pPr lvl="1"/>
            <a:r>
              <a:rPr lang="en-US" smtClean="0"/>
              <a:t>S. B. Kang and R. Weiss, </a:t>
            </a:r>
            <a:r>
              <a:rPr lang="en-US" i="1" smtClean="0">
                <a:hlinkClick r:id="rId6"/>
              </a:rPr>
              <a:t>Can we calibrate a camera using an image of a flat, textureless Lambertian surface?</a:t>
            </a:r>
            <a:r>
              <a:rPr lang="en-US" smtClean="0"/>
              <a:t> ECCV 2000.</a:t>
            </a:r>
          </a:p>
        </p:txBody>
      </p:sp>
      <p:pic>
        <p:nvPicPr>
          <p:cNvPr id="5125" name="Picture 6"/>
          <p:cNvPicPr>
            <a:picLocks noChangeAspect="1" noChangeArrowheads="1"/>
          </p:cNvPicPr>
          <p:nvPr/>
        </p:nvPicPr>
        <p:blipFill>
          <a:blip r:embed="rId7" cstate="print"/>
          <a:srcRect/>
          <a:stretch>
            <a:fillRect/>
          </a:stretch>
        </p:blipFill>
        <p:spPr bwMode="auto">
          <a:xfrm>
            <a:off x="3429000" y="4495800"/>
            <a:ext cx="1928813" cy="2057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0" name="Rectangle 2"/>
          <p:cNvSpPr>
            <a:spLocks noGrp="1" noChangeArrowheads="1"/>
          </p:cNvSpPr>
          <p:nvPr>
            <p:ph type="title"/>
          </p:nvPr>
        </p:nvSpPr>
        <p:spPr>
          <a:xfrm>
            <a:off x="152400" y="274638"/>
            <a:ext cx="7467600" cy="1143000"/>
          </a:xfrm>
        </p:spPr>
        <p:txBody>
          <a:bodyPr/>
          <a:lstStyle/>
          <a:p>
            <a:r>
              <a:rPr lang="en-US" dirty="0" smtClean="0"/>
              <a:t>From light rays to pixel values</a:t>
            </a:r>
          </a:p>
        </p:txBody>
      </p:sp>
      <p:graphicFrame>
        <p:nvGraphicFramePr>
          <p:cNvPr id="6146" name="Object 16"/>
          <p:cNvGraphicFramePr>
            <a:graphicFrameLocks noGrp="1" noChangeAspect="1"/>
          </p:cNvGraphicFramePr>
          <p:nvPr>
            <p:ph sz="quarter" idx="1"/>
            <p:extLst>
              <p:ext uri="{D42A27DB-BD31-4B8C-83A1-F6EECF244321}">
                <p14:modId xmlns:p14="http://schemas.microsoft.com/office/powerpoint/2010/main" val="92959994"/>
              </p:ext>
            </p:extLst>
          </p:nvPr>
        </p:nvGraphicFramePr>
        <p:xfrm>
          <a:off x="76200" y="2314575"/>
          <a:ext cx="8915400" cy="1419225"/>
        </p:xfrm>
        <a:graphic>
          <a:graphicData uri="http://schemas.openxmlformats.org/presentationml/2006/ole">
            <mc:AlternateContent xmlns:mc="http://schemas.openxmlformats.org/markup-compatibility/2006">
              <mc:Choice xmlns:v="urn:schemas-microsoft-com:vml" Requires="v">
                <p:oleObj spid="_x0000_s6454" name="Image" r:id="rId4" imgW="12050794" imgH="1917460" progId="Photoshop.Image.10">
                  <p:embed/>
                </p:oleObj>
              </mc:Choice>
              <mc:Fallback>
                <p:oleObj name="Image" r:id="rId4" imgW="12050794" imgH="1917460" progId="Photoshop.Image.10">
                  <p:embed/>
                  <p:pic>
                    <p:nvPicPr>
                      <p:cNvPr id="0" name="Object 1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314575"/>
                        <a:ext cx="8915400"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93571" name="Rectangle 3"/>
          <p:cNvSpPr>
            <a:spLocks noGrp="1" noChangeArrowheads="1"/>
          </p:cNvSpPr>
          <p:nvPr>
            <p:ph type="body" idx="4294967295"/>
          </p:nvPr>
        </p:nvSpPr>
        <p:spPr>
          <a:xfrm>
            <a:off x="0" y="4724400"/>
            <a:ext cx="7772400" cy="2133600"/>
          </a:xfrm>
        </p:spPr>
        <p:txBody>
          <a:bodyPr/>
          <a:lstStyle/>
          <a:p>
            <a:pPr>
              <a:buFontTx/>
              <a:buChar char="•"/>
            </a:pPr>
            <a:r>
              <a:rPr lang="en-US" sz="2400" dirty="0" smtClean="0"/>
              <a:t>Camera response function: the mapping </a:t>
            </a:r>
            <a:r>
              <a:rPr lang="en-US" sz="2400" i="1" dirty="0" smtClean="0">
                <a:latin typeface="Times New Roman" pitchFamily="18" charset="0"/>
              </a:rPr>
              <a:t>f</a:t>
            </a:r>
            <a:r>
              <a:rPr lang="en-US" sz="2400" dirty="0" smtClean="0"/>
              <a:t>  from irradiance to pixel values</a:t>
            </a:r>
          </a:p>
          <a:p>
            <a:pPr lvl="1"/>
            <a:r>
              <a:rPr lang="en-US" sz="1800" dirty="0" smtClean="0"/>
              <a:t>Useful if we want to estimate material properties</a:t>
            </a:r>
          </a:p>
          <a:p>
            <a:pPr lvl="1"/>
            <a:r>
              <a:rPr lang="en-US" sz="1800" dirty="0" smtClean="0"/>
              <a:t>Enables us to create high dynamic range images</a:t>
            </a:r>
          </a:p>
        </p:txBody>
      </p:sp>
      <p:sp>
        <p:nvSpPr>
          <p:cNvPr id="6152" name="Text Box 12"/>
          <p:cNvSpPr txBox="1">
            <a:spLocks noChangeArrowheads="1"/>
          </p:cNvSpPr>
          <p:nvPr/>
        </p:nvSpPr>
        <p:spPr bwMode="auto">
          <a:xfrm>
            <a:off x="6705600" y="6583363"/>
            <a:ext cx="2157413" cy="274637"/>
          </a:xfrm>
          <a:prstGeom prst="rect">
            <a:avLst/>
          </a:prstGeom>
          <a:noFill/>
          <a:ln w="9525">
            <a:noFill/>
            <a:miter lim="800000"/>
            <a:headEnd/>
            <a:tailEnd/>
          </a:ln>
        </p:spPr>
        <p:txBody>
          <a:bodyPr>
            <a:spAutoFit/>
          </a:bodyPr>
          <a:lstStyle/>
          <a:p>
            <a:r>
              <a:rPr lang="en-US" sz="1200"/>
              <a:t>Source: S. Seitz, P. Debevec </a:t>
            </a:r>
          </a:p>
        </p:txBody>
      </p:sp>
      <p:grpSp>
        <p:nvGrpSpPr>
          <p:cNvPr id="2" name="Group 26"/>
          <p:cNvGrpSpPr>
            <a:grpSpLocks/>
          </p:cNvGrpSpPr>
          <p:nvPr/>
        </p:nvGrpSpPr>
        <p:grpSpPr bwMode="auto">
          <a:xfrm>
            <a:off x="304800" y="2971800"/>
            <a:ext cx="2590800" cy="1554162"/>
            <a:chOff x="192" y="1613"/>
            <a:chExt cx="1632" cy="979"/>
          </a:xfrm>
        </p:grpSpPr>
        <p:graphicFrame>
          <p:nvGraphicFramePr>
            <p:cNvPr id="6149" name="Object 18"/>
            <p:cNvGraphicFramePr>
              <a:graphicFrameLocks noChangeAspect="1"/>
            </p:cNvGraphicFramePr>
            <p:nvPr/>
          </p:nvGraphicFramePr>
          <p:xfrm>
            <a:off x="192" y="1997"/>
            <a:ext cx="1632" cy="595"/>
          </p:xfrm>
          <a:graphic>
            <a:graphicData uri="http://schemas.openxmlformats.org/presentationml/2006/ole">
              <mc:AlternateContent xmlns:mc="http://schemas.openxmlformats.org/markup-compatibility/2006">
                <mc:Choice xmlns:v="urn:schemas-microsoft-com:vml" Requires="v">
                  <p:oleObj spid="_x0000_s6455" name="Equation" r:id="rId6" imgW="1460160" imgH="533160" progId="Equation.3">
                    <p:embed/>
                  </p:oleObj>
                </mc:Choice>
                <mc:Fallback>
                  <p:oleObj name="Equation" r:id="rId6" imgW="1460160" imgH="533160" progId="Equation.3">
                    <p:embed/>
                    <p:pic>
                      <p:nvPicPr>
                        <p:cNvPr id="0" name="Object 1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 y="1997"/>
                          <a:ext cx="1632" cy="595"/>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8" name="Freeform 23"/>
            <p:cNvSpPr>
              <a:spLocks/>
            </p:cNvSpPr>
            <p:nvPr/>
          </p:nvSpPr>
          <p:spPr bwMode="auto">
            <a:xfrm>
              <a:off x="1008" y="1613"/>
              <a:ext cx="1" cy="376"/>
            </a:xfrm>
            <a:custGeom>
              <a:avLst/>
              <a:gdLst>
                <a:gd name="T0" fmla="*/ 0 w 1"/>
                <a:gd name="T1" fmla="*/ 376 h 376"/>
                <a:gd name="T2" fmla="*/ 1 w 1"/>
                <a:gd name="T3" fmla="*/ 0 h 376"/>
                <a:gd name="T4" fmla="*/ 0 60000 65536"/>
                <a:gd name="T5" fmla="*/ 0 60000 65536"/>
                <a:gd name="T6" fmla="*/ 0 w 1"/>
                <a:gd name="T7" fmla="*/ 0 h 376"/>
                <a:gd name="T8" fmla="*/ 1 w 1"/>
                <a:gd name="T9" fmla="*/ 376 h 376"/>
              </a:gdLst>
              <a:ahLst/>
              <a:cxnLst>
                <a:cxn ang="T4">
                  <a:pos x="T0" y="T1"/>
                </a:cxn>
                <a:cxn ang="T5">
                  <a:pos x="T2" y="T3"/>
                </a:cxn>
              </a:cxnLst>
              <a:rect l="T6" t="T7" r="T8" b="T9"/>
              <a:pathLst>
                <a:path w="1" h="376">
                  <a:moveTo>
                    <a:pt x="0" y="376"/>
                  </a:moveTo>
                  <a:lnTo>
                    <a:pt x="1" y="0"/>
                  </a:lnTo>
                </a:path>
              </a:pathLst>
            </a:custGeom>
            <a:noFill/>
            <a:ln w="9525">
              <a:solidFill>
                <a:srgbClr val="FF0000"/>
              </a:solidFill>
              <a:round/>
              <a:headEnd type="none" w="med" len="med"/>
              <a:tailEnd type="triangle" w="med" len="med"/>
            </a:ln>
          </p:spPr>
          <p:txBody>
            <a:bodyPr/>
            <a:lstStyle/>
            <a:p>
              <a:endParaRPr lang="en-US"/>
            </a:p>
          </p:txBody>
        </p:sp>
      </p:grpSp>
      <p:grpSp>
        <p:nvGrpSpPr>
          <p:cNvPr id="3" name="Group 27"/>
          <p:cNvGrpSpPr>
            <a:grpSpLocks/>
          </p:cNvGrpSpPr>
          <p:nvPr/>
        </p:nvGrpSpPr>
        <p:grpSpPr bwMode="auto">
          <a:xfrm>
            <a:off x="1981200" y="1600200"/>
            <a:ext cx="1828800" cy="990600"/>
            <a:chOff x="1248" y="749"/>
            <a:chExt cx="1152" cy="624"/>
          </a:xfrm>
        </p:grpSpPr>
        <p:graphicFrame>
          <p:nvGraphicFramePr>
            <p:cNvPr id="6148" name="Object 20"/>
            <p:cNvGraphicFramePr>
              <a:graphicFrameLocks noChangeAspect="1"/>
            </p:cNvGraphicFramePr>
            <p:nvPr/>
          </p:nvGraphicFramePr>
          <p:xfrm>
            <a:off x="1248" y="749"/>
            <a:ext cx="1152" cy="310"/>
          </p:xfrm>
          <a:graphic>
            <a:graphicData uri="http://schemas.openxmlformats.org/presentationml/2006/ole">
              <mc:AlternateContent xmlns:mc="http://schemas.openxmlformats.org/markup-compatibility/2006">
                <mc:Choice xmlns:v="urn:schemas-microsoft-com:vml" Requires="v">
                  <p:oleObj spid="_x0000_s6456" name="Equation" r:id="rId8" imgW="660240" imgH="177480" progId="Equation.3">
                    <p:embed/>
                  </p:oleObj>
                </mc:Choice>
                <mc:Fallback>
                  <p:oleObj name="Equation" r:id="rId8" imgW="660240" imgH="177480" progId="Equation.3">
                    <p:embed/>
                    <p:pic>
                      <p:nvPicPr>
                        <p:cNvPr id="0" name="Object 2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8" y="749"/>
                          <a:ext cx="1152" cy="310"/>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7" name="Freeform 24"/>
            <p:cNvSpPr>
              <a:spLocks/>
            </p:cNvSpPr>
            <p:nvPr/>
          </p:nvSpPr>
          <p:spPr bwMode="auto">
            <a:xfrm>
              <a:off x="1824" y="1065"/>
              <a:ext cx="1" cy="308"/>
            </a:xfrm>
            <a:custGeom>
              <a:avLst/>
              <a:gdLst>
                <a:gd name="T0" fmla="*/ 0 w 1"/>
                <a:gd name="T1" fmla="*/ 0 h 308"/>
                <a:gd name="T2" fmla="*/ 1 w 1"/>
                <a:gd name="T3" fmla="*/ 308 h 308"/>
                <a:gd name="T4" fmla="*/ 0 60000 65536"/>
                <a:gd name="T5" fmla="*/ 0 60000 65536"/>
                <a:gd name="T6" fmla="*/ 0 w 1"/>
                <a:gd name="T7" fmla="*/ 0 h 308"/>
                <a:gd name="T8" fmla="*/ 1 w 1"/>
                <a:gd name="T9" fmla="*/ 308 h 308"/>
              </a:gdLst>
              <a:ahLst/>
              <a:cxnLst>
                <a:cxn ang="T4">
                  <a:pos x="T0" y="T1"/>
                </a:cxn>
                <a:cxn ang="T5">
                  <a:pos x="T2" y="T3"/>
                </a:cxn>
              </a:cxnLst>
              <a:rect l="T6" t="T7" r="T8" b="T9"/>
              <a:pathLst>
                <a:path w="1" h="308">
                  <a:moveTo>
                    <a:pt x="0" y="0"/>
                  </a:moveTo>
                  <a:lnTo>
                    <a:pt x="1" y="308"/>
                  </a:lnTo>
                </a:path>
              </a:pathLst>
            </a:custGeom>
            <a:noFill/>
            <a:ln w="9525">
              <a:solidFill>
                <a:srgbClr val="FF0000"/>
              </a:solidFill>
              <a:round/>
              <a:headEnd type="none" w="med" len="med"/>
              <a:tailEnd type="triangle" w="med" len="med"/>
            </a:ln>
          </p:spPr>
          <p:txBody>
            <a:bodyPr/>
            <a:lstStyle/>
            <a:p>
              <a:endParaRPr lang="en-US"/>
            </a:p>
          </p:txBody>
        </p:sp>
      </p:grpSp>
      <p:grpSp>
        <p:nvGrpSpPr>
          <p:cNvPr id="4" name="Group 28"/>
          <p:cNvGrpSpPr>
            <a:grpSpLocks/>
          </p:cNvGrpSpPr>
          <p:nvPr/>
        </p:nvGrpSpPr>
        <p:grpSpPr bwMode="auto">
          <a:xfrm>
            <a:off x="6400800" y="3054350"/>
            <a:ext cx="2324100" cy="1365250"/>
            <a:chOff x="4032" y="1665"/>
            <a:chExt cx="1464" cy="860"/>
          </a:xfrm>
        </p:grpSpPr>
        <p:graphicFrame>
          <p:nvGraphicFramePr>
            <p:cNvPr id="6147" name="Object 19"/>
            <p:cNvGraphicFramePr>
              <a:graphicFrameLocks noChangeAspect="1"/>
            </p:cNvGraphicFramePr>
            <p:nvPr/>
          </p:nvGraphicFramePr>
          <p:xfrm>
            <a:off x="4032" y="2178"/>
            <a:ext cx="1329" cy="347"/>
          </p:xfrm>
          <a:graphic>
            <a:graphicData uri="http://schemas.openxmlformats.org/presentationml/2006/ole">
              <mc:AlternateContent xmlns:mc="http://schemas.openxmlformats.org/markup-compatibility/2006">
                <mc:Choice xmlns:v="urn:schemas-microsoft-com:vml" Requires="v">
                  <p:oleObj spid="_x0000_s6457" name="Equation" r:id="rId10" imgW="825480" imgH="215640" progId="Equation.3">
                    <p:embed/>
                  </p:oleObj>
                </mc:Choice>
                <mc:Fallback>
                  <p:oleObj name="Equation" r:id="rId10" imgW="825480" imgH="215640" progId="Equation.3">
                    <p:embed/>
                    <p:pic>
                      <p:nvPicPr>
                        <p:cNvPr id="0"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 y="2178"/>
                          <a:ext cx="1329" cy="347"/>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156" name="Freeform 25"/>
            <p:cNvSpPr>
              <a:spLocks/>
            </p:cNvSpPr>
            <p:nvPr/>
          </p:nvSpPr>
          <p:spPr bwMode="auto">
            <a:xfrm>
              <a:off x="4688" y="1665"/>
              <a:ext cx="808" cy="504"/>
            </a:xfrm>
            <a:custGeom>
              <a:avLst/>
              <a:gdLst>
                <a:gd name="T0" fmla="*/ 0 w 808"/>
                <a:gd name="T1" fmla="*/ 504 h 504"/>
                <a:gd name="T2" fmla="*/ 808 w 808"/>
                <a:gd name="T3" fmla="*/ 0 h 504"/>
                <a:gd name="T4" fmla="*/ 0 60000 65536"/>
                <a:gd name="T5" fmla="*/ 0 60000 65536"/>
                <a:gd name="T6" fmla="*/ 0 w 808"/>
                <a:gd name="T7" fmla="*/ 0 h 504"/>
                <a:gd name="T8" fmla="*/ 808 w 808"/>
                <a:gd name="T9" fmla="*/ 504 h 504"/>
              </a:gdLst>
              <a:ahLst/>
              <a:cxnLst>
                <a:cxn ang="T4">
                  <a:pos x="T0" y="T1"/>
                </a:cxn>
                <a:cxn ang="T5">
                  <a:pos x="T2" y="T3"/>
                </a:cxn>
              </a:cxnLst>
              <a:rect l="T6" t="T7" r="T8" b="T9"/>
              <a:pathLst>
                <a:path w="808" h="504">
                  <a:moveTo>
                    <a:pt x="0" y="504"/>
                  </a:moveTo>
                  <a:lnTo>
                    <a:pt x="808" y="0"/>
                  </a:lnTo>
                </a:path>
              </a:pathLst>
            </a:custGeom>
            <a:noFill/>
            <a:ln w="9525">
              <a:solidFill>
                <a:srgbClr val="FF0000"/>
              </a:solidFill>
              <a:round/>
              <a:headEnd type="none" w="med" len="med"/>
              <a:tailEnd type="triangle" w="med" len="med"/>
            </a:ln>
          </p:spPr>
          <p:txBody>
            <a:bodyPr/>
            <a:lstStyle/>
            <a:p>
              <a:endParaRPr lang="en-US"/>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9357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493571">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935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3571"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Rectangle 2"/>
          <p:cNvSpPr>
            <a:spLocks noGrp="1" noChangeArrowheads="1"/>
          </p:cNvSpPr>
          <p:nvPr>
            <p:ph type="title"/>
          </p:nvPr>
        </p:nvSpPr>
        <p:spPr>
          <a:xfrm>
            <a:off x="152400" y="274638"/>
            <a:ext cx="7467600" cy="1143000"/>
          </a:xfrm>
        </p:spPr>
        <p:txBody>
          <a:bodyPr/>
          <a:lstStyle/>
          <a:p>
            <a:r>
              <a:rPr lang="en-US" dirty="0" smtClean="0"/>
              <a:t>From light rays to pixel values</a:t>
            </a:r>
          </a:p>
        </p:txBody>
      </p:sp>
      <p:graphicFrame>
        <p:nvGraphicFramePr>
          <p:cNvPr id="7170" name="Object 5"/>
          <p:cNvGraphicFramePr>
            <a:graphicFrameLocks noGrp="1" noChangeAspect="1"/>
          </p:cNvGraphicFramePr>
          <p:nvPr>
            <p:ph sz="quarter" idx="1"/>
            <p:extLst>
              <p:ext uri="{D42A27DB-BD31-4B8C-83A1-F6EECF244321}">
                <p14:modId xmlns:p14="http://schemas.microsoft.com/office/powerpoint/2010/main" val="2900913967"/>
              </p:ext>
            </p:extLst>
          </p:nvPr>
        </p:nvGraphicFramePr>
        <p:xfrm>
          <a:off x="76200" y="2284413"/>
          <a:ext cx="8915400" cy="1419225"/>
        </p:xfrm>
        <a:graphic>
          <a:graphicData uri="http://schemas.openxmlformats.org/presentationml/2006/ole">
            <mc:AlternateContent xmlns:mc="http://schemas.openxmlformats.org/markup-compatibility/2006">
              <mc:Choice xmlns:v="urn:schemas-microsoft-com:vml" Requires="v">
                <p:oleObj spid="_x0000_s7478" name="Image" r:id="rId4" imgW="12050794" imgH="1917460" progId="Photoshop.Image.10">
                  <p:embed/>
                </p:oleObj>
              </mc:Choice>
              <mc:Fallback>
                <p:oleObj name="Image" r:id="rId4" imgW="12050794" imgH="1917460" progId="Photoshop.Image.10">
                  <p:embed/>
                  <p:pic>
                    <p:nvPicPr>
                      <p:cNvPr id="0"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2284413"/>
                        <a:ext cx="8915400" cy="1419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5" name="Rectangle 3"/>
          <p:cNvSpPr>
            <a:spLocks noGrp="1" noChangeArrowheads="1"/>
          </p:cNvSpPr>
          <p:nvPr>
            <p:ph type="body" idx="4294967295"/>
          </p:nvPr>
        </p:nvSpPr>
        <p:spPr>
          <a:xfrm>
            <a:off x="0" y="4648200"/>
            <a:ext cx="8083550" cy="1066800"/>
          </a:xfrm>
        </p:spPr>
        <p:txBody>
          <a:bodyPr/>
          <a:lstStyle/>
          <a:p>
            <a:pPr>
              <a:buFontTx/>
              <a:buChar char="•"/>
            </a:pPr>
            <a:r>
              <a:rPr lang="en-US" sz="2400" dirty="0" smtClean="0"/>
              <a:t>Camera response function: the mapping </a:t>
            </a:r>
            <a:r>
              <a:rPr lang="en-US" sz="2400" i="1" dirty="0" smtClean="0">
                <a:latin typeface="Times New Roman" pitchFamily="18" charset="0"/>
              </a:rPr>
              <a:t>f</a:t>
            </a:r>
            <a:r>
              <a:rPr lang="en-US" sz="2400" dirty="0" smtClean="0"/>
              <a:t>  from irradiance to pixel values</a:t>
            </a:r>
          </a:p>
        </p:txBody>
      </p:sp>
      <p:sp>
        <p:nvSpPr>
          <p:cNvPr id="7176" name="Text Box 4"/>
          <p:cNvSpPr txBox="1">
            <a:spLocks noChangeArrowheads="1"/>
          </p:cNvSpPr>
          <p:nvPr/>
        </p:nvSpPr>
        <p:spPr bwMode="auto">
          <a:xfrm>
            <a:off x="6705600" y="6583363"/>
            <a:ext cx="2157413" cy="274637"/>
          </a:xfrm>
          <a:prstGeom prst="rect">
            <a:avLst/>
          </a:prstGeom>
          <a:noFill/>
          <a:ln w="9525">
            <a:noFill/>
            <a:miter lim="800000"/>
            <a:headEnd/>
            <a:tailEnd/>
          </a:ln>
        </p:spPr>
        <p:txBody>
          <a:bodyPr>
            <a:spAutoFit/>
          </a:bodyPr>
          <a:lstStyle/>
          <a:p>
            <a:r>
              <a:rPr lang="en-US" sz="1200"/>
              <a:t>Source: S. Seitz, P. Debevec </a:t>
            </a:r>
          </a:p>
        </p:txBody>
      </p:sp>
      <p:grpSp>
        <p:nvGrpSpPr>
          <p:cNvPr id="7177" name="Group 6"/>
          <p:cNvGrpSpPr>
            <a:grpSpLocks/>
          </p:cNvGrpSpPr>
          <p:nvPr/>
        </p:nvGrpSpPr>
        <p:grpSpPr bwMode="auto">
          <a:xfrm>
            <a:off x="304800" y="2941638"/>
            <a:ext cx="2590800" cy="1554162"/>
            <a:chOff x="192" y="1613"/>
            <a:chExt cx="1632" cy="979"/>
          </a:xfrm>
        </p:grpSpPr>
        <p:graphicFrame>
          <p:nvGraphicFramePr>
            <p:cNvPr id="7173" name="Object 7"/>
            <p:cNvGraphicFramePr>
              <a:graphicFrameLocks noChangeAspect="1"/>
            </p:cNvGraphicFramePr>
            <p:nvPr/>
          </p:nvGraphicFramePr>
          <p:xfrm>
            <a:off x="192" y="1997"/>
            <a:ext cx="1632" cy="595"/>
          </p:xfrm>
          <a:graphic>
            <a:graphicData uri="http://schemas.openxmlformats.org/presentationml/2006/ole">
              <mc:AlternateContent xmlns:mc="http://schemas.openxmlformats.org/markup-compatibility/2006">
                <mc:Choice xmlns:v="urn:schemas-microsoft-com:vml" Requires="v">
                  <p:oleObj spid="_x0000_s7479" name="Equation" r:id="rId6" imgW="1460160" imgH="533160" progId="Equation.3">
                    <p:embed/>
                  </p:oleObj>
                </mc:Choice>
                <mc:Fallback>
                  <p:oleObj name="Equation" r:id="rId6" imgW="1460160" imgH="533160" progId="Equation.3">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2" y="1997"/>
                          <a:ext cx="1632" cy="595"/>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3" name="Freeform 8"/>
            <p:cNvSpPr>
              <a:spLocks/>
            </p:cNvSpPr>
            <p:nvPr/>
          </p:nvSpPr>
          <p:spPr bwMode="auto">
            <a:xfrm>
              <a:off x="1008" y="1613"/>
              <a:ext cx="1" cy="376"/>
            </a:xfrm>
            <a:custGeom>
              <a:avLst/>
              <a:gdLst>
                <a:gd name="T0" fmla="*/ 0 w 1"/>
                <a:gd name="T1" fmla="*/ 376 h 376"/>
                <a:gd name="T2" fmla="*/ 1 w 1"/>
                <a:gd name="T3" fmla="*/ 0 h 376"/>
                <a:gd name="T4" fmla="*/ 0 60000 65536"/>
                <a:gd name="T5" fmla="*/ 0 60000 65536"/>
                <a:gd name="T6" fmla="*/ 0 w 1"/>
                <a:gd name="T7" fmla="*/ 0 h 376"/>
                <a:gd name="T8" fmla="*/ 1 w 1"/>
                <a:gd name="T9" fmla="*/ 376 h 376"/>
              </a:gdLst>
              <a:ahLst/>
              <a:cxnLst>
                <a:cxn ang="T4">
                  <a:pos x="T0" y="T1"/>
                </a:cxn>
                <a:cxn ang="T5">
                  <a:pos x="T2" y="T3"/>
                </a:cxn>
              </a:cxnLst>
              <a:rect l="T6" t="T7" r="T8" b="T9"/>
              <a:pathLst>
                <a:path w="1" h="376">
                  <a:moveTo>
                    <a:pt x="0" y="376"/>
                  </a:moveTo>
                  <a:lnTo>
                    <a:pt x="1" y="0"/>
                  </a:lnTo>
                </a:path>
              </a:pathLst>
            </a:custGeom>
            <a:noFill/>
            <a:ln w="9525">
              <a:solidFill>
                <a:srgbClr val="FF0000"/>
              </a:solidFill>
              <a:round/>
              <a:headEnd type="none" w="med" len="med"/>
              <a:tailEnd type="triangle" w="med" len="med"/>
            </a:ln>
          </p:spPr>
          <p:txBody>
            <a:bodyPr/>
            <a:lstStyle/>
            <a:p>
              <a:endParaRPr lang="en-US"/>
            </a:p>
          </p:txBody>
        </p:sp>
      </p:grpSp>
      <p:grpSp>
        <p:nvGrpSpPr>
          <p:cNvPr id="7178" name="Group 9"/>
          <p:cNvGrpSpPr>
            <a:grpSpLocks/>
          </p:cNvGrpSpPr>
          <p:nvPr/>
        </p:nvGrpSpPr>
        <p:grpSpPr bwMode="auto">
          <a:xfrm>
            <a:off x="1981200" y="1570038"/>
            <a:ext cx="1828800" cy="990600"/>
            <a:chOff x="1248" y="749"/>
            <a:chExt cx="1152" cy="624"/>
          </a:xfrm>
        </p:grpSpPr>
        <p:graphicFrame>
          <p:nvGraphicFramePr>
            <p:cNvPr id="7172" name="Object 10"/>
            <p:cNvGraphicFramePr>
              <a:graphicFrameLocks noChangeAspect="1"/>
            </p:cNvGraphicFramePr>
            <p:nvPr/>
          </p:nvGraphicFramePr>
          <p:xfrm>
            <a:off x="1248" y="749"/>
            <a:ext cx="1152" cy="310"/>
          </p:xfrm>
          <a:graphic>
            <a:graphicData uri="http://schemas.openxmlformats.org/presentationml/2006/ole">
              <mc:AlternateContent xmlns:mc="http://schemas.openxmlformats.org/markup-compatibility/2006">
                <mc:Choice xmlns:v="urn:schemas-microsoft-com:vml" Requires="v">
                  <p:oleObj spid="_x0000_s7480" name="Equation" r:id="rId8" imgW="660240" imgH="177480" progId="Equation.3">
                    <p:embed/>
                  </p:oleObj>
                </mc:Choice>
                <mc:Fallback>
                  <p:oleObj name="Equation" r:id="rId8" imgW="660240" imgH="177480" progId="Equation.3">
                    <p:embed/>
                    <p:pic>
                      <p:nvPicPr>
                        <p:cNvPr id="0"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48" y="749"/>
                          <a:ext cx="1152" cy="310"/>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2" name="Freeform 11"/>
            <p:cNvSpPr>
              <a:spLocks/>
            </p:cNvSpPr>
            <p:nvPr/>
          </p:nvSpPr>
          <p:spPr bwMode="auto">
            <a:xfrm>
              <a:off x="1824" y="1065"/>
              <a:ext cx="1" cy="308"/>
            </a:xfrm>
            <a:custGeom>
              <a:avLst/>
              <a:gdLst>
                <a:gd name="T0" fmla="*/ 0 w 1"/>
                <a:gd name="T1" fmla="*/ 0 h 308"/>
                <a:gd name="T2" fmla="*/ 1 w 1"/>
                <a:gd name="T3" fmla="*/ 308 h 308"/>
                <a:gd name="T4" fmla="*/ 0 60000 65536"/>
                <a:gd name="T5" fmla="*/ 0 60000 65536"/>
                <a:gd name="T6" fmla="*/ 0 w 1"/>
                <a:gd name="T7" fmla="*/ 0 h 308"/>
                <a:gd name="T8" fmla="*/ 1 w 1"/>
                <a:gd name="T9" fmla="*/ 308 h 308"/>
              </a:gdLst>
              <a:ahLst/>
              <a:cxnLst>
                <a:cxn ang="T4">
                  <a:pos x="T0" y="T1"/>
                </a:cxn>
                <a:cxn ang="T5">
                  <a:pos x="T2" y="T3"/>
                </a:cxn>
              </a:cxnLst>
              <a:rect l="T6" t="T7" r="T8" b="T9"/>
              <a:pathLst>
                <a:path w="1" h="308">
                  <a:moveTo>
                    <a:pt x="0" y="0"/>
                  </a:moveTo>
                  <a:lnTo>
                    <a:pt x="1" y="308"/>
                  </a:lnTo>
                </a:path>
              </a:pathLst>
            </a:custGeom>
            <a:noFill/>
            <a:ln w="9525">
              <a:solidFill>
                <a:srgbClr val="FF0000"/>
              </a:solidFill>
              <a:round/>
              <a:headEnd type="none" w="med" len="med"/>
              <a:tailEnd type="triangle" w="med" len="med"/>
            </a:ln>
          </p:spPr>
          <p:txBody>
            <a:bodyPr/>
            <a:lstStyle/>
            <a:p>
              <a:endParaRPr lang="en-US"/>
            </a:p>
          </p:txBody>
        </p:sp>
      </p:grpSp>
      <p:grpSp>
        <p:nvGrpSpPr>
          <p:cNvPr id="7179" name="Group 12"/>
          <p:cNvGrpSpPr>
            <a:grpSpLocks/>
          </p:cNvGrpSpPr>
          <p:nvPr/>
        </p:nvGrpSpPr>
        <p:grpSpPr bwMode="auto">
          <a:xfrm>
            <a:off x="6400800" y="3024188"/>
            <a:ext cx="2324100" cy="1365250"/>
            <a:chOff x="4032" y="1665"/>
            <a:chExt cx="1464" cy="860"/>
          </a:xfrm>
        </p:grpSpPr>
        <p:graphicFrame>
          <p:nvGraphicFramePr>
            <p:cNvPr id="7171" name="Object 13"/>
            <p:cNvGraphicFramePr>
              <a:graphicFrameLocks noChangeAspect="1"/>
            </p:cNvGraphicFramePr>
            <p:nvPr/>
          </p:nvGraphicFramePr>
          <p:xfrm>
            <a:off x="4032" y="2178"/>
            <a:ext cx="1329" cy="347"/>
          </p:xfrm>
          <a:graphic>
            <a:graphicData uri="http://schemas.openxmlformats.org/presentationml/2006/ole">
              <mc:AlternateContent xmlns:mc="http://schemas.openxmlformats.org/markup-compatibility/2006">
                <mc:Choice xmlns:v="urn:schemas-microsoft-com:vml" Requires="v">
                  <p:oleObj spid="_x0000_s7481" name="Equation" r:id="rId10" imgW="825480" imgH="215640" progId="Equation.3">
                    <p:embed/>
                  </p:oleObj>
                </mc:Choice>
                <mc:Fallback>
                  <p:oleObj name="Equation" r:id="rId10" imgW="825480" imgH="215640" progId="Equation.3">
                    <p:embed/>
                    <p:pic>
                      <p:nvPicPr>
                        <p:cNvPr id="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032" y="2178"/>
                          <a:ext cx="1329" cy="347"/>
                        </a:xfrm>
                        <a:prstGeom prst="rect">
                          <a:avLst/>
                        </a:prstGeom>
                        <a:noFill/>
                        <a:ln w="12700">
                          <a:solidFill>
                            <a:srgbClr val="FF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181" name="Freeform 14"/>
            <p:cNvSpPr>
              <a:spLocks/>
            </p:cNvSpPr>
            <p:nvPr/>
          </p:nvSpPr>
          <p:spPr bwMode="auto">
            <a:xfrm>
              <a:off x="4688" y="1665"/>
              <a:ext cx="808" cy="504"/>
            </a:xfrm>
            <a:custGeom>
              <a:avLst/>
              <a:gdLst>
                <a:gd name="T0" fmla="*/ 0 w 808"/>
                <a:gd name="T1" fmla="*/ 504 h 504"/>
                <a:gd name="T2" fmla="*/ 808 w 808"/>
                <a:gd name="T3" fmla="*/ 0 h 504"/>
                <a:gd name="T4" fmla="*/ 0 60000 65536"/>
                <a:gd name="T5" fmla="*/ 0 60000 65536"/>
                <a:gd name="T6" fmla="*/ 0 w 808"/>
                <a:gd name="T7" fmla="*/ 0 h 504"/>
                <a:gd name="T8" fmla="*/ 808 w 808"/>
                <a:gd name="T9" fmla="*/ 504 h 504"/>
              </a:gdLst>
              <a:ahLst/>
              <a:cxnLst>
                <a:cxn ang="T4">
                  <a:pos x="T0" y="T1"/>
                </a:cxn>
                <a:cxn ang="T5">
                  <a:pos x="T2" y="T3"/>
                </a:cxn>
              </a:cxnLst>
              <a:rect l="T6" t="T7" r="T8" b="T9"/>
              <a:pathLst>
                <a:path w="808" h="504">
                  <a:moveTo>
                    <a:pt x="0" y="504"/>
                  </a:moveTo>
                  <a:lnTo>
                    <a:pt x="808" y="0"/>
                  </a:lnTo>
                </a:path>
              </a:pathLst>
            </a:custGeom>
            <a:noFill/>
            <a:ln w="9525">
              <a:solidFill>
                <a:srgbClr val="FF0000"/>
              </a:solidFill>
              <a:round/>
              <a:headEnd type="none" w="med" len="med"/>
              <a:tailEnd type="triangle" w="med" len="med"/>
            </a:ln>
          </p:spPr>
          <p:txBody>
            <a:bodyPr/>
            <a:lstStyle/>
            <a:p>
              <a:endParaRPr lang="en-US"/>
            </a:p>
          </p:txBody>
        </p:sp>
      </p:grpSp>
      <p:sp>
        <p:nvSpPr>
          <p:cNvPr id="7180" name="Rectangle 15"/>
          <p:cNvSpPr>
            <a:spLocks noChangeArrowheads="1"/>
          </p:cNvSpPr>
          <p:nvPr/>
        </p:nvSpPr>
        <p:spPr bwMode="auto">
          <a:xfrm>
            <a:off x="304800" y="5562600"/>
            <a:ext cx="7848600" cy="838200"/>
          </a:xfrm>
          <a:prstGeom prst="rect">
            <a:avLst/>
          </a:prstGeom>
          <a:noFill/>
          <a:ln w="9525">
            <a:noFill/>
            <a:miter lim="800000"/>
            <a:headEnd/>
            <a:tailEnd/>
          </a:ln>
        </p:spPr>
        <p:txBody>
          <a:bodyPr/>
          <a:lstStyle/>
          <a:p>
            <a:pPr marL="342900" indent="-342900">
              <a:spcBef>
                <a:spcPct val="20000"/>
              </a:spcBef>
            </a:pPr>
            <a:r>
              <a:rPr lang="en-US" dirty="0"/>
              <a:t>For more info</a:t>
            </a:r>
          </a:p>
          <a:p>
            <a:pPr marL="742950" lvl="1" indent="-285750">
              <a:spcBef>
                <a:spcPct val="20000"/>
              </a:spcBef>
              <a:buFontTx/>
              <a:buChar char="•"/>
            </a:pPr>
            <a:r>
              <a:rPr lang="en-US" sz="1600" dirty="0"/>
              <a:t>P. E. </a:t>
            </a:r>
            <a:r>
              <a:rPr lang="en-US" sz="1600" dirty="0" err="1"/>
              <a:t>Debevec</a:t>
            </a:r>
            <a:r>
              <a:rPr lang="en-US" sz="1600" dirty="0"/>
              <a:t> and J. Malik. </a:t>
            </a:r>
            <a:r>
              <a:rPr lang="en-US" sz="1600" i="1" dirty="0">
                <a:hlinkClick r:id="rId12"/>
              </a:rPr>
              <a:t>Recovering High Dynamic Range Radiance Maps from Photographs</a:t>
            </a:r>
            <a:r>
              <a:rPr lang="en-US" sz="1600" dirty="0"/>
              <a:t>. In </a:t>
            </a:r>
            <a:r>
              <a:rPr lang="en-US" sz="1600" i="1" dirty="0">
                <a:hlinkClick r:id="rId13"/>
              </a:rPr>
              <a:t>SIGGRAPH 97</a:t>
            </a:r>
            <a:r>
              <a:rPr lang="en-US" sz="1600" dirty="0"/>
              <a:t>, August 1997</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u="sng" dirty="0"/>
              <a:t>Bidirectional reflectance distribution function </a:t>
            </a:r>
            <a:r>
              <a:rPr lang="en-US" u="sng"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28600" y="0"/>
            <a:ext cx="8382000" cy="1143000"/>
          </a:xfrm>
        </p:spPr>
        <p:txBody>
          <a:bodyPr/>
          <a:lstStyle/>
          <a:p>
            <a:r>
              <a:rPr lang="en-US" dirty="0" smtClean="0"/>
              <a:t>The interaction of light and surfaces</a:t>
            </a:r>
          </a:p>
        </p:txBody>
      </p:sp>
      <p:sp>
        <p:nvSpPr>
          <p:cNvPr id="503811" name="Rectangle 3"/>
          <p:cNvSpPr>
            <a:spLocks noGrp="1" noChangeArrowheads="1"/>
          </p:cNvSpPr>
          <p:nvPr>
            <p:ph sz="quarter" idx="1"/>
          </p:nvPr>
        </p:nvSpPr>
        <p:spPr>
          <a:xfrm>
            <a:off x="245400" y="1371600"/>
            <a:ext cx="8851900" cy="4572000"/>
          </a:xfrm>
        </p:spPr>
        <p:txBody>
          <a:bodyPr>
            <a:normAutofit/>
          </a:bodyPr>
          <a:lstStyle/>
          <a:p>
            <a:r>
              <a:rPr lang="en-US" sz="2400" dirty="0" smtClean="0"/>
              <a:t>What happens when a light ray hits a point on an object?</a:t>
            </a:r>
          </a:p>
          <a:p>
            <a:pPr lvl="1"/>
            <a:r>
              <a:rPr lang="en-US" sz="1800" dirty="0" smtClean="0"/>
              <a:t>Some of the light gets </a:t>
            </a:r>
            <a:r>
              <a:rPr lang="en-US" sz="1800" b="1" dirty="0" smtClean="0"/>
              <a:t>absorbed</a:t>
            </a:r>
          </a:p>
          <a:p>
            <a:pPr lvl="2"/>
            <a:r>
              <a:rPr lang="en-US" sz="1600" dirty="0" smtClean="0"/>
              <a:t>converted to other forms of energy (e.g., heat)</a:t>
            </a:r>
          </a:p>
          <a:p>
            <a:pPr lvl="1"/>
            <a:r>
              <a:rPr lang="en-US" sz="1800" dirty="0" smtClean="0"/>
              <a:t>Some gets </a:t>
            </a:r>
            <a:r>
              <a:rPr lang="en-US" sz="1800" b="1" dirty="0" smtClean="0"/>
              <a:t>transmitted</a:t>
            </a:r>
            <a:r>
              <a:rPr lang="en-US" sz="1800" dirty="0" smtClean="0"/>
              <a:t> through the object</a:t>
            </a:r>
          </a:p>
          <a:p>
            <a:pPr lvl="2"/>
            <a:r>
              <a:rPr lang="en-US" sz="1600" dirty="0" smtClean="0"/>
              <a:t>possibly bent, through “refraction”</a:t>
            </a:r>
          </a:p>
          <a:p>
            <a:pPr lvl="2"/>
            <a:r>
              <a:rPr lang="en-US" sz="1600" dirty="0" smtClean="0"/>
              <a:t>Or scattered inside the object (subsurface scattering)</a:t>
            </a:r>
          </a:p>
          <a:p>
            <a:pPr lvl="1"/>
            <a:r>
              <a:rPr lang="en-US" sz="1800" dirty="0" smtClean="0"/>
              <a:t>Some gets </a:t>
            </a:r>
            <a:r>
              <a:rPr lang="en-US" sz="1800" b="1" dirty="0" smtClean="0"/>
              <a:t>reflected</a:t>
            </a:r>
          </a:p>
          <a:p>
            <a:pPr lvl="2"/>
            <a:r>
              <a:rPr lang="en-US" sz="1600" dirty="0" smtClean="0"/>
              <a:t>possibly in multiple directions at once</a:t>
            </a:r>
          </a:p>
          <a:p>
            <a:pPr lvl="1"/>
            <a:r>
              <a:rPr lang="en-US" sz="1800" dirty="0" smtClean="0"/>
              <a:t>Really complicated things can happen</a:t>
            </a:r>
          </a:p>
          <a:p>
            <a:pPr lvl="2"/>
            <a:r>
              <a:rPr lang="en-US" sz="1600" dirty="0" smtClean="0"/>
              <a:t>fluorescence</a:t>
            </a:r>
          </a:p>
          <a:p>
            <a:r>
              <a:rPr lang="en-US" sz="2400" dirty="0" smtClean="0"/>
              <a:t>Let’s </a:t>
            </a:r>
            <a:r>
              <a:rPr lang="en-US" sz="2400" dirty="0" smtClean="0"/>
              <a:t>consider the case of reflection in detail</a:t>
            </a:r>
          </a:p>
          <a:p>
            <a:pPr lvl="1"/>
            <a:r>
              <a:rPr lang="en-US" sz="1800" dirty="0" smtClean="0"/>
              <a:t>Light coming from a single direction could be reflected in all directions.  How can we describe the amount of light reflected in each direction?</a:t>
            </a:r>
          </a:p>
        </p:txBody>
      </p:sp>
      <p:sp>
        <p:nvSpPr>
          <p:cNvPr id="21508" name="Text Box 4"/>
          <p:cNvSpPr txBox="1">
            <a:spLocks noChangeArrowheads="1"/>
          </p:cNvSpPr>
          <p:nvPr/>
        </p:nvSpPr>
        <p:spPr bwMode="auto">
          <a:xfrm>
            <a:off x="7543800" y="6583363"/>
            <a:ext cx="1536700" cy="274637"/>
          </a:xfrm>
          <a:prstGeom prst="rect">
            <a:avLst/>
          </a:prstGeom>
          <a:noFill/>
          <a:ln w="9525">
            <a:noFill/>
            <a:miter lim="800000"/>
            <a:headEnd/>
            <a:tailEnd/>
          </a:ln>
        </p:spPr>
        <p:txBody>
          <a:bodyPr wrap="none">
            <a:spAutoFit/>
          </a:bodyPr>
          <a:lstStyle/>
          <a:p>
            <a:r>
              <a:rPr lang="en-US" sz="1200"/>
              <a:t>Slide by Steve Seitz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03811">
                                            <p:txEl>
                                              <p:pRg st="10" end="1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3811">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3811" grpId="0" build="p" bldLvl="2"/>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Rectangle 2"/>
          <p:cNvSpPr>
            <a:spLocks noGrp="1" noChangeArrowheads="1"/>
          </p:cNvSpPr>
          <p:nvPr>
            <p:ph type="title"/>
          </p:nvPr>
        </p:nvSpPr>
        <p:spPr>
          <a:xfrm>
            <a:off x="0" y="0"/>
            <a:ext cx="9144000" cy="838200"/>
          </a:xfrm>
        </p:spPr>
        <p:txBody>
          <a:bodyPr>
            <a:normAutofit/>
          </a:bodyPr>
          <a:lstStyle/>
          <a:p>
            <a:r>
              <a:rPr lang="en-US" sz="2400" dirty="0" smtClean="0"/>
              <a:t>Bidirectional reflectance distribution function (BRDF)</a:t>
            </a:r>
          </a:p>
        </p:txBody>
      </p:sp>
      <p:graphicFrame>
        <p:nvGraphicFramePr>
          <p:cNvPr id="8194" name="Object 4"/>
          <p:cNvGraphicFramePr>
            <a:graphicFrameLocks noGrp="1" noChangeAspect="1"/>
          </p:cNvGraphicFramePr>
          <p:nvPr>
            <p:ph sz="quarter" idx="1"/>
            <p:extLst>
              <p:ext uri="{D42A27DB-BD31-4B8C-83A1-F6EECF244321}">
                <p14:modId xmlns:p14="http://schemas.microsoft.com/office/powerpoint/2010/main" val="3805136057"/>
              </p:ext>
            </p:extLst>
          </p:nvPr>
        </p:nvGraphicFramePr>
        <p:xfrm>
          <a:off x="3276600" y="3487738"/>
          <a:ext cx="5181600" cy="779462"/>
        </p:xfrm>
        <a:graphic>
          <a:graphicData uri="http://schemas.openxmlformats.org/presentationml/2006/ole">
            <mc:AlternateContent xmlns:mc="http://schemas.openxmlformats.org/markup-compatibility/2006">
              <mc:Choice xmlns:v="urn:schemas-microsoft-com:vml" Requires="v">
                <p:oleObj spid="_x0000_s8425" name="Equation" r:id="rId4" imgW="2869920" imgH="431640" progId="Equation.3">
                  <p:embed/>
                </p:oleObj>
              </mc:Choice>
              <mc:Fallback>
                <p:oleObj name="Equation" r:id="rId4" imgW="2869920" imgH="43164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6600" y="3487738"/>
                        <a:ext cx="5181600" cy="7794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8198" name="Rectangle 3"/>
          <p:cNvSpPr>
            <a:spLocks noGrp="1" noChangeArrowheads="1"/>
          </p:cNvSpPr>
          <p:nvPr>
            <p:ph type="body" idx="4294967295"/>
          </p:nvPr>
        </p:nvSpPr>
        <p:spPr>
          <a:xfrm>
            <a:off x="228600" y="990600"/>
            <a:ext cx="8077200" cy="5181600"/>
          </a:xfrm>
        </p:spPr>
        <p:txBody>
          <a:bodyPr>
            <a:normAutofit lnSpcReduction="10000"/>
          </a:bodyPr>
          <a:lstStyle/>
          <a:p>
            <a:pPr>
              <a:buFontTx/>
              <a:buChar char="•"/>
            </a:pPr>
            <a:r>
              <a:rPr lang="en-US" sz="2400" dirty="0" smtClean="0"/>
              <a:t>Model of local reflection that tells how bright a surface appears when viewed from one direction when light falls on it from another</a:t>
            </a:r>
          </a:p>
          <a:p>
            <a:pPr>
              <a:buFontTx/>
              <a:buChar char="•"/>
            </a:pPr>
            <a:r>
              <a:rPr lang="en-US" sz="2400" dirty="0" smtClean="0"/>
              <a:t>Definition: ratio of the </a:t>
            </a:r>
            <a:r>
              <a:rPr lang="en-US" sz="2400" b="1" dirty="0" smtClean="0"/>
              <a:t>radiance</a:t>
            </a:r>
            <a:r>
              <a:rPr lang="en-US" sz="2400" dirty="0" smtClean="0"/>
              <a:t> in the </a:t>
            </a:r>
            <a:r>
              <a:rPr lang="en-US" sz="2400" b="1" dirty="0" smtClean="0"/>
              <a:t>emitted</a:t>
            </a:r>
            <a:r>
              <a:rPr lang="en-US" sz="2400" dirty="0" smtClean="0"/>
              <a:t> direction to </a:t>
            </a:r>
            <a:r>
              <a:rPr lang="en-US" sz="2400" b="1" dirty="0" smtClean="0"/>
              <a:t>irradiance</a:t>
            </a:r>
            <a:r>
              <a:rPr lang="en-US" sz="2400" dirty="0" smtClean="0"/>
              <a:t> in the </a:t>
            </a:r>
            <a:r>
              <a:rPr lang="en-US" sz="2400" b="1" dirty="0" smtClean="0"/>
              <a:t>incident</a:t>
            </a:r>
            <a:r>
              <a:rPr lang="en-US" sz="2400" dirty="0" smtClean="0"/>
              <a:t> direction</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r>
              <a:rPr lang="en-US" sz="2400" dirty="0" smtClean="0"/>
              <a:t/>
            </a:r>
            <a:br>
              <a:rPr lang="en-US" sz="2400" dirty="0" smtClean="0"/>
            </a:br>
            <a:endParaRPr lang="en-US" sz="2400" dirty="0" smtClean="0"/>
          </a:p>
          <a:p>
            <a:pPr>
              <a:buFontTx/>
              <a:buChar char="•"/>
            </a:pPr>
            <a:r>
              <a:rPr lang="en-US" sz="2400" dirty="0" smtClean="0"/>
              <a:t>Radiance leaving a surface in a particular direction: integrate radiances from every incoming direction scaled by BRDF:</a:t>
            </a:r>
          </a:p>
        </p:txBody>
      </p:sp>
      <p:graphicFrame>
        <p:nvGraphicFramePr>
          <p:cNvPr id="8195" name="Object 20"/>
          <p:cNvGraphicFramePr>
            <a:graphicFrameLocks noGrp="1" noChangeAspect="1"/>
          </p:cNvGraphicFramePr>
          <p:nvPr>
            <p:ph sz="half" idx="4294967295"/>
            <p:extLst>
              <p:ext uri="{D42A27DB-BD31-4B8C-83A1-F6EECF244321}">
                <p14:modId xmlns:p14="http://schemas.microsoft.com/office/powerpoint/2010/main" val="4105514780"/>
              </p:ext>
            </p:extLst>
          </p:nvPr>
        </p:nvGraphicFramePr>
        <p:xfrm>
          <a:off x="3048000" y="5700713"/>
          <a:ext cx="4418012" cy="776287"/>
        </p:xfrm>
        <a:graphic>
          <a:graphicData uri="http://schemas.openxmlformats.org/presentationml/2006/ole">
            <mc:AlternateContent xmlns:mc="http://schemas.openxmlformats.org/markup-compatibility/2006">
              <mc:Choice xmlns:v="urn:schemas-microsoft-com:vml" Requires="v">
                <p:oleObj spid="_x0000_s8426" name="Equation" r:id="rId6" imgW="2095200" imgH="368280" progId="Equation.3">
                  <p:embed/>
                </p:oleObj>
              </mc:Choice>
              <mc:Fallback>
                <p:oleObj name="Equation" r:id="rId6" imgW="2095200" imgH="368280" progId="Equation.3">
                  <p:embed/>
                  <p:pic>
                    <p:nvPicPr>
                      <p:cNvPr id="0" name="Object 2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0" y="5700713"/>
                        <a:ext cx="4418012" cy="7762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196" name="Object 17"/>
          <p:cNvGraphicFramePr>
            <a:graphicFrameLocks noChangeAspect="1"/>
          </p:cNvGraphicFramePr>
          <p:nvPr>
            <p:extLst>
              <p:ext uri="{D42A27DB-BD31-4B8C-83A1-F6EECF244321}">
                <p14:modId xmlns:p14="http://schemas.microsoft.com/office/powerpoint/2010/main" val="515639246"/>
              </p:ext>
            </p:extLst>
          </p:nvPr>
        </p:nvGraphicFramePr>
        <p:xfrm>
          <a:off x="228600" y="2819400"/>
          <a:ext cx="3048000" cy="1933575"/>
        </p:xfrm>
        <a:graphic>
          <a:graphicData uri="http://schemas.openxmlformats.org/presentationml/2006/ole">
            <mc:AlternateContent xmlns:mc="http://schemas.openxmlformats.org/markup-compatibility/2006">
              <mc:Choice xmlns:v="urn:schemas-microsoft-com:vml" Requires="v">
                <p:oleObj spid="_x0000_s8427" name="Photo Editor Photo" r:id="rId8" imgW="6563641" imgH="4371429" progId="">
                  <p:embed/>
                </p:oleObj>
              </mc:Choice>
              <mc:Fallback>
                <p:oleObj name="Photo Editor Photo" r:id="rId8" imgW="6563641" imgH="4371429" progId="">
                  <p:embed/>
                  <p:pic>
                    <p:nvPicPr>
                      <p:cNvPr id="0"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 y="2819400"/>
                        <a:ext cx="3048000" cy="193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685800" y="76200"/>
            <a:ext cx="8001000" cy="838200"/>
          </a:xfrm>
        </p:spPr>
        <p:txBody>
          <a:bodyPr/>
          <a:lstStyle/>
          <a:p>
            <a:r>
              <a:rPr lang="en-US" dirty="0" smtClean="0"/>
              <a:t>BRDFs can be incredibly complicated…</a:t>
            </a:r>
          </a:p>
        </p:txBody>
      </p:sp>
      <p:pic>
        <p:nvPicPr>
          <p:cNvPr id="22531" name="Picture 4"/>
          <p:cNvPicPr>
            <a:picLocks noChangeAspect="1" noChangeArrowheads="1"/>
          </p:cNvPicPr>
          <p:nvPr/>
        </p:nvPicPr>
        <p:blipFill>
          <a:blip r:embed="rId3" cstate="print"/>
          <a:srcRect/>
          <a:stretch>
            <a:fillRect/>
          </a:stretch>
        </p:blipFill>
        <p:spPr bwMode="auto">
          <a:xfrm>
            <a:off x="5743575" y="1133475"/>
            <a:ext cx="2139950" cy="3200400"/>
          </a:xfrm>
          <a:prstGeom prst="rect">
            <a:avLst/>
          </a:prstGeom>
          <a:noFill/>
          <a:ln w="9525">
            <a:noFill/>
            <a:miter lim="800000"/>
            <a:headEnd/>
            <a:tailEnd/>
          </a:ln>
        </p:spPr>
      </p:pic>
      <p:pic>
        <p:nvPicPr>
          <p:cNvPr id="22532" name="Picture 6"/>
          <p:cNvPicPr>
            <a:picLocks noChangeAspect="1" noChangeArrowheads="1"/>
          </p:cNvPicPr>
          <p:nvPr/>
        </p:nvPicPr>
        <p:blipFill>
          <a:blip r:embed="rId4" cstate="print"/>
          <a:srcRect/>
          <a:stretch>
            <a:fillRect/>
          </a:stretch>
        </p:blipFill>
        <p:spPr bwMode="auto">
          <a:xfrm>
            <a:off x="1323975" y="1133475"/>
            <a:ext cx="2628900" cy="1785938"/>
          </a:xfrm>
          <a:prstGeom prst="rect">
            <a:avLst/>
          </a:prstGeom>
          <a:noFill/>
          <a:ln w="9525">
            <a:noFill/>
            <a:miter lim="800000"/>
            <a:headEnd/>
            <a:tailEnd/>
          </a:ln>
        </p:spPr>
      </p:pic>
      <p:pic>
        <p:nvPicPr>
          <p:cNvPr id="22533" name="Picture 7"/>
          <p:cNvPicPr>
            <a:picLocks noChangeAspect="1" noChangeArrowheads="1"/>
          </p:cNvPicPr>
          <p:nvPr/>
        </p:nvPicPr>
        <p:blipFill>
          <a:blip r:embed="rId5" cstate="print"/>
          <a:srcRect/>
          <a:stretch>
            <a:fillRect/>
          </a:stretch>
        </p:blipFill>
        <p:spPr bwMode="auto">
          <a:xfrm>
            <a:off x="3381375" y="4714875"/>
            <a:ext cx="2286000" cy="1752600"/>
          </a:xfrm>
          <a:prstGeom prst="rect">
            <a:avLst/>
          </a:prstGeom>
          <a:noFill/>
          <a:ln w="9525">
            <a:noFill/>
            <a:miter lim="800000"/>
            <a:headEnd/>
            <a:tailEnd/>
          </a:ln>
        </p:spPr>
      </p:pic>
      <p:pic>
        <p:nvPicPr>
          <p:cNvPr id="22534" name="Picture 11" descr="shiny_head"/>
          <p:cNvPicPr>
            <a:picLocks noChangeAspect="1" noChangeArrowheads="1"/>
          </p:cNvPicPr>
          <p:nvPr/>
        </p:nvPicPr>
        <p:blipFill>
          <a:blip r:embed="rId6" cstate="print"/>
          <a:srcRect/>
          <a:stretch>
            <a:fillRect/>
          </a:stretch>
        </p:blipFill>
        <p:spPr bwMode="auto">
          <a:xfrm>
            <a:off x="5743575" y="4410075"/>
            <a:ext cx="2133600" cy="2066925"/>
          </a:xfrm>
          <a:prstGeom prst="rect">
            <a:avLst/>
          </a:prstGeom>
          <a:noFill/>
          <a:ln w="9525">
            <a:noFill/>
            <a:miter lim="800000"/>
            <a:headEnd/>
            <a:tailEnd/>
          </a:ln>
        </p:spPr>
      </p:pic>
      <p:pic>
        <p:nvPicPr>
          <p:cNvPr id="22535" name="Picture 12" descr="glossy_leaves"/>
          <p:cNvPicPr>
            <a:picLocks noChangeAspect="1" noChangeArrowheads="1"/>
          </p:cNvPicPr>
          <p:nvPr/>
        </p:nvPicPr>
        <p:blipFill>
          <a:blip r:embed="rId7" cstate="print"/>
          <a:srcRect b="2527"/>
          <a:stretch>
            <a:fillRect/>
          </a:stretch>
        </p:blipFill>
        <p:spPr bwMode="auto">
          <a:xfrm>
            <a:off x="2971800" y="2987675"/>
            <a:ext cx="2667000" cy="1660525"/>
          </a:xfrm>
          <a:prstGeom prst="rect">
            <a:avLst/>
          </a:prstGeom>
          <a:noFill/>
          <a:ln w="9525">
            <a:noFill/>
            <a:miter lim="800000"/>
            <a:headEnd/>
            <a:tailEnd/>
          </a:ln>
        </p:spPr>
      </p:pic>
      <p:pic>
        <p:nvPicPr>
          <p:cNvPr id="22536" name="Picture 5"/>
          <p:cNvPicPr>
            <a:picLocks noChangeAspect="1" noChangeArrowheads="1"/>
          </p:cNvPicPr>
          <p:nvPr/>
        </p:nvPicPr>
        <p:blipFill>
          <a:blip r:embed="rId8" cstate="print"/>
          <a:srcRect/>
          <a:stretch>
            <a:fillRect/>
          </a:stretch>
        </p:blipFill>
        <p:spPr bwMode="auto">
          <a:xfrm>
            <a:off x="4040188" y="1133475"/>
            <a:ext cx="1627187" cy="1752600"/>
          </a:xfrm>
          <a:prstGeom prst="rect">
            <a:avLst/>
          </a:prstGeom>
          <a:noFill/>
          <a:ln w="9525">
            <a:noFill/>
            <a:miter lim="800000"/>
            <a:headEnd/>
            <a:tailEnd/>
          </a:ln>
        </p:spPr>
      </p:pic>
      <p:pic>
        <p:nvPicPr>
          <p:cNvPr id="22537" name="Picture 16"/>
          <p:cNvPicPr>
            <a:picLocks noChangeAspect="1" noChangeArrowheads="1"/>
          </p:cNvPicPr>
          <p:nvPr/>
        </p:nvPicPr>
        <p:blipFill>
          <a:blip r:embed="rId9" cstate="print"/>
          <a:srcRect/>
          <a:stretch>
            <a:fillRect/>
          </a:stretch>
        </p:blipFill>
        <p:spPr bwMode="auto">
          <a:xfrm>
            <a:off x="1295400" y="3038475"/>
            <a:ext cx="1590675" cy="1609725"/>
          </a:xfrm>
          <a:prstGeom prst="rect">
            <a:avLst/>
          </a:prstGeom>
          <a:noFill/>
          <a:ln w="9525">
            <a:noFill/>
            <a:miter lim="800000"/>
            <a:headEnd/>
            <a:tailEnd/>
          </a:ln>
        </p:spPr>
      </p:pic>
      <p:pic>
        <p:nvPicPr>
          <p:cNvPr id="22538" name="Picture 18"/>
          <p:cNvPicPr>
            <a:picLocks noChangeAspect="1" noChangeArrowheads="1"/>
          </p:cNvPicPr>
          <p:nvPr/>
        </p:nvPicPr>
        <p:blipFill>
          <a:blip r:embed="rId10" cstate="print"/>
          <a:srcRect l="41785"/>
          <a:stretch>
            <a:fillRect/>
          </a:stretch>
        </p:blipFill>
        <p:spPr bwMode="auto">
          <a:xfrm>
            <a:off x="1295400" y="4724400"/>
            <a:ext cx="2000250" cy="1752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smtClean="0"/>
              <a:t>Diffuse reflection</a:t>
            </a:r>
          </a:p>
        </p:txBody>
      </p:sp>
      <p:graphicFrame>
        <p:nvGraphicFramePr>
          <p:cNvPr id="9218" name="Object 6"/>
          <p:cNvGraphicFramePr>
            <a:graphicFrameLocks noGrp="1" noChangeAspect="1"/>
          </p:cNvGraphicFramePr>
          <p:nvPr>
            <p:ph sz="quarter" idx="1"/>
          </p:nvPr>
        </p:nvGraphicFramePr>
        <p:xfrm>
          <a:off x="5461000" y="1066800"/>
          <a:ext cx="1598613" cy="1905000"/>
        </p:xfrm>
        <a:graphic>
          <a:graphicData uri="http://schemas.openxmlformats.org/presentationml/2006/ole">
            <mc:AlternateContent xmlns:mc="http://schemas.openxmlformats.org/markup-compatibility/2006">
              <mc:Choice xmlns:v="urn:schemas-microsoft-com:vml" Requires="v">
                <p:oleObj spid="_x0000_s9294" name="Image" r:id="rId4" imgW="4050794" imgH="4825397" progId="Photoshop.Image.10">
                  <p:embed/>
                </p:oleObj>
              </mc:Choice>
              <mc:Fallback>
                <p:oleObj name="Image" r:id="rId4" imgW="4050794" imgH="4825397" progId="Photoshop.Image.10">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61000" y="1066800"/>
                        <a:ext cx="1598613"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220" name="Rectangle 3"/>
          <p:cNvSpPr>
            <a:spLocks noGrp="1" noChangeArrowheads="1"/>
          </p:cNvSpPr>
          <p:nvPr>
            <p:ph type="body" idx="4294967295"/>
          </p:nvPr>
        </p:nvSpPr>
        <p:spPr>
          <a:xfrm>
            <a:off x="914400" y="3200400"/>
            <a:ext cx="8229600" cy="3352800"/>
          </a:xfrm>
        </p:spPr>
        <p:txBody>
          <a:bodyPr>
            <a:normAutofit lnSpcReduction="10000"/>
          </a:bodyPr>
          <a:lstStyle/>
          <a:p>
            <a:pPr>
              <a:buFontTx/>
              <a:buChar char="•"/>
            </a:pPr>
            <a:r>
              <a:rPr lang="en-US" sz="2400" smtClean="0"/>
              <a:t>Light is reflected equally in all directions</a:t>
            </a:r>
            <a:endParaRPr lang="en-US" sz="2400" b="1" smtClean="0"/>
          </a:p>
          <a:p>
            <a:pPr lvl="1"/>
            <a:r>
              <a:rPr lang="en-US" smtClean="0"/>
              <a:t>Dull, matte surfaces like chalk or latex paint</a:t>
            </a:r>
          </a:p>
          <a:p>
            <a:pPr lvl="1"/>
            <a:r>
              <a:rPr lang="en-US" smtClean="0"/>
              <a:t>Microfacets scatter incoming light randomly</a:t>
            </a:r>
            <a:br>
              <a:rPr lang="en-US" smtClean="0"/>
            </a:br>
            <a:endParaRPr lang="en-US" smtClean="0"/>
          </a:p>
          <a:p>
            <a:pPr>
              <a:buFontTx/>
              <a:buChar char="•"/>
            </a:pPr>
            <a:r>
              <a:rPr lang="en-US" sz="2400" b="1" smtClean="0"/>
              <a:t>BRDF is constant</a:t>
            </a:r>
            <a:endParaRPr lang="en-US" sz="2400" i="1" smtClean="0"/>
          </a:p>
          <a:p>
            <a:pPr lvl="1"/>
            <a:r>
              <a:rPr lang="en-US" i="1" smtClean="0"/>
              <a:t>Albedo</a:t>
            </a:r>
            <a:r>
              <a:rPr lang="en-US" smtClean="0"/>
              <a:t>: fraction of incident irradiance reflected by the surface</a:t>
            </a:r>
          </a:p>
          <a:p>
            <a:pPr lvl="1"/>
            <a:r>
              <a:rPr lang="en-US" i="1" smtClean="0"/>
              <a:t>Radiosity:</a:t>
            </a:r>
            <a:r>
              <a:rPr lang="en-US" smtClean="0"/>
              <a:t> total power leaving the surface per unit area (regardless of direction)</a:t>
            </a:r>
          </a:p>
        </p:txBody>
      </p:sp>
      <p:pic>
        <p:nvPicPr>
          <p:cNvPr id="9221" name="Picture 4" descr="diff_rough"/>
          <p:cNvPicPr>
            <a:picLocks noChangeAspect="1" noChangeArrowheads="1"/>
          </p:cNvPicPr>
          <p:nvPr/>
        </p:nvPicPr>
        <p:blipFill>
          <a:blip r:embed="rId6" cstate="print"/>
          <a:srcRect/>
          <a:stretch>
            <a:fillRect/>
          </a:stretch>
        </p:blipFill>
        <p:spPr bwMode="auto">
          <a:xfrm>
            <a:off x="1651000" y="1371600"/>
            <a:ext cx="3225800" cy="15684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22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22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22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20">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220">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2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ChangeArrowheads="1"/>
          </p:cNvSpPr>
          <p:nvPr/>
        </p:nvSpPr>
        <p:spPr bwMode="auto">
          <a:xfrm>
            <a:off x="381000" y="1371600"/>
            <a:ext cx="8686800" cy="2057400"/>
          </a:xfrm>
          <a:prstGeom prst="rect">
            <a:avLst/>
          </a:prstGeom>
          <a:noFill/>
          <a:ln w="12700">
            <a:noFill/>
            <a:miter lim="800000"/>
            <a:headEnd/>
            <a:tailEnd/>
          </a:ln>
        </p:spPr>
        <p:txBody>
          <a:bodyPr lIns="80962" tIns="39688" rIns="80962" bIns="39688"/>
          <a:lstStyle/>
          <a:p>
            <a:pPr marL="342900" indent="-342900">
              <a:spcBef>
                <a:spcPct val="20000"/>
              </a:spcBef>
              <a:buFontTx/>
              <a:buChar char="•"/>
            </a:pPr>
            <a:r>
              <a:rPr lang="en-US" dirty="0"/>
              <a:t>Viewed brightness does not depend on viewing direction, but it</a:t>
            </a:r>
            <a:r>
              <a:rPr lang="en-US" i="1" dirty="0"/>
              <a:t> does </a:t>
            </a:r>
            <a:r>
              <a:rPr lang="en-US" dirty="0"/>
              <a:t>depend on direction of illumination</a:t>
            </a:r>
          </a:p>
        </p:txBody>
      </p:sp>
      <p:sp>
        <p:nvSpPr>
          <p:cNvPr id="10245" name="Rectangle 3"/>
          <p:cNvSpPr>
            <a:spLocks noGrp="1" noChangeArrowheads="1"/>
          </p:cNvSpPr>
          <p:nvPr>
            <p:ph type="title"/>
          </p:nvPr>
        </p:nvSpPr>
        <p:spPr>
          <a:xfrm>
            <a:off x="457200" y="16800"/>
            <a:ext cx="7467600" cy="1143000"/>
          </a:xfrm>
        </p:spPr>
        <p:txBody>
          <a:bodyPr/>
          <a:lstStyle/>
          <a:p>
            <a:r>
              <a:rPr lang="en-US" dirty="0" smtClean="0"/>
              <a:t>Diffuse reflection: Lambert’s law</a:t>
            </a:r>
          </a:p>
        </p:txBody>
      </p:sp>
      <p:graphicFrame>
        <p:nvGraphicFramePr>
          <p:cNvPr id="10242" name="Object 20"/>
          <p:cNvGraphicFramePr>
            <a:graphicFrameLocks noGrp="1" noChangeAspect="1"/>
          </p:cNvGraphicFramePr>
          <p:nvPr>
            <p:ph sz="quarter" idx="1"/>
          </p:nvPr>
        </p:nvGraphicFramePr>
        <p:xfrm>
          <a:off x="3441700" y="3929063"/>
          <a:ext cx="1498600" cy="215900"/>
        </p:xfrm>
        <a:graphic>
          <a:graphicData uri="http://schemas.openxmlformats.org/presentationml/2006/ole">
            <mc:AlternateContent xmlns:mc="http://schemas.openxmlformats.org/markup-compatibility/2006">
              <mc:Choice xmlns:v="urn:schemas-microsoft-com:vml" Requires="v">
                <p:oleObj spid="_x0000_s10396" name="Equation" r:id="rId4" imgW="1498320" imgH="215640" progId="Equation.3">
                  <p:embed/>
                </p:oleObj>
              </mc:Choice>
              <mc:Fallback>
                <p:oleObj name="Equation" r:id="rId4" imgW="1498320" imgH="215640" progId="Equation.3">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41700" y="3929063"/>
                        <a:ext cx="1498600" cy="215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0243" name="Object 40"/>
          <p:cNvGraphicFramePr>
            <a:graphicFrameLocks noGrp="1" noChangeAspect="1"/>
          </p:cNvGraphicFramePr>
          <p:nvPr>
            <p:ph sz="quarter" idx="4294967295"/>
            <p:extLst>
              <p:ext uri="{D42A27DB-BD31-4B8C-83A1-F6EECF244321}">
                <p14:modId xmlns:p14="http://schemas.microsoft.com/office/powerpoint/2010/main" val="4164352964"/>
              </p:ext>
            </p:extLst>
          </p:nvPr>
        </p:nvGraphicFramePr>
        <p:xfrm>
          <a:off x="304800" y="4648200"/>
          <a:ext cx="434975" cy="422275"/>
        </p:xfrm>
        <a:graphic>
          <a:graphicData uri="http://schemas.openxmlformats.org/presentationml/2006/ole">
            <mc:AlternateContent xmlns:mc="http://schemas.openxmlformats.org/markup-compatibility/2006">
              <mc:Choice xmlns:v="urn:schemas-microsoft-com:vml" Requires="v">
                <p:oleObj spid="_x0000_s10397" name="Image" r:id="rId6" imgW="2539683" imgH="2514286" progId="Photoshop.Image.10">
                  <p:embed/>
                </p:oleObj>
              </mc:Choice>
              <mc:Fallback>
                <p:oleObj name="Image" r:id="rId6" imgW="2539683" imgH="2514286" progId="Photoshop.Image.10">
                  <p:embed/>
                  <p:pic>
                    <p:nvPicPr>
                      <p:cNvPr id="0" name="Object 4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4800" y="4648200"/>
                        <a:ext cx="434975" cy="422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nvGrpSpPr>
          <p:cNvPr id="10246" name="Group 34"/>
          <p:cNvGrpSpPr>
            <a:grpSpLocks/>
          </p:cNvGrpSpPr>
          <p:nvPr/>
        </p:nvGrpSpPr>
        <p:grpSpPr bwMode="auto">
          <a:xfrm>
            <a:off x="3505200" y="2362200"/>
            <a:ext cx="4953000" cy="1219200"/>
            <a:chOff x="528" y="1440"/>
            <a:chExt cx="4608" cy="1290"/>
          </a:xfrm>
        </p:grpSpPr>
        <p:pic>
          <p:nvPicPr>
            <p:cNvPr id="10255" name="Picture 4" descr="Lambert"/>
            <p:cNvPicPr>
              <a:picLocks noChangeAspect="1" noChangeArrowheads="1"/>
            </p:cNvPicPr>
            <p:nvPr/>
          </p:nvPicPr>
          <p:blipFill>
            <a:blip r:embed="rId8" cstate="print"/>
            <a:srcRect/>
            <a:stretch>
              <a:fillRect/>
            </a:stretch>
          </p:blipFill>
          <p:spPr bwMode="auto">
            <a:xfrm>
              <a:off x="528" y="1501"/>
              <a:ext cx="4608" cy="1229"/>
            </a:xfrm>
            <a:prstGeom prst="rect">
              <a:avLst/>
            </a:prstGeom>
            <a:noFill/>
            <a:ln w="9525">
              <a:noFill/>
              <a:miter lim="800000"/>
              <a:headEnd/>
              <a:tailEnd/>
            </a:ln>
          </p:spPr>
        </p:pic>
        <p:sp>
          <p:nvSpPr>
            <p:cNvPr id="10256" name="Rectangle 5"/>
            <p:cNvSpPr>
              <a:spLocks noChangeArrowheads="1"/>
            </p:cNvSpPr>
            <p:nvPr/>
          </p:nvSpPr>
          <p:spPr bwMode="auto">
            <a:xfrm>
              <a:off x="2688" y="1440"/>
              <a:ext cx="2160" cy="384"/>
            </a:xfrm>
            <a:prstGeom prst="rect">
              <a:avLst/>
            </a:prstGeom>
            <a:solidFill>
              <a:schemeClr val="bg1"/>
            </a:solidFill>
            <a:ln w="9525">
              <a:noFill/>
              <a:miter lim="800000"/>
              <a:headEnd/>
              <a:tailEnd/>
            </a:ln>
          </p:spPr>
          <p:txBody>
            <a:bodyPr wrap="none" anchor="ctr"/>
            <a:lstStyle/>
            <a:p>
              <a:endParaRPr lang="en-US"/>
            </a:p>
          </p:txBody>
        </p:sp>
      </p:grpSp>
      <p:sp>
        <p:nvSpPr>
          <p:cNvPr id="10247" name="Oval 36"/>
          <p:cNvSpPr>
            <a:spLocks noChangeArrowheads="1"/>
          </p:cNvSpPr>
          <p:nvPr/>
        </p:nvSpPr>
        <p:spPr bwMode="auto">
          <a:xfrm>
            <a:off x="1219200" y="6024563"/>
            <a:ext cx="1082675" cy="279400"/>
          </a:xfrm>
          <a:prstGeom prst="ellipse">
            <a:avLst/>
          </a:prstGeom>
          <a:solidFill>
            <a:schemeClr val="bg1"/>
          </a:solidFill>
          <a:ln w="9525">
            <a:solidFill>
              <a:schemeClr val="tx1"/>
            </a:solidFill>
            <a:round/>
            <a:headEnd/>
            <a:tailEnd/>
          </a:ln>
        </p:spPr>
        <p:txBody>
          <a:bodyPr wrap="none" anchor="ctr"/>
          <a:lstStyle/>
          <a:p>
            <a:endParaRPr lang="en-US"/>
          </a:p>
        </p:txBody>
      </p:sp>
      <p:sp>
        <p:nvSpPr>
          <p:cNvPr id="10248" name="Freeform 37"/>
          <p:cNvSpPr>
            <a:spLocks/>
          </p:cNvSpPr>
          <p:nvPr/>
        </p:nvSpPr>
        <p:spPr bwMode="auto">
          <a:xfrm>
            <a:off x="1727200" y="5259388"/>
            <a:ext cx="4763" cy="931862"/>
          </a:xfrm>
          <a:custGeom>
            <a:avLst/>
            <a:gdLst>
              <a:gd name="T0" fmla="*/ 7562057 w 3"/>
              <a:gd name="T1" fmla="*/ 1479329913 h 587"/>
              <a:gd name="T2" fmla="*/ 0 w 3"/>
              <a:gd name="T3" fmla="*/ 0 h 587"/>
              <a:gd name="T4" fmla="*/ 0 60000 65536"/>
              <a:gd name="T5" fmla="*/ 0 60000 65536"/>
              <a:gd name="T6" fmla="*/ 0 w 3"/>
              <a:gd name="T7" fmla="*/ 0 h 587"/>
              <a:gd name="T8" fmla="*/ 3 w 3"/>
              <a:gd name="T9" fmla="*/ 587 h 587"/>
            </a:gdLst>
            <a:ahLst/>
            <a:cxnLst>
              <a:cxn ang="T4">
                <a:pos x="T0" y="T1"/>
              </a:cxn>
              <a:cxn ang="T5">
                <a:pos x="T2" y="T3"/>
              </a:cxn>
            </a:cxnLst>
            <a:rect l="T6" t="T7" r="T8" b="T9"/>
            <a:pathLst>
              <a:path w="3" h="587">
                <a:moveTo>
                  <a:pt x="3" y="587"/>
                </a:moveTo>
                <a:lnTo>
                  <a:pt x="0" y="0"/>
                </a:lnTo>
              </a:path>
            </a:pathLst>
          </a:custGeom>
          <a:noFill/>
          <a:ln w="9525">
            <a:solidFill>
              <a:schemeClr val="tx1"/>
            </a:solidFill>
            <a:round/>
            <a:headEnd/>
            <a:tailEnd type="triangle" w="med" len="med"/>
          </a:ln>
        </p:spPr>
        <p:txBody>
          <a:bodyPr/>
          <a:lstStyle/>
          <a:p>
            <a:endParaRPr lang="en-US"/>
          </a:p>
        </p:txBody>
      </p:sp>
      <p:sp>
        <p:nvSpPr>
          <p:cNvPr id="10249" name="Line 39"/>
          <p:cNvSpPr>
            <a:spLocks noChangeShapeType="1"/>
          </p:cNvSpPr>
          <p:nvPr/>
        </p:nvSpPr>
        <p:spPr bwMode="auto">
          <a:xfrm flipV="1">
            <a:off x="1731963" y="5070475"/>
            <a:ext cx="935037" cy="1120775"/>
          </a:xfrm>
          <a:prstGeom prst="line">
            <a:avLst/>
          </a:prstGeom>
          <a:noFill/>
          <a:ln w="9525">
            <a:solidFill>
              <a:schemeClr val="tx1"/>
            </a:solidFill>
            <a:round/>
            <a:headEnd/>
            <a:tailEnd type="triangle" w="med" len="med"/>
          </a:ln>
        </p:spPr>
        <p:txBody>
          <a:bodyPr/>
          <a:lstStyle/>
          <a:p>
            <a:endParaRPr lang="en-US"/>
          </a:p>
        </p:txBody>
      </p:sp>
      <p:sp>
        <p:nvSpPr>
          <p:cNvPr id="10250" name="Text Box 44"/>
          <p:cNvSpPr txBox="1">
            <a:spLocks noChangeArrowheads="1"/>
          </p:cNvSpPr>
          <p:nvPr/>
        </p:nvSpPr>
        <p:spPr bwMode="auto">
          <a:xfrm>
            <a:off x="1524000" y="4765675"/>
            <a:ext cx="387350" cy="457200"/>
          </a:xfrm>
          <a:prstGeom prst="rect">
            <a:avLst/>
          </a:prstGeom>
          <a:noFill/>
          <a:ln w="9525">
            <a:noFill/>
            <a:miter lim="800000"/>
            <a:headEnd/>
            <a:tailEnd/>
          </a:ln>
        </p:spPr>
        <p:txBody>
          <a:bodyPr wrap="none">
            <a:spAutoFit/>
          </a:bodyPr>
          <a:lstStyle/>
          <a:p>
            <a:r>
              <a:rPr lang="en-US" i="1">
                <a:latin typeface="Times New Roman" pitchFamily="18" charset="0"/>
              </a:rPr>
              <a:t>N</a:t>
            </a:r>
          </a:p>
        </p:txBody>
      </p:sp>
      <p:sp>
        <p:nvSpPr>
          <p:cNvPr id="10251" name="Text Box 47"/>
          <p:cNvSpPr txBox="1">
            <a:spLocks noChangeArrowheads="1"/>
          </p:cNvSpPr>
          <p:nvPr/>
        </p:nvSpPr>
        <p:spPr bwMode="auto">
          <a:xfrm>
            <a:off x="2667000" y="5070475"/>
            <a:ext cx="381000" cy="457200"/>
          </a:xfrm>
          <a:prstGeom prst="rect">
            <a:avLst/>
          </a:prstGeom>
          <a:noFill/>
          <a:ln w="9525">
            <a:noFill/>
            <a:miter lim="800000"/>
            <a:headEnd/>
            <a:tailEnd/>
          </a:ln>
        </p:spPr>
        <p:txBody>
          <a:bodyPr>
            <a:spAutoFit/>
          </a:bodyPr>
          <a:lstStyle/>
          <a:p>
            <a:r>
              <a:rPr lang="en-US" i="1">
                <a:latin typeface="Times New Roman" pitchFamily="18" charset="0"/>
              </a:rPr>
              <a:t>S</a:t>
            </a:r>
          </a:p>
        </p:txBody>
      </p:sp>
      <p:sp>
        <p:nvSpPr>
          <p:cNvPr id="10252" name="Text Box 48"/>
          <p:cNvSpPr txBox="1">
            <a:spLocks noChangeArrowheads="1"/>
          </p:cNvSpPr>
          <p:nvPr/>
        </p:nvSpPr>
        <p:spPr bwMode="auto">
          <a:xfrm>
            <a:off x="3276600" y="4582259"/>
            <a:ext cx="5624513" cy="1631216"/>
          </a:xfrm>
          <a:prstGeom prst="rect">
            <a:avLst/>
          </a:prstGeom>
          <a:noFill/>
          <a:ln w="9525">
            <a:noFill/>
            <a:miter lim="800000"/>
            <a:headEnd/>
            <a:tailEnd/>
          </a:ln>
        </p:spPr>
        <p:txBody>
          <a:bodyPr wrap="square">
            <a:spAutoFit/>
          </a:bodyPr>
          <a:lstStyle/>
          <a:p>
            <a:r>
              <a:rPr lang="en-US" sz="2000" i="1" dirty="0"/>
              <a:t>B</a:t>
            </a:r>
            <a:r>
              <a:rPr lang="en-US" sz="2000" dirty="0"/>
              <a:t>: </a:t>
            </a:r>
            <a:r>
              <a:rPr lang="en-US" sz="2000" dirty="0" err="1"/>
              <a:t>radiosity</a:t>
            </a:r>
            <a:endParaRPr lang="en-US" sz="2000" dirty="0"/>
          </a:p>
          <a:p>
            <a:r>
              <a:rPr lang="el-GR" sz="2000" i="1" dirty="0" smtClean="0">
                <a:latin typeface="Times New Roman" pitchFamily="18" charset="0"/>
                <a:cs typeface="Times New Roman" pitchFamily="18" charset="0"/>
              </a:rPr>
              <a:t>ρ</a:t>
            </a:r>
            <a:r>
              <a:rPr lang="en-US" sz="2000" dirty="0">
                <a:latin typeface="Times New Roman" pitchFamily="18" charset="0"/>
                <a:cs typeface="Times New Roman" pitchFamily="18" charset="0"/>
              </a:rPr>
              <a:t>: </a:t>
            </a:r>
            <a:r>
              <a:rPr lang="en-US" sz="2000" dirty="0">
                <a:cs typeface="Times New Roman" pitchFamily="18" charset="0"/>
              </a:rPr>
              <a:t>albedo</a:t>
            </a:r>
            <a:endParaRPr lang="el-GR" sz="2000" dirty="0">
              <a:cs typeface="Times New Roman" pitchFamily="18" charset="0"/>
            </a:endParaRPr>
          </a:p>
          <a:p>
            <a:r>
              <a:rPr lang="en-US" sz="2000" i="1" dirty="0"/>
              <a:t>N</a:t>
            </a:r>
            <a:r>
              <a:rPr lang="en-US" sz="2000" dirty="0"/>
              <a:t>: unit normal</a:t>
            </a:r>
          </a:p>
          <a:p>
            <a:r>
              <a:rPr lang="en-US" sz="2000" i="1" dirty="0"/>
              <a:t>S</a:t>
            </a:r>
            <a:r>
              <a:rPr lang="en-US" sz="2000" dirty="0"/>
              <a:t>: source vector (magnitude proportional to intensity of the source)</a:t>
            </a:r>
          </a:p>
        </p:txBody>
      </p:sp>
      <p:pic>
        <p:nvPicPr>
          <p:cNvPr id="10253" name="Picture 50"/>
          <p:cNvPicPr>
            <a:picLocks noChangeAspect="1" noChangeArrowheads="1"/>
          </p:cNvPicPr>
          <p:nvPr/>
        </p:nvPicPr>
        <p:blipFill>
          <a:blip r:embed="rId9" cstate="print"/>
          <a:srcRect l="11998" r="11998"/>
          <a:stretch>
            <a:fillRect/>
          </a:stretch>
        </p:blipFill>
        <p:spPr bwMode="auto">
          <a:xfrm>
            <a:off x="1225550" y="2543175"/>
            <a:ext cx="1670050" cy="1647825"/>
          </a:xfrm>
          <a:prstGeom prst="rect">
            <a:avLst/>
          </a:prstGeom>
          <a:noFill/>
          <a:ln w="9525">
            <a:noFill/>
            <a:miter lim="800000"/>
            <a:headEnd/>
            <a:tailEnd/>
          </a:ln>
        </p:spPr>
      </p:pic>
      <p:sp>
        <p:nvSpPr>
          <p:cNvPr id="10254" name="Text Box 51"/>
          <p:cNvSpPr txBox="1">
            <a:spLocks noChangeArrowheads="1"/>
          </p:cNvSpPr>
          <p:nvPr/>
        </p:nvSpPr>
        <p:spPr bwMode="auto">
          <a:xfrm>
            <a:off x="1585913" y="6213475"/>
            <a:ext cx="319087" cy="457200"/>
          </a:xfrm>
          <a:prstGeom prst="rect">
            <a:avLst/>
          </a:prstGeom>
          <a:noFill/>
          <a:ln w="9525">
            <a:noFill/>
            <a:miter lim="800000"/>
            <a:headEnd/>
            <a:tailEnd/>
          </a:ln>
        </p:spPr>
        <p:txBody>
          <a:bodyPr wrap="none">
            <a:spAutoFit/>
          </a:bodyPr>
          <a:lstStyle/>
          <a:p>
            <a:r>
              <a:rPr lang="en-US" i="1">
                <a:latin typeface="Times New Roman" pitchFamily="18" charset="0"/>
              </a:rPr>
              <a:t>x</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type="body" idx="4294967295"/>
          </p:nvPr>
        </p:nvSpPr>
        <p:spPr>
          <a:xfrm>
            <a:off x="0" y="1295400"/>
            <a:ext cx="6248400" cy="5105399"/>
          </a:xfrm>
        </p:spPr>
        <p:txBody>
          <a:bodyPr>
            <a:normAutofit/>
          </a:bodyPr>
          <a:lstStyle/>
          <a:p>
            <a:pPr>
              <a:buFontTx/>
              <a:buChar char="•"/>
            </a:pPr>
            <a:r>
              <a:rPr lang="en-US" sz="2400" dirty="0" smtClean="0"/>
              <a:t>Radiation arriving along a source direction leaves along the specular direction (source direction reflected about normal)</a:t>
            </a:r>
          </a:p>
          <a:p>
            <a:pPr>
              <a:buFontTx/>
              <a:buChar char="•"/>
            </a:pPr>
            <a:r>
              <a:rPr lang="en-US" sz="2400" dirty="0" smtClean="0"/>
              <a:t>Some fraction is absorbed, some reflected</a:t>
            </a:r>
          </a:p>
          <a:p>
            <a:pPr>
              <a:buFontTx/>
              <a:buChar char="•"/>
            </a:pPr>
            <a:r>
              <a:rPr lang="en-US" sz="2400" dirty="0" smtClean="0"/>
              <a:t>On real surfaces, energy usually goes into a lobe of directions</a:t>
            </a:r>
          </a:p>
          <a:p>
            <a:pPr>
              <a:buFontTx/>
              <a:buChar char="•"/>
            </a:pPr>
            <a:r>
              <a:rPr lang="en-US" sz="2400" dirty="0" err="1" smtClean="0"/>
              <a:t>Phong</a:t>
            </a:r>
            <a:r>
              <a:rPr lang="en-US" sz="2400" dirty="0" smtClean="0"/>
              <a:t> model: reflected energy falls of with</a:t>
            </a:r>
          </a:p>
          <a:p>
            <a:pPr>
              <a:buFontTx/>
              <a:buChar char="•"/>
            </a:pPr>
            <a:r>
              <a:rPr lang="en-US" sz="2400" dirty="0" err="1" smtClean="0"/>
              <a:t>Lambertian</a:t>
            </a:r>
            <a:r>
              <a:rPr lang="en-US" sz="2400" dirty="0" smtClean="0"/>
              <a:t> + specular model: sum of diffuse and specular term</a:t>
            </a:r>
          </a:p>
        </p:txBody>
      </p:sp>
      <p:sp>
        <p:nvSpPr>
          <p:cNvPr id="11267" name="Rectangle 2"/>
          <p:cNvSpPr>
            <a:spLocks noGrp="1" noChangeArrowheads="1"/>
          </p:cNvSpPr>
          <p:nvPr>
            <p:ph type="title"/>
          </p:nvPr>
        </p:nvSpPr>
        <p:spPr>
          <a:xfrm>
            <a:off x="260650" y="76200"/>
            <a:ext cx="7467600" cy="1143000"/>
          </a:xfrm>
        </p:spPr>
        <p:txBody>
          <a:bodyPr/>
          <a:lstStyle/>
          <a:p>
            <a:r>
              <a:rPr lang="en-US" dirty="0" smtClean="0"/>
              <a:t>Specular reflection</a:t>
            </a:r>
          </a:p>
        </p:txBody>
      </p:sp>
      <p:graphicFrame>
        <p:nvGraphicFramePr>
          <p:cNvPr id="11266" name="Object 6"/>
          <p:cNvGraphicFramePr>
            <a:graphicFrameLocks noGrp="1" noChangeAspect="1"/>
          </p:cNvGraphicFramePr>
          <p:nvPr>
            <p:ph sz="quarter" idx="1"/>
            <p:extLst>
              <p:ext uri="{D42A27DB-BD31-4B8C-83A1-F6EECF244321}">
                <p14:modId xmlns:p14="http://schemas.microsoft.com/office/powerpoint/2010/main" val="1951960882"/>
              </p:ext>
            </p:extLst>
          </p:nvPr>
        </p:nvGraphicFramePr>
        <p:xfrm>
          <a:off x="1081200" y="4866586"/>
          <a:ext cx="1066800" cy="427214"/>
        </p:xfrm>
        <a:graphic>
          <a:graphicData uri="http://schemas.openxmlformats.org/presentationml/2006/ole">
            <mc:AlternateContent xmlns:mc="http://schemas.openxmlformats.org/markup-compatibility/2006">
              <mc:Choice xmlns:v="urn:schemas-microsoft-com:vml" Requires="v">
                <p:oleObj spid="_x0000_s11343" name="Equation" r:id="rId4" imgW="571320" imgH="228600" progId="Equation.3">
                  <p:embed/>
                </p:oleObj>
              </mc:Choice>
              <mc:Fallback>
                <p:oleObj name="Equation" r:id="rId4" imgW="571320" imgH="228600" progId="Equation.3">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81200" y="4866586"/>
                        <a:ext cx="1066800" cy="427214"/>
                      </a:xfrm>
                      <a:prstGeom prst="rect">
                        <a:avLst/>
                      </a:prstGeom>
                      <a:noFill/>
                    </p:spPr>
                  </p:pic>
                </p:oleObj>
              </mc:Fallback>
            </mc:AlternateContent>
          </a:graphicData>
        </a:graphic>
      </p:graphicFrame>
      <p:pic>
        <p:nvPicPr>
          <p:cNvPr id="11269" name="Picture 4"/>
          <p:cNvPicPr>
            <a:picLocks noChangeAspect="1" noChangeArrowheads="1"/>
          </p:cNvPicPr>
          <p:nvPr/>
        </p:nvPicPr>
        <p:blipFill>
          <a:blip r:embed="rId6" cstate="print"/>
          <a:srcRect/>
          <a:stretch>
            <a:fillRect/>
          </a:stretch>
        </p:blipFill>
        <p:spPr bwMode="auto">
          <a:xfrm>
            <a:off x="5643563" y="1098550"/>
            <a:ext cx="2967037" cy="1263650"/>
          </a:xfrm>
          <a:prstGeom prst="rect">
            <a:avLst/>
          </a:prstGeom>
          <a:noFill/>
          <a:ln w="9525">
            <a:noFill/>
            <a:miter lim="800000"/>
            <a:headEnd/>
            <a:tailEnd/>
          </a:ln>
        </p:spPr>
      </p:pic>
      <p:pic>
        <p:nvPicPr>
          <p:cNvPr id="11270" name="Picture 5"/>
          <p:cNvPicPr>
            <a:picLocks noChangeAspect="1" noChangeArrowheads="1"/>
          </p:cNvPicPr>
          <p:nvPr/>
        </p:nvPicPr>
        <p:blipFill>
          <a:blip r:embed="rId7" cstate="print"/>
          <a:srcRect/>
          <a:stretch>
            <a:fillRect/>
          </a:stretch>
        </p:blipFill>
        <p:spPr bwMode="auto">
          <a:xfrm>
            <a:off x="5638800" y="2627313"/>
            <a:ext cx="3276600" cy="1563687"/>
          </a:xfrm>
          <a:prstGeom prst="rect">
            <a:avLst/>
          </a:prstGeom>
          <a:noFill/>
          <a:ln w="9525">
            <a:noFill/>
            <a:miter lim="800000"/>
            <a:headEnd/>
            <a:tailEnd/>
          </a:ln>
        </p:spPr>
      </p:pic>
      <p:grpSp>
        <p:nvGrpSpPr>
          <p:cNvPr id="11271" name="Group 10"/>
          <p:cNvGrpSpPr>
            <a:grpSpLocks/>
          </p:cNvGrpSpPr>
          <p:nvPr/>
        </p:nvGrpSpPr>
        <p:grpSpPr bwMode="auto">
          <a:xfrm>
            <a:off x="6019800" y="4648200"/>
            <a:ext cx="2514600" cy="2105025"/>
            <a:chOff x="3312" y="2640"/>
            <a:chExt cx="1728" cy="1518"/>
          </a:xfrm>
        </p:grpSpPr>
        <p:pic>
          <p:nvPicPr>
            <p:cNvPr id="11272" name="Picture 8"/>
            <p:cNvPicPr>
              <a:picLocks noChangeAspect="1" noChangeArrowheads="1"/>
            </p:cNvPicPr>
            <p:nvPr/>
          </p:nvPicPr>
          <p:blipFill>
            <a:blip r:embed="rId8" cstate="print">
              <a:clrChange>
                <a:clrFrom>
                  <a:srgbClr val="FEFEFE"/>
                </a:clrFrom>
                <a:clrTo>
                  <a:srgbClr val="FEFEFE">
                    <a:alpha val="0"/>
                  </a:srgbClr>
                </a:clrTo>
              </a:clrChange>
            </a:blip>
            <a:srcRect/>
            <a:stretch>
              <a:fillRect/>
            </a:stretch>
          </p:blipFill>
          <p:spPr bwMode="auto">
            <a:xfrm flipH="1">
              <a:off x="3312" y="2640"/>
              <a:ext cx="1728" cy="1518"/>
            </a:xfrm>
            <a:prstGeom prst="rect">
              <a:avLst/>
            </a:prstGeom>
            <a:noFill/>
            <a:ln w="9525">
              <a:noFill/>
              <a:miter lim="800000"/>
              <a:headEnd/>
              <a:tailEnd/>
            </a:ln>
          </p:spPr>
        </p:pic>
        <p:sp>
          <p:nvSpPr>
            <p:cNvPr id="11273" name="Rectangle 9"/>
            <p:cNvSpPr>
              <a:spLocks noChangeArrowheads="1"/>
            </p:cNvSpPr>
            <p:nvPr/>
          </p:nvSpPr>
          <p:spPr bwMode="auto">
            <a:xfrm>
              <a:off x="4080" y="3744"/>
              <a:ext cx="432" cy="144"/>
            </a:xfrm>
            <a:prstGeom prst="rect">
              <a:avLst/>
            </a:prstGeom>
            <a:solidFill>
              <a:srgbClr val="000064"/>
            </a:solidFill>
            <a:ln w="9525">
              <a:noFill/>
              <a:miter lim="800000"/>
              <a:headEnd/>
              <a:tailEnd/>
            </a:ln>
          </p:spPr>
          <p:txBody>
            <a:bodyPr wrap="none" anchor="ctr"/>
            <a:lstStyle/>
            <a:p>
              <a:endParaRPr lang="en-US"/>
            </a:p>
          </p:txBody>
        </p:sp>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Specular reflection</a:t>
            </a:r>
          </a:p>
        </p:txBody>
      </p:sp>
      <p:grpSp>
        <p:nvGrpSpPr>
          <p:cNvPr id="23556" name="Group 4"/>
          <p:cNvGrpSpPr>
            <a:grpSpLocks/>
          </p:cNvGrpSpPr>
          <p:nvPr/>
        </p:nvGrpSpPr>
        <p:grpSpPr bwMode="auto">
          <a:xfrm>
            <a:off x="838200" y="1524000"/>
            <a:ext cx="7772400" cy="4195763"/>
            <a:chOff x="0" y="1344"/>
            <a:chExt cx="5424" cy="2928"/>
          </a:xfrm>
        </p:grpSpPr>
        <p:sp>
          <p:nvSpPr>
            <p:cNvPr id="23557" name="Rectangle 5"/>
            <p:cNvSpPr>
              <a:spLocks noChangeArrowheads="1"/>
            </p:cNvSpPr>
            <p:nvPr/>
          </p:nvSpPr>
          <p:spPr bwMode="auto">
            <a:xfrm>
              <a:off x="4" y="2465"/>
              <a:ext cx="5088" cy="271"/>
            </a:xfrm>
            <a:prstGeom prst="rect">
              <a:avLst/>
            </a:prstGeom>
            <a:noFill/>
            <a:ln w="12700">
              <a:noFill/>
              <a:miter lim="800000"/>
              <a:headEnd/>
              <a:tailEnd/>
            </a:ln>
          </p:spPr>
          <p:txBody>
            <a:bodyPr lIns="80962" tIns="39688" rIns="80962" bIns="39688"/>
            <a:lstStyle/>
            <a:p>
              <a:pPr marL="342900" indent="-342900" algn="ctr">
                <a:spcBef>
                  <a:spcPct val="20000"/>
                </a:spcBef>
              </a:pPr>
              <a:r>
                <a:rPr lang="en-US" sz="3200"/>
                <a:t>Moving the light source</a:t>
              </a:r>
            </a:p>
          </p:txBody>
        </p:sp>
        <p:sp>
          <p:nvSpPr>
            <p:cNvPr id="23558" name="Rectangle 6"/>
            <p:cNvSpPr>
              <a:spLocks noChangeArrowheads="1"/>
            </p:cNvSpPr>
            <p:nvPr/>
          </p:nvSpPr>
          <p:spPr bwMode="auto">
            <a:xfrm>
              <a:off x="320" y="3268"/>
              <a:ext cx="5104" cy="700"/>
            </a:xfrm>
            <a:prstGeom prst="rect">
              <a:avLst/>
            </a:prstGeom>
            <a:noFill/>
            <a:ln w="12700">
              <a:noFill/>
              <a:miter lim="800000"/>
              <a:headEnd/>
              <a:tailEnd/>
            </a:ln>
          </p:spPr>
          <p:txBody>
            <a:bodyPr wrap="none" anchor="ctr"/>
            <a:lstStyle/>
            <a:p>
              <a:endParaRPr lang="en-US"/>
            </a:p>
          </p:txBody>
        </p:sp>
        <p:pic>
          <p:nvPicPr>
            <p:cNvPr id="23559" name="Picture 7" descr="spec1"/>
            <p:cNvPicPr>
              <a:picLocks noChangeAspect="1" noChangeArrowheads="1"/>
            </p:cNvPicPr>
            <p:nvPr/>
          </p:nvPicPr>
          <p:blipFill>
            <a:blip r:embed="rId3" cstate="print"/>
            <a:srcRect/>
            <a:stretch>
              <a:fillRect/>
            </a:stretch>
          </p:blipFill>
          <p:spPr bwMode="auto">
            <a:xfrm>
              <a:off x="328" y="1344"/>
              <a:ext cx="4440" cy="1200"/>
            </a:xfrm>
            <a:prstGeom prst="rect">
              <a:avLst/>
            </a:prstGeom>
            <a:noFill/>
            <a:ln w="9525">
              <a:noFill/>
              <a:miter lim="800000"/>
              <a:headEnd/>
              <a:tailEnd/>
            </a:ln>
          </p:spPr>
        </p:pic>
        <p:grpSp>
          <p:nvGrpSpPr>
            <p:cNvPr id="23560" name="Group 8"/>
            <p:cNvGrpSpPr>
              <a:grpSpLocks/>
            </p:cNvGrpSpPr>
            <p:nvPr/>
          </p:nvGrpSpPr>
          <p:grpSpPr bwMode="auto">
            <a:xfrm>
              <a:off x="0" y="2880"/>
              <a:ext cx="5088" cy="1392"/>
              <a:chOff x="336" y="2208"/>
              <a:chExt cx="5088" cy="1392"/>
            </a:xfrm>
          </p:grpSpPr>
          <p:pic>
            <p:nvPicPr>
              <p:cNvPr id="23561" name="Picture 9" descr="spec2"/>
              <p:cNvPicPr>
                <a:picLocks noChangeAspect="1" noChangeArrowheads="1"/>
              </p:cNvPicPr>
              <p:nvPr/>
            </p:nvPicPr>
            <p:blipFill>
              <a:blip r:embed="rId4" cstate="print"/>
              <a:srcRect/>
              <a:stretch>
                <a:fillRect/>
              </a:stretch>
            </p:blipFill>
            <p:spPr bwMode="auto">
              <a:xfrm>
                <a:off x="664" y="2208"/>
                <a:ext cx="4440" cy="1200"/>
              </a:xfrm>
              <a:prstGeom prst="rect">
                <a:avLst/>
              </a:prstGeom>
              <a:noFill/>
              <a:ln w="9525">
                <a:noFill/>
                <a:miter lim="800000"/>
                <a:headEnd/>
                <a:tailEnd/>
              </a:ln>
            </p:spPr>
          </p:pic>
          <p:sp>
            <p:nvSpPr>
              <p:cNvPr id="23562" name="Rectangle 10"/>
              <p:cNvSpPr>
                <a:spLocks noChangeArrowheads="1"/>
              </p:cNvSpPr>
              <p:nvPr/>
            </p:nvSpPr>
            <p:spPr bwMode="auto">
              <a:xfrm>
                <a:off x="336" y="3329"/>
                <a:ext cx="5088" cy="271"/>
              </a:xfrm>
              <a:prstGeom prst="rect">
                <a:avLst/>
              </a:prstGeom>
              <a:noFill/>
              <a:ln w="12700">
                <a:noFill/>
                <a:miter lim="800000"/>
                <a:headEnd/>
                <a:tailEnd/>
              </a:ln>
            </p:spPr>
            <p:txBody>
              <a:bodyPr lIns="80962" tIns="39688" rIns="80962" bIns="39688"/>
              <a:lstStyle/>
              <a:p>
                <a:pPr marL="342900" indent="-342900" algn="ctr">
                  <a:spcBef>
                    <a:spcPct val="20000"/>
                  </a:spcBef>
                </a:pPr>
                <a:r>
                  <a:rPr lang="en-US" sz="3200"/>
                  <a:t>Changing the exponent</a:t>
                </a:r>
              </a:p>
            </p:txBody>
          </p:sp>
        </p:gr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u="sng"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685800" y="76200"/>
            <a:ext cx="8077200" cy="838200"/>
          </a:xfrm>
        </p:spPr>
        <p:txBody>
          <a:bodyPr>
            <a:normAutofit fontScale="90000"/>
          </a:bodyPr>
          <a:lstStyle/>
          <a:p>
            <a:r>
              <a:rPr lang="en-US" smtClean="0"/>
              <a:t>Photometric stereo (shape from shading)</a:t>
            </a:r>
          </a:p>
        </p:txBody>
      </p:sp>
      <p:sp>
        <p:nvSpPr>
          <p:cNvPr id="24579" name="Content Placeholder 2"/>
          <p:cNvSpPr>
            <a:spLocks noGrp="1"/>
          </p:cNvSpPr>
          <p:nvPr>
            <p:ph sz="quarter" idx="1"/>
          </p:nvPr>
        </p:nvSpPr>
        <p:spPr>
          <a:xfrm>
            <a:off x="457200" y="1146048"/>
            <a:ext cx="7467600" cy="4873752"/>
          </a:xfrm>
        </p:spPr>
        <p:txBody>
          <a:bodyPr/>
          <a:lstStyle/>
          <a:p>
            <a:pPr>
              <a:buFontTx/>
              <a:buChar char="•"/>
            </a:pPr>
            <a:r>
              <a:rPr lang="en-US" dirty="0" smtClean="0"/>
              <a:t>Can we reconstruct the shape of an object based on shading cues?</a:t>
            </a:r>
          </a:p>
        </p:txBody>
      </p:sp>
      <p:pic>
        <p:nvPicPr>
          <p:cNvPr id="24581" name="Picture 5"/>
          <p:cNvPicPr>
            <a:picLocks noChangeAspect="1" noChangeArrowheads="1"/>
          </p:cNvPicPr>
          <p:nvPr/>
        </p:nvPicPr>
        <p:blipFill>
          <a:blip r:embed="rId3" cstate="print"/>
          <a:srcRect/>
          <a:stretch>
            <a:fillRect/>
          </a:stretch>
        </p:blipFill>
        <p:spPr bwMode="auto">
          <a:xfrm>
            <a:off x="2590800" y="1981200"/>
            <a:ext cx="4191000" cy="4714875"/>
          </a:xfrm>
          <a:prstGeom prst="rect">
            <a:avLst/>
          </a:prstGeom>
          <a:noFill/>
          <a:ln w="9525">
            <a:noFill/>
            <a:miter lim="800000"/>
            <a:headEnd/>
            <a:tailEnd/>
          </a:ln>
        </p:spPr>
      </p:pic>
      <p:sp>
        <p:nvSpPr>
          <p:cNvPr id="7" name="TextBox 6"/>
          <p:cNvSpPr txBox="1"/>
          <p:nvPr/>
        </p:nvSpPr>
        <p:spPr>
          <a:xfrm>
            <a:off x="6858000" y="6182380"/>
            <a:ext cx="1667444" cy="523220"/>
          </a:xfrm>
          <a:prstGeom prst="rect">
            <a:avLst/>
          </a:prstGeom>
          <a:noFill/>
        </p:spPr>
        <p:txBody>
          <a:bodyPr wrap="none" rtlCol="0">
            <a:spAutoFit/>
          </a:bodyPr>
          <a:lstStyle/>
          <a:p>
            <a:r>
              <a:rPr lang="en-US" sz="1400" dirty="0" smtClean="0"/>
              <a:t>Luca </a:t>
            </a:r>
            <a:r>
              <a:rPr lang="en-US" sz="1400" dirty="0" err="1" smtClean="0"/>
              <a:t>della</a:t>
            </a:r>
            <a:r>
              <a:rPr lang="en-US" sz="1400" dirty="0" smtClean="0"/>
              <a:t> </a:t>
            </a:r>
            <a:r>
              <a:rPr lang="en-US" sz="1400" dirty="0" err="1" smtClean="0"/>
              <a:t>Robbia</a:t>
            </a:r>
            <a:r>
              <a:rPr lang="en-US" sz="1400" dirty="0" smtClean="0"/>
              <a:t>,</a:t>
            </a:r>
            <a:br>
              <a:rPr lang="en-US" sz="1400" dirty="0" smtClean="0"/>
            </a:br>
            <a:r>
              <a:rPr lang="en-US" sz="1400" i="1" dirty="0" err="1" smtClean="0"/>
              <a:t>Cantoria</a:t>
            </a:r>
            <a:r>
              <a:rPr lang="en-US" sz="1400" dirty="0" smtClean="0"/>
              <a:t>, 1438</a:t>
            </a:r>
            <a:endParaRPr lang="en-US" sz="14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3" name="Rectangle 2"/>
          <p:cNvSpPr>
            <a:spLocks noGrp="1" noChangeArrowheads="1"/>
          </p:cNvSpPr>
          <p:nvPr>
            <p:ph type="title"/>
          </p:nvPr>
        </p:nvSpPr>
        <p:spPr>
          <a:xfrm>
            <a:off x="436562" y="0"/>
            <a:ext cx="7467600" cy="838200"/>
          </a:xfrm>
        </p:spPr>
        <p:txBody>
          <a:bodyPr/>
          <a:lstStyle/>
          <a:p>
            <a:r>
              <a:rPr lang="en-US" dirty="0" smtClean="0"/>
              <a:t>Photometric stereo</a:t>
            </a:r>
          </a:p>
        </p:txBody>
      </p:sp>
      <p:sp>
        <p:nvSpPr>
          <p:cNvPr id="481283" name="Rectangle 3"/>
          <p:cNvSpPr>
            <a:spLocks noGrp="1" noChangeArrowheads="1"/>
          </p:cNvSpPr>
          <p:nvPr>
            <p:ph sz="quarter" idx="1"/>
          </p:nvPr>
        </p:nvSpPr>
        <p:spPr>
          <a:xfrm>
            <a:off x="381000" y="838200"/>
            <a:ext cx="8153400" cy="4114800"/>
          </a:xfrm>
        </p:spPr>
        <p:txBody>
          <a:bodyPr/>
          <a:lstStyle/>
          <a:p>
            <a:r>
              <a:rPr lang="en-US" dirty="0" smtClean="0"/>
              <a:t>Assume:</a:t>
            </a:r>
          </a:p>
          <a:p>
            <a:pPr lvl="1"/>
            <a:r>
              <a:rPr lang="en-US" dirty="0" smtClean="0"/>
              <a:t>A </a:t>
            </a:r>
            <a:r>
              <a:rPr lang="en-US" dirty="0" err="1" smtClean="0"/>
              <a:t>Lambertian</a:t>
            </a:r>
            <a:r>
              <a:rPr lang="en-US" dirty="0" smtClean="0"/>
              <a:t> object</a:t>
            </a:r>
          </a:p>
          <a:p>
            <a:pPr lvl="1"/>
            <a:r>
              <a:rPr lang="en-US" dirty="0" smtClean="0"/>
              <a:t>A </a:t>
            </a:r>
            <a:r>
              <a:rPr lang="en-US" i="1" dirty="0" smtClean="0"/>
              <a:t>local shading model</a:t>
            </a:r>
            <a:r>
              <a:rPr lang="en-US" dirty="0" smtClean="0"/>
              <a:t> (each point on a surface receives light only from sources visible at that point)</a:t>
            </a:r>
          </a:p>
          <a:p>
            <a:pPr lvl="1"/>
            <a:r>
              <a:rPr lang="en-US" dirty="0" smtClean="0"/>
              <a:t>A set of </a:t>
            </a:r>
            <a:r>
              <a:rPr lang="en-US" i="1" dirty="0" smtClean="0"/>
              <a:t>known</a:t>
            </a:r>
            <a:r>
              <a:rPr lang="en-US" dirty="0" smtClean="0"/>
              <a:t> light source directions</a:t>
            </a:r>
          </a:p>
          <a:p>
            <a:pPr lvl="1"/>
            <a:r>
              <a:rPr lang="en-US" dirty="0" smtClean="0"/>
              <a:t>A set of pictures of an object, obtained in exactly the same camera/object configuration but using different sources</a:t>
            </a:r>
          </a:p>
          <a:p>
            <a:pPr lvl="1"/>
            <a:r>
              <a:rPr lang="en-US" dirty="0" smtClean="0"/>
              <a:t>Orthographic projection</a:t>
            </a:r>
          </a:p>
          <a:p>
            <a:r>
              <a:rPr lang="en-US" dirty="0" smtClean="0"/>
              <a:t>Goal: reconstruct object shape and albedo</a:t>
            </a:r>
          </a:p>
        </p:txBody>
      </p:sp>
      <p:sp>
        <p:nvSpPr>
          <p:cNvPr id="12295" name="Text Box 10"/>
          <p:cNvSpPr txBox="1">
            <a:spLocks noChangeArrowheads="1"/>
          </p:cNvSpPr>
          <p:nvPr/>
        </p:nvSpPr>
        <p:spPr bwMode="auto">
          <a:xfrm>
            <a:off x="6642100" y="5543550"/>
            <a:ext cx="520700" cy="457200"/>
          </a:xfrm>
          <a:prstGeom prst="rect">
            <a:avLst/>
          </a:prstGeom>
          <a:noFill/>
          <a:ln w="9525">
            <a:noFill/>
            <a:miter lim="800000"/>
            <a:headEnd/>
            <a:tailEnd/>
          </a:ln>
        </p:spPr>
        <p:txBody>
          <a:bodyPr>
            <a:spAutoFit/>
          </a:bodyPr>
          <a:lstStyle/>
          <a:p>
            <a:r>
              <a:rPr lang="en-US" i="1">
                <a:latin typeface="Times New Roman" pitchFamily="18" charset="0"/>
              </a:rPr>
              <a:t>S</a:t>
            </a:r>
            <a:r>
              <a:rPr lang="en-US" baseline="-10000">
                <a:latin typeface="Times New Roman" pitchFamily="18" charset="0"/>
              </a:rPr>
              <a:t>n</a:t>
            </a:r>
          </a:p>
        </p:txBody>
      </p:sp>
      <p:grpSp>
        <p:nvGrpSpPr>
          <p:cNvPr id="12296" name="Group 27"/>
          <p:cNvGrpSpPr>
            <a:grpSpLocks/>
          </p:cNvGrpSpPr>
          <p:nvPr/>
        </p:nvGrpSpPr>
        <p:grpSpPr bwMode="auto">
          <a:xfrm>
            <a:off x="2209800" y="4419600"/>
            <a:ext cx="4783138" cy="2319338"/>
            <a:chOff x="1392" y="2784"/>
            <a:chExt cx="3013" cy="1461"/>
          </a:xfrm>
        </p:grpSpPr>
        <p:sp>
          <p:nvSpPr>
            <p:cNvPr id="12298" name="AutoShape 14"/>
            <p:cNvSpPr>
              <a:spLocks noChangeArrowheads="1"/>
            </p:cNvSpPr>
            <p:nvPr/>
          </p:nvSpPr>
          <p:spPr bwMode="auto">
            <a:xfrm flipV="1">
              <a:off x="2922" y="3114"/>
              <a:ext cx="280" cy="236"/>
            </a:xfrm>
            <a:custGeom>
              <a:avLst/>
              <a:gdLst>
                <a:gd name="T0" fmla="*/ 0 w 21600"/>
                <a:gd name="T1" fmla="*/ 0 h 21600"/>
                <a:gd name="T2" fmla="*/ 0 w 21600"/>
                <a:gd name="T3" fmla="*/ 0 h 21600"/>
                <a:gd name="T4" fmla="*/ 0 w 21600"/>
                <a:gd name="T5" fmla="*/ 0 h 21600"/>
                <a:gd name="T6" fmla="*/ 0 w 21600"/>
                <a:gd name="T7" fmla="*/ 0 h 21600"/>
                <a:gd name="T8" fmla="*/ 0 60000 65536"/>
                <a:gd name="T9" fmla="*/ 0 60000 65536"/>
                <a:gd name="T10" fmla="*/ 0 60000 65536"/>
                <a:gd name="T11" fmla="*/ 0 60000 65536"/>
                <a:gd name="T12" fmla="*/ 4474 w 21600"/>
                <a:gd name="T13" fmla="*/ 4485 h 21600"/>
                <a:gd name="T14" fmla="*/ 17126 w 21600"/>
                <a:gd name="T15" fmla="*/ 17115 h 21600"/>
              </a:gdLst>
              <a:ahLst/>
              <a:cxnLst>
                <a:cxn ang="T8">
                  <a:pos x="T0" y="T1"/>
                </a:cxn>
                <a:cxn ang="T9">
                  <a:pos x="T2" y="T3"/>
                </a:cxn>
                <a:cxn ang="T10">
                  <a:pos x="T4" y="T5"/>
                </a:cxn>
                <a:cxn ang="T11">
                  <a:pos x="T6" y="T7"/>
                </a:cxn>
              </a:cxnLst>
              <a:rect l="T12" t="T13" r="T14" b="T15"/>
              <a:pathLst>
                <a:path w="21600" h="21600">
                  <a:moveTo>
                    <a:pt x="0" y="0"/>
                  </a:moveTo>
                  <a:lnTo>
                    <a:pt x="5400" y="21600"/>
                  </a:lnTo>
                  <a:lnTo>
                    <a:pt x="16200" y="21600"/>
                  </a:lnTo>
                  <a:lnTo>
                    <a:pt x="21600" y="0"/>
                  </a:lnTo>
                  <a:close/>
                </a:path>
              </a:pathLst>
            </a:custGeom>
            <a:solidFill>
              <a:srgbClr val="FFFF99"/>
            </a:solidFill>
            <a:ln w="9525">
              <a:solidFill>
                <a:schemeClr val="tx1"/>
              </a:solidFill>
              <a:miter lim="800000"/>
              <a:headEnd/>
              <a:tailEnd/>
            </a:ln>
          </p:spPr>
          <p:txBody>
            <a:bodyPr wrap="none" anchor="ctr"/>
            <a:lstStyle/>
            <a:p>
              <a:endParaRPr lang="en-US"/>
            </a:p>
          </p:txBody>
        </p:sp>
        <p:sp>
          <p:nvSpPr>
            <p:cNvPr id="12299" name="Line 6"/>
            <p:cNvSpPr>
              <a:spLocks noChangeShapeType="1"/>
            </p:cNvSpPr>
            <p:nvPr/>
          </p:nvSpPr>
          <p:spPr bwMode="auto">
            <a:xfrm flipH="1">
              <a:off x="3670" y="3491"/>
              <a:ext cx="328" cy="330"/>
            </a:xfrm>
            <a:prstGeom prst="line">
              <a:avLst/>
            </a:prstGeom>
            <a:noFill/>
            <a:ln w="9525">
              <a:solidFill>
                <a:schemeClr val="tx1"/>
              </a:solidFill>
              <a:round/>
              <a:headEnd/>
              <a:tailEnd type="triangle" w="med" len="med"/>
            </a:ln>
          </p:spPr>
          <p:txBody>
            <a:bodyPr/>
            <a:lstStyle/>
            <a:p>
              <a:endParaRPr lang="en-US"/>
            </a:p>
          </p:txBody>
        </p:sp>
        <p:graphicFrame>
          <p:nvGraphicFramePr>
            <p:cNvPr id="12290" name="Object 7"/>
            <p:cNvGraphicFramePr>
              <a:graphicFrameLocks noChangeAspect="1"/>
            </p:cNvGraphicFramePr>
            <p:nvPr/>
          </p:nvGraphicFramePr>
          <p:xfrm>
            <a:off x="3998" y="3114"/>
            <a:ext cx="407" cy="399"/>
          </p:xfrm>
          <a:graphic>
            <a:graphicData uri="http://schemas.openxmlformats.org/presentationml/2006/ole">
              <mc:AlternateContent xmlns:mc="http://schemas.openxmlformats.org/markup-compatibility/2006">
                <mc:Choice xmlns:v="urn:schemas-microsoft-com:vml" Requires="v">
                  <p:oleObj spid="_x0000_s12521" name="Image" r:id="rId4" imgW="2539683" imgH="2514286" progId="Photoshop.Image.10">
                    <p:embed/>
                  </p:oleObj>
                </mc:Choice>
                <mc:Fallback>
                  <p:oleObj name="Image" r:id="rId4" imgW="2539683" imgH="2514286" progId="Photoshop.Image.10">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98" y="3114"/>
                          <a:ext cx="407"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00" name="Freeform 11"/>
            <p:cNvSpPr>
              <a:spLocks/>
            </p:cNvSpPr>
            <p:nvPr/>
          </p:nvSpPr>
          <p:spPr bwMode="auto">
            <a:xfrm>
              <a:off x="1659" y="3656"/>
              <a:ext cx="2479" cy="589"/>
            </a:xfrm>
            <a:custGeom>
              <a:avLst/>
              <a:gdLst>
                <a:gd name="T0" fmla="*/ 0 w 2544"/>
                <a:gd name="T1" fmla="*/ 578 h 600"/>
                <a:gd name="T2" fmla="*/ 579 w 2544"/>
                <a:gd name="T3" fmla="*/ 435 h 600"/>
                <a:gd name="T4" fmla="*/ 957 w 2544"/>
                <a:gd name="T5" fmla="*/ 70 h 600"/>
                <a:gd name="T6" fmla="*/ 1687 w 2544"/>
                <a:gd name="T7" fmla="*/ 70 h 600"/>
                <a:gd name="T8" fmla="*/ 2051 w 2544"/>
                <a:gd name="T9" fmla="*/ 486 h 600"/>
                <a:gd name="T10" fmla="*/ 2416 w 2544"/>
                <a:gd name="T11" fmla="*/ 578 h 600"/>
                <a:gd name="T12" fmla="*/ 0 60000 65536"/>
                <a:gd name="T13" fmla="*/ 0 60000 65536"/>
                <a:gd name="T14" fmla="*/ 0 60000 65536"/>
                <a:gd name="T15" fmla="*/ 0 60000 65536"/>
                <a:gd name="T16" fmla="*/ 0 60000 65536"/>
                <a:gd name="T17" fmla="*/ 0 60000 65536"/>
                <a:gd name="T18" fmla="*/ 0 w 2544"/>
                <a:gd name="T19" fmla="*/ 0 h 600"/>
                <a:gd name="T20" fmla="*/ 2544 w 2544"/>
                <a:gd name="T21" fmla="*/ 600 h 600"/>
              </a:gdLst>
              <a:ahLst/>
              <a:cxnLst>
                <a:cxn ang="T12">
                  <a:pos x="T0" y="T1"/>
                </a:cxn>
                <a:cxn ang="T13">
                  <a:pos x="T2" y="T3"/>
                </a:cxn>
                <a:cxn ang="T14">
                  <a:pos x="T4" y="T5"/>
                </a:cxn>
                <a:cxn ang="T15">
                  <a:pos x="T6" y="T7"/>
                </a:cxn>
                <a:cxn ang="T16">
                  <a:pos x="T8" y="T9"/>
                </a:cxn>
                <a:cxn ang="T17">
                  <a:pos x="T10" y="T11"/>
                </a:cxn>
              </a:cxnLst>
              <a:rect l="T18" t="T19" r="T20" b="T21"/>
              <a:pathLst>
                <a:path w="2544" h="600">
                  <a:moveTo>
                    <a:pt x="0" y="600"/>
                  </a:moveTo>
                  <a:cubicBezTo>
                    <a:pt x="102" y="575"/>
                    <a:pt x="442" y="539"/>
                    <a:pt x="610" y="451"/>
                  </a:cubicBezTo>
                  <a:cubicBezTo>
                    <a:pt x="778" y="363"/>
                    <a:pt x="814" y="135"/>
                    <a:pt x="1008" y="72"/>
                  </a:cubicBezTo>
                  <a:cubicBezTo>
                    <a:pt x="1202" y="9"/>
                    <a:pt x="1584" y="0"/>
                    <a:pt x="1776" y="72"/>
                  </a:cubicBezTo>
                  <a:cubicBezTo>
                    <a:pt x="1968" y="144"/>
                    <a:pt x="2032" y="416"/>
                    <a:pt x="2160" y="504"/>
                  </a:cubicBezTo>
                  <a:cubicBezTo>
                    <a:pt x="2288" y="592"/>
                    <a:pt x="2480" y="584"/>
                    <a:pt x="2544" y="600"/>
                  </a:cubicBezTo>
                </a:path>
              </a:pathLst>
            </a:custGeom>
            <a:noFill/>
            <a:ln w="9525">
              <a:solidFill>
                <a:schemeClr val="tx1"/>
              </a:solidFill>
              <a:round/>
              <a:headEnd/>
              <a:tailEnd/>
            </a:ln>
          </p:spPr>
          <p:txBody>
            <a:bodyPr/>
            <a:lstStyle/>
            <a:p>
              <a:endParaRPr lang="en-US"/>
            </a:p>
          </p:txBody>
        </p:sp>
        <p:sp>
          <p:nvSpPr>
            <p:cNvPr id="12301" name="Text Box 12"/>
            <p:cNvSpPr txBox="1">
              <a:spLocks noChangeArrowheads="1"/>
            </p:cNvSpPr>
            <p:nvPr/>
          </p:nvSpPr>
          <p:spPr bwMode="auto">
            <a:xfrm>
              <a:off x="2827" y="3894"/>
              <a:ext cx="437" cy="288"/>
            </a:xfrm>
            <a:prstGeom prst="rect">
              <a:avLst/>
            </a:prstGeom>
            <a:noFill/>
            <a:ln w="9525">
              <a:noFill/>
              <a:miter lim="800000"/>
              <a:headEnd/>
              <a:tailEnd/>
            </a:ln>
          </p:spPr>
          <p:txBody>
            <a:bodyPr wrap="none">
              <a:spAutoFit/>
            </a:bodyPr>
            <a:lstStyle/>
            <a:p>
              <a:r>
                <a:rPr lang="en-US"/>
                <a:t>???</a:t>
              </a:r>
            </a:p>
          </p:txBody>
        </p:sp>
        <p:sp>
          <p:nvSpPr>
            <p:cNvPr id="12302" name="Rectangle 13"/>
            <p:cNvSpPr>
              <a:spLocks noChangeArrowheads="1"/>
            </p:cNvSpPr>
            <p:nvPr/>
          </p:nvSpPr>
          <p:spPr bwMode="auto">
            <a:xfrm>
              <a:off x="2922" y="2784"/>
              <a:ext cx="280" cy="424"/>
            </a:xfrm>
            <a:prstGeom prst="rect">
              <a:avLst/>
            </a:prstGeom>
            <a:solidFill>
              <a:srgbClr val="FF99CC"/>
            </a:solidFill>
            <a:ln w="9525">
              <a:solidFill>
                <a:schemeClr val="tx1"/>
              </a:solidFill>
              <a:miter lim="800000"/>
              <a:headEnd/>
              <a:tailEnd/>
            </a:ln>
          </p:spPr>
          <p:txBody>
            <a:bodyPr wrap="none" anchor="ctr"/>
            <a:lstStyle/>
            <a:p>
              <a:endParaRPr lang="en-US"/>
            </a:p>
          </p:txBody>
        </p:sp>
        <p:sp>
          <p:nvSpPr>
            <p:cNvPr id="12303" name="Line 15"/>
            <p:cNvSpPr>
              <a:spLocks noChangeShapeType="1"/>
            </p:cNvSpPr>
            <p:nvPr/>
          </p:nvSpPr>
          <p:spPr bwMode="auto">
            <a:xfrm flipH="1">
              <a:off x="3062" y="2878"/>
              <a:ext cx="0" cy="707"/>
            </a:xfrm>
            <a:prstGeom prst="line">
              <a:avLst/>
            </a:prstGeom>
            <a:noFill/>
            <a:ln w="9525">
              <a:solidFill>
                <a:schemeClr val="tx1"/>
              </a:solidFill>
              <a:round/>
              <a:headEnd/>
              <a:tailEnd type="triangle" w="med" len="med"/>
            </a:ln>
          </p:spPr>
          <p:txBody>
            <a:bodyPr/>
            <a:lstStyle/>
            <a:p>
              <a:endParaRPr lang="en-US"/>
            </a:p>
          </p:txBody>
        </p:sp>
        <p:sp>
          <p:nvSpPr>
            <p:cNvPr id="12304" name="Line 19"/>
            <p:cNvSpPr>
              <a:spLocks noChangeShapeType="1"/>
            </p:cNvSpPr>
            <p:nvPr/>
          </p:nvSpPr>
          <p:spPr bwMode="auto">
            <a:xfrm>
              <a:off x="1799" y="3774"/>
              <a:ext cx="421" cy="236"/>
            </a:xfrm>
            <a:prstGeom prst="line">
              <a:avLst/>
            </a:prstGeom>
            <a:noFill/>
            <a:ln w="9525">
              <a:solidFill>
                <a:schemeClr val="tx1"/>
              </a:solidFill>
              <a:round/>
              <a:headEnd/>
              <a:tailEnd type="triangle" w="med" len="med"/>
            </a:ln>
          </p:spPr>
          <p:txBody>
            <a:bodyPr/>
            <a:lstStyle/>
            <a:p>
              <a:endParaRPr lang="en-US"/>
            </a:p>
          </p:txBody>
        </p:sp>
        <p:graphicFrame>
          <p:nvGraphicFramePr>
            <p:cNvPr id="12291" name="Object 20"/>
            <p:cNvGraphicFramePr>
              <a:graphicFrameLocks noChangeAspect="1"/>
            </p:cNvGraphicFramePr>
            <p:nvPr/>
          </p:nvGraphicFramePr>
          <p:xfrm>
            <a:off x="1392" y="3444"/>
            <a:ext cx="407" cy="399"/>
          </p:xfrm>
          <a:graphic>
            <a:graphicData uri="http://schemas.openxmlformats.org/presentationml/2006/ole">
              <mc:AlternateContent xmlns:mc="http://schemas.openxmlformats.org/markup-compatibility/2006">
                <mc:Choice xmlns:v="urn:schemas-microsoft-com:vml" Requires="v">
                  <p:oleObj spid="_x0000_s12522" name="Image" r:id="rId6" imgW="2539683" imgH="2514286" progId="Photoshop.Image.10">
                    <p:embed/>
                  </p:oleObj>
                </mc:Choice>
                <mc:Fallback>
                  <p:oleObj name="Image" r:id="rId6" imgW="2539683" imgH="2514286" progId="Photoshop.Image.10">
                    <p:embed/>
                    <p:pic>
                      <p:nvPicPr>
                        <p:cNvPr id="0" name="Object 2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92" y="3444"/>
                          <a:ext cx="407"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05" name="Text Box 21"/>
            <p:cNvSpPr txBox="1">
              <a:spLocks noChangeArrowheads="1"/>
            </p:cNvSpPr>
            <p:nvPr/>
          </p:nvSpPr>
          <p:spPr bwMode="auto">
            <a:xfrm>
              <a:off x="1392" y="3821"/>
              <a:ext cx="528" cy="288"/>
            </a:xfrm>
            <a:prstGeom prst="rect">
              <a:avLst/>
            </a:prstGeom>
            <a:noFill/>
            <a:ln w="9525">
              <a:noFill/>
              <a:miter lim="800000"/>
              <a:headEnd/>
              <a:tailEnd/>
            </a:ln>
          </p:spPr>
          <p:txBody>
            <a:bodyPr>
              <a:spAutoFit/>
            </a:bodyPr>
            <a:lstStyle/>
            <a:p>
              <a:r>
                <a:rPr lang="en-US" i="1">
                  <a:latin typeface="Times New Roman" pitchFamily="18" charset="0"/>
                </a:rPr>
                <a:t>S</a:t>
              </a:r>
              <a:r>
                <a:rPr lang="en-US" baseline="-10000">
                  <a:latin typeface="Times New Roman" pitchFamily="18" charset="0"/>
                </a:rPr>
                <a:t>1</a:t>
              </a:r>
            </a:p>
          </p:txBody>
        </p:sp>
        <p:sp>
          <p:nvSpPr>
            <p:cNvPr id="12306" name="Line 22"/>
            <p:cNvSpPr>
              <a:spLocks noChangeShapeType="1"/>
            </p:cNvSpPr>
            <p:nvPr/>
          </p:nvSpPr>
          <p:spPr bwMode="auto">
            <a:xfrm>
              <a:off x="2361" y="3303"/>
              <a:ext cx="233" cy="377"/>
            </a:xfrm>
            <a:prstGeom prst="line">
              <a:avLst/>
            </a:prstGeom>
            <a:noFill/>
            <a:ln w="9525">
              <a:solidFill>
                <a:schemeClr val="tx1"/>
              </a:solidFill>
              <a:round/>
              <a:headEnd/>
              <a:tailEnd type="triangle" w="med" len="med"/>
            </a:ln>
          </p:spPr>
          <p:txBody>
            <a:bodyPr/>
            <a:lstStyle/>
            <a:p>
              <a:endParaRPr lang="en-US"/>
            </a:p>
          </p:txBody>
        </p:sp>
        <p:graphicFrame>
          <p:nvGraphicFramePr>
            <p:cNvPr id="12292" name="Object 23"/>
            <p:cNvGraphicFramePr>
              <a:graphicFrameLocks noChangeAspect="1"/>
            </p:cNvGraphicFramePr>
            <p:nvPr/>
          </p:nvGraphicFramePr>
          <p:xfrm>
            <a:off x="2000" y="2925"/>
            <a:ext cx="407" cy="399"/>
          </p:xfrm>
          <a:graphic>
            <a:graphicData uri="http://schemas.openxmlformats.org/presentationml/2006/ole">
              <mc:AlternateContent xmlns:mc="http://schemas.openxmlformats.org/markup-compatibility/2006">
                <mc:Choice xmlns:v="urn:schemas-microsoft-com:vml" Requires="v">
                  <p:oleObj spid="_x0000_s12523" name="Image" r:id="rId7" imgW="2539683" imgH="2514286" progId="Photoshop.Image.10">
                    <p:embed/>
                  </p:oleObj>
                </mc:Choice>
                <mc:Fallback>
                  <p:oleObj name="Image" r:id="rId7" imgW="2539683" imgH="2514286" progId="Photoshop.Image.10">
                    <p:embed/>
                    <p:pic>
                      <p:nvPicPr>
                        <p:cNvPr id="0"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0" y="2925"/>
                          <a:ext cx="407" cy="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2307" name="Text Box 24"/>
            <p:cNvSpPr txBox="1">
              <a:spLocks noChangeArrowheads="1"/>
            </p:cNvSpPr>
            <p:nvPr/>
          </p:nvSpPr>
          <p:spPr bwMode="auto">
            <a:xfrm>
              <a:off x="1965" y="3304"/>
              <a:ext cx="483" cy="288"/>
            </a:xfrm>
            <a:prstGeom prst="rect">
              <a:avLst/>
            </a:prstGeom>
            <a:noFill/>
            <a:ln w="9525">
              <a:noFill/>
              <a:miter lim="800000"/>
              <a:headEnd/>
              <a:tailEnd/>
            </a:ln>
          </p:spPr>
          <p:txBody>
            <a:bodyPr>
              <a:spAutoFit/>
            </a:bodyPr>
            <a:lstStyle/>
            <a:p>
              <a:r>
                <a:rPr lang="en-US" i="1">
                  <a:latin typeface="Times New Roman" pitchFamily="18" charset="0"/>
                </a:rPr>
                <a:t>S</a:t>
              </a:r>
              <a:r>
                <a:rPr lang="en-US" baseline="-10000">
                  <a:latin typeface="Times New Roman" pitchFamily="18" charset="0"/>
                </a:rPr>
                <a:t>2</a:t>
              </a:r>
            </a:p>
          </p:txBody>
        </p:sp>
      </p:grpSp>
      <p:sp>
        <p:nvSpPr>
          <p:cNvPr id="12297" name="Text Box 26"/>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812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812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812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8128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8128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8128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8128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283" grpId="0" build="p" bldLvl="2"/>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4"/>
          <p:cNvSpPr>
            <a:spLocks noGrp="1" noChangeArrowheads="1"/>
          </p:cNvSpPr>
          <p:nvPr>
            <p:ph type="title"/>
          </p:nvPr>
        </p:nvSpPr>
        <p:spPr>
          <a:xfrm>
            <a:off x="457200" y="0"/>
            <a:ext cx="7467600" cy="1143000"/>
          </a:xfrm>
        </p:spPr>
        <p:txBody>
          <a:bodyPr/>
          <a:lstStyle/>
          <a:p>
            <a:r>
              <a:rPr lang="en-US" dirty="0" smtClean="0"/>
              <a:t>Surface model: </a:t>
            </a:r>
            <a:r>
              <a:rPr lang="en-US" dirty="0" err="1" smtClean="0"/>
              <a:t>Monge</a:t>
            </a:r>
            <a:r>
              <a:rPr lang="en-US" dirty="0" smtClean="0"/>
              <a:t> patch</a:t>
            </a:r>
          </a:p>
        </p:txBody>
      </p:sp>
      <p:pic>
        <p:nvPicPr>
          <p:cNvPr id="25603" name="Picture 2"/>
          <p:cNvPicPr>
            <a:picLocks noChangeAspect="1" noChangeArrowheads="1"/>
          </p:cNvPicPr>
          <p:nvPr/>
        </p:nvPicPr>
        <p:blipFill>
          <a:blip r:embed="rId3" cstate="print"/>
          <a:srcRect/>
          <a:stretch>
            <a:fillRect/>
          </a:stretch>
        </p:blipFill>
        <p:spPr bwMode="auto">
          <a:xfrm>
            <a:off x="823913" y="1435100"/>
            <a:ext cx="7494587" cy="3987800"/>
          </a:xfrm>
          <a:prstGeom prst="rect">
            <a:avLst/>
          </a:prstGeom>
          <a:noFill/>
          <a:ln w="9525">
            <a:noFill/>
            <a:miter lim="800000"/>
            <a:headEnd/>
            <a:tailEnd/>
          </a:ln>
        </p:spPr>
      </p:pic>
      <p:sp>
        <p:nvSpPr>
          <p:cNvPr id="25605" name="Text Box 7"/>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33511" name="Object 7"/>
          <p:cNvGraphicFramePr>
            <a:graphicFrameLocks noChangeAspect="1"/>
          </p:cNvGraphicFramePr>
          <p:nvPr/>
        </p:nvGraphicFramePr>
        <p:xfrm>
          <a:off x="1828800" y="4038600"/>
          <a:ext cx="5715000" cy="2187575"/>
        </p:xfrm>
        <a:graphic>
          <a:graphicData uri="http://schemas.openxmlformats.org/presentationml/2006/ole">
            <mc:AlternateContent xmlns:mc="http://schemas.openxmlformats.org/markup-compatibility/2006">
              <mc:Choice xmlns:v="urn:schemas-microsoft-com:vml" Requires="v">
                <p:oleObj spid="_x0000_s13392" name="Equation" r:id="rId4" imgW="2019240" imgH="990360" progId="Equation.3">
                  <p:embed/>
                </p:oleObj>
              </mc:Choice>
              <mc:Fallback>
                <p:oleObj name="Equation" r:id="rId4" imgW="2019240" imgH="990360" progId="Equation.3">
                  <p:embed/>
                  <p:pic>
                    <p:nvPicPr>
                      <p:cNvPr id="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28800" y="4038600"/>
                        <a:ext cx="5715000"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3315" name="Rectangle 2"/>
          <p:cNvSpPr>
            <a:spLocks noGrp="1" noChangeArrowheads="1"/>
          </p:cNvSpPr>
          <p:nvPr>
            <p:ph type="title"/>
          </p:nvPr>
        </p:nvSpPr>
        <p:spPr>
          <a:xfrm>
            <a:off x="436562" y="76200"/>
            <a:ext cx="7467600" cy="762000"/>
          </a:xfrm>
        </p:spPr>
        <p:txBody>
          <a:bodyPr/>
          <a:lstStyle/>
          <a:p>
            <a:r>
              <a:rPr lang="en-GB" dirty="0" smtClean="0"/>
              <a:t>Image model</a:t>
            </a:r>
          </a:p>
        </p:txBody>
      </p:sp>
      <p:sp>
        <p:nvSpPr>
          <p:cNvPr id="533507" name="Rectangle 3"/>
          <p:cNvSpPr>
            <a:spLocks noGrp="1" noChangeArrowheads="1"/>
          </p:cNvSpPr>
          <p:nvPr>
            <p:ph sz="quarter" idx="1"/>
          </p:nvPr>
        </p:nvSpPr>
        <p:spPr>
          <a:xfrm>
            <a:off x="381000" y="1219200"/>
            <a:ext cx="8305800" cy="2971800"/>
          </a:xfrm>
        </p:spPr>
        <p:txBody>
          <a:bodyPr/>
          <a:lstStyle/>
          <a:p>
            <a:pPr>
              <a:buFontTx/>
              <a:buChar char="•"/>
            </a:pPr>
            <a:r>
              <a:rPr lang="en-GB" dirty="0" smtClean="0"/>
              <a:t>Known: source vectors </a:t>
            </a:r>
            <a:r>
              <a:rPr lang="en-GB" i="1" dirty="0" err="1" smtClean="0">
                <a:latin typeface="Times New Roman" pitchFamily="18" charset="0"/>
                <a:cs typeface="Times New Roman" pitchFamily="18" charset="0"/>
              </a:rPr>
              <a:t>S</a:t>
            </a:r>
            <a:r>
              <a:rPr lang="en-GB" i="1" baseline="-10000" dirty="0" err="1" smtClean="0">
                <a:latin typeface="Times New Roman" pitchFamily="18" charset="0"/>
                <a:cs typeface="Times New Roman" pitchFamily="18" charset="0"/>
              </a:rPr>
              <a:t>j</a:t>
            </a:r>
            <a:r>
              <a:rPr lang="en-GB" i="1" baseline="-10000" dirty="0" smtClean="0">
                <a:latin typeface="Times New Roman" pitchFamily="18" charset="0"/>
                <a:cs typeface="Times New Roman" pitchFamily="18" charset="0"/>
              </a:rPr>
              <a:t> </a:t>
            </a:r>
            <a:r>
              <a:rPr lang="en-GB" dirty="0" smtClean="0"/>
              <a:t>and pixel values </a:t>
            </a:r>
            <a:r>
              <a:rPr lang="en-GB" i="1" dirty="0" err="1" smtClean="0">
                <a:latin typeface="Times New Roman" pitchFamily="18" charset="0"/>
                <a:cs typeface="Times New Roman" pitchFamily="18" charset="0"/>
              </a:rPr>
              <a:t>I</a:t>
            </a:r>
            <a:r>
              <a:rPr lang="en-GB" i="1" baseline="-10000" dirty="0" err="1" smtClean="0">
                <a:latin typeface="Times New Roman" pitchFamily="18" charset="0"/>
                <a:cs typeface="Times New Roman" pitchFamily="18" charset="0"/>
              </a:rPr>
              <a:t>j</a:t>
            </a:r>
            <a:r>
              <a:rPr lang="en-GB" dirty="0"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x</a:t>
            </a:r>
            <a:r>
              <a:rPr lang="en-GB" dirty="0" err="1"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y</a:t>
            </a:r>
            <a:r>
              <a:rPr lang="en-GB" dirty="0" smtClean="0">
                <a:latin typeface="Times New Roman" pitchFamily="18" charset="0"/>
                <a:cs typeface="Times New Roman" pitchFamily="18" charset="0"/>
              </a:rPr>
              <a:t>)</a:t>
            </a:r>
          </a:p>
          <a:p>
            <a:pPr>
              <a:buFontTx/>
              <a:buChar char="•"/>
            </a:pPr>
            <a:r>
              <a:rPr lang="en-GB" dirty="0" smtClean="0"/>
              <a:t>We also assume that the response function of the camera is a linear scaling by a factor of </a:t>
            </a:r>
            <a:r>
              <a:rPr lang="en-GB" i="1" dirty="0" smtClean="0">
                <a:latin typeface="Times New Roman" pitchFamily="18" charset="0"/>
                <a:cs typeface="Times New Roman" pitchFamily="18" charset="0"/>
              </a:rPr>
              <a:t>k</a:t>
            </a:r>
            <a:r>
              <a:rPr lang="en-GB" dirty="0" smtClean="0"/>
              <a:t>  </a:t>
            </a:r>
          </a:p>
          <a:p>
            <a:pPr>
              <a:buFontTx/>
              <a:buChar char="•"/>
            </a:pPr>
            <a:r>
              <a:rPr lang="en-GB" dirty="0" smtClean="0"/>
              <a:t>Combine the unknown normal </a:t>
            </a:r>
            <a:r>
              <a:rPr lang="en-GB" i="1" dirty="0" smtClean="0">
                <a:latin typeface="Times New Roman" pitchFamily="18" charset="0"/>
                <a:cs typeface="Times New Roman" pitchFamily="18" charset="0"/>
              </a:rPr>
              <a:t>N</a:t>
            </a:r>
            <a:r>
              <a:rPr lang="en-GB" dirty="0"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x</a:t>
            </a:r>
            <a:r>
              <a:rPr lang="en-GB" dirty="0" err="1"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y</a:t>
            </a:r>
            <a:r>
              <a:rPr lang="en-GB" dirty="0" smtClean="0">
                <a:latin typeface="Times New Roman" pitchFamily="18" charset="0"/>
                <a:cs typeface="Times New Roman" pitchFamily="18" charset="0"/>
              </a:rPr>
              <a:t>)</a:t>
            </a:r>
            <a:r>
              <a:rPr lang="en-GB" dirty="0" smtClean="0"/>
              <a:t> and </a:t>
            </a:r>
            <a:r>
              <a:rPr lang="en-GB" dirty="0" err="1" smtClean="0"/>
              <a:t>albedo</a:t>
            </a:r>
            <a:r>
              <a:rPr lang="en-GB" dirty="0" smtClean="0"/>
              <a:t> </a:t>
            </a:r>
            <a:r>
              <a:rPr lang="el-GR" i="1" dirty="0" smtClean="0">
                <a:latin typeface="Times New Roman" pitchFamily="18" charset="0"/>
                <a:cs typeface="Times New Roman" pitchFamily="18" charset="0"/>
              </a:rPr>
              <a:t>ρ</a:t>
            </a:r>
            <a:r>
              <a:rPr lang="en-GB" dirty="0"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x</a:t>
            </a:r>
            <a:r>
              <a:rPr lang="en-GB" dirty="0" err="1" smtClean="0">
                <a:latin typeface="Times New Roman" pitchFamily="18" charset="0"/>
                <a:cs typeface="Times New Roman" pitchFamily="18" charset="0"/>
              </a:rPr>
              <a:t>,</a:t>
            </a:r>
            <a:r>
              <a:rPr lang="en-GB" i="1" dirty="0" err="1" smtClean="0">
                <a:latin typeface="Times New Roman" pitchFamily="18" charset="0"/>
                <a:cs typeface="Times New Roman" pitchFamily="18" charset="0"/>
              </a:rPr>
              <a:t>y</a:t>
            </a:r>
            <a:r>
              <a:rPr lang="en-GB" dirty="0" smtClean="0">
                <a:latin typeface="Times New Roman" pitchFamily="18" charset="0"/>
                <a:cs typeface="Times New Roman" pitchFamily="18" charset="0"/>
              </a:rPr>
              <a:t>)</a:t>
            </a:r>
            <a:r>
              <a:rPr lang="en-US" dirty="0" smtClean="0">
                <a:latin typeface="Times New Roman" pitchFamily="18" charset="0"/>
                <a:cs typeface="Times New Roman" pitchFamily="18" charset="0"/>
              </a:rPr>
              <a:t> </a:t>
            </a:r>
            <a:r>
              <a:rPr lang="en-GB" dirty="0" smtClean="0"/>
              <a:t>into one vector </a:t>
            </a:r>
            <a:r>
              <a:rPr lang="en-GB" i="1" dirty="0" smtClean="0">
                <a:latin typeface="Times New Roman" pitchFamily="18" charset="0"/>
                <a:cs typeface="Times New Roman" pitchFamily="18" charset="0"/>
              </a:rPr>
              <a:t>g</a:t>
            </a:r>
            <a:r>
              <a:rPr lang="en-GB" dirty="0" smtClean="0"/>
              <a:t>, and the scaling constant </a:t>
            </a:r>
            <a:r>
              <a:rPr lang="en-GB" i="1" dirty="0" smtClean="0">
                <a:latin typeface="Times New Roman" pitchFamily="18" charset="0"/>
                <a:cs typeface="Times New Roman" pitchFamily="18" charset="0"/>
              </a:rPr>
              <a:t>k</a:t>
            </a:r>
            <a:r>
              <a:rPr lang="en-GB" dirty="0" smtClean="0"/>
              <a:t> and source vectors </a:t>
            </a:r>
            <a:r>
              <a:rPr lang="en-GB" i="1" dirty="0" err="1" smtClean="0">
                <a:latin typeface="Times New Roman" pitchFamily="18" charset="0"/>
                <a:cs typeface="Times New Roman" pitchFamily="18" charset="0"/>
              </a:rPr>
              <a:t>S</a:t>
            </a:r>
            <a:r>
              <a:rPr lang="en-GB" i="1" baseline="-10000" dirty="0" err="1" smtClean="0">
                <a:latin typeface="Times New Roman" pitchFamily="18" charset="0"/>
                <a:cs typeface="Times New Roman" pitchFamily="18" charset="0"/>
              </a:rPr>
              <a:t>j</a:t>
            </a:r>
            <a:r>
              <a:rPr lang="en-GB" i="1" baseline="-10000" dirty="0" smtClean="0">
                <a:latin typeface="Times New Roman" pitchFamily="18" charset="0"/>
                <a:cs typeface="Times New Roman" pitchFamily="18" charset="0"/>
              </a:rPr>
              <a:t> </a:t>
            </a:r>
            <a:r>
              <a:rPr lang="en-GB" i="1" baseline="-10000" dirty="0" smtClean="0"/>
              <a:t> </a:t>
            </a:r>
            <a:r>
              <a:rPr lang="en-GB" dirty="0" smtClean="0"/>
              <a:t>into another vector </a:t>
            </a:r>
            <a:r>
              <a:rPr lang="en-GB" i="1" dirty="0" err="1" smtClean="0">
                <a:latin typeface="Times New Roman" pitchFamily="18" charset="0"/>
                <a:cs typeface="Times New Roman" pitchFamily="18" charset="0"/>
              </a:rPr>
              <a:t>V</a:t>
            </a:r>
            <a:r>
              <a:rPr lang="en-GB" i="1" baseline="-10000" dirty="0" err="1" smtClean="0">
                <a:latin typeface="Times New Roman" pitchFamily="18" charset="0"/>
                <a:cs typeface="Times New Roman" pitchFamily="18" charset="0"/>
              </a:rPr>
              <a:t>j</a:t>
            </a:r>
            <a:r>
              <a:rPr lang="en-GB" dirty="0" smtClean="0"/>
              <a:t>: </a:t>
            </a:r>
            <a:endParaRPr lang="en-GB" i="1" baseline="-10000" dirty="0" smtClean="0"/>
          </a:p>
        </p:txBody>
      </p:sp>
      <p:sp>
        <p:nvSpPr>
          <p:cNvPr id="13317" name="Text Box 10"/>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3350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3350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3350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335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350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p:cNvSpPr>
            <a:spLocks noGrp="1" noChangeArrowheads="1"/>
          </p:cNvSpPr>
          <p:nvPr>
            <p:ph type="title"/>
          </p:nvPr>
        </p:nvSpPr>
        <p:spPr>
          <a:xfrm>
            <a:off x="436562" y="0"/>
            <a:ext cx="7467600" cy="731838"/>
          </a:xfrm>
        </p:spPr>
        <p:txBody>
          <a:bodyPr/>
          <a:lstStyle/>
          <a:p>
            <a:r>
              <a:rPr lang="en-GB" dirty="0" smtClean="0"/>
              <a:t>Least squares problem</a:t>
            </a:r>
          </a:p>
        </p:txBody>
      </p:sp>
      <p:sp>
        <p:nvSpPr>
          <p:cNvPr id="14341" name="Rectangle 22"/>
          <p:cNvSpPr>
            <a:spLocks noGrp="1" noChangeArrowheads="1"/>
          </p:cNvSpPr>
          <p:nvPr>
            <p:ph sz="quarter" idx="1"/>
          </p:nvPr>
        </p:nvSpPr>
        <p:spPr>
          <a:xfrm>
            <a:off x="685800" y="4800600"/>
            <a:ext cx="8153400" cy="1981200"/>
          </a:xfrm>
        </p:spPr>
        <p:txBody>
          <a:bodyPr/>
          <a:lstStyle/>
          <a:p>
            <a:pPr>
              <a:buFontTx/>
              <a:buChar char="•"/>
            </a:pPr>
            <a:r>
              <a:rPr lang="en-US" sz="2400" dirty="0" smtClean="0"/>
              <a:t>Obtain least-squares solution for </a:t>
            </a:r>
            <a:r>
              <a:rPr lang="en-US" sz="2400" i="1" dirty="0" smtClean="0">
                <a:latin typeface="Times New Roman" pitchFamily="18" charset="0"/>
                <a:cs typeface="Times New Roman" pitchFamily="18" charset="0"/>
              </a:rPr>
              <a:t>g</a:t>
            </a:r>
            <a:r>
              <a:rPr lang="en-US" sz="2400" dirty="0" smtClean="0">
                <a:latin typeface="Times New Roman" pitchFamily="18" charset="0"/>
                <a:cs typeface="Times New Roman" pitchFamily="18" charset="0"/>
              </a:rPr>
              <a:t>(</a:t>
            </a:r>
            <a:r>
              <a:rPr lang="en-US" sz="2400" i="1" dirty="0" err="1" smtClean="0">
                <a:latin typeface="Times New Roman" pitchFamily="18" charset="0"/>
                <a:cs typeface="Times New Roman" pitchFamily="18" charset="0"/>
              </a:rPr>
              <a:t>x,y</a:t>
            </a:r>
            <a:r>
              <a:rPr lang="en-US" sz="2400" dirty="0" smtClean="0">
                <a:latin typeface="Times New Roman" pitchFamily="18" charset="0"/>
                <a:cs typeface="Times New Roman" pitchFamily="18" charset="0"/>
              </a:rPr>
              <a:t>)</a:t>
            </a:r>
          </a:p>
          <a:p>
            <a:pPr>
              <a:buFontTx/>
              <a:buChar char="•"/>
            </a:pPr>
            <a:r>
              <a:rPr lang="en-GB" sz="2400" dirty="0" smtClean="0"/>
              <a:t>Since </a:t>
            </a:r>
            <a:r>
              <a:rPr lang="en-GB" sz="2400" i="1" dirty="0" smtClean="0">
                <a:latin typeface="Times New Roman" pitchFamily="18" charset="0"/>
                <a:cs typeface="Times New Roman" pitchFamily="18" charset="0"/>
              </a:rPr>
              <a:t>N</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a:t>
            </a:r>
            <a:r>
              <a:rPr lang="en-GB" sz="2400" dirty="0" smtClean="0"/>
              <a:t> is the unit normal, </a:t>
            </a:r>
            <a:r>
              <a:rPr lang="en-GB" sz="2400" i="1" dirty="0" smtClean="0">
                <a:latin typeface="Times New Roman" pitchFamily="18" charset="0"/>
                <a:cs typeface="Times New Roman" pitchFamily="18" charset="0"/>
                <a:sym typeface="Symbol"/>
              </a:rPr>
              <a:t></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a:t>
            </a:r>
            <a:r>
              <a:rPr lang="en-GB" sz="2400" dirty="0" smtClean="0"/>
              <a:t> is given by the magnitude of </a:t>
            </a:r>
            <a:r>
              <a:rPr lang="en-GB" sz="2400" i="1" dirty="0" smtClean="0">
                <a:latin typeface="Times New Roman" pitchFamily="18" charset="0"/>
                <a:cs typeface="Times New Roman" pitchFamily="18" charset="0"/>
              </a:rPr>
              <a:t>g</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a:t>
            </a:r>
            <a:r>
              <a:rPr lang="en-GB" sz="2400" i="1" dirty="0" smtClean="0">
                <a:latin typeface="Times New Roman" pitchFamily="18" charset="0"/>
                <a:cs typeface="Times New Roman" pitchFamily="18" charset="0"/>
              </a:rPr>
              <a:t> </a:t>
            </a:r>
            <a:r>
              <a:rPr lang="en-GB" sz="2400" dirty="0" smtClean="0"/>
              <a:t>(and it should be less than 1)</a:t>
            </a:r>
          </a:p>
          <a:p>
            <a:pPr>
              <a:buFontTx/>
              <a:buChar char="•"/>
            </a:pPr>
            <a:r>
              <a:rPr lang="en-GB" sz="2400" dirty="0" smtClean="0"/>
              <a:t>Finally, </a:t>
            </a:r>
            <a:r>
              <a:rPr lang="en-GB" sz="2400" i="1" dirty="0" smtClean="0">
                <a:latin typeface="Times New Roman" pitchFamily="18" charset="0"/>
                <a:cs typeface="Times New Roman" pitchFamily="18" charset="0"/>
              </a:rPr>
              <a:t>N</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 = </a:t>
            </a:r>
            <a:r>
              <a:rPr lang="en-GB" sz="2400" i="1" dirty="0" smtClean="0">
                <a:latin typeface="Times New Roman" pitchFamily="18" charset="0"/>
                <a:cs typeface="Times New Roman" pitchFamily="18" charset="0"/>
              </a:rPr>
              <a:t>g</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 / </a:t>
            </a:r>
            <a:r>
              <a:rPr lang="en-GB" sz="2400" i="1" dirty="0" smtClean="0">
                <a:latin typeface="Times New Roman" pitchFamily="18" charset="0"/>
                <a:cs typeface="Times New Roman" pitchFamily="18" charset="0"/>
                <a:sym typeface="Symbol"/>
              </a:rPr>
              <a:t></a:t>
            </a:r>
            <a:r>
              <a:rPr lang="en-GB" sz="2400" dirty="0" smtClean="0">
                <a:latin typeface="Times New Roman" pitchFamily="18" charset="0"/>
                <a:cs typeface="Times New Roman" pitchFamily="18" charset="0"/>
              </a:rPr>
              <a:t>(</a:t>
            </a:r>
            <a:r>
              <a:rPr lang="en-GB" sz="2400" i="1" dirty="0" err="1" smtClean="0">
                <a:latin typeface="Times New Roman" pitchFamily="18" charset="0"/>
                <a:cs typeface="Times New Roman" pitchFamily="18" charset="0"/>
              </a:rPr>
              <a:t>x,y</a:t>
            </a:r>
            <a:r>
              <a:rPr lang="en-GB" sz="2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p:txBody>
      </p:sp>
      <p:grpSp>
        <p:nvGrpSpPr>
          <p:cNvPr id="14342" name="Group 21"/>
          <p:cNvGrpSpPr>
            <a:grpSpLocks/>
          </p:cNvGrpSpPr>
          <p:nvPr/>
        </p:nvGrpSpPr>
        <p:grpSpPr bwMode="auto">
          <a:xfrm>
            <a:off x="2030258" y="1447800"/>
            <a:ext cx="4776942" cy="3201988"/>
            <a:chOff x="1046" y="842"/>
            <a:chExt cx="3756" cy="3162"/>
          </a:xfrm>
        </p:grpSpPr>
        <p:graphicFrame>
          <p:nvGraphicFramePr>
            <p:cNvPr id="14338" name="Object 14"/>
            <p:cNvGraphicFramePr>
              <a:graphicFrameLocks noChangeAspect="1"/>
            </p:cNvGraphicFramePr>
            <p:nvPr/>
          </p:nvGraphicFramePr>
          <p:xfrm>
            <a:off x="1046" y="842"/>
            <a:ext cx="3610" cy="2230"/>
          </p:xfrm>
          <a:graphic>
            <a:graphicData uri="http://schemas.openxmlformats.org/presentationml/2006/ole">
              <mc:AlternateContent xmlns:mc="http://schemas.openxmlformats.org/markup-compatibility/2006">
                <mc:Choice xmlns:v="urn:schemas-microsoft-com:vml" Requires="v">
                  <p:oleObj spid="_x0000_s14443" name="Equation" r:id="rId4" imgW="1562040" imgH="965160" progId="Equation.3">
                    <p:embed/>
                  </p:oleObj>
                </mc:Choice>
                <mc:Fallback>
                  <p:oleObj name="Equation" r:id="rId4" imgW="1562040" imgH="965160" progId="Equation.3">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6" y="842"/>
                          <a:ext cx="3610" cy="223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4345" name="Rectangle 16"/>
            <p:cNvSpPr>
              <a:spLocks noChangeArrowheads="1"/>
            </p:cNvSpPr>
            <p:nvPr/>
          </p:nvSpPr>
          <p:spPr bwMode="auto">
            <a:xfrm>
              <a:off x="1535" y="3311"/>
              <a:ext cx="669" cy="362"/>
            </a:xfrm>
            <a:prstGeom prst="rect">
              <a:avLst/>
            </a:prstGeom>
            <a:noFill/>
            <a:ln w="9525">
              <a:noFill/>
              <a:miter lim="800000"/>
              <a:headEnd/>
              <a:tailEnd/>
            </a:ln>
          </p:spPr>
          <p:txBody>
            <a:bodyPr wrap="none">
              <a:spAutoFit/>
            </a:bodyPr>
            <a:lstStyle/>
            <a:p>
              <a:r>
                <a:rPr lang="en-GB" sz="1800"/>
                <a:t>(</a:t>
              </a:r>
              <a:r>
                <a:rPr lang="en-GB" sz="1800" i="1"/>
                <a:t>n </a:t>
              </a:r>
              <a:r>
                <a:rPr lang="en-US" sz="1800"/>
                <a:t>× </a:t>
              </a:r>
              <a:r>
                <a:rPr lang="en-GB" sz="1800"/>
                <a:t>1)</a:t>
              </a:r>
              <a:endParaRPr lang="en-US" sz="1800"/>
            </a:p>
          </p:txBody>
        </p:sp>
        <p:sp>
          <p:nvSpPr>
            <p:cNvPr id="14346" name="Text Box 5"/>
            <p:cNvSpPr txBox="1">
              <a:spLocks noChangeArrowheads="1"/>
            </p:cNvSpPr>
            <p:nvPr/>
          </p:nvSpPr>
          <p:spPr bwMode="auto">
            <a:xfrm>
              <a:off x="1441" y="3553"/>
              <a:ext cx="838" cy="451"/>
            </a:xfrm>
            <a:prstGeom prst="rect">
              <a:avLst/>
            </a:prstGeom>
            <a:noFill/>
            <a:ln w="12700">
              <a:noFill/>
              <a:miter lim="800000"/>
              <a:headEnd/>
              <a:tailEnd/>
            </a:ln>
          </p:spPr>
          <p:txBody>
            <a:bodyPr wrap="none">
              <a:spAutoFit/>
            </a:bodyPr>
            <a:lstStyle/>
            <a:p>
              <a:r>
                <a:rPr lang="en-GB"/>
                <a:t>known</a:t>
              </a:r>
            </a:p>
          </p:txBody>
        </p:sp>
        <p:sp>
          <p:nvSpPr>
            <p:cNvPr id="14347" name="Text Box 6"/>
            <p:cNvSpPr txBox="1">
              <a:spLocks noChangeArrowheads="1"/>
            </p:cNvSpPr>
            <p:nvPr/>
          </p:nvSpPr>
          <p:spPr bwMode="auto">
            <a:xfrm>
              <a:off x="2822" y="3553"/>
              <a:ext cx="839" cy="451"/>
            </a:xfrm>
            <a:prstGeom prst="rect">
              <a:avLst/>
            </a:prstGeom>
            <a:noFill/>
            <a:ln w="12700">
              <a:noFill/>
              <a:miter lim="800000"/>
              <a:headEnd/>
              <a:tailEnd/>
            </a:ln>
          </p:spPr>
          <p:txBody>
            <a:bodyPr wrap="none">
              <a:spAutoFit/>
            </a:bodyPr>
            <a:lstStyle/>
            <a:p>
              <a:r>
                <a:rPr lang="en-GB"/>
                <a:t>known</a:t>
              </a:r>
            </a:p>
          </p:txBody>
        </p:sp>
        <p:sp>
          <p:nvSpPr>
            <p:cNvPr id="14348" name="Text Box 7"/>
            <p:cNvSpPr txBox="1">
              <a:spLocks noChangeArrowheads="1"/>
            </p:cNvSpPr>
            <p:nvPr/>
          </p:nvSpPr>
          <p:spPr bwMode="auto">
            <a:xfrm>
              <a:off x="3696" y="3553"/>
              <a:ext cx="1106" cy="451"/>
            </a:xfrm>
            <a:prstGeom prst="rect">
              <a:avLst/>
            </a:prstGeom>
            <a:noFill/>
            <a:ln w="12700">
              <a:noFill/>
              <a:miter lim="800000"/>
              <a:headEnd/>
              <a:tailEnd/>
            </a:ln>
          </p:spPr>
          <p:txBody>
            <a:bodyPr wrap="none">
              <a:spAutoFit/>
            </a:bodyPr>
            <a:lstStyle/>
            <a:p>
              <a:r>
                <a:rPr lang="en-GB"/>
                <a:t>unknown</a:t>
              </a:r>
            </a:p>
          </p:txBody>
        </p:sp>
        <p:sp>
          <p:nvSpPr>
            <p:cNvPr id="14349" name="Line 9"/>
            <p:cNvSpPr>
              <a:spLocks noChangeShapeType="1"/>
            </p:cNvSpPr>
            <p:nvPr/>
          </p:nvSpPr>
          <p:spPr bwMode="auto">
            <a:xfrm flipV="1">
              <a:off x="1776" y="3074"/>
              <a:ext cx="0" cy="192"/>
            </a:xfrm>
            <a:prstGeom prst="line">
              <a:avLst/>
            </a:prstGeom>
            <a:noFill/>
            <a:ln w="12700">
              <a:solidFill>
                <a:schemeClr val="tx1"/>
              </a:solidFill>
              <a:round/>
              <a:headEnd/>
              <a:tailEnd/>
            </a:ln>
          </p:spPr>
          <p:txBody>
            <a:bodyPr wrap="none" anchor="ctr"/>
            <a:lstStyle/>
            <a:p>
              <a:endParaRPr lang="en-US"/>
            </a:p>
          </p:txBody>
        </p:sp>
        <p:sp>
          <p:nvSpPr>
            <p:cNvPr id="14350" name="Line 11"/>
            <p:cNvSpPr>
              <a:spLocks noChangeShapeType="1"/>
            </p:cNvSpPr>
            <p:nvPr/>
          </p:nvSpPr>
          <p:spPr bwMode="auto">
            <a:xfrm flipV="1">
              <a:off x="4128" y="2306"/>
              <a:ext cx="0" cy="960"/>
            </a:xfrm>
            <a:prstGeom prst="line">
              <a:avLst/>
            </a:prstGeom>
            <a:noFill/>
            <a:ln w="12700">
              <a:solidFill>
                <a:schemeClr val="tx1"/>
              </a:solidFill>
              <a:round/>
              <a:headEnd/>
              <a:tailEnd/>
            </a:ln>
          </p:spPr>
          <p:txBody>
            <a:bodyPr wrap="none" anchor="ctr"/>
            <a:lstStyle/>
            <a:p>
              <a:endParaRPr lang="en-US"/>
            </a:p>
          </p:txBody>
        </p:sp>
        <p:sp>
          <p:nvSpPr>
            <p:cNvPr id="14351" name="Rectangle 17"/>
            <p:cNvSpPr>
              <a:spLocks noChangeArrowheads="1"/>
            </p:cNvSpPr>
            <p:nvPr/>
          </p:nvSpPr>
          <p:spPr bwMode="auto">
            <a:xfrm>
              <a:off x="2855" y="3311"/>
              <a:ext cx="669" cy="363"/>
            </a:xfrm>
            <a:prstGeom prst="rect">
              <a:avLst/>
            </a:prstGeom>
            <a:noFill/>
            <a:ln w="9525">
              <a:noFill/>
              <a:miter lim="800000"/>
              <a:headEnd/>
              <a:tailEnd/>
            </a:ln>
          </p:spPr>
          <p:txBody>
            <a:bodyPr wrap="none">
              <a:spAutoFit/>
            </a:bodyPr>
            <a:lstStyle/>
            <a:p>
              <a:r>
                <a:rPr lang="en-GB" sz="1800" dirty="0"/>
                <a:t>(</a:t>
              </a:r>
              <a:r>
                <a:rPr lang="en-GB" sz="1800" i="1" dirty="0"/>
                <a:t>n </a:t>
              </a:r>
              <a:r>
                <a:rPr lang="en-US" sz="1800" dirty="0"/>
                <a:t>× </a:t>
              </a:r>
              <a:r>
                <a:rPr lang="en-GB" sz="1800" dirty="0"/>
                <a:t>3)</a:t>
              </a:r>
              <a:endParaRPr lang="en-US" sz="1800" dirty="0"/>
            </a:p>
          </p:txBody>
        </p:sp>
        <p:sp>
          <p:nvSpPr>
            <p:cNvPr id="14352" name="Rectangle 18"/>
            <p:cNvSpPr>
              <a:spLocks noChangeArrowheads="1"/>
            </p:cNvSpPr>
            <p:nvPr/>
          </p:nvSpPr>
          <p:spPr bwMode="auto">
            <a:xfrm>
              <a:off x="3813" y="3311"/>
              <a:ext cx="669" cy="363"/>
            </a:xfrm>
            <a:prstGeom prst="rect">
              <a:avLst/>
            </a:prstGeom>
            <a:noFill/>
            <a:ln w="9525">
              <a:noFill/>
              <a:miter lim="800000"/>
              <a:headEnd/>
              <a:tailEnd/>
            </a:ln>
          </p:spPr>
          <p:txBody>
            <a:bodyPr wrap="none">
              <a:spAutoFit/>
            </a:bodyPr>
            <a:lstStyle/>
            <a:p>
              <a:r>
                <a:rPr lang="en-GB" sz="1800" dirty="0"/>
                <a:t>(3</a:t>
              </a:r>
              <a:r>
                <a:rPr lang="en-GB" sz="1800" i="1" dirty="0"/>
                <a:t> </a:t>
              </a:r>
              <a:r>
                <a:rPr lang="en-US" sz="1800" dirty="0"/>
                <a:t>× </a:t>
              </a:r>
              <a:r>
                <a:rPr lang="en-GB" sz="1800" dirty="0"/>
                <a:t>1)</a:t>
              </a:r>
              <a:endParaRPr lang="en-US" sz="1800" dirty="0"/>
            </a:p>
          </p:txBody>
        </p:sp>
        <p:sp>
          <p:nvSpPr>
            <p:cNvPr id="14353" name="Line 19"/>
            <p:cNvSpPr>
              <a:spLocks noChangeShapeType="1"/>
            </p:cNvSpPr>
            <p:nvPr/>
          </p:nvSpPr>
          <p:spPr bwMode="auto">
            <a:xfrm flipV="1">
              <a:off x="3168" y="3074"/>
              <a:ext cx="0" cy="192"/>
            </a:xfrm>
            <a:prstGeom prst="line">
              <a:avLst/>
            </a:prstGeom>
            <a:noFill/>
            <a:ln w="12700">
              <a:solidFill>
                <a:schemeClr val="tx1"/>
              </a:solidFill>
              <a:round/>
              <a:headEnd/>
              <a:tailEnd/>
            </a:ln>
          </p:spPr>
          <p:txBody>
            <a:bodyPr wrap="none" anchor="ctr"/>
            <a:lstStyle/>
            <a:p>
              <a:endParaRPr lang="en-US"/>
            </a:p>
          </p:txBody>
        </p:sp>
      </p:grpSp>
      <p:sp>
        <p:nvSpPr>
          <p:cNvPr id="14343" name="Text Box 23"/>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
        <p:nvSpPr>
          <p:cNvPr id="14344" name="Rectangle 24"/>
          <p:cNvSpPr>
            <a:spLocks noChangeArrowheads="1"/>
          </p:cNvSpPr>
          <p:nvPr/>
        </p:nvSpPr>
        <p:spPr bwMode="auto">
          <a:xfrm>
            <a:off x="690000" y="936000"/>
            <a:ext cx="6153150" cy="457200"/>
          </a:xfrm>
          <a:prstGeom prst="rect">
            <a:avLst/>
          </a:prstGeom>
          <a:noFill/>
          <a:ln w="9525">
            <a:noFill/>
            <a:miter lim="800000"/>
            <a:headEnd/>
            <a:tailEnd/>
          </a:ln>
        </p:spPr>
        <p:txBody>
          <a:bodyPr wrap="none">
            <a:spAutoFit/>
          </a:bodyPr>
          <a:lstStyle/>
          <a:p>
            <a:pPr>
              <a:spcBef>
                <a:spcPct val="20000"/>
              </a:spcBef>
              <a:buFontTx/>
              <a:buChar char="•"/>
            </a:pPr>
            <a:r>
              <a:rPr lang="en-US" dirty="0"/>
              <a:t>   For each pixel, we obtain a linear system: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34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34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1"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6" name="Picture 2"/>
          <p:cNvPicPr>
            <a:picLocks noChangeAspect="1" noChangeArrowheads="1"/>
          </p:cNvPicPr>
          <p:nvPr/>
        </p:nvPicPr>
        <p:blipFill>
          <a:blip r:embed="rId3" cstate="print"/>
          <a:srcRect/>
          <a:stretch>
            <a:fillRect/>
          </a:stretch>
        </p:blipFill>
        <p:spPr bwMode="auto">
          <a:xfrm>
            <a:off x="152400" y="1141413"/>
            <a:ext cx="1644650" cy="1644650"/>
          </a:xfrm>
          <a:prstGeom prst="rect">
            <a:avLst/>
          </a:prstGeom>
          <a:noFill/>
          <a:ln w="9525">
            <a:noFill/>
            <a:miter lim="800000"/>
            <a:headEnd/>
            <a:tailEnd/>
          </a:ln>
        </p:spPr>
      </p:pic>
      <p:pic>
        <p:nvPicPr>
          <p:cNvPr id="26627" name="Picture 3"/>
          <p:cNvPicPr>
            <a:picLocks noChangeAspect="1" noChangeArrowheads="1"/>
          </p:cNvPicPr>
          <p:nvPr/>
        </p:nvPicPr>
        <p:blipFill>
          <a:blip r:embed="rId4" cstate="print"/>
          <a:srcRect/>
          <a:stretch>
            <a:fillRect/>
          </a:stretch>
        </p:blipFill>
        <p:spPr bwMode="auto">
          <a:xfrm>
            <a:off x="1860550" y="1141413"/>
            <a:ext cx="1644650" cy="1644650"/>
          </a:xfrm>
          <a:prstGeom prst="rect">
            <a:avLst/>
          </a:prstGeom>
          <a:noFill/>
          <a:ln w="9525">
            <a:noFill/>
            <a:miter lim="800000"/>
            <a:headEnd/>
            <a:tailEnd/>
          </a:ln>
        </p:spPr>
      </p:pic>
      <p:pic>
        <p:nvPicPr>
          <p:cNvPr id="26628" name="Picture 4"/>
          <p:cNvPicPr>
            <a:picLocks noChangeAspect="1" noChangeArrowheads="1"/>
          </p:cNvPicPr>
          <p:nvPr/>
        </p:nvPicPr>
        <p:blipFill>
          <a:blip r:embed="rId5" cstate="print"/>
          <a:srcRect/>
          <a:stretch>
            <a:fillRect/>
          </a:stretch>
        </p:blipFill>
        <p:spPr bwMode="auto">
          <a:xfrm>
            <a:off x="3581400" y="1141413"/>
            <a:ext cx="1644650" cy="1644650"/>
          </a:xfrm>
          <a:prstGeom prst="rect">
            <a:avLst/>
          </a:prstGeom>
          <a:noFill/>
          <a:ln w="9525">
            <a:noFill/>
            <a:miter lim="800000"/>
            <a:headEnd/>
            <a:tailEnd/>
          </a:ln>
        </p:spPr>
      </p:pic>
      <p:pic>
        <p:nvPicPr>
          <p:cNvPr id="26629" name="Picture 5"/>
          <p:cNvPicPr>
            <a:picLocks noChangeAspect="1" noChangeArrowheads="1"/>
          </p:cNvPicPr>
          <p:nvPr/>
        </p:nvPicPr>
        <p:blipFill>
          <a:blip r:embed="rId6" cstate="print"/>
          <a:srcRect/>
          <a:stretch>
            <a:fillRect/>
          </a:stretch>
        </p:blipFill>
        <p:spPr bwMode="auto">
          <a:xfrm>
            <a:off x="5289550" y="1141413"/>
            <a:ext cx="1644650" cy="1644650"/>
          </a:xfrm>
          <a:prstGeom prst="rect">
            <a:avLst/>
          </a:prstGeom>
          <a:noFill/>
          <a:ln w="9525">
            <a:noFill/>
            <a:miter lim="800000"/>
            <a:headEnd/>
            <a:tailEnd/>
          </a:ln>
        </p:spPr>
      </p:pic>
      <p:pic>
        <p:nvPicPr>
          <p:cNvPr id="26630" name="Picture 6"/>
          <p:cNvPicPr>
            <a:picLocks noChangeAspect="1" noChangeArrowheads="1"/>
          </p:cNvPicPr>
          <p:nvPr/>
        </p:nvPicPr>
        <p:blipFill>
          <a:blip r:embed="rId7" cstate="print"/>
          <a:srcRect/>
          <a:stretch>
            <a:fillRect/>
          </a:stretch>
        </p:blipFill>
        <p:spPr bwMode="auto">
          <a:xfrm>
            <a:off x="7010400" y="1141413"/>
            <a:ext cx="1644650" cy="1644650"/>
          </a:xfrm>
          <a:prstGeom prst="rect">
            <a:avLst/>
          </a:prstGeom>
          <a:noFill/>
          <a:ln w="9525">
            <a:noFill/>
            <a:miter lim="800000"/>
            <a:headEnd/>
            <a:tailEnd/>
          </a:ln>
        </p:spPr>
      </p:pic>
      <p:sp>
        <p:nvSpPr>
          <p:cNvPr id="26631" name="Rectangle 7"/>
          <p:cNvSpPr>
            <a:spLocks noGrp="1" noChangeArrowheads="1"/>
          </p:cNvSpPr>
          <p:nvPr>
            <p:ph type="title"/>
          </p:nvPr>
        </p:nvSpPr>
        <p:spPr>
          <a:xfrm>
            <a:off x="152400" y="152400"/>
            <a:ext cx="7467600" cy="731838"/>
          </a:xfrm>
        </p:spPr>
        <p:txBody>
          <a:bodyPr/>
          <a:lstStyle/>
          <a:p>
            <a:r>
              <a:rPr lang="en-GB" dirty="0" smtClean="0"/>
              <a:t>Example</a:t>
            </a:r>
          </a:p>
        </p:txBody>
      </p:sp>
      <p:pic>
        <p:nvPicPr>
          <p:cNvPr id="26632" name="Picture 8"/>
          <p:cNvPicPr>
            <a:picLocks noChangeAspect="1" noChangeArrowheads="1"/>
          </p:cNvPicPr>
          <p:nvPr/>
        </p:nvPicPr>
        <p:blipFill>
          <a:blip r:embed="rId8" cstate="print"/>
          <a:srcRect/>
          <a:stretch>
            <a:fillRect/>
          </a:stretch>
        </p:blipFill>
        <p:spPr bwMode="auto">
          <a:xfrm>
            <a:off x="1295400" y="3581400"/>
            <a:ext cx="2870200" cy="2870200"/>
          </a:xfrm>
          <a:prstGeom prst="rect">
            <a:avLst/>
          </a:prstGeom>
          <a:noFill/>
          <a:ln w="9525">
            <a:noFill/>
            <a:miter lim="800000"/>
            <a:headEnd/>
            <a:tailEnd/>
          </a:ln>
        </p:spPr>
      </p:pic>
      <p:pic>
        <p:nvPicPr>
          <p:cNvPr id="26633" name="Picture 9"/>
          <p:cNvPicPr>
            <a:picLocks noChangeAspect="1" noChangeArrowheads="1"/>
          </p:cNvPicPr>
          <p:nvPr/>
        </p:nvPicPr>
        <p:blipFill>
          <a:blip r:embed="rId9" cstate="print"/>
          <a:srcRect/>
          <a:stretch>
            <a:fillRect/>
          </a:stretch>
        </p:blipFill>
        <p:spPr bwMode="auto">
          <a:xfrm>
            <a:off x="4267200" y="3429000"/>
            <a:ext cx="4343400" cy="3298825"/>
          </a:xfrm>
          <a:prstGeom prst="rect">
            <a:avLst/>
          </a:prstGeom>
          <a:noFill/>
          <a:ln w="9525">
            <a:noFill/>
            <a:miter lim="800000"/>
            <a:headEnd/>
            <a:tailEnd/>
          </a:ln>
        </p:spPr>
      </p:pic>
      <p:sp>
        <p:nvSpPr>
          <p:cNvPr id="26634" name="AutoShape 10"/>
          <p:cNvSpPr>
            <a:spLocks noChangeArrowheads="1"/>
          </p:cNvSpPr>
          <p:nvPr/>
        </p:nvSpPr>
        <p:spPr bwMode="auto">
          <a:xfrm rot="5400000">
            <a:off x="-38100" y="3314700"/>
            <a:ext cx="1676400" cy="838200"/>
          </a:xfrm>
          <a:custGeom>
            <a:avLst/>
            <a:gdLst>
              <a:gd name="T0" fmla="*/ 2147483647 w 21600"/>
              <a:gd name="T1" fmla="*/ 0 h 21600"/>
              <a:gd name="T2" fmla="*/ 2147483647 w 21600"/>
              <a:gd name="T3" fmla="*/ 420740391 h 21600"/>
              <a:gd name="T4" fmla="*/ 0 w 21600"/>
              <a:gd name="T5" fmla="*/ 1051909265 h 21600"/>
              <a:gd name="T6" fmla="*/ 2147483647 w 21600"/>
              <a:gd name="T7" fmla="*/ 1262220398 h 21600"/>
              <a:gd name="T8" fmla="*/ 2147483647 w 21600"/>
              <a:gd name="T9" fmla="*/ 876541745 h 21600"/>
              <a:gd name="T10" fmla="*/ 2147483647 w 21600"/>
              <a:gd name="T11" fmla="*/ 420740391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6600"/>
          </a:solidFill>
          <a:ln w="25400">
            <a:solidFill>
              <a:srgbClr val="FF0000"/>
            </a:solidFill>
            <a:miter lim="800000"/>
            <a:headEnd/>
            <a:tailEnd/>
          </a:ln>
        </p:spPr>
        <p:txBody>
          <a:bodyPr wrap="none" anchor="ctr"/>
          <a:lstStyle/>
          <a:p>
            <a:endParaRPr lang="en-US"/>
          </a:p>
        </p:txBody>
      </p:sp>
      <p:sp>
        <p:nvSpPr>
          <p:cNvPr id="26635" name="Text Box 11"/>
          <p:cNvSpPr txBox="1">
            <a:spLocks noChangeArrowheads="1"/>
          </p:cNvSpPr>
          <p:nvPr/>
        </p:nvSpPr>
        <p:spPr bwMode="auto">
          <a:xfrm>
            <a:off x="1106488" y="3011488"/>
            <a:ext cx="2662237" cy="457200"/>
          </a:xfrm>
          <a:prstGeom prst="rect">
            <a:avLst/>
          </a:prstGeom>
          <a:noFill/>
          <a:ln w="9525">
            <a:noFill/>
            <a:miter lim="800000"/>
            <a:headEnd/>
            <a:tailEnd/>
          </a:ln>
        </p:spPr>
        <p:txBody>
          <a:bodyPr wrap="none">
            <a:spAutoFit/>
          </a:bodyPr>
          <a:lstStyle/>
          <a:p>
            <a:r>
              <a:rPr lang="en-US"/>
              <a:t>Recovered albedo</a:t>
            </a:r>
          </a:p>
        </p:txBody>
      </p:sp>
      <p:sp>
        <p:nvSpPr>
          <p:cNvPr id="26636" name="Text Box 12"/>
          <p:cNvSpPr txBox="1">
            <a:spLocks noChangeArrowheads="1"/>
          </p:cNvSpPr>
          <p:nvPr/>
        </p:nvSpPr>
        <p:spPr bwMode="auto">
          <a:xfrm>
            <a:off x="4800600" y="3048000"/>
            <a:ext cx="3322638" cy="457200"/>
          </a:xfrm>
          <a:prstGeom prst="rect">
            <a:avLst/>
          </a:prstGeom>
          <a:noFill/>
          <a:ln w="9525">
            <a:noFill/>
            <a:miter lim="800000"/>
            <a:headEnd/>
            <a:tailEnd/>
          </a:ln>
        </p:spPr>
        <p:txBody>
          <a:bodyPr wrap="none">
            <a:spAutoFit/>
          </a:bodyPr>
          <a:lstStyle/>
          <a:p>
            <a:r>
              <a:rPr lang="en-US"/>
              <a:t>Recovered normal field</a:t>
            </a:r>
          </a:p>
        </p:txBody>
      </p:sp>
      <p:sp>
        <p:nvSpPr>
          <p:cNvPr id="26637" name="Text Box 13"/>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r>
              <a:rPr lang="en-GB" smtClean="0"/>
              <a:t>Recovering a surface from normals</a:t>
            </a:r>
          </a:p>
        </p:txBody>
      </p:sp>
      <p:sp>
        <p:nvSpPr>
          <p:cNvPr id="27650" name="Rectangle 3"/>
          <p:cNvSpPr>
            <a:spLocks noGrp="1" noChangeArrowheads="1"/>
          </p:cNvSpPr>
          <p:nvPr>
            <p:ph sz="quarter" idx="1"/>
          </p:nvPr>
        </p:nvSpPr>
        <p:spPr/>
        <p:txBody>
          <a:bodyPr/>
          <a:lstStyle/>
          <a:p>
            <a:pPr marL="0" indent="0"/>
            <a:r>
              <a:rPr lang="en-GB" sz="2400" dirty="0" smtClean="0"/>
              <a:t>Recall the surface is written as</a:t>
            </a:r>
          </a:p>
          <a:p>
            <a:pPr marL="0" indent="0"/>
            <a:endParaRPr lang="en-GB" sz="2400" dirty="0" smtClean="0"/>
          </a:p>
          <a:p>
            <a:pPr marL="0" indent="0"/>
            <a:endParaRPr lang="en-GB" sz="2400" dirty="0" smtClean="0"/>
          </a:p>
          <a:p>
            <a:pPr marL="0" indent="0"/>
            <a:r>
              <a:rPr lang="en-GB" sz="2400" dirty="0" smtClean="0"/>
              <a:t>This means the normal has the form:</a:t>
            </a:r>
          </a:p>
        </p:txBody>
      </p:sp>
      <p:sp>
        <p:nvSpPr>
          <p:cNvPr id="27652" name="Rectangle 4"/>
          <p:cNvSpPr>
            <a:spLocks noGrp="1" noChangeArrowheads="1"/>
          </p:cNvSpPr>
          <p:nvPr>
            <p:ph sz="quarter" idx="2"/>
          </p:nvPr>
        </p:nvSpPr>
        <p:spPr>
          <a:xfrm>
            <a:off x="4267200" y="1600200"/>
            <a:ext cx="4572000" cy="4572000"/>
          </a:xfrm>
        </p:spPr>
        <p:txBody>
          <a:bodyPr/>
          <a:lstStyle/>
          <a:p>
            <a:pPr marL="0" indent="0"/>
            <a:r>
              <a:rPr lang="en-GB" sz="2400" dirty="0" smtClean="0"/>
              <a:t>If we write the estimated vector </a:t>
            </a:r>
            <a:r>
              <a:rPr lang="en-GB" sz="2400" i="1" dirty="0" smtClean="0"/>
              <a:t>g</a:t>
            </a:r>
            <a:r>
              <a:rPr lang="en-GB" sz="2400" b="1" dirty="0" smtClean="0"/>
              <a:t> </a:t>
            </a:r>
            <a:r>
              <a:rPr lang="en-GB" sz="2400" dirty="0" smtClean="0"/>
              <a:t>as</a:t>
            </a:r>
          </a:p>
          <a:p>
            <a:pPr marL="0" indent="0"/>
            <a:endParaRPr lang="en-GB" sz="2400" dirty="0" smtClean="0"/>
          </a:p>
          <a:p>
            <a:pPr marL="0" indent="0"/>
            <a:endParaRPr lang="en-GB" sz="2400" dirty="0" smtClean="0"/>
          </a:p>
          <a:p>
            <a:pPr marL="0" indent="0"/>
            <a:endParaRPr lang="en-GB" sz="2400" dirty="0" smtClean="0"/>
          </a:p>
          <a:p>
            <a:pPr marL="0" indent="0"/>
            <a:endParaRPr lang="en-GB" sz="2400" dirty="0" smtClean="0"/>
          </a:p>
          <a:p>
            <a:pPr marL="0" indent="0"/>
            <a:r>
              <a:rPr lang="en-GB" sz="2400" dirty="0" smtClean="0"/>
              <a:t>Then we obtain values for the partial derivatives of the surface:</a:t>
            </a:r>
          </a:p>
        </p:txBody>
      </p:sp>
      <p:pic>
        <p:nvPicPr>
          <p:cNvPr id="27653" name="Picture 5"/>
          <p:cNvPicPr>
            <a:picLocks noChangeAspect="1" noChangeArrowheads="1"/>
          </p:cNvPicPr>
          <p:nvPr/>
        </p:nvPicPr>
        <p:blipFill>
          <a:blip r:embed="rId3" cstate="print"/>
          <a:srcRect/>
          <a:stretch>
            <a:fillRect/>
          </a:stretch>
        </p:blipFill>
        <p:spPr bwMode="auto">
          <a:xfrm>
            <a:off x="1157400" y="2598000"/>
            <a:ext cx="1905000" cy="374826"/>
          </a:xfrm>
          <a:prstGeom prst="rect">
            <a:avLst/>
          </a:prstGeom>
          <a:noFill/>
          <a:ln w="12700">
            <a:noFill/>
            <a:miter lim="800000"/>
            <a:headEnd/>
            <a:tailEnd/>
          </a:ln>
        </p:spPr>
      </p:pic>
      <p:pic>
        <p:nvPicPr>
          <p:cNvPr id="27654" name="Picture 6"/>
          <p:cNvPicPr>
            <a:picLocks noChangeAspect="1" noChangeArrowheads="1"/>
          </p:cNvPicPr>
          <p:nvPr/>
        </p:nvPicPr>
        <p:blipFill>
          <a:blip r:embed="rId4" cstate="print"/>
          <a:srcRect/>
          <a:stretch>
            <a:fillRect/>
          </a:stretch>
        </p:blipFill>
        <p:spPr bwMode="auto">
          <a:xfrm>
            <a:off x="5184000" y="2590200"/>
            <a:ext cx="2298700" cy="1282700"/>
          </a:xfrm>
          <a:prstGeom prst="rect">
            <a:avLst/>
          </a:prstGeom>
          <a:noFill/>
          <a:ln w="12700">
            <a:noFill/>
            <a:miter lim="800000"/>
            <a:headEnd/>
            <a:tailEnd/>
          </a:ln>
        </p:spPr>
      </p:pic>
      <p:pic>
        <p:nvPicPr>
          <p:cNvPr id="27655" name="Picture 7"/>
          <p:cNvPicPr>
            <a:picLocks noChangeAspect="1" noChangeArrowheads="1"/>
          </p:cNvPicPr>
          <p:nvPr/>
        </p:nvPicPr>
        <p:blipFill>
          <a:blip r:embed="rId5" cstate="print"/>
          <a:srcRect/>
          <a:stretch>
            <a:fillRect/>
          </a:stretch>
        </p:blipFill>
        <p:spPr bwMode="auto">
          <a:xfrm>
            <a:off x="4603262" y="5410200"/>
            <a:ext cx="3314700" cy="393700"/>
          </a:xfrm>
          <a:prstGeom prst="rect">
            <a:avLst/>
          </a:prstGeom>
          <a:noFill/>
          <a:ln w="12700">
            <a:noFill/>
            <a:miter lim="800000"/>
            <a:headEnd/>
            <a:tailEnd/>
          </a:ln>
        </p:spPr>
      </p:pic>
      <p:pic>
        <p:nvPicPr>
          <p:cNvPr id="27656" name="Picture 8"/>
          <p:cNvPicPr>
            <a:picLocks noChangeAspect="1" noChangeArrowheads="1"/>
          </p:cNvPicPr>
          <p:nvPr/>
        </p:nvPicPr>
        <p:blipFill>
          <a:blip r:embed="rId6" cstate="print"/>
          <a:srcRect/>
          <a:stretch>
            <a:fillRect/>
          </a:stretch>
        </p:blipFill>
        <p:spPr bwMode="auto">
          <a:xfrm>
            <a:off x="4576762" y="5948000"/>
            <a:ext cx="3327400" cy="406400"/>
          </a:xfrm>
          <a:prstGeom prst="rect">
            <a:avLst/>
          </a:prstGeom>
          <a:noFill/>
          <a:ln w="12700">
            <a:noFill/>
            <a:miter lim="800000"/>
            <a:headEnd/>
            <a:tailEnd/>
          </a:ln>
        </p:spPr>
      </p:pic>
      <p:pic>
        <p:nvPicPr>
          <p:cNvPr id="27657" name="Picture 9"/>
          <p:cNvPicPr>
            <a:picLocks noChangeAspect="1" noChangeArrowheads="1"/>
          </p:cNvPicPr>
          <p:nvPr/>
        </p:nvPicPr>
        <p:blipFill>
          <a:blip r:embed="rId7" cstate="print"/>
          <a:srcRect/>
          <a:stretch>
            <a:fillRect/>
          </a:stretch>
        </p:blipFill>
        <p:spPr bwMode="auto">
          <a:xfrm>
            <a:off x="393700" y="4051300"/>
            <a:ext cx="3797300" cy="1282700"/>
          </a:xfrm>
          <a:prstGeom prst="rect">
            <a:avLst/>
          </a:prstGeom>
          <a:noFill/>
          <a:ln w="12700">
            <a:noFill/>
            <a:miter lim="800000"/>
            <a:headEnd/>
            <a:tailEnd/>
          </a:ln>
        </p:spPr>
      </p:pic>
      <p:sp>
        <p:nvSpPr>
          <p:cNvPr id="27658" name="Text Box 11"/>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533400" y="228600"/>
            <a:ext cx="7467600" cy="731838"/>
          </a:xfrm>
        </p:spPr>
        <p:txBody>
          <a:bodyPr/>
          <a:lstStyle/>
          <a:p>
            <a:r>
              <a:rPr lang="en-GB" dirty="0" smtClean="0"/>
              <a:t>Recovering a surface from </a:t>
            </a:r>
            <a:r>
              <a:rPr lang="en-GB" dirty="0" err="1" smtClean="0"/>
              <a:t>normals</a:t>
            </a:r>
            <a:endParaRPr lang="en-GB" dirty="0" smtClean="0"/>
          </a:p>
        </p:txBody>
      </p:sp>
      <p:sp>
        <p:nvSpPr>
          <p:cNvPr id="28675" name="Rectangle 3"/>
          <p:cNvSpPr>
            <a:spLocks noGrp="1" noChangeArrowheads="1"/>
          </p:cNvSpPr>
          <p:nvPr>
            <p:ph sz="quarter" idx="1"/>
          </p:nvPr>
        </p:nvSpPr>
        <p:spPr>
          <a:xfrm>
            <a:off x="609600" y="1524000"/>
            <a:ext cx="3810000" cy="1676400"/>
          </a:xfrm>
        </p:spPr>
        <p:txBody>
          <a:bodyPr>
            <a:normAutofit fontScale="92500"/>
          </a:bodyPr>
          <a:lstStyle/>
          <a:p>
            <a:pPr marL="0" indent="0"/>
            <a:r>
              <a:rPr lang="en-GB" sz="2400" i="1" dirty="0" err="1" smtClean="0"/>
              <a:t>Integrability</a:t>
            </a:r>
            <a:r>
              <a:rPr lang="en-GB" sz="2400" dirty="0" smtClean="0"/>
              <a:t>: for the surface </a:t>
            </a:r>
            <a:r>
              <a:rPr lang="en-GB" sz="2400" i="1" dirty="0" smtClean="0">
                <a:latin typeface="Times New Roman" pitchFamily="18" charset="0"/>
              </a:rPr>
              <a:t>f</a:t>
            </a:r>
            <a:r>
              <a:rPr lang="en-GB" sz="2400" dirty="0" smtClean="0"/>
              <a:t>  to exist, the mixed second partial derivatives must be equal:</a:t>
            </a:r>
          </a:p>
        </p:txBody>
      </p:sp>
      <p:sp>
        <p:nvSpPr>
          <p:cNvPr id="28676" name="Rectangle 4"/>
          <p:cNvSpPr>
            <a:spLocks noGrp="1" noChangeArrowheads="1"/>
          </p:cNvSpPr>
          <p:nvPr>
            <p:ph sz="quarter" idx="2"/>
          </p:nvPr>
        </p:nvSpPr>
        <p:spPr>
          <a:xfrm>
            <a:off x="4648200" y="1371600"/>
            <a:ext cx="3657600" cy="4572000"/>
          </a:xfrm>
        </p:spPr>
        <p:txBody>
          <a:bodyPr>
            <a:normAutofit fontScale="92500"/>
          </a:bodyPr>
          <a:lstStyle/>
          <a:p>
            <a:pPr marL="0" indent="0"/>
            <a:r>
              <a:rPr lang="en-GB" sz="2400" dirty="0" smtClean="0"/>
              <a:t>We can now recover the surface height at any point by integration along some path, e.g.</a:t>
            </a:r>
          </a:p>
          <a:p>
            <a:pPr marL="0" indent="0"/>
            <a:endParaRPr lang="en-GB" sz="2400" dirty="0" smtClean="0"/>
          </a:p>
          <a:p>
            <a:pPr marL="0" indent="0"/>
            <a:endParaRPr lang="en-GB" sz="2400" dirty="0" smtClean="0"/>
          </a:p>
        </p:txBody>
      </p:sp>
      <p:pic>
        <p:nvPicPr>
          <p:cNvPr id="28677" name="Picture 5"/>
          <p:cNvPicPr>
            <a:picLocks noChangeAspect="1" noChangeArrowheads="1"/>
          </p:cNvPicPr>
          <p:nvPr/>
        </p:nvPicPr>
        <p:blipFill>
          <a:blip r:embed="rId3" cstate="print"/>
          <a:srcRect/>
          <a:stretch>
            <a:fillRect/>
          </a:stretch>
        </p:blipFill>
        <p:spPr bwMode="auto">
          <a:xfrm>
            <a:off x="914400" y="3086100"/>
            <a:ext cx="2540000" cy="1638300"/>
          </a:xfrm>
          <a:prstGeom prst="rect">
            <a:avLst/>
          </a:prstGeom>
          <a:noFill/>
          <a:ln w="12700">
            <a:noFill/>
            <a:miter lim="800000"/>
            <a:headEnd/>
            <a:tailEnd/>
          </a:ln>
        </p:spPr>
      </p:pic>
      <p:pic>
        <p:nvPicPr>
          <p:cNvPr id="28678" name="Picture 6"/>
          <p:cNvPicPr>
            <a:picLocks noChangeAspect="1" noChangeArrowheads="1"/>
          </p:cNvPicPr>
          <p:nvPr/>
        </p:nvPicPr>
        <p:blipFill>
          <a:blip r:embed="rId4" cstate="print"/>
          <a:srcRect/>
          <a:stretch>
            <a:fillRect/>
          </a:stretch>
        </p:blipFill>
        <p:spPr bwMode="auto">
          <a:xfrm>
            <a:off x="5029200" y="2743200"/>
            <a:ext cx="2692400" cy="1841500"/>
          </a:xfrm>
          <a:prstGeom prst="rect">
            <a:avLst/>
          </a:prstGeom>
          <a:noFill/>
          <a:ln w="12700">
            <a:noFill/>
            <a:miter lim="800000"/>
            <a:headEnd/>
            <a:tailEnd/>
          </a:ln>
        </p:spPr>
      </p:pic>
      <p:sp>
        <p:nvSpPr>
          <p:cNvPr id="28679" name="Text Box 8"/>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
        <p:nvSpPr>
          <p:cNvPr id="28680" name="Rectangle 9"/>
          <p:cNvSpPr>
            <a:spLocks noChangeArrowheads="1"/>
          </p:cNvSpPr>
          <p:nvPr/>
        </p:nvSpPr>
        <p:spPr bwMode="auto">
          <a:xfrm>
            <a:off x="4724400" y="4772025"/>
            <a:ext cx="3590925" cy="1552575"/>
          </a:xfrm>
          <a:prstGeom prst="rect">
            <a:avLst/>
          </a:prstGeom>
          <a:noFill/>
          <a:ln w="9525">
            <a:noFill/>
            <a:miter lim="800000"/>
            <a:headEnd/>
            <a:tailEnd/>
          </a:ln>
        </p:spPr>
        <p:txBody>
          <a:bodyPr>
            <a:spAutoFit/>
          </a:bodyPr>
          <a:lstStyle/>
          <a:p>
            <a:pPr>
              <a:spcBef>
                <a:spcPct val="20000"/>
              </a:spcBef>
            </a:pPr>
            <a:r>
              <a:rPr lang="en-GB" dirty="0"/>
              <a:t>(for robustness, can take integrals over many different paths and average the results)</a:t>
            </a:r>
          </a:p>
        </p:txBody>
      </p:sp>
      <p:sp>
        <p:nvSpPr>
          <p:cNvPr id="28681" name="Rectangle 10"/>
          <p:cNvSpPr>
            <a:spLocks noChangeArrowheads="1"/>
          </p:cNvSpPr>
          <p:nvPr/>
        </p:nvSpPr>
        <p:spPr bwMode="auto">
          <a:xfrm>
            <a:off x="685800" y="4800600"/>
            <a:ext cx="3438525" cy="822325"/>
          </a:xfrm>
          <a:prstGeom prst="rect">
            <a:avLst/>
          </a:prstGeom>
          <a:noFill/>
          <a:ln w="9525">
            <a:noFill/>
            <a:miter lim="800000"/>
            <a:headEnd/>
            <a:tailEnd/>
          </a:ln>
        </p:spPr>
        <p:txBody>
          <a:bodyPr>
            <a:spAutoFit/>
          </a:bodyPr>
          <a:lstStyle/>
          <a:p>
            <a:pPr>
              <a:spcBef>
                <a:spcPct val="20000"/>
              </a:spcBef>
            </a:pPr>
            <a:r>
              <a:rPr lang="en-GB"/>
              <a:t>(in practice, they should at least be similar)</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2"/>
          <p:cNvPicPr>
            <a:picLocks noChangeAspect="1" noChangeArrowheads="1"/>
          </p:cNvPicPr>
          <p:nvPr/>
        </p:nvPicPr>
        <p:blipFill>
          <a:blip r:embed="rId3" cstate="print"/>
          <a:srcRect/>
          <a:stretch>
            <a:fillRect/>
          </a:stretch>
        </p:blipFill>
        <p:spPr bwMode="auto">
          <a:xfrm>
            <a:off x="1433513" y="1511300"/>
            <a:ext cx="6275387" cy="4813300"/>
          </a:xfrm>
          <a:prstGeom prst="rect">
            <a:avLst/>
          </a:prstGeom>
          <a:noFill/>
          <a:ln w="9525">
            <a:noFill/>
            <a:miter lim="800000"/>
            <a:headEnd/>
            <a:tailEnd/>
          </a:ln>
        </p:spPr>
      </p:pic>
      <p:sp>
        <p:nvSpPr>
          <p:cNvPr id="29699" name="Rectangle 4"/>
          <p:cNvSpPr>
            <a:spLocks noGrp="1" noChangeArrowheads="1"/>
          </p:cNvSpPr>
          <p:nvPr>
            <p:ph type="title"/>
          </p:nvPr>
        </p:nvSpPr>
        <p:spPr/>
        <p:txBody>
          <a:bodyPr/>
          <a:lstStyle/>
          <a:p>
            <a:r>
              <a:rPr lang="en-US" smtClean="0"/>
              <a:t>Surface recovered by integration</a:t>
            </a:r>
          </a:p>
        </p:txBody>
      </p:sp>
      <p:sp>
        <p:nvSpPr>
          <p:cNvPr id="29701" name="Text Box 7"/>
          <p:cNvSpPr txBox="1">
            <a:spLocks noChangeArrowheads="1"/>
          </p:cNvSpPr>
          <p:nvPr/>
        </p:nvSpPr>
        <p:spPr bwMode="auto">
          <a:xfrm>
            <a:off x="6781800" y="6411913"/>
            <a:ext cx="2244725" cy="304800"/>
          </a:xfrm>
          <a:prstGeom prst="rect">
            <a:avLst/>
          </a:prstGeom>
          <a:noFill/>
          <a:ln w="9525">
            <a:noFill/>
            <a:miter lim="800000"/>
            <a:headEnd/>
            <a:tailEnd/>
          </a:ln>
        </p:spPr>
        <p:txBody>
          <a:bodyPr wrap="none">
            <a:spAutoFit/>
          </a:bodyPr>
          <a:lstStyle/>
          <a:p>
            <a:r>
              <a:rPr lang="en-US" sz="1400"/>
              <a:t>Forsyth &amp; Ponce, Sec. 5.4</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Limitations</a:t>
            </a:r>
          </a:p>
        </p:txBody>
      </p:sp>
      <p:sp>
        <p:nvSpPr>
          <p:cNvPr id="556035" name="Rectangle 3"/>
          <p:cNvSpPr>
            <a:spLocks noGrp="1" noChangeArrowheads="1"/>
          </p:cNvSpPr>
          <p:nvPr>
            <p:ph sz="quarter" idx="1"/>
          </p:nvPr>
        </p:nvSpPr>
        <p:spPr/>
        <p:txBody>
          <a:bodyPr/>
          <a:lstStyle/>
          <a:p>
            <a:pPr>
              <a:buFontTx/>
              <a:buChar char="•"/>
            </a:pPr>
            <a:r>
              <a:rPr lang="en-US" smtClean="0"/>
              <a:t>Orthographic camera model</a:t>
            </a:r>
          </a:p>
          <a:p>
            <a:pPr>
              <a:buFontTx/>
              <a:buChar char="•"/>
            </a:pPr>
            <a:r>
              <a:rPr lang="en-US" smtClean="0"/>
              <a:t>Simplistic reflectance and lighting model</a:t>
            </a:r>
          </a:p>
          <a:p>
            <a:pPr>
              <a:buFontTx/>
              <a:buChar char="•"/>
            </a:pPr>
            <a:r>
              <a:rPr lang="en-US" smtClean="0"/>
              <a:t>No shadows</a:t>
            </a:r>
          </a:p>
          <a:p>
            <a:pPr>
              <a:buFontTx/>
              <a:buChar char="•"/>
            </a:pPr>
            <a:r>
              <a:rPr lang="en-US" smtClean="0"/>
              <a:t>No interreflections</a:t>
            </a:r>
          </a:p>
          <a:p>
            <a:pPr>
              <a:buFontTx/>
              <a:buChar char="•"/>
            </a:pPr>
            <a:r>
              <a:rPr lang="en-US" smtClean="0"/>
              <a:t>No missing data</a:t>
            </a:r>
          </a:p>
          <a:p>
            <a:pPr>
              <a:buFontTx/>
              <a:buChar char="•"/>
            </a:pPr>
            <a:r>
              <a:rPr lang="en-US" smtClean="0"/>
              <a:t>Integration is tricky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5603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5603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5603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5603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5603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560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603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Rectangle 2"/>
          <p:cNvSpPr>
            <a:spLocks noChangeArrowheads="1"/>
          </p:cNvSpPr>
          <p:nvPr/>
        </p:nvSpPr>
        <p:spPr bwMode="auto">
          <a:xfrm>
            <a:off x="2895600" y="1676400"/>
            <a:ext cx="6248400" cy="1828800"/>
          </a:xfrm>
          <a:prstGeom prst="rect">
            <a:avLst/>
          </a:prstGeom>
          <a:solidFill>
            <a:schemeClr val="bg1"/>
          </a:solidFill>
          <a:ln w="19050">
            <a:noFill/>
            <a:miter lim="800000"/>
            <a:headEnd/>
            <a:tailEnd/>
          </a:ln>
        </p:spPr>
        <p:txBody>
          <a:bodyPr wrap="none" anchor="ctr"/>
          <a:lstStyle/>
          <a:p>
            <a:endParaRPr lang="en-US"/>
          </a:p>
        </p:txBody>
      </p:sp>
      <p:sp>
        <p:nvSpPr>
          <p:cNvPr id="15366" name="Rectangle 3"/>
          <p:cNvSpPr>
            <a:spLocks noGrp="1" noChangeArrowheads="1"/>
          </p:cNvSpPr>
          <p:nvPr>
            <p:ph type="title"/>
          </p:nvPr>
        </p:nvSpPr>
        <p:spPr>
          <a:xfrm>
            <a:off x="457200" y="304800"/>
            <a:ext cx="8686800" cy="579438"/>
          </a:xfrm>
        </p:spPr>
        <p:txBody>
          <a:bodyPr/>
          <a:lstStyle/>
          <a:p>
            <a:r>
              <a:rPr lang="en-US" dirty="0" smtClean="0"/>
              <a:t>Finding the direction of the light source</a:t>
            </a:r>
          </a:p>
        </p:txBody>
      </p:sp>
      <p:graphicFrame>
        <p:nvGraphicFramePr>
          <p:cNvPr id="15364" name="Object 14"/>
          <p:cNvGraphicFramePr>
            <a:graphicFrameLocks noGrp="1" noChangeAspect="1"/>
          </p:cNvGraphicFramePr>
          <p:nvPr>
            <p:ph sz="quarter" idx="1"/>
          </p:nvPr>
        </p:nvGraphicFramePr>
        <p:xfrm>
          <a:off x="304800" y="2514600"/>
          <a:ext cx="1763713" cy="2209800"/>
        </p:xfrm>
        <a:graphic>
          <a:graphicData uri="http://schemas.openxmlformats.org/presentationml/2006/ole">
            <mc:AlternateContent xmlns:mc="http://schemas.openxmlformats.org/markup-compatibility/2006">
              <mc:Choice xmlns:v="urn:schemas-microsoft-com:vml" Requires="v">
                <p:oleObj spid="_x0000_s15593" name="Image" r:id="rId4" imgW="1764457" imgH="2209524" progId="Photoshop.Image.10">
                  <p:embed/>
                </p:oleObj>
              </mc:Choice>
              <mc:Fallback>
                <p:oleObj name="Image" r:id="rId4" imgW="1764457" imgH="2209524" progId="Photoshop.Image.10">
                  <p:embed/>
                  <p:pic>
                    <p:nvPicPr>
                      <p:cNvPr id="0" name="Object 1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2514600"/>
                        <a:ext cx="1763713" cy="2209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20902" name="Object 6"/>
          <p:cNvGraphicFramePr>
            <a:graphicFrameLocks noGrp="1" noChangeAspect="1"/>
          </p:cNvGraphicFramePr>
          <p:nvPr>
            <p:ph sz="quarter" idx="2"/>
          </p:nvPr>
        </p:nvGraphicFramePr>
        <p:xfrm>
          <a:off x="2286000" y="2133600"/>
          <a:ext cx="6629400" cy="1692275"/>
        </p:xfrm>
        <a:graphic>
          <a:graphicData uri="http://schemas.openxmlformats.org/presentationml/2006/ole">
            <mc:AlternateContent xmlns:mc="http://schemas.openxmlformats.org/markup-compatibility/2006">
              <mc:Choice xmlns:v="urn:schemas-microsoft-com:vml" Requires="v">
                <p:oleObj spid="_x0000_s15594" name="Equation" r:id="rId6" imgW="3682800" imgH="939600" progId="Equation.3">
                  <p:embed/>
                </p:oleObj>
              </mc:Choice>
              <mc:Fallback>
                <p:oleObj name="Equation" r:id="rId6" imgW="3682800" imgH="939600" progId="Equation.3">
                  <p:embed/>
                  <p:pic>
                    <p:nvPicPr>
                      <p:cNvPr id="0"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2133600"/>
                        <a:ext cx="6629400" cy="16922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7" name="Rectangle 7"/>
          <p:cNvSpPr>
            <a:spLocks noChangeArrowheads="1"/>
          </p:cNvSpPr>
          <p:nvPr/>
        </p:nvSpPr>
        <p:spPr bwMode="auto">
          <a:xfrm>
            <a:off x="2895600" y="4038600"/>
            <a:ext cx="6248400" cy="1752600"/>
          </a:xfrm>
          <a:prstGeom prst="rect">
            <a:avLst/>
          </a:prstGeom>
          <a:solidFill>
            <a:schemeClr val="bg1"/>
          </a:solidFill>
          <a:ln w="19050">
            <a:noFill/>
            <a:miter lim="800000"/>
            <a:headEnd/>
            <a:tailEnd/>
          </a:ln>
        </p:spPr>
        <p:txBody>
          <a:bodyPr wrap="none" anchor="ctr"/>
          <a:lstStyle/>
          <a:p>
            <a:endParaRPr lang="en-US"/>
          </a:p>
        </p:txBody>
      </p:sp>
      <p:graphicFrame>
        <p:nvGraphicFramePr>
          <p:cNvPr id="720904" name="Object 8"/>
          <p:cNvGraphicFramePr>
            <a:graphicFrameLocks noChangeAspect="1"/>
          </p:cNvGraphicFramePr>
          <p:nvPr/>
        </p:nvGraphicFramePr>
        <p:xfrm>
          <a:off x="2286000" y="4541838"/>
          <a:ext cx="5172075" cy="1554162"/>
        </p:xfrm>
        <a:graphic>
          <a:graphicData uri="http://schemas.openxmlformats.org/presentationml/2006/ole">
            <mc:AlternateContent xmlns:mc="http://schemas.openxmlformats.org/markup-compatibility/2006">
              <mc:Choice xmlns:v="urn:schemas-microsoft-com:vml" Requires="v">
                <p:oleObj spid="_x0000_s15595" name="Equation" r:id="rId8" imgW="3124080" imgH="939600" progId="Equation.3">
                  <p:embed/>
                </p:oleObj>
              </mc:Choice>
              <mc:Fallback>
                <p:oleObj name="Equation" r:id="rId8" imgW="3124080" imgH="939600" progId="Equation.3">
                  <p:embed/>
                  <p:pic>
                    <p:nvPicPr>
                      <p:cNvPr id="0"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286000" y="4541838"/>
                        <a:ext cx="5172075" cy="155416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8" name="Text Box 9"/>
          <p:cNvSpPr txBox="1">
            <a:spLocks noChangeArrowheads="1"/>
          </p:cNvSpPr>
          <p:nvPr/>
        </p:nvSpPr>
        <p:spPr bwMode="auto">
          <a:xfrm>
            <a:off x="2962275" y="990600"/>
            <a:ext cx="3363913" cy="476250"/>
          </a:xfrm>
          <a:prstGeom prst="rect">
            <a:avLst/>
          </a:prstGeom>
          <a:noFill/>
          <a:ln w="19050">
            <a:solidFill>
              <a:srgbClr val="FF0000"/>
            </a:solidFill>
            <a:miter lim="800000"/>
            <a:headEnd/>
            <a:tailEnd/>
          </a:ln>
        </p:spPr>
        <p:txBody>
          <a:bodyPr wrap="none">
            <a:spAutoFit/>
          </a:bodyPr>
          <a:lstStyle/>
          <a:p>
            <a:pPr algn="ctr" eaLnBrk="1" hangingPunct="1">
              <a:spcBef>
                <a:spcPct val="50000"/>
              </a:spcBef>
            </a:pPr>
            <a:r>
              <a:rPr lang="en-US" i="1">
                <a:latin typeface="Times New Roman" pitchFamily="18" charset="0"/>
              </a:rPr>
              <a:t>I</a:t>
            </a:r>
            <a:r>
              <a:rPr lang="en-US">
                <a:latin typeface="Times New Roman" pitchFamily="18" charset="0"/>
              </a:rPr>
              <a:t>(</a:t>
            </a:r>
            <a:r>
              <a:rPr lang="en-US" i="1">
                <a:latin typeface="Times New Roman" pitchFamily="18" charset="0"/>
              </a:rPr>
              <a:t>x,y</a:t>
            </a:r>
            <a:r>
              <a:rPr lang="en-US">
                <a:latin typeface="Times New Roman" pitchFamily="18" charset="0"/>
              </a:rPr>
              <a:t>)</a:t>
            </a:r>
            <a:r>
              <a:rPr lang="en-US" i="1">
                <a:latin typeface="Times New Roman" pitchFamily="18" charset="0"/>
              </a:rPr>
              <a:t> = N</a:t>
            </a:r>
            <a:r>
              <a:rPr lang="en-US">
                <a:latin typeface="Times New Roman" pitchFamily="18" charset="0"/>
              </a:rPr>
              <a:t>(</a:t>
            </a:r>
            <a:r>
              <a:rPr lang="en-US" i="1">
                <a:latin typeface="Times New Roman" pitchFamily="18" charset="0"/>
              </a:rPr>
              <a:t>x,y</a:t>
            </a:r>
            <a:r>
              <a:rPr lang="en-US">
                <a:latin typeface="Times New Roman" pitchFamily="18" charset="0"/>
              </a:rPr>
              <a:t>)</a:t>
            </a:r>
            <a:r>
              <a:rPr lang="en-US" i="1">
                <a:latin typeface="Times New Roman" pitchFamily="18" charset="0"/>
              </a:rPr>
              <a:t> ·S</a:t>
            </a:r>
            <a:r>
              <a:rPr lang="en-US">
                <a:latin typeface="Times New Roman" pitchFamily="18" charset="0"/>
              </a:rPr>
              <a:t>(</a:t>
            </a:r>
            <a:r>
              <a:rPr lang="en-US" i="1">
                <a:latin typeface="Times New Roman" pitchFamily="18" charset="0"/>
              </a:rPr>
              <a:t>x,y</a:t>
            </a:r>
            <a:r>
              <a:rPr lang="en-US">
                <a:latin typeface="Times New Roman" pitchFamily="18" charset="0"/>
              </a:rPr>
              <a:t>)</a:t>
            </a:r>
            <a:r>
              <a:rPr lang="en-US" i="1">
                <a:latin typeface="Times New Roman" pitchFamily="18" charset="0"/>
              </a:rPr>
              <a:t> + A</a:t>
            </a:r>
          </a:p>
        </p:txBody>
      </p:sp>
      <p:sp>
        <p:nvSpPr>
          <p:cNvPr id="720906" name="Text Box 10"/>
          <p:cNvSpPr txBox="1">
            <a:spLocks noChangeArrowheads="1"/>
          </p:cNvSpPr>
          <p:nvPr/>
        </p:nvSpPr>
        <p:spPr bwMode="auto">
          <a:xfrm>
            <a:off x="2895600" y="1676400"/>
            <a:ext cx="1808163"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Full 3D case:</a:t>
            </a:r>
          </a:p>
        </p:txBody>
      </p:sp>
      <p:sp>
        <p:nvSpPr>
          <p:cNvPr id="720907" name="Text Box 11"/>
          <p:cNvSpPr txBox="1">
            <a:spLocks noChangeArrowheads="1"/>
          </p:cNvSpPr>
          <p:nvPr/>
        </p:nvSpPr>
        <p:spPr bwMode="auto">
          <a:xfrm>
            <a:off x="2911475" y="3962400"/>
            <a:ext cx="4641850"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For points on the </a:t>
            </a:r>
            <a:r>
              <a:rPr lang="en-US" i="1">
                <a:latin typeface="Times New Roman" pitchFamily="18" charset="0"/>
              </a:rPr>
              <a:t>occluding contour</a:t>
            </a:r>
            <a:r>
              <a:rPr lang="en-US">
                <a:latin typeface="Times New Roman" pitchFamily="18" charset="0"/>
              </a:rPr>
              <a:t>:</a:t>
            </a:r>
          </a:p>
        </p:txBody>
      </p:sp>
      <p:sp>
        <p:nvSpPr>
          <p:cNvPr id="15371" name="Rectangle 12"/>
          <p:cNvSpPr>
            <a:spLocks noChangeArrowheads="1"/>
          </p:cNvSpPr>
          <p:nvPr/>
        </p:nvSpPr>
        <p:spPr bwMode="auto">
          <a:xfrm>
            <a:off x="76800" y="6294338"/>
            <a:ext cx="8991600" cy="307777"/>
          </a:xfrm>
          <a:prstGeom prst="rect">
            <a:avLst/>
          </a:prstGeom>
          <a:noFill/>
          <a:ln w="19050">
            <a:noFill/>
            <a:miter lim="800000"/>
            <a:headEnd/>
            <a:tailEnd/>
          </a:ln>
        </p:spPr>
        <p:txBody>
          <a:bodyPr>
            <a:spAutoFit/>
          </a:bodyPr>
          <a:lstStyle/>
          <a:p>
            <a:pPr algn="ctr" eaLnBrk="1" hangingPunct="1">
              <a:spcBef>
                <a:spcPct val="50000"/>
              </a:spcBef>
            </a:pPr>
            <a:r>
              <a:rPr lang="en-US" sz="1400" dirty="0"/>
              <a:t>P. </a:t>
            </a:r>
            <a:r>
              <a:rPr lang="en-US" sz="1400" dirty="0" err="1"/>
              <a:t>Nillius</a:t>
            </a:r>
            <a:r>
              <a:rPr lang="en-US" sz="1400" dirty="0"/>
              <a:t> and J.-O. </a:t>
            </a:r>
            <a:r>
              <a:rPr lang="en-US" sz="1400" dirty="0" err="1"/>
              <a:t>Eklundh</a:t>
            </a:r>
            <a:r>
              <a:rPr lang="en-US" sz="1400" dirty="0"/>
              <a:t>, “Automatic estimation of the projected light source direction,” CVPR 2001</a:t>
            </a:r>
          </a:p>
        </p:txBody>
      </p:sp>
      <p:sp>
        <p:nvSpPr>
          <p:cNvPr id="15372" name="Rectangle 16"/>
          <p:cNvSpPr>
            <a:spLocks noChangeArrowheads="1"/>
          </p:cNvSpPr>
          <p:nvPr/>
        </p:nvSpPr>
        <p:spPr bwMode="auto">
          <a:xfrm>
            <a:off x="966788" y="2209800"/>
            <a:ext cx="404812" cy="457200"/>
          </a:xfrm>
          <a:prstGeom prst="rect">
            <a:avLst/>
          </a:prstGeom>
          <a:noFill/>
          <a:ln w="9525">
            <a:noFill/>
            <a:miter lim="800000"/>
            <a:headEnd/>
            <a:tailEnd/>
          </a:ln>
        </p:spPr>
        <p:txBody>
          <a:bodyPr wrap="none">
            <a:spAutoFit/>
          </a:bodyPr>
          <a:lstStyle/>
          <a:p>
            <a:r>
              <a:rPr lang="en-US" i="1"/>
              <a:t>N</a:t>
            </a:r>
          </a:p>
        </p:txBody>
      </p:sp>
      <p:sp>
        <p:nvSpPr>
          <p:cNvPr id="15373" name="Rectangle 17"/>
          <p:cNvSpPr>
            <a:spLocks noChangeArrowheads="1"/>
          </p:cNvSpPr>
          <p:nvPr/>
        </p:nvSpPr>
        <p:spPr bwMode="auto">
          <a:xfrm>
            <a:off x="1676400" y="2438400"/>
            <a:ext cx="387350" cy="457200"/>
          </a:xfrm>
          <a:prstGeom prst="rect">
            <a:avLst/>
          </a:prstGeom>
          <a:noFill/>
          <a:ln w="9525">
            <a:noFill/>
            <a:miter lim="800000"/>
            <a:headEnd/>
            <a:tailEnd/>
          </a:ln>
        </p:spPr>
        <p:txBody>
          <a:bodyPr wrap="none">
            <a:spAutoFit/>
          </a:bodyPr>
          <a:lstStyle/>
          <a:p>
            <a:r>
              <a:rPr lang="en-US" i="1"/>
              <a: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2090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090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2090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209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0906" grpId="0"/>
      <p:bldP spid="720907"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228600"/>
            <a:ext cx="7467600" cy="571800"/>
          </a:xfrm>
        </p:spPr>
        <p:txBody>
          <a:bodyPr>
            <a:normAutofit/>
          </a:bodyPr>
          <a:lstStyle/>
          <a:p>
            <a:r>
              <a:rPr lang="en-US" sz="2400" dirty="0" smtClean="0"/>
              <a:t>Finding the direction of the light source</a:t>
            </a:r>
          </a:p>
        </p:txBody>
      </p:sp>
      <p:pic>
        <p:nvPicPr>
          <p:cNvPr id="31747" name="Picture 3"/>
          <p:cNvPicPr>
            <a:picLocks noChangeAspect="1" noChangeArrowheads="1"/>
          </p:cNvPicPr>
          <p:nvPr/>
        </p:nvPicPr>
        <p:blipFill>
          <a:blip r:embed="rId3" cstate="print"/>
          <a:srcRect/>
          <a:stretch>
            <a:fillRect/>
          </a:stretch>
        </p:blipFill>
        <p:spPr bwMode="auto">
          <a:xfrm>
            <a:off x="1066800" y="1143000"/>
            <a:ext cx="7086600" cy="4722813"/>
          </a:xfrm>
          <a:prstGeom prst="rect">
            <a:avLst/>
          </a:prstGeom>
          <a:noFill/>
          <a:ln w="19050">
            <a:noFill/>
            <a:miter lim="800000"/>
            <a:headEnd/>
            <a:tailEnd/>
          </a:ln>
        </p:spPr>
      </p:pic>
      <p:sp>
        <p:nvSpPr>
          <p:cNvPr id="31748" name="Rectangle 7"/>
          <p:cNvSpPr>
            <a:spLocks noChangeArrowheads="1"/>
          </p:cNvSpPr>
          <p:nvPr/>
        </p:nvSpPr>
        <p:spPr bwMode="auto">
          <a:xfrm>
            <a:off x="76200" y="6294338"/>
            <a:ext cx="8991600" cy="307777"/>
          </a:xfrm>
          <a:prstGeom prst="rect">
            <a:avLst/>
          </a:prstGeom>
          <a:noFill/>
          <a:ln w="19050">
            <a:noFill/>
            <a:miter lim="800000"/>
            <a:headEnd/>
            <a:tailEnd/>
          </a:ln>
        </p:spPr>
        <p:txBody>
          <a:bodyPr>
            <a:spAutoFit/>
          </a:bodyPr>
          <a:lstStyle/>
          <a:p>
            <a:pPr algn="ctr" eaLnBrk="1" hangingPunct="1">
              <a:spcBef>
                <a:spcPct val="50000"/>
              </a:spcBef>
            </a:pPr>
            <a:r>
              <a:rPr lang="en-US" sz="1400" dirty="0"/>
              <a:t>P. </a:t>
            </a:r>
            <a:r>
              <a:rPr lang="en-US" sz="1400" dirty="0" err="1"/>
              <a:t>Nillius</a:t>
            </a:r>
            <a:r>
              <a:rPr lang="en-US" sz="1400" dirty="0"/>
              <a:t> and J.-O. </a:t>
            </a:r>
            <a:r>
              <a:rPr lang="en-US" sz="1400" dirty="0" err="1"/>
              <a:t>Eklundh</a:t>
            </a:r>
            <a:r>
              <a:rPr lang="en-US" sz="1400" dirty="0"/>
              <a:t>, “Automatic estimation of the projected light source direction,” CVPR 2001</a:t>
            </a:r>
            <a:endParaRPr lang="en-US" sz="1800"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609600" y="76200"/>
            <a:ext cx="8229600" cy="838200"/>
          </a:xfrm>
        </p:spPr>
        <p:txBody>
          <a:bodyPr/>
          <a:lstStyle/>
          <a:p>
            <a:r>
              <a:rPr lang="en-US" smtClean="0"/>
              <a:t>Application: Detecting composite photos</a:t>
            </a:r>
          </a:p>
        </p:txBody>
      </p:sp>
      <p:pic>
        <p:nvPicPr>
          <p:cNvPr id="32772" name="Picture 4"/>
          <p:cNvPicPr>
            <a:picLocks noChangeAspect="1" noChangeArrowheads="1"/>
          </p:cNvPicPr>
          <p:nvPr/>
        </p:nvPicPr>
        <p:blipFill>
          <a:blip r:embed="rId3" cstate="print"/>
          <a:srcRect/>
          <a:stretch>
            <a:fillRect/>
          </a:stretch>
        </p:blipFill>
        <p:spPr bwMode="auto">
          <a:xfrm>
            <a:off x="5199063" y="1595438"/>
            <a:ext cx="3487737" cy="4348162"/>
          </a:xfrm>
          <a:prstGeom prst="rect">
            <a:avLst/>
          </a:prstGeom>
          <a:noFill/>
          <a:ln w="19050">
            <a:noFill/>
            <a:miter lim="800000"/>
            <a:headEnd/>
            <a:tailEnd/>
          </a:ln>
        </p:spPr>
      </p:pic>
      <p:sp>
        <p:nvSpPr>
          <p:cNvPr id="32773" name="Text Box 5"/>
          <p:cNvSpPr txBox="1">
            <a:spLocks noChangeArrowheads="1"/>
          </p:cNvSpPr>
          <p:nvPr/>
        </p:nvSpPr>
        <p:spPr bwMode="auto">
          <a:xfrm>
            <a:off x="1846263" y="1676400"/>
            <a:ext cx="1546225"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Fake photo</a:t>
            </a:r>
          </a:p>
        </p:txBody>
      </p:sp>
      <p:sp>
        <p:nvSpPr>
          <p:cNvPr id="32774" name="Text Box 6"/>
          <p:cNvSpPr txBox="1">
            <a:spLocks noChangeArrowheads="1"/>
          </p:cNvSpPr>
          <p:nvPr/>
        </p:nvSpPr>
        <p:spPr bwMode="auto">
          <a:xfrm>
            <a:off x="6132513" y="990600"/>
            <a:ext cx="1511300" cy="457200"/>
          </a:xfrm>
          <a:prstGeom prst="rect">
            <a:avLst/>
          </a:prstGeom>
          <a:noFill/>
          <a:ln w="19050">
            <a:noFill/>
            <a:miter lim="800000"/>
            <a:headEnd/>
            <a:tailEnd/>
          </a:ln>
        </p:spPr>
        <p:txBody>
          <a:bodyPr wrap="none">
            <a:spAutoFit/>
          </a:bodyPr>
          <a:lstStyle/>
          <a:p>
            <a:pPr algn="ctr" eaLnBrk="1" hangingPunct="1">
              <a:spcBef>
                <a:spcPct val="50000"/>
              </a:spcBef>
            </a:pPr>
            <a:r>
              <a:rPr lang="en-US">
                <a:latin typeface="Times New Roman" pitchFamily="18" charset="0"/>
              </a:rPr>
              <a:t>Real photo</a:t>
            </a:r>
          </a:p>
        </p:txBody>
      </p:sp>
      <p:pic>
        <p:nvPicPr>
          <p:cNvPr id="7577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209800"/>
            <a:ext cx="3952875" cy="35180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u="sng" dirty="0" smtClean="0"/>
              <a:t>What is color?</a:t>
            </a:r>
          </a:p>
          <a:p>
            <a:pPr lvl="1"/>
            <a:r>
              <a:rPr lang="en-US"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304800"/>
            <a:ext cx="7467600" cy="808038"/>
          </a:xfrm>
        </p:spPr>
        <p:txBody>
          <a:bodyPr/>
          <a:lstStyle/>
          <a:p>
            <a:r>
              <a:rPr lang="en-US" dirty="0" smtClean="0"/>
              <a:t>What is color?</a:t>
            </a:r>
          </a:p>
        </p:txBody>
      </p:sp>
      <p:sp>
        <p:nvSpPr>
          <p:cNvPr id="16387" name="Rectangle 3"/>
          <p:cNvSpPr>
            <a:spLocks noGrp="1" noChangeArrowheads="1"/>
          </p:cNvSpPr>
          <p:nvPr>
            <p:ph type="body" idx="1"/>
          </p:nvPr>
        </p:nvSpPr>
        <p:spPr>
          <a:xfrm>
            <a:off x="533400" y="1676400"/>
            <a:ext cx="4191000" cy="3352800"/>
          </a:xfrm>
        </p:spPr>
        <p:txBody>
          <a:bodyPr>
            <a:normAutofit fontScale="77500" lnSpcReduction="20000"/>
          </a:bodyPr>
          <a:lstStyle/>
          <a:p>
            <a:r>
              <a:rPr lang="en-US" sz="2400" dirty="0" smtClean="0"/>
              <a:t>Color is the result of interaction between physical light in the environment and our visual system</a:t>
            </a:r>
          </a:p>
          <a:p>
            <a:r>
              <a:rPr lang="en-US" sz="2400" dirty="0" smtClean="0"/>
              <a:t>Color is a psychological property of our visual experiences when we look at objects and lights, </a:t>
            </a:r>
            <a:br>
              <a:rPr lang="en-US" sz="2400" dirty="0" smtClean="0"/>
            </a:br>
            <a:r>
              <a:rPr lang="en-US" sz="2400" i="1" dirty="0" smtClean="0"/>
              <a:t>not</a:t>
            </a:r>
            <a:r>
              <a:rPr lang="en-US" sz="2400" dirty="0" smtClean="0"/>
              <a:t> a physical property of those objects or lights </a:t>
            </a:r>
            <a:br>
              <a:rPr lang="en-US" sz="2400" dirty="0" smtClean="0"/>
            </a:br>
            <a:endParaRPr lang="en-US" sz="2400" dirty="0" smtClean="0"/>
          </a:p>
          <a:p>
            <a:pPr marL="0" indent="0">
              <a:buNone/>
            </a:pPr>
            <a:r>
              <a:rPr lang="en-US" sz="2400" dirty="0" smtClean="0"/>
              <a:t>(</a:t>
            </a:r>
            <a:r>
              <a:rPr lang="en-US" sz="2400" dirty="0" smtClean="0"/>
              <a:t>S. Palmer, </a:t>
            </a:r>
            <a:r>
              <a:rPr lang="en-US" sz="2400" i="1" dirty="0" smtClean="0"/>
              <a:t>Vision Science: Photons to Phenomenology</a:t>
            </a:r>
            <a:r>
              <a:rPr lang="en-US" sz="2400" dirty="0" smtClean="0"/>
              <a:t>)</a:t>
            </a:r>
          </a:p>
        </p:txBody>
      </p:sp>
      <p:pic>
        <p:nvPicPr>
          <p:cNvPr id="6" name="Picture 4"/>
          <p:cNvPicPr>
            <a:picLocks noChangeAspect="1" noChangeArrowheads="1"/>
          </p:cNvPicPr>
          <p:nvPr/>
        </p:nvPicPr>
        <p:blipFill>
          <a:blip r:embed="rId3" cstate="print"/>
          <a:srcRect/>
          <a:stretch>
            <a:fillRect/>
          </a:stretch>
        </p:blipFill>
        <p:spPr bwMode="auto">
          <a:xfrm>
            <a:off x="5105400" y="1419225"/>
            <a:ext cx="3352800" cy="4524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8"/>
          <p:cNvPicPr>
            <a:picLocks noChangeAspect="1" noChangeArrowheads="1"/>
          </p:cNvPicPr>
          <p:nvPr/>
        </p:nvPicPr>
        <p:blipFill>
          <a:blip r:embed="rId3" cstate="print"/>
          <a:srcRect/>
          <a:stretch>
            <a:fillRect/>
          </a:stretch>
        </p:blipFill>
        <p:spPr bwMode="auto">
          <a:xfrm>
            <a:off x="152400" y="914400"/>
            <a:ext cx="7496175" cy="4010025"/>
          </a:xfrm>
          <a:prstGeom prst="rect">
            <a:avLst/>
          </a:prstGeom>
          <a:noFill/>
          <a:ln w="9525">
            <a:noFill/>
            <a:miter lim="800000"/>
            <a:headEnd/>
            <a:tailEnd/>
          </a:ln>
        </p:spPr>
      </p:pic>
      <p:sp>
        <p:nvSpPr>
          <p:cNvPr id="17410" name="Rectangle 2"/>
          <p:cNvSpPr>
            <a:spLocks noGrp="1" noChangeArrowheads="1"/>
          </p:cNvSpPr>
          <p:nvPr>
            <p:ph type="title"/>
          </p:nvPr>
        </p:nvSpPr>
        <p:spPr>
          <a:xfrm>
            <a:off x="228600" y="182562"/>
            <a:ext cx="7467600" cy="731838"/>
          </a:xfrm>
        </p:spPr>
        <p:txBody>
          <a:bodyPr/>
          <a:lstStyle/>
          <a:p>
            <a:r>
              <a:rPr lang="en-US" dirty="0" smtClean="0"/>
              <a:t>Electromagnetic spectrum</a:t>
            </a:r>
          </a:p>
        </p:txBody>
      </p:sp>
      <p:pic>
        <p:nvPicPr>
          <p:cNvPr id="17413" name="Picture 9" descr="equiluminant"/>
          <p:cNvPicPr>
            <a:picLocks noChangeAspect="1" noChangeArrowheads="1"/>
          </p:cNvPicPr>
          <p:nvPr/>
        </p:nvPicPr>
        <p:blipFill>
          <a:blip r:embed="rId4" cstate="print"/>
          <a:srcRect/>
          <a:stretch>
            <a:fillRect/>
          </a:stretch>
        </p:blipFill>
        <p:spPr bwMode="auto">
          <a:xfrm>
            <a:off x="304800" y="3124200"/>
            <a:ext cx="4876800" cy="2209800"/>
          </a:xfrm>
          <a:prstGeom prst="rect">
            <a:avLst/>
          </a:prstGeom>
          <a:noFill/>
          <a:ln w="9525">
            <a:noFill/>
            <a:miter lim="800000"/>
            <a:headEnd/>
            <a:tailEnd/>
          </a:ln>
        </p:spPr>
      </p:pic>
      <p:sp>
        <p:nvSpPr>
          <p:cNvPr id="17415" name="Rectangle 11"/>
          <p:cNvSpPr>
            <a:spLocks noChangeArrowheads="1"/>
          </p:cNvSpPr>
          <p:nvPr/>
        </p:nvSpPr>
        <p:spPr bwMode="auto">
          <a:xfrm>
            <a:off x="1371600" y="5334000"/>
            <a:ext cx="3249613" cy="304800"/>
          </a:xfrm>
          <a:prstGeom prst="rect">
            <a:avLst/>
          </a:prstGeom>
          <a:noFill/>
          <a:ln w="9525">
            <a:noFill/>
            <a:miter lim="800000"/>
            <a:headEnd/>
            <a:tailEnd/>
          </a:ln>
        </p:spPr>
        <p:txBody>
          <a:bodyPr wrap="none">
            <a:spAutoFit/>
          </a:bodyPr>
          <a:lstStyle/>
          <a:p>
            <a:r>
              <a:rPr lang="en-US" sz="1400">
                <a:solidFill>
                  <a:schemeClr val="tx2"/>
                </a:solidFill>
              </a:rPr>
              <a:t>Human Luminance Sensitivity Function</a:t>
            </a:r>
          </a:p>
        </p:txBody>
      </p:sp>
      <p:pic>
        <p:nvPicPr>
          <p:cNvPr id="126977" name="Picture 1"/>
          <p:cNvPicPr>
            <a:picLocks noChangeAspect="1" noChangeArrowheads="1"/>
          </p:cNvPicPr>
          <p:nvPr/>
        </p:nvPicPr>
        <p:blipFill>
          <a:blip r:embed="rId5" cstate="print"/>
          <a:srcRect/>
          <a:stretch>
            <a:fillRect/>
          </a:stretch>
        </p:blipFill>
        <p:spPr bwMode="auto">
          <a:xfrm>
            <a:off x="5334000" y="2937986"/>
            <a:ext cx="3221531" cy="2396014"/>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69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0" y="-1"/>
            <a:ext cx="9182099" cy="6896099"/>
          </a:xfrm>
          <a:prstGeom prst="rect">
            <a:avLst/>
          </a:prstGeom>
          <a:noFill/>
          <a:ln w="9525">
            <a:noFill/>
            <a:miter lim="800000"/>
            <a:headEnd/>
            <a:tailEnd/>
          </a:ln>
        </p:spPr>
      </p:pic>
      <p:sp>
        <p:nvSpPr>
          <p:cNvPr id="18435" name="Text Box 3"/>
          <p:cNvSpPr txBox="1">
            <a:spLocks noChangeArrowheads="1"/>
          </p:cNvSpPr>
          <p:nvPr/>
        </p:nvSpPr>
        <p:spPr bwMode="auto">
          <a:xfrm>
            <a:off x="914400" y="182563"/>
            <a:ext cx="5474488" cy="553998"/>
          </a:xfrm>
          <a:prstGeom prst="rect">
            <a:avLst/>
          </a:prstGeom>
          <a:noFill/>
          <a:ln w="9525">
            <a:noFill/>
            <a:miter lim="800000"/>
            <a:headEnd/>
            <a:tailEnd/>
          </a:ln>
        </p:spPr>
        <p:txBody>
          <a:bodyPr wrap="square">
            <a:spAutoFit/>
          </a:bodyPr>
          <a:lstStyle/>
          <a:p>
            <a:pPr algn="ctr"/>
            <a:r>
              <a:rPr lang="en-US" altLang="en-US" sz="3000" cap="small" dirty="0">
                <a:solidFill>
                  <a:srgbClr val="0000FF"/>
                </a:solidFill>
                <a:latin typeface="+mj-lt"/>
                <a:ea typeface="+mj-ea"/>
                <a:cs typeface="+mj-cs"/>
              </a:rPr>
              <a:t>The Physics of Light</a:t>
            </a:r>
          </a:p>
        </p:txBody>
      </p:sp>
      <p:sp>
        <p:nvSpPr>
          <p:cNvPr id="18436" name="Text Box 4"/>
          <p:cNvSpPr txBox="1">
            <a:spLocks noChangeArrowheads="1"/>
          </p:cNvSpPr>
          <p:nvPr/>
        </p:nvSpPr>
        <p:spPr bwMode="auto">
          <a:xfrm>
            <a:off x="1066800" y="1349375"/>
            <a:ext cx="8148638" cy="1187450"/>
          </a:xfrm>
          <a:prstGeom prst="rect">
            <a:avLst/>
          </a:prstGeom>
          <a:noFill/>
          <a:ln w="9525">
            <a:noFill/>
            <a:miter lim="800000"/>
            <a:headEnd/>
            <a:tailEnd/>
          </a:ln>
        </p:spPr>
        <p:txBody>
          <a:bodyPr>
            <a:spAutoFit/>
          </a:bodyPr>
          <a:lstStyle/>
          <a:p>
            <a:r>
              <a:rPr lang="en-US" altLang="en-US">
                <a:solidFill>
                  <a:srgbClr val="FFFF00"/>
                </a:solidFill>
                <a:latin typeface="Helvetica" pitchFamily="34" charset="0"/>
              </a:rPr>
              <a:t>Any source of light can be completely described</a:t>
            </a:r>
          </a:p>
          <a:p>
            <a:r>
              <a:rPr lang="en-US" altLang="en-US">
                <a:solidFill>
                  <a:srgbClr val="FFFF00"/>
                </a:solidFill>
                <a:latin typeface="Helvetica" pitchFamily="34" charset="0"/>
              </a:rPr>
              <a:t>physically by its spectrum: the amount of energy emitted </a:t>
            </a:r>
          </a:p>
          <a:p>
            <a:r>
              <a:rPr lang="en-US" altLang="en-US">
                <a:solidFill>
                  <a:srgbClr val="FFFF00"/>
                </a:solidFill>
                <a:latin typeface="Helvetica" pitchFamily="34" charset="0"/>
              </a:rPr>
              <a:t>(per time unit) at each wavelength 400 - 700 nm.</a:t>
            </a:r>
          </a:p>
        </p:txBody>
      </p:sp>
      <p:sp>
        <p:nvSpPr>
          <p:cNvPr id="18437" name="Line 5"/>
          <p:cNvSpPr>
            <a:spLocks noChangeShapeType="1"/>
          </p:cNvSpPr>
          <p:nvPr/>
        </p:nvSpPr>
        <p:spPr bwMode="auto">
          <a:xfrm flipV="1">
            <a:off x="7031038" y="4267200"/>
            <a:ext cx="0" cy="838200"/>
          </a:xfrm>
          <a:prstGeom prst="line">
            <a:avLst/>
          </a:prstGeom>
          <a:noFill/>
          <a:ln w="101600">
            <a:solidFill>
              <a:srgbClr val="FF0000"/>
            </a:solidFill>
            <a:round/>
            <a:headEnd/>
            <a:tailEnd/>
          </a:ln>
        </p:spPr>
        <p:txBody>
          <a:bodyPr wrap="none" anchor="ctr"/>
          <a:lstStyle/>
          <a:p>
            <a:endParaRPr lang="en-US"/>
          </a:p>
        </p:txBody>
      </p:sp>
      <p:sp>
        <p:nvSpPr>
          <p:cNvPr id="18438" name="Line 6"/>
          <p:cNvSpPr>
            <a:spLocks noChangeShapeType="1"/>
          </p:cNvSpPr>
          <p:nvPr/>
        </p:nvSpPr>
        <p:spPr bwMode="auto">
          <a:xfrm flipV="1">
            <a:off x="6858000" y="4038600"/>
            <a:ext cx="0" cy="1066800"/>
          </a:xfrm>
          <a:prstGeom prst="line">
            <a:avLst/>
          </a:prstGeom>
          <a:noFill/>
          <a:ln w="101600">
            <a:solidFill>
              <a:srgbClr val="FF3300"/>
            </a:solidFill>
            <a:round/>
            <a:headEnd/>
            <a:tailEnd/>
          </a:ln>
        </p:spPr>
        <p:txBody>
          <a:bodyPr wrap="none" anchor="ctr"/>
          <a:lstStyle/>
          <a:p>
            <a:endParaRPr lang="en-US"/>
          </a:p>
        </p:txBody>
      </p:sp>
      <p:sp>
        <p:nvSpPr>
          <p:cNvPr id="18439" name="Line 7"/>
          <p:cNvSpPr>
            <a:spLocks noChangeShapeType="1"/>
          </p:cNvSpPr>
          <p:nvPr/>
        </p:nvSpPr>
        <p:spPr bwMode="auto">
          <a:xfrm flipV="1">
            <a:off x="6684963" y="3810000"/>
            <a:ext cx="0" cy="1295400"/>
          </a:xfrm>
          <a:prstGeom prst="line">
            <a:avLst/>
          </a:prstGeom>
          <a:noFill/>
          <a:ln w="101600">
            <a:solidFill>
              <a:srgbClr val="FF6600"/>
            </a:solidFill>
            <a:round/>
            <a:headEnd/>
            <a:tailEnd/>
          </a:ln>
        </p:spPr>
        <p:txBody>
          <a:bodyPr wrap="none" anchor="ctr"/>
          <a:lstStyle/>
          <a:p>
            <a:endParaRPr lang="en-US"/>
          </a:p>
        </p:txBody>
      </p:sp>
      <p:sp>
        <p:nvSpPr>
          <p:cNvPr id="18440" name="Line 8"/>
          <p:cNvSpPr>
            <a:spLocks noChangeShapeType="1"/>
          </p:cNvSpPr>
          <p:nvPr/>
        </p:nvSpPr>
        <p:spPr bwMode="auto">
          <a:xfrm flipV="1">
            <a:off x="6511925" y="3886200"/>
            <a:ext cx="0" cy="1219200"/>
          </a:xfrm>
          <a:prstGeom prst="line">
            <a:avLst/>
          </a:prstGeom>
          <a:noFill/>
          <a:ln w="101600">
            <a:solidFill>
              <a:srgbClr val="FF9900"/>
            </a:solidFill>
            <a:round/>
            <a:headEnd/>
            <a:tailEnd/>
          </a:ln>
        </p:spPr>
        <p:txBody>
          <a:bodyPr wrap="none" anchor="ctr"/>
          <a:lstStyle/>
          <a:p>
            <a:endParaRPr lang="en-US"/>
          </a:p>
        </p:txBody>
      </p:sp>
      <p:sp>
        <p:nvSpPr>
          <p:cNvPr id="18441" name="Line 9"/>
          <p:cNvSpPr>
            <a:spLocks noChangeShapeType="1"/>
          </p:cNvSpPr>
          <p:nvPr/>
        </p:nvSpPr>
        <p:spPr bwMode="auto">
          <a:xfrm flipH="1" flipV="1">
            <a:off x="6334125" y="4038600"/>
            <a:ext cx="4763" cy="1066800"/>
          </a:xfrm>
          <a:prstGeom prst="line">
            <a:avLst/>
          </a:prstGeom>
          <a:noFill/>
          <a:ln w="101600">
            <a:solidFill>
              <a:srgbClr val="FF9900"/>
            </a:solidFill>
            <a:round/>
            <a:headEnd/>
            <a:tailEnd/>
          </a:ln>
        </p:spPr>
        <p:txBody>
          <a:bodyPr wrap="none" anchor="ctr"/>
          <a:lstStyle/>
          <a:p>
            <a:endParaRPr lang="en-US"/>
          </a:p>
        </p:txBody>
      </p:sp>
      <p:sp>
        <p:nvSpPr>
          <p:cNvPr id="18442" name="Line 10"/>
          <p:cNvSpPr>
            <a:spLocks noChangeShapeType="1"/>
          </p:cNvSpPr>
          <p:nvPr/>
        </p:nvSpPr>
        <p:spPr bwMode="auto">
          <a:xfrm flipV="1">
            <a:off x="6165850" y="3886200"/>
            <a:ext cx="0" cy="1219200"/>
          </a:xfrm>
          <a:prstGeom prst="line">
            <a:avLst/>
          </a:prstGeom>
          <a:noFill/>
          <a:ln w="101600">
            <a:solidFill>
              <a:srgbClr val="FFCC00"/>
            </a:solidFill>
            <a:round/>
            <a:headEnd/>
            <a:tailEnd/>
          </a:ln>
        </p:spPr>
        <p:txBody>
          <a:bodyPr wrap="none" anchor="ctr"/>
          <a:lstStyle/>
          <a:p>
            <a:endParaRPr lang="en-US"/>
          </a:p>
        </p:txBody>
      </p:sp>
      <p:sp>
        <p:nvSpPr>
          <p:cNvPr id="18443" name="Line 11"/>
          <p:cNvSpPr>
            <a:spLocks noChangeShapeType="1"/>
          </p:cNvSpPr>
          <p:nvPr/>
        </p:nvSpPr>
        <p:spPr bwMode="auto">
          <a:xfrm flipV="1">
            <a:off x="5992813" y="3657600"/>
            <a:ext cx="0" cy="1447800"/>
          </a:xfrm>
          <a:prstGeom prst="line">
            <a:avLst/>
          </a:prstGeom>
          <a:noFill/>
          <a:ln w="101600">
            <a:solidFill>
              <a:srgbClr val="FFFF00"/>
            </a:solidFill>
            <a:round/>
            <a:headEnd/>
            <a:tailEnd/>
          </a:ln>
        </p:spPr>
        <p:txBody>
          <a:bodyPr wrap="none" anchor="ctr"/>
          <a:lstStyle/>
          <a:p>
            <a:endParaRPr lang="en-US"/>
          </a:p>
        </p:txBody>
      </p:sp>
      <p:sp>
        <p:nvSpPr>
          <p:cNvPr id="18444" name="Line 12"/>
          <p:cNvSpPr>
            <a:spLocks noChangeShapeType="1"/>
          </p:cNvSpPr>
          <p:nvPr/>
        </p:nvSpPr>
        <p:spPr bwMode="auto">
          <a:xfrm flipV="1">
            <a:off x="5819775" y="3429000"/>
            <a:ext cx="0" cy="1676400"/>
          </a:xfrm>
          <a:prstGeom prst="line">
            <a:avLst/>
          </a:prstGeom>
          <a:noFill/>
          <a:ln w="101600">
            <a:solidFill>
              <a:srgbClr val="99FF33"/>
            </a:solidFill>
            <a:round/>
            <a:headEnd/>
            <a:tailEnd/>
          </a:ln>
        </p:spPr>
        <p:txBody>
          <a:bodyPr wrap="none" anchor="ctr"/>
          <a:lstStyle/>
          <a:p>
            <a:endParaRPr lang="en-US"/>
          </a:p>
        </p:txBody>
      </p:sp>
      <p:sp>
        <p:nvSpPr>
          <p:cNvPr id="18445" name="Line 13"/>
          <p:cNvSpPr>
            <a:spLocks noChangeShapeType="1"/>
          </p:cNvSpPr>
          <p:nvPr/>
        </p:nvSpPr>
        <p:spPr bwMode="auto">
          <a:xfrm flipV="1">
            <a:off x="5646738" y="3352800"/>
            <a:ext cx="0" cy="1752600"/>
          </a:xfrm>
          <a:prstGeom prst="line">
            <a:avLst/>
          </a:prstGeom>
          <a:noFill/>
          <a:ln w="101600">
            <a:solidFill>
              <a:srgbClr val="33CC33"/>
            </a:solidFill>
            <a:round/>
            <a:headEnd/>
            <a:tailEnd/>
          </a:ln>
        </p:spPr>
        <p:txBody>
          <a:bodyPr wrap="none" anchor="ctr"/>
          <a:lstStyle/>
          <a:p>
            <a:endParaRPr lang="en-US"/>
          </a:p>
        </p:txBody>
      </p:sp>
      <p:sp>
        <p:nvSpPr>
          <p:cNvPr id="18446" name="Line 14"/>
          <p:cNvSpPr>
            <a:spLocks noChangeShapeType="1"/>
          </p:cNvSpPr>
          <p:nvPr/>
        </p:nvSpPr>
        <p:spPr bwMode="auto">
          <a:xfrm flipV="1">
            <a:off x="5473700" y="3505200"/>
            <a:ext cx="0" cy="1600200"/>
          </a:xfrm>
          <a:prstGeom prst="line">
            <a:avLst/>
          </a:prstGeom>
          <a:noFill/>
          <a:ln w="101600">
            <a:solidFill>
              <a:srgbClr val="009900"/>
            </a:solidFill>
            <a:round/>
            <a:headEnd/>
            <a:tailEnd/>
          </a:ln>
        </p:spPr>
        <p:txBody>
          <a:bodyPr wrap="none" anchor="ctr"/>
          <a:lstStyle/>
          <a:p>
            <a:endParaRPr lang="en-US"/>
          </a:p>
        </p:txBody>
      </p:sp>
      <p:sp>
        <p:nvSpPr>
          <p:cNvPr id="18447" name="Line 15"/>
          <p:cNvSpPr>
            <a:spLocks noChangeShapeType="1"/>
          </p:cNvSpPr>
          <p:nvPr/>
        </p:nvSpPr>
        <p:spPr bwMode="auto">
          <a:xfrm flipV="1">
            <a:off x="5300663" y="3581400"/>
            <a:ext cx="0" cy="1524000"/>
          </a:xfrm>
          <a:prstGeom prst="line">
            <a:avLst/>
          </a:prstGeom>
          <a:noFill/>
          <a:ln w="101600">
            <a:solidFill>
              <a:srgbClr val="339933"/>
            </a:solidFill>
            <a:round/>
            <a:headEnd/>
            <a:tailEnd/>
          </a:ln>
        </p:spPr>
        <p:txBody>
          <a:bodyPr wrap="none" anchor="ctr"/>
          <a:lstStyle/>
          <a:p>
            <a:endParaRPr lang="en-US"/>
          </a:p>
        </p:txBody>
      </p:sp>
      <p:sp>
        <p:nvSpPr>
          <p:cNvPr id="18448" name="Line 16"/>
          <p:cNvSpPr>
            <a:spLocks noChangeShapeType="1"/>
          </p:cNvSpPr>
          <p:nvPr/>
        </p:nvSpPr>
        <p:spPr bwMode="auto">
          <a:xfrm flipV="1">
            <a:off x="5127625" y="3733800"/>
            <a:ext cx="0" cy="1371600"/>
          </a:xfrm>
          <a:prstGeom prst="line">
            <a:avLst/>
          </a:prstGeom>
          <a:noFill/>
          <a:ln w="101600">
            <a:solidFill>
              <a:srgbClr val="339966"/>
            </a:solidFill>
            <a:round/>
            <a:headEnd/>
            <a:tailEnd/>
          </a:ln>
        </p:spPr>
        <p:txBody>
          <a:bodyPr wrap="none" anchor="ctr"/>
          <a:lstStyle/>
          <a:p>
            <a:endParaRPr lang="en-US"/>
          </a:p>
        </p:txBody>
      </p:sp>
      <p:sp>
        <p:nvSpPr>
          <p:cNvPr id="18449" name="Line 17"/>
          <p:cNvSpPr>
            <a:spLocks noChangeShapeType="1"/>
          </p:cNvSpPr>
          <p:nvPr/>
        </p:nvSpPr>
        <p:spPr bwMode="auto">
          <a:xfrm flipV="1">
            <a:off x="4954588" y="3886200"/>
            <a:ext cx="0" cy="1219200"/>
          </a:xfrm>
          <a:prstGeom prst="line">
            <a:avLst/>
          </a:prstGeom>
          <a:noFill/>
          <a:ln w="101600">
            <a:solidFill>
              <a:srgbClr val="008080"/>
            </a:solidFill>
            <a:round/>
            <a:headEnd/>
            <a:tailEnd/>
          </a:ln>
        </p:spPr>
        <p:txBody>
          <a:bodyPr wrap="none" anchor="ctr"/>
          <a:lstStyle/>
          <a:p>
            <a:endParaRPr lang="en-US"/>
          </a:p>
        </p:txBody>
      </p:sp>
      <p:sp>
        <p:nvSpPr>
          <p:cNvPr id="18450" name="Line 18"/>
          <p:cNvSpPr>
            <a:spLocks noChangeShapeType="1"/>
          </p:cNvSpPr>
          <p:nvPr/>
        </p:nvSpPr>
        <p:spPr bwMode="auto">
          <a:xfrm flipV="1">
            <a:off x="4781550" y="4114800"/>
            <a:ext cx="0" cy="990600"/>
          </a:xfrm>
          <a:prstGeom prst="line">
            <a:avLst/>
          </a:prstGeom>
          <a:noFill/>
          <a:ln w="101600">
            <a:solidFill>
              <a:srgbClr val="006699"/>
            </a:solidFill>
            <a:round/>
            <a:headEnd/>
            <a:tailEnd/>
          </a:ln>
        </p:spPr>
        <p:txBody>
          <a:bodyPr wrap="none" anchor="ctr"/>
          <a:lstStyle/>
          <a:p>
            <a:endParaRPr lang="en-US"/>
          </a:p>
        </p:txBody>
      </p:sp>
      <p:sp>
        <p:nvSpPr>
          <p:cNvPr id="18451" name="Line 19"/>
          <p:cNvSpPr>
            <a:spLocks noChangeShapeType="1"/>
          </p:cNvSpPr>
          <p:nvPr/>
        </p:nvSpPr>
        <p:spPr bwMode="auto">
          <a:xfrm flipV="1">
            <a:off x="4608513" y="4343400"/>
            <a:ext cx="0" cy="762000"/>
          </a:xfrm>
          <a:prstGeom prst="line">
            <a:avLst/>
          </a:prstGeom>
          <a:noFill/>
          <a:ln w="101600">
            <a:solidFill>
              <a:schemeClr val="accent2"/>
            </a:solidFill>
            <a:round/>
            <a:headEnd/>
            <a:tailEnd/>
          </a:ln>
        </p:spPr>
        <p:txBody>
          <a:bodyPr wrap="none" anchor="ctr"/>
          <a:lstStyle/>
          <a:p>
            <a:endParaRPr lang="en-US"/>
          </a:p>
        </p:txBody>
      </p:sp>
      <p:sp>
        <p:nvSpPr>
          <p:cNvPr id="18452" name="Line 20"/>
          <p:cNvSpPr>
            <a:spLocks noChangeShapeType="1"/>
          </p:cNvSpPr>
          <p:nvPr/>
        </p:nvSpPr>
        <p:spPr bwMode="auto">
          <a:xfrm flipV="1">
            <a:off x="4435475" y="4495800"/>
            <a:ext cx="0" cy="609600"/>
          </a:xfrm>
          <a:prstGeom prst="line">
            <a:avLst/>
          </a:prstGeom>
          <a:noFill/>
          <a:ln w="101600">
            <a:solidFill>
              <a:srgbClr val="333399"/>
            </a:solidFill>
            <a:round/>
            <a:headEnd/>
            <a:tailEnd/>
          </a:ln>
        </p:spPr>
        <p:txBody>
          <a:bodyPr wrap="none" anchor="ctr"/>
          <a:lstStyle/>
          <a:p>
            <a:endParaRPr lang="en-US"/>
          </a:p>
        </p:txBody>
      </p:sp>
      <p:sp>
        <p:nvSpPr>
          <p:cNvPr id="18453" name="Line 21"/>
          <p:cNvSpPr>
            <a:spLocks noChangeShapeType="1"/>
          </p:cNvSpPr>
          <p:nvPr/>
        </p:nvSpPr>
        <p:spPr bwMode="auto">
          <a:xfrm flipV="1">
            <a:off x="4262438" y="4267200"/>
            <a:ext cx="0" cy="838200"/>
          </a:xfrm>
          <a:prstGeom prst="line">
            <a:avLst/>
          </a:prstGeom>
          <a:noFill/>
          <a:ln w="101600">
            <a:solidFill>
              <a:srgbClr val="6600FF"/>
            </a:solidFill>
            <a:round/>
            <a:headEnd/>
            <a:tailEnd/>
          </a:ln>
        </p:spPr>
        <p:txBody>
          <a:bodyPr wrap="none" anchor="ctr"/>
          <a:lstStyle/>
          <a:p>
            <a:endParaRPr lang="en-US"/>
          </a:p>
        </p:txBody>
      </p:sp>
      <p:sp>
        <p:nvSpPr>
          <p:cNvPr id="18454" name="Line 22"/>
          <p:cNvSpPr>
            <a:spLocks noChangeShapeType="1"/>
          </p:cNvSpPr>
          <p:nvPr/>
        </p:nvSpPr>
        <p:spPr bwMode="auto">
          <a:xfrm flipV="1">
            <a:off x="4089400" y="4114800"/>
            <a:ext cx="0" cy="990600"/>
          </a:xfrm>
          <a:prstGeom prst="line">
            <a:avLst/>
          </a:prstGeom>
          <a:noFill/>
          <a:ln w="101600">
            <a:solidFill>
              <a:srgbClr val="9900FF"/>
            </a:solidFill>
            <a:round/>
            <a:headEnd/>
            <a:tailEnd/>
          </a:ln>
        </p:spPr>
        <p:txBody>
          <a:bodyPr wrap="none" anchor="ctr"/>
          <a:lstStyle/>
          <a:p>
            <a:endParaRPr lang="en-US"/>
          </a:p>
        </p:txBody>
      </p:sp>
      <p:sp>
        <p:nvSpPr>
          <p:cNvPr id="18455" name="Rectangle 24"/>
          <p:cNvSpPr>
            <a:spLocks noChangeArrowheads="1"/>
          </p:cNvSpPr>
          <p:nvPr/>
        </p:nvSpPr>
        <p:spPr bwMode="auto">
          <a:xfrm>
            <a:off x="7331075" y="6616700"/>
            <a:ext cx="1808163" cy="244475"/>
          </a:xfrm>
          <a:prstGeom prst="rect">
            <a:avLst/>
          </a:prstGeom>
          <a:noFill/>
          <a:ln w="9525">
            <a:noFill/>
            <a:miter lim="800000"/>
            <a:headEnd/>
            <a:tailEnd/>
          </a:ln>
        </p:spPr>
        <p:txBody>
          <a:bodyPr wrap="none">
            <a:spAutoFit/>
          </a:bodyPr>
          <a:lstStyle/>
          <a:p>
            <a:r>
              <a:rPr lang="en-US" altLang="en-US" sz="1000">
                <a:solidFill>
                  <a:schemeClr val="bg1"/>
                </a:solidFill>
                <a:latin typeface="EngraversGothic BT Regular" charset="0"/>
              </a:rPr>
              <a:t>© Stephen E. Palmer, 2002</a:t>
            </a:r>
          </a:p>
        </p:txBody>
      </p:sp>
      <p:grpSp>
        <p:nvGrpSpPr>
          <p:cNvPr id="18456" name="Group 27"/>
          <p:cNvGrpSpPr>
            <a:grpSpLocks/>
          </p:cNvGrpSpPr>
          <p:nvPr/>
        </p:nvGrpSpPr>
        <p:grpSpPr bwMode="auto">
          <a:xfrm>
            <a:off x="1643063" y="2833688"/>
            <a:ext cx="5824537" cy="3632200"/>
            <a:chOff x="1056" y="1785"/>
            <a:chExt cx="3669" cy="2288"/>
          </a:xfrm>
        </p:grpSpPr>
        <p:pic>
          <p:nvPicPr>
            <p:cNvPr id="18457" name="Picture 23"/>
            <p:cNvPicPr>
              <a:picLocks noChangeAspect="1" noChangeArrowheads="1"/>
            </p:cNvPicPr>
            <p:nvPr/>
          </p:nvPicPr>
          <p:blipFill>
            <a:blip r:embed="rId4" cstate="print"/>
            <a:srcRect/>
            <a:stretch>
              <a:fillRect/>
            </a:stretch>
          </p:blipFill>
          <p:spPr bwMode="auto">
            <a:xfrm>
              <a:off x="1193" y="1785"/>
              <a:ext cx="3532" cy="2288"/>
            </a:xfrm>
            <a:prstGeom prst="rect">
              <a:avLst/>
            </a:prstGeom>
            <a:noFill/>
            <a:ln w="9525">
              <a:noFill/>
              <a:miter lim="800000"/>
              <a:headEnd/>
              <a:tailEnd/>
            </a:ln>
          </p:spPr>
        </p:pic>
        <p:sp>
          <p:nvSpPr>
            <p:cNvPr id="18458" name="Rectangle 25"/>
            <p:cNvSpPr>
              <a:spLocks noChangeArrowheads="1"/>
            </p:cNvSpPr>
            <p:nvPr/>
          </p:nvSpPr>
          <p:spPr bwMode="auto">
            <a:xfrm>
              <a:off x="1056" y="1920"/>
              <a:ext cx="1344" cy="1008"/>
            </a:xfrm>
            <a:prstGeom prst="rect">
              <a:avLst/>
            </a:prstGeom>
            <a:solidFill>
              <a:schemeClr val="tx1"/>
            </a:solidFill>
            <a:ln w="9525">
              <a:noFill/>
              <a:miter lim="800000"/>
              <a:headEnd/>
              <a:tailEnd/>
            </a:ln>
          </p:spPr>
          <p:txBody>
            <a:bodyPr wrap="none" anchor="ctr"/>
            <a:lstStyle/>
            <a:p>
              <a:pPr algn="r"/>
              <a:r>
                <a:rPr lang="en-US" sz="2800">
                  <a:solidFill>
                    <a:schemeClr val="bg1"/>
                  </a:solidFill>
                </a:rPr>
                <a:t>Relative</a:t>
              </a:r>
              <a:br>
                <a:rPr lang="en-US" sz="2800">
                  <a:solidFill>
                    <a:schemeClr val="bg1"/>
                  </a:solidFill>
                </a:rPr>
              </a:br>
              <a:r>
                <a:rPr lang="en-US" sz="2800">
                  <a:solidFill>
                    <a:schemeClr val="bg1"/>
                  </a:solidFill>
                </a:rPr>
                <a:t>spectral</a:t>
              </a:r>
              <a:br>
                <a:rPr lang="en-US" sz="2800">
                  <a:solidFill>
                    <a:schemeClr val="bg1"/>
                  </a:solidFill>
                </a:rPr>
              </a:br>
              <a:r>
                <a:rPr lang="en-US" sz="2800">
                  <a:solidFill>
                    <a:schemeClr val="bg1"/>
                  </a:solidFill>
                </a:rPr>
                <a:t>power</a:t>
              </a:r>
            </a:p>
          </p:txBody>
        </p:sp>
      </p:gr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3" cstate="print"/>
          <a:srcRect/>
          <a:stretch>
            <a:fillRect/>
          </a:stretch>
        </p:blipFill>
        <p:spPr bwMode="auto">
          <a:xfrm>
            <a:off x="76200" y="-1"/>
            <a:ext cx="9105899" cy="6838871"/>
          </a:xfrm>
          <a:prstGeom prst="rect">
            <a:avLst/>
          </a:prstGeom>
          <a:noFill/>
          <a:ln w="9525">
            <a:noFill/>
            <a:miter lim="800000"/>
            <a:headEnd/>
            <a:tailEnd/>
          </a:ln>
        </p:spPr>
      </p:pic>
      <p:pic>
        <p:nvPicPr>
          <p:cNvPr id="19460" name="Picture 4"/>
          <p:cNvPicPr>
            <a:picLocks noChangeAspect="1" noChangeArrowheads="1"/>
          </p:cNvPicPr>
          <p:nvPr/>
        </p:nvPicPr>
        <p:blipFill>
          <a:blip r:embed="rId4" cstate="print"/>
          <a:srcRect/>
          <a:stretch>
            <a:fillRect/>
          </a:stretch>
        </p:blipFill>
        <p:spPr bwMode="auto">
          <a:xfrm>
            <a:off x="2057400" y="1828800"/>
            <a:ext cx="5867400" cy="5086350"/>
          </a:xfrm>
          <a:prstGeom prst="rect">
            <a:avLst/>
          </a:prstGeom>
          <a:noFill/>
          <a:ln w="9525">
            <a:noFill/>
            <a:miter lim="800000"/>
            <a:headEnd/>
            <a:tailEnd/>
          </a:ln>
        </p:spPr>
      </p:pic>
      <p:sp>
        <p:nvSpPr>
          <p:cNvPr id="19461" name="Text Box 5"/>
          <p:cNvSpPr txBox="1">
            <a:spLocks noChangeArrowheads="1"/>
          </p:cNvSpPr>
          <p:nvPr/>
        </p:nvSpPr>
        <p:spPr bwMode="auto">
          <a:xfrm>
            <a:off x="1812925" y="1425575"/>
            <a:ext cx="6437313" cy="457200"/>
          </a:xfrm>
          <a:prstGeom prst="rect">
            <a:avLst/>
          </a:prstGeom>
          <a:noFill/>
          <a:ln w="9525">
            <a:noFill/>
            <a:miter lim="800000"/>
            <a:headEnd/>
            <a:tailEnd/>
          </a:ln>
        </p:spPr>
        <p:txBody>
          <a:bodyPr wrap="none">
            <a:spAutoFit/>
          </a:bodyPr>
          <a:lstStyle/>
          <a:p>
            <a:r>
              <a:rPr lang="en-US" altLang="en-US">
                <a:solidFill>
                  <a:srgbClr val="FFFF00"/>
                </a:solidFill>
                <a:latin typeface="Helvetica" pitchFamily="34" charset="0"/>
              </a:rPr>
              <a:t>Some examples of the spectra of light sources</a:t>
            </a:r>
          </a:p>
        </p:txBody>
      </p:sp>
      <p:sp>
        <p:nvSpPr>
          <p:cNvPr id="19462" name="Rectangle 6"/>
          <p:cNvSpPr>
            <a:spLocks noChangeArrowheads="1"/>
          </p:cNvSpPr>
          <p:nvPr/>
        </p:nvSpPr>
        <p:spPr bwMode="auto">
          <a:xfrm>
            <a:off x="7331075" y="6616700"/>
            <a:ext cx="1808163" cy="244475"/>
          </a:xfrm>
          <a:prstGeom prst="rect">
            <a:avLst/>
          </a:prstGeom>
          <a:noFill/>
          <a:ln w="9525">
            <a:noFill/>
            <a:miter lim="800000"/>
            <a:headEnd/>
            <a:tailEnd/>
          </a:ln>
        </p:spPr>
        <p:txBody>
          <a:bodyPr wrap="none">
            <a:spAutoFit/>
          </a:bodyPr>
          <a:lstStyle/>
          <a:p>
            <a:r>
              <a:rPr lang="en-US" altLang="en-US" sz="1000">
                <a:solidFill>
                  <a:schemeClr val="bg1"/>
                </a:solidFill>
                <a:latin typeface="EngraversGothic BT Regular" charset="0"/>
              </a:rPr>
              <a:t>© Stephen E. Palmer, 2002</a:t>
            </a:r>
          </a:p>
        </p:txBody>
      </p:sp>
      <p:sp>
        <p:nvSpPr>
          <p:cNvPr id="19463" name="Text Box 12"/>
          <p:cNvSpPr txBox="1">
            <a:spLocks noChangeArrowheads="1"/>
          </p:cNvSpPr>
          <p:nvPr/>
        </p:nvSpPr>
        <p:spPr bwMode="auto">
          <a:xfrm rot="-5400000">
            <a:off x="1801018" y="2770982"/>
            <a:ext cx="1154113"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4" name="Text Box 13"/>
          <p:cNvSpPr txBox="1">
            <a:spLocks noChangeArrowheads="1"/>
          </p:cNvSpPr>
          <p:nvPr/>
        </p:nvSpPr>
        <p:spPr bwMode="auto">
          <a:xfrm rot="-5400000">
            <a:off x="1769269" y="5426869"/>
            <a:ext cx="1154112"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5" name="Text Box 14"/>
          <p:cNvSpPr txBox="1">
            <a:spLocks noChangeArrowheads="1"/>
          </p:cNvSpPr>
          <p:nvPr/>
        </p:nvSpPr>
        <p:spPr bwMode="auto">
          <a:xfrm rot="-5400000">
            <a:off x="4696619" y="2759869"/>
            <a:ext cx="1154112"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9466" name="Text Box 15"/>
          <p:cNvSpPr txBox="1">
            <a:spLocks noChangeArrowheads="1"/>
          </p:cNvSpPr>
          <p:nvPr/>
        </p:nvSpPr>
        <p:spPr bwMode="auto">
          <a:xfrm rot="-5400000">
            <a:off x="4696618" y="5361782"/>
            <a:ext cx="1154113" cy="336550"/>
          </a:xfrm>
          <a:prstGeom prst="rect">
            <a:avLst/>
          </a:prstGeom>
          <a:solidFill>
            <a:schemeClr val="tx1"/>
          </a:solidFill>
          <a:ln w="9525">
            <a:noFill/>
            <a:miter lim="800000"/>
            <a:headEnd/>
            <a:tailEnd/>
          </a:ln>
        </p:spPr>
        <p:txBody>
          <a:bodyPr wrap="none">
            <a:spAutoFit/>
          </a:bodyPr>
          <a:lstStyle/>
          <a:p>
            <a:r>
              <a:rPr lang="en-US" sz="1600">
                <a:solidFill>
                  <a:schemeClr val="bg1"/>
                </a:solidFill>
              </a:rPr>
              <a:t>Rel. power</a:t>
            </a:r>
          </a:p>
        </p:txBody>
      </p:sp>
      <p:sp>
        <p:nvSpPr>
          <p:cNvPr id="11" name="Text Box 3"/>
          <p:cNvSpPr txBox="1">
            <a:spLocks noChangeArrowheads="1"/>
          </p:cNvSpPr>
          <p:nvPr/>
        </p:nvSpPr>
        <p:spPr bwMode="auto">
          <a:xfrm>
            <a:off x="990600" y="182563"/>
            <a:ext cx="5474488" cy="553998"/>
          </a:xfrm>
          <a:prstGeom prst="rect">
            <a:avLst/>
          </a:prstGeom>
          <a:noFill/>
          <a:ln w="9525">
            <a:noFill/>
            <a:miter lim="800000"/>
            <a:headEnd/>
            <a:tailEnd/>
          </a:ln>
        </p:spPr>
        <p:txBody>
          <a:bodyPr wrap="square">
            <a:spAutoFit/>
          </a:bodyPr>
          <a:lstStyle/>
          <a:p>
            <a:pPr algn="ctr"/>
            <a:r>
              <a:rPr lang="en-US" altLang="en-US" sz="3000" cap="small" dirty="0">
                <a:solidFill>
                  <a:srgbClr val="0000FF"/>
                </a:solidFill>
                <a:latin typeface="+mj-lt"/>
                <a:ea typeface="+mj-ea"/>
                <a:cs typeface="+mj-cs"/>
              </a:rPr>
              <a:t>The Physics of Light</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482" name="Picture 2"/>
          <p:cNvPicPr>
            <a:picLocks noChangeAspect="1" noChangeArrowheads="1"/>
          </p:cNvPicPr>
          <p:nvPr/>
        </p:nvPicPr>
        <p:blipFill>
          <a:blip r:embed="rId3" cstate="print"/>
          <a:srcRect/>
          <a:stretch>
            <a:fillRect/>
          </a:stretch>
        </p:blipFill>
        <p:spPr bwMode="auto">
          <a:xfrm>
            <a:off x="0" y="38100"/>
            <a:ext cx="9182100" cy="6896100"/>
          </a:xfrm>
          <a:prstGeom prst="rect">
            <a:avLst/>
          </a:prstGeom>
          <a:noFill/>
          <a:ln w="9525">
            <a:noFill/>
            <a:miter lim="800000"/>
            <a:headEnd/>
            <a:tailEnd/>
          </a:ln>
        </p:spPr>
      </p:pic>
      <p:sp>
        <p:nvSpPr>
          <p:cNvPr id="20483" name="Text Box 3"/>
          <p:cNvSpPr txBox="1">
            <a:spLocks noChangeArrowheads="1"/>
          </p:cNvSpPr>
          <p:nvPr/>
        </p:nvSpPr>
        <p:spPr bwMode="auto">
          <a:xfrm>
            <a:off x="2578100" y="220663"/>
            <a:ext cx="4149725" cy="579437"/>
          </a:xfrm>
          <a:prstGeom prst="rect">
            <a:avLst/>
          </a:prstGeom>
          <a:noFill/>
          <a:ln w="9525">
            <a:noFill/>
            <a:miter lim="800000"/>
            <a:headEnd/>
            <a:tailEnd/>
          </a:ln>
        </p:spPr>
        <p:txBody>
          <a:bodyPr wrap="none">
            <a:spAutoFit/>
          </a:bodyPr>
          <a:lstStyle/>
          <a:p>
            <a:pPr algn="ctr"/>
            <a:r>
              <a:rPr lang="en-US" sz="3200" b="1">
                <a:solidFill>
                  <a:srgbClr val="3366FF"/>
                </a:solidFill>
                <a:latin typeface="Helvetica" pitchFamily="34" charset="0"/>
              </a:rPr>
              <a:t>The Physics of Light</a:t>
            </a:r>
          </a:p>
        </p:txBody>
      </p:sp>
      <p:sp>
        <p:nvSpPr>
          <p:cNvPr id="20484" name="Text Box 4"/>
          <p:cNvSpPr txBox="1">
            <a:spLocks noChangeArrowheads="1"/>
          </p:cNvSpPr>
          <p:nvPr/>
        </p:nvSpPr>
        <p:spPr bwMode="auto">
          <a:xfrm>
            <a:off x="1157288" y="1463675"/>
            <a:ext cx="7453312" cy="457200"/>
          </a:xfrm>
          <a:prstGeom prst="rect">
            <a:avLst/>
          </a:prstGeom>
          <a:noFill/>
          <a:ln w="9525">
            <a:noFill/>
            <a:miter lim="800000"/>
            <a:headEnd/>
            <a:tailEnd/>
          </a:ln>
        </p:spPr>
        <p:txBody>
          <a:bodyPr wrap="none">
            <a:spAutoFit/>
          </a:bodyPr>
          <a:lstStyle/>
          <a:p>
            <a:r>
              <a:rPr lang="en-US">
                <a:solidFill>
                  <a:srgbClr val="FFFF00"/>
                </a:solidFill>
                <a:latin typeface="Helvetica" pitchFamily="34" charset="0"/>
              </a:rPr>
              <a:t>Some examples of the </a:t>
            </a:r>
            <a:r>
              <a:rPr lang="en-US" u="sng">
                <a:solidFill>
                  <a:srgbClr val="FFFF00"/>
                </a:solidFill>
                <a:latin typeface="Helvetica" pitchFamily="34" charset="0"/>
              </a:rPr>
              <a:t>reflectance</a:t>
            </a:r>
            <a:r>
              <a:rPr lang="en-US">
                <a:solidFill>
                  <a:srgbClr val="FFFF00"/>
                </a:solidFill>
                <a:latin typeface="Helvetica" pitchFamily="34" charset="0"/>
              </a:rPr>
              <a:t> spectra of </a:t>
            </a:r>
            <a:r>
              <a:rPr lang="en-US" u="sng">
                <a:solidFill>
                  <a:srgbClr val="FFFF00"/>
                </a:solidFill>
                <a:latin typeface="Helvetica" pitchFamily="34" charset="0"/>
              </a:rPr>
              <a:t>surfaces</a:t>
            </a:r>
            <a:endParaRPr lang="en-US">
              <a:solidFill>
                <a:srgbClr val="FFFF00"/>
              </a:solidFill>
              <a:latin typeface="Helvetica" pitchFamily="34" charset="0"/>
            </a:endParaRPr>
          </a:p>
        </p:txBody>
      </p:sp>
      <p:sp>
        <p:nvSpPr>
          <p:cNvPr id="20485" name="Text Box 5"/>
          <p:cNvSpPr txBox="1">
            <a:spLocks noChangeArrowheads="1"/>
          </p:cNvSpPr>
          <p:nvPr/>
        </p:nvSpPr>
        <p:spPr bwMode="auto">
          <a:xfrm>
            <a:off x="3657600" y="6362700"/>
            <a:ext cx="2506663" cy="457200"/>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Wavelength (nm)</a:t>
            </a:r>
          </a:p>
        </p:txBody>
      </p:sp>
      <p:sp>
        <p:nvSpPr>
          <p:cNvPr id="20486" name="Text Box 6"/>
          <p:cNvSpPr txBox="1">
            <a:spLocks noChangeArrowheads="1"/>
          </p:cNvSpPr>
          <p:nvPr/>
        </p:nvSpPr>
        <p:spPr bwMode="auto">
          <a:xfrm rot="-5400000">
            <a:off x="-296863" y="4452938"/>
            <a:ext cx="2574925" cy="457200"/>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 Light Reflected</a:t>
            </a:r>
          </a:p>
        </p:txBody>
      </p:sp>
      <p:grpSp>
        <p:nvGrpSpPr>
          <p:cNvPr id="20487" name="Group 7"/>
          <p:cNvGrpSpPr>
            <a:grpSpLocks/>
          </p:cNvGrpSpPr>
          <p:nvPr/>
        </p:nvGrpSpPr>
        <p:grpSpPr bwMode="auto">
          <a:xfrm>
            <a:off x="1143000" y="3303588"/>
            <a:ext cx="2044700" cy="3046412"/>
            <a:chOff x="816" y="2057"/>
            <a:chExt cx="1288" cy="1919"/>
          </a:xfrm>
        </p:grpSpPr>
        <p:pic>
          <p:nvPicPr>
            <p:cNvPr id="20509" name="Picture 8"/>
            <p:cNvPicPr>
              <a:picLocks noChangeAspect="1" noChangeArrowheads="1"/>
            </p:cNvPicPr>
            <p:nvPr/>
          </p:nvPicPr>
          <p:blipFill>
            <a:blip r:embed="rId4" cstate="print"/>
            <a:srcRect/>
            <a:stretch>
              <a:fillRect/>
            </a:stretch>
          </p:blipFill>
          <p:spPr bwMode="auto">
            <a:xfrm>
              <a:off x="920" y="2057"/>
              <a:ext cx="1033" cy="1631"/>
            </a:xfrm>
            <a:prstGeom prst="rect">
              <a:avLst/>
            </a:prstGeom>
            <a:noFill/>
            <a:ln w="9525">
              <a:noFill/>
              <a:miter lim="800000"/>
              <a:headEnd/>
              <a:tailEnd/>
            </a:ln>
          </p:spPr>
        </p:pic>
        <p:sp>
          <p:nvSpPr>
            <p:cNvPr id="20510" name="Rectangle 9"/>
            <p:cNvSpPr>
              <a:spLocks noChangeArrowheads="1"/>
            </p:cNvSpPr>
            <p:nvPr/>
          </p:nvSpPr>
          <p:spPr bwMode="auto">
            <a:xfrm>
              <a:off x="908" y="2058"/>
              <a:ext cx="1045" cy="1617"/>
            </a:xfrm>
            <a:prstGeom prst="rect">
              <a:avLst/>
            </a:prstGeom>
            <a:noFill/>
            <a:ln w="9525">
              <a:solidFill>
                <a:schemeClr val="bg1"/>
              </a:solidFill>
              <a:miter lim="800000"/>
              <a:headEnd/>
              <a:tailEnd/>
            </a:ln>
          </p:spPr>
          <p:txBody>
            <a:bodyPr wrap="none" anchor="ctr"/>
            <a:lstStyle/>
            <a:p>
              <a:endParaRPr lang="en-US"/>
            </a:p>
          </p:txBody>
        </p:sp>
        <p:sp>
          <p:nvSpPr>
            <p:cNvPr id="20511" name="Text Box 10"/>
            <p:cNvSpPr txBox="1">
              <a:spLocks noChangeArrowheads="1"/>
            </p:cNvSpPr>
            <p:nvPr/>
          </p:nvSpPr>
          <p:spPr bwMode="auto">
            <a:xfrm>
              <a:off x="1008" y="2160"/>
              <a:ext cx="469" cy="288"/>
            </a:xfrm>
            <a:prstGeom prst="rect">
              <a:avLst/>
            </a:prstGeom>
            <a:noFill/>
            <a:ln w="9525">
              <a:noFill/>
              <a:miter lim="800000"/>
              <a:headEnd/>
              <a:tailEnd/>
            </a:ln>
          </p:spPr>
          <p:txBody>
            <a:bodyPr wrap="none">
              <a:spAutoFit/>
            </a:bodyPr>
            <a:lstStyle/>
            <a:p>
              <a:r>
                <a:rPr lang="en-US">
                  <a:solidFill>
                    <a:srgbClr val="FF0000"/>
                  </a:solidFill>
                  <a:latin typeface="Helvetica" pitchFamily="34" charset="0"/>
                </a:rPr>
                <a:t>Red</a:t>
              </a:r>
            </a:p>
          </p:txBody>
        </p:sp>
        <p:sp>
          <p:nvSpPr>
            <p:cNvPr id="20512" name="Text Box 11"/>
            <p:cNvSpPr txBox="1">
              <a:spLocks noChangeArrowheads="1"/>
            </p:cNvSpPr>
            <p:nvPr/>
          </p:nvSpPr>
          <p:spPr bwMode="auto">
            <a:xfrm>
              <a:off x="816"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88" name="Group 12"/>
          <p:cNvGrpSpPr>
            <a:grpSpLocks/>
          </p:cNvGrpSpPr>
          <p:nvPr/>
        </p:nvGrpSpPr>
        <p:grpSpPr bwMode="auto">
          <a:xfrm>
            <a:off x="3100388" y="3303588"/>
            <a:ext cx="2044700" cy="3046412"/>
            <a:chOff x="2049" y="2057"/>
            <a:chExt cx="1288" cy="1919"/>
          </a:xfrm>
        </p:grpSpPr>
        <p:pic>
          <p:nvPicPr>
            <p:cNvPr id="20505" name="Picture 13"/>
            <p:cNvPicPr>
              <a:picLocks noChangeAspect="1" noChangeArrowheads="1"/>
            </p:cNvPicPr>
            <p:nvPr/>
          </p:nvPicPr>
          <p:blipFill>
            <a:blip r:embed="rId5" cstate="print"/>
            <a:srcRect/>
            <a:stretch>
              <a:fillRect/>
            </a:stretch>
          </p:blipFill>
          <p:spPr bwMode="auto">
            <a:xfrm>
              <a:off x="2134" y="2057"/>
              <a:ext cx="1042" cy="1645"/>
            </a:xfrm>
            <a:prstGeom prst="rect">
              <a:avLst/>
            </a:prstGeom>
            <a:noFill/>
            <a:ln w="9525">
              <a:noFill/>
              <a:miter lim="800000"/>
              <a:headEnd/>
              <a:tailEnd/>
            </a:ln>
          </p:spPr>
        </p:pic>
        <p:sp>
          <p:nvSpPr>
            <p:cNvPr id="20506" name="Rectangle 14"/>
            <p:cNvSpPr>
              <a:spLocks noChangeArrowheads="1"/>
            </p:cNvSpPr>
            <p:nvPr/>
          </p:nvSpPr>
          <p:spPr bwMode="auto">
            <a:xfrm>
              <a:off x="2129" y="2057"/>
              <a:ext cx="1046" cy="1632"/>
            </a:xfrm>
            <a:prstGeom prst="rect">
              <a:avLst/>
            </a:prstGeom>
            <a:noFill/>
            <a:ln w="9525">
              <a:solidFill>
                <a:schemeClr val="bg1"/>
              </a:solidFill>
              <a:miter lim="800000"/>
              <a:headEnd/>
              <a:tailEnd/>
            </a:ln>
          </p:spPr>
          <p:txBody>
            <a:bodyPr wrap="none" anchor="ctr"/>
            <a:lstStyle/>
            <a:p>
              <a:endParaRPr lang="en-US"/>
            </a:p>
          </p:txBody>
        </p:sp>
        <p:sp>
          <p:nvSpPr>
            <p:cNvPr id="20507" name="Text Box 15"/>
            <p:cNvSpPr txBox="1">
              <a:spLocks noChangeArrowheads="1"/>
            </p:cNvSpPr>
            <p:nvPr/>
          </p:nvSpPr>
          <p:spPr bwMode="auto">
            <a:xfrm>
              <a:off x="2112" y="2112"/>
              <a:ext cx="683" cy="288"/>
            </a:xfrm>
            <a:prstGeom prst="rect">
              <a:avLst/>
            </a:prstGeom>
            <a:noFill/>
            <a:ln w="9525">
              <a:noFill/>
              <a:miter lim="800000"/>
              <a:headEnd/>
              <a:tailEnd/>
            </a:ln>
          </p:spPr>
          <p:txBody>
            <a:bodyPr wrap="none">
              <a:spAutoFit/>
            </a:bodyPr>
            <a:lstStyle/>
            <a:p>
              <a:r>
                <a:rPr lang="en-US">
                  <a:solidFill>
                    <a:srgbClr val="FFFF00"/>
                  </a:solidFill>
                  <a:latin typeface="Helvetica" pitchFamily="34" charset="0"/>
                </a:rPr>
                <a:t>Yellow</a:t>
              </a:r>
            </a:p>
          </p:txBody>
        </p:sp>
        <p:sp>
          <p:nvSpPr>
            <p:cNvPr id="20508" name="Text Box 16"/>
            <p:cNvSpPr txBox="1">
              <a:spLocks noChangeArrowheads="1"/>
            </p:cNvSpPr>
            <p:nvPr/>
          </p:nvSpPr>
          <p:spPr bwMode="auto">
            <a:xfrm>
              <a:off x="2049"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89" name="Group 17"/>
          <p:cNvGrpSpPr>
            <a:grpSpLocks/>
          </p:cNvGrpSpPr>
          <p:nvPr/>
        </p:nvGrpSpPr>
        <p:grpSpPr bwMode="auto">
          <a:xfrm>
            <a:off x="5056188" y="3303588"/>
            <a:ext cx="2044700" cy="3046412"/>
            <a:chOff x="3281" y="2057"/>
            <a:chExt cx="1288" cy="1919"/>
          </a:xfrm>
        </p:grpSpPr>
        <p:pic>
          <p:nvPicPr>
            <p:cNvPr id="20501" name="Picture 18"/>
            <p:cNvPicPr>
              <a:picLocks noChangeAspect="1" noChangeArrowheads="1"/>
            </p:cNvPicPr>
            <p:nvPr/>
          </p:nvPicPr>
          <p:blipFill>
            <a:blip r:embed="rId6" cstate="print"/>
            <a:srcRect/>
            <a:stretch>
              <a:fillRect/>
            </a:stretch>
          </p:blipFill>
          <p:spPr bwMode="auto">
            <a:xfrm>
              <a:off x="3376" y="2057"/>
              <a:ext cx="1040" cy="1645"/>
            </a:xfrm>
            <a:prstGeom prst="rect">
              <a:avLst/>
            </a:prstGeom>
            <a:noFill/>
            <a:ln w="9525">
              <a:noFill/>
              <a:miter lim="800000"/>
              <a:headEnd/>
              <a:tailEnd/>
            </a:ln>
          </p:spPr>
        </p:pic>
        <p:sp>
          <p:nvSpPr>
            <p:cNvPr id="20502" name="Rectangle 19"/>
            <p:cNvSpPr>
              <a:spLocks noChangeArrowheads="1"/>
            </p:cNvSpPr>
            <p:nvPr/>
          </p:nvSpPr>
          <p:spPr bwMode="auto">
            <a:xfrm>
              <a:off x="3365" y="2062"/>
              <a:ext cx="1045" cy="1632"/>
            </a:xfrm>
            <a:prstGeom prst="rect">
              <a:avLst/>
            </a:prstGeom>
            <a:noFill/>
            <a:ln w="9525">
              <a:solidFill>
                <a:schemeClr val="bg1"/>
              </a:solidFill>
              <a:miter lim="800000"/>
              <a:headEnd/>
              <a:tailEnd/>
            </a:ln>
          </p:spPr>
          <p:txBody>
            <a:bodyPr wrap="none" anchor="ctr"/>
            <a:lstStyle/>
            <a:p>
              <a:endParaRPr lang="en-US"/>
            </a:p>
          </p:txBody>
        </p:sp>
        <p:sp>
          <p:nvSpPr>
            <p:cNvPr id="20503" name="Text Box 20"/>
            <p:cNvSpPr txBox="1">
              <a:spLocks noChangeArrowheads="1"/>
            </p:cNvSpPr>
            <p:nvPr/>
          </p:nvSpPr>
          <p:spPr bwMode="auto">
            <a:xfrm>
              <a:off x="3408" y="2112"/>
              <a:ext cx="501" cy="288"/>
            </a:xfrm>
            <a:prstGeom prst="rect">
              <a:avLst/>
            </a:prstGeom>
            <a:noFill/>
            <a:ln w="9525">
              <a:noFill/>
              <a:miter lim="800000"/>
              <a:headEnd/>
              <a:tailEnd/>
            </a:ln>
          </p:spPr>
          <p:txBody>
            <a:bodyPr wrap="none">
              <a:spAutoFit/>
            </a:bodyPr>
            <a:lstStyle/>
            <a:p>
              <a:r>
                <a:rPr lang="en-US">
                  <a:solidFill>
                    <a:srgbClr val="00FFFF"/>
                  </a:solidFill>
                  <a:latin typeface="Helvetica" pitchFamily="34" charset="0"/>
                </a:rPr>
                <a:t>Blue</a:t>
              </a:r>
            </a:p>
          </p:txBody>
        </p:sp>
        <p:sp>
          <p:nvSpPr>
            <p:cNvPr id="20504" name="Text Box 21"/>
            <p:cNvSpPr txBox="1">
              <a:spLocks noChangeArrowheads="1"/>
            </p:cNvSpPr>
            <p:nvPr/>
          </p:nvSpPr>
          <p:spPr bwMode="auto">
            <a:xfrm>
              <a:off x="3281"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grpSp>
      <p:grpSp>
        <p:nvGrpSpPr>
          <p:cNvPr id="20490" name="Group 22"/>
          <p:cNvGrpSpPr>
            <a:grpSpLocks/>
          </p:cNvGrpSpPr>
          <p:nvPr/>
        </p:nvGrpSpPr>
        <p:grpSpPr bwMode="auto">
          <a:xfrm>
            <a:off x="7013575" y="3302000"/>
            <a:ext cx="2044700" cy="3048000"/>
            <a:chOff x="4514" y="2056"/>
            <a:chExt cx="1288" cy="1920"/>
          </a:xfrm>
        </p:grpSpPr>
        <p:pic>
          <p:nvPicPr>
            <p:cNvPr id="20497" name="Picture 23"/>
            <p:cNvPicPr>
              <a:picLocks noChangeAspect="1" noChangeArrowheads="1"/>
            </p:cNvPicPr>
            <p:nvPr/>
          </p:nvPicPr>
          <p:blipFill>
            <a:blip r:embed="rId7" cstate="print"/>
            <a:srcRect/>
            <a:stretch>
              <a:fillRect/>
            </a:stretch>
          </p:blipFill>
          <p:spPr bwMode="auto">
            <a:xfrm>
              <a:off x="4632" y="2057"/>
              <a:ext cx="1034" cy="1638"/>
            </a:xfrm>
            <a:prstGeom prst="rect">
              <a:avLst/>
            </a:prstGeom>
            <a:noFill/>
            <a:ln w="9525">
              <a:noFill/>
              <a:miter lim="800000"/>
              <a:headEnd/>
              <a:tailEnd/>
            </a:ln>
          </p:spPr>
        </p:pic>
        <p:sp>
          <p:nvSpPr>
            <p:cNvPr id="20498" name="Text Box 24"/>
            <p:cNvSpPr txBox="1">
              <a:spLocks noChangeArrowheads="1"/>
            </p:cNvSpPr>
            <p:nvPr/>
          </p:nvSpPr>
          <p:spPr bwMode="auto">
            <a:xfrm>
              <a:off x="4656" y="2112"/>
              <a:ext cx="672" cy="288"/>
            </a:xfrm>
            <a:prstGeom prst="rect">
              <a:avLst/>
            </a:prstGeom>
            <a:noFill/>
            <a:ln w="9525">
              <a:noFill/>
              <a:miter lim="800000"/>
              <a:headEnd/>
              <a:tailEnd/>
            </a:ln>
          </p:spPr>
          <p:txBody>
            <a:bodyPr wrap="none">
              <a:spAutoFit/>
            </a:bodyPr>
            <a:lstStyle/>
            <a:p>
              <a:r>
                <a:rPr lang="en-US">
                  <a:solidFill>
                    <a:srgbClr val="9966FF"/>
                  </a:solidFill>
                  <a:latin typeface="Helvetica" pitchFamily="34" charset="0"/>
                </a:rPr>
                <a:t>Purple</a:t>
              </a:r>
            </a:p>
          </p:txBody>
        </p:sp>
        <p:sp>
          <p:nvSpPr>
            <p:cNvPr id="20499" name="Text Box 25"/>
            <p:cNvSpPr txBox="1">
              <a:spLocks noChangeArrowheads="1"/>
            </p:cNvSpPr>
            <p:nvPr/>
          </p:nvSpPr>
          <p:spPr bwMode="auto">
            <a:xfrm>
              <a:off x="4514" y="3688"/>
              <a:ext cx="1288" cy="288"/>
            </a:xfrm>
            <a:prstGeom prst="rect">
              <a:avLst/>
            </a:prstGeom>
            <a:noFill/>
            <a:ln w="9525">
              <a:noFill/>
              <a:miter lim="800000"/>
              <a:headEnd/>
              <a:tailEnd/>
            </a:ln>
          </p:spPr>
          <p:txBody>
            <a:bodyPr wrap="none">
              <a:spAutoFit/>
            </a:bodyPr>
            <a:lstStyle/>
            <a:p>
              <a:r>
                <a:rPr lang="en-US">
                  <a:solidFill>
                    <a:schemeClr val="bg1"/>
                  </a:solidFill>
                  <a:latin typeface="Helvetica" pitchFamily="34" charset="0"/>
                </a:rPr>
                <a:t>400          700</a:t>
              </a:r>
            </a:p>
          </p:txBody>
        </p:sp>
        <p:sp>
          <p:nvSpPr>
            <p:cNvPr id="20500" name="Rectangle 26"/>
            <p:cNvSpPr>
              <a:spLocks noChangeArrowheads="1"/>
            </p:cNvSpPr>
            <p:nvPr/>
          </p:nvSpPr>
          <p:spPr bwMode="auto">
            <a:xfrm>
              <a:off x="4620" y="2056"/>
              <a:ext cx="1045" cy="1639"/>
            </a:xfrm>
            <a:prstGeom prst="rect">
              <a:avLst/>
            </a:prstGeom>
            <a:noFill/>
            <a:ln w="9525">
              <a:solidFill>
                <a:schemeClr val="bg1"/>
              </a:solidFill>
              <a:miter lim="800000"/>
              <a:headEnd/>
              <a:tailEnd/>
            </a:ln>
          </p:spPr>
          <p:txBody>
            <a:bodyPr wrap="none" anchor="ctr"/>
            <a:lstStyle/>
            <a:p>
              <a:endParaRPr lang="en-US"/>
            </a:p>
          </p:txBody>
        </p:sp>
      </p:grpSp>
      <p:sp>
        <p:nvSpPr>
          <p:cNvPr id="20491" name="Rectangle 27"/>
          <p:cNvSpPr>
            <a:spLocks noChangeArrowheads="1"/>
          </p:cNvSpPr>
          <p:nvPr/>
        </p:nvSpPr>
        <p:spPr bwMode="auto">
          <a:xfrm>
            <a:off x="7178675" y="6654800"/>
            <a:ext cx="1808163" cy="244475"/>
          </a:xfrm>
          <a:prstGeom prst="rect">
            <a:avLst/>
          </a:prstGeom>
          <a:noFill/>
          <a:ln w="9525">
            <a:noFill/>
            <a:miter lim="800000"/>
            <a:headEnd/>
            <a:tailEnd/>
          </a:ln>
        </p:spPr>
        <p:txBody>
          <a:bodyPr wrap="none">
            <a:spAutoFit/>
          </a:bodyPr>
          <a:lstStyle/>
          <a:p>
            <a:r>
              <a:rPr lang="en-US" sz="1000">
                <a:solidFill>
                  <a:schemeClr val="bg1"/>
                </a:solidFill>
                <a:latin typeface="EngraversGothic BT Regular" charset="0"/>
              </a:rPr>
              <a:t>© Stephen E. Palmer, 2002</a:t>
            </a:r>
          </a:p>
        </p:txBody>
      </p:sp>
      <p:grpSp>
        <p:nvGrpSpPr>
          <p:cNvPr id="20492" name="Group 28"/>
          <p:cNvGrpSpPr>
            <a:grpSpLocks/>
          </p:cNvGrpSpPr>
          <p:nvPr/>
        </p:nvGrpSpPr>
        <p:grpSpPr bwMode="auto">
          <a:xfrm>
            <a:off x="1524000" y="2058988"/>
            <a:ext cx="7010400" cy="1068387"/>
            <a:chOff x="1056" y="1273"/>
            <a:chExt cx="4416" cy="673"/>
          </a:xfrm>
        </p:grpSpPr>
        <p:pic>
          <p:nvPicPr>
            <p:cNvPr id="20493" name="Picture 29"/>
            <p:cNvPicPr>
              <a:picLocks noChangeAspect="1" noChangeArrowheads="1"/>
            </p:cNvPicPr>
            <p:nvPr/>
          </p:nvPicPr>
          <p:blipFill>
            <a:blip r:embed="rId8" cstate="print"/>
            <a:srcRect/>
            <a:stretch>
              <a:fillRect/>
            </a:stretch>
          </p:blipFill>
          <p:spPr bwMode="auto">
            <a:xfrm>
              <a:off x="1056" y="1273"/>
              <a:ext cx="768" cy="647"/>
            </a:xfrm>
            <a:prstGeom prst="rect">
              <a:avLst/>
            </a:prstGeom>
            <a:noFill/>
            <a:ln w="9525">
              <a:noFill/>
              <a:miter lim="800000"/>
              <a:headEnd/>
              <a:tailEnd/>
            </a:ln>
          </p:spPr>
        </p:pic>
        <p:pic>
          <p:nvPicPr>
            <p:cNvPr id="20494" name="Picture 30"/>
            <p:cNvPicPr>
              <a:picLocks noChangeAspect="1" noChangeArrowheads="1"/>
            </p:cNvPicPr>
            <p:nvPr/>
          </p:nvPicPr>
          <p:blipFill>
            <a:blip r:embed="rId9" cstate="print"/>
            <a:srcRect/>
            <a:stretch>
              <a:fillRect/>
            </a:stretch>
          </p:blipFill>
          <p:spPr bwMode="auto">
            <a:xfrm>
              <a:off x="2304" y="1287"/>
              <a:ext cx="768" cy="631"/>
            </a:xfrm>
            <a:prstGeom prst="rect">
              <a:avLst/>
            </a:prstGeom>
            <a:noFill/>
            <a:ln w="9525">
              <a:noFill/>
              <a:miter lim="800000"/>
              <a:headEnd/>
              <a:tailEnd/>
            </a:ln>
          </p:spPr>
        </p:pic>
        <p:pic>
          <p:nvPicPr>
            <p:cNvPr id="20495" name="Picture 31"/>
            <p:cNvPicPr>
              <a:picLocks noChangeAspect="1" noChangeArrowheads="1"/>
            </p:cNvPicPr>
            <p:nvPr/>
          </p:nvPicPr>
          <p:blipFill>
            <a:blip r:embed="rId10" cstate="print"/>
            <a:srcRect/>
            <a:stretch>
              <a:fillRect/>
            </a:stretch>
          </p:blipFill>
          <p:spPr bwMode="auto">
            <a:xfrm>
              <a:off x="4752" y="1296"/>
              <a:ext cx="720" cy="604"/>
            </a:xfrm>
            <a:prstGeom prst="rect">
              <a:avLst/>
            </a:prstGeom>
            <a:noFill/>
            <a:ln w="9525">
              <a:noFill/>
              <a:miter lim="800000"/>
              <a:headEnd/>
              <a:tailEnd/>
            </a:ln>
          </p:spPr>
        </p:pic>
        <p:pic>
          <p:nvPicPr>
            <p:cNvPr id="20496" name="Picture 32"/>
            <p:cNvPicPr>
              <a:picLocks noChangeAspect="1" noChangeArrowheads="1"/>
            </p:cNvPicPr>
            <p:nvPr/>
          </p:nvPicPr>
          <p:blipFill>
            <a:blip r:embed="rId11" cstate="print"/>
            <a:srcRect/>
            <a:stretch>
              <a:fillRect/>
            </a:stretch>
          </p:blipFill>
          <p:spPr bwMode="auto">
            <a:xfrm>
              <a:off x="3552" y="1296"/>
              <a:ext cx="720" cy="650"/>
            </a:xfrm>
            <a:prstGeom prst="rect">
              <a:avLst/>
            </a:prstGeom>
            <a:noFill/>
            <a:ln w="9525">
              <a:noFill/>
              <a:miter lim="800000"/>
              <a:headEnd/>
              <a:tailEnd/>
            </a:ln>
          </p:spPr>
        </p:pic>
      </p:gr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457200" y="258762"/>
            <a:ext cx="7467600" cy="731838"/>
          </a:xfrm>
        </p:spPr>
        <p:txBody>
          <a:bodyPr/>
          <a:lstStyle/>
          <a:p>
            <a:r>
              <a:rPr lang="en-US" dirty="0" smtClean="0"/>
              <a:t>Interaction of light and surfaces</a:t>
            </a:r>
          </a:p>
        </p:txBody>
      </p:sp>
      <p:sp>
        <p:nvSpPr>
          <p:cNvPr id="1028" name="Rectangle 3"/>
          <p:cNvSpPr>
            <a:spLocks noGrp="1" noChangeArrowheads="1"/>
          </p:cNvSpPr>
          <p:nvPr>
            <p:ph type="body" idx="1"/>
          </p:nvPr>
        </p:nvSpPr>
        <p:spPr>
          <a:xfrm>
            <a:off x="4495800" y="1524000"/>
            <a:ext cx="4267200" cy="1676400"/>
          </a:xfrm>
        </p:spPr>
        <p:txBody>
          <a:bodyPr/>
          <a:lstStyle/>
          <a:p>
            <a:r>
              <a:rPr lang="en-US" sz="2400" dirty="0" smtClean="0"/>
              <a:t>Reflected color is the result of interaction of light source spectrum with surface reflectance</a:t>
            </a:r>
            <a:endParaRPr lang="en-US" sz="1800" dirty="0" smtClean="0"/>
          </a:p>
        </p:txBody>
      </p:sp>
      <p:graphicFrame>
        <p:nvGraphicFramePr>
          <p:cNvPr id="1026" name="Object 5"/>
          <p:cNvGraphicFramePr>
            <a:graphicFrameLocks noGrp="1" noChangeAspect="1"/>
          </p:cNvGraphicFramePr>
          <p:nvPr>
            <p:ph sz="half" idx="4294967295"/>
            <p:extLst>
              <p:ext uri="{D42A27DB-BD31-4B8C-83A1-F6EECF244321}">
                <p14:modId xmlns:p14="http://schemas.microsoft.com/office/powerpoint/2010/main" val="1759878112"/>
              </p:ext>
            </p:extLst>
          </p:nvPr>
        </p:nvGraphicFramePr>
        <p:xfrm>
          <a:off x="304800" y="4495800"/>
          <a:ext cx="8305800" cy="2117725"/>
        </p:xfrm>
        <a:graphic>
          <a:graphicData uri="http://schemas.openxmlformats.org/presentationml/2006/ole">
            <mc:AlternateContent xmlns:mc="http://schemas.openxmlformats.org/markup-compatibility/2006">
              <mc:Choice xmlns:v="urn:schemas-microsoft-com:vml" Requires="v">
                <p:oleObj spid="_x0000_s76845" name="Image" r:id="rId4" imgW="15784127" imgH="4025397" progId="Photoshop.Image.10">
                  <p:embed/>
                </p:oleObj>
              </mc:Choice>
              <mc:Fallback>
                <p:oleObj name="Image" r:id="rId4" imgW="15784127" imgH="4025397" progId="Photoshop.Image.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4495800"/>
                        <a:ext cx="8305800" cy="2117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1029" name="Picture 7" descr="strawberry"/>
          <p:cNvPicPr>
            <a:picLocks noChangeAspect="1" noChangeArrowheads="1"/>
          </p:cNvPicPr>
          <p:nvPr/>
        </p:nvPicPr>
        <p:blipFill>
          <a:blip r:embed="rId6" cstate="print"/>
          <a:srcRect/>
          <a:stretch>
            <a:fillRect/>
          </a:stretch>
        </p:blipFill>
        <p:spPr bwMode="auto">
          <a:xfrm>
            <a:off x="457200" y="1219200"/>
            <a:ext cx="4038600" cy="3028950"/>
          </a:xfrm>
          <a:prstGeom prst="rect">
            <a:avLst/>
          </a:prstGeom>
          <a:noFill/>
          <a:ln w="9525">
            <a:noFill/>
            <a:miter lim="800000"/>
            <a:headEnd/>
            <a:tailEnd/>
          </a:ln>
        </p:spPr>
      </p:pic>
      <p:sp>
        <p:nvSpPr>
          <p:cNvPr id="1030" name="Rectangle 5"/>
          <p:cNvSpPr>
            <a:spLocks noChangeArrowheads="1"/>
          </p:cNvSpPr>
          <p:nvPr/>
        </p:nvSpPr>
        <p:spPr bwMode="auto">
          <a:xfrm>
            <a:off x="3352800" y="4800600"/>
            <a:ext cx="304800" cy="1371600"/>
          </a:xfrm>
          <a:prstGeom prst="rect">
            <a:avLst/>
          </a:prstGeom>
          <a:solidFill>
            <a:schemeClr val="bg1"/>
          </a:solidFill>
          <a:ln w="9525" algn="ctr">
            <a:no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0"/>
            <a:ext cx="7467600" cy="1143000"/>
          </a:xfrm>
        </p:spPr>
        <p:txBody>
          <a:bodyPr/>
          <a:lstStyle/>
          <a:p>
            <a:r>
              <a:rPr lang="en-US" dirty="0" smtClean="0"/>
              <a:t>Interaction of light and surfaces</a:t>
            </a:r>
          </a:p>
        </p:txBody>
      </p:sp>
      <p:sp>
        <p:nvSpPr>
          <p:cNvPr id="21507" name="Content Placeholder 2"/>
          <p:cNvSpPr>
            <a:spLocks noGrp="1"/>
          </p:cNvSpPr>
          <p:nvPr>
            <p:ph idx="1"/>
          </p:nvPr>
        </p:nvSpPr>
        <p:spPr>
          <a:xfrm>
            <a:off x="457200" y="1443037"/>
            <a:ext cx="7467600" cy="4873752"/>
          </a:xfrm>
        </p:spPr>
        <p:txBody>
          <a:bodyPr/>
          <a:lstStyle/>
          <a:p>
            <a:r>
              <a:rPr lang="en-US" smtClean="0"/>
              <a:t>What is the observed color of any surface under monochromatic light?</a:t>
            </a:r>
          </a:p>
        </p:txBody>
      </p:sp>
      <p:pic>
        <p:nvPicPr>
          <p:cNvPr id="160770" name="Picture 2"/>
          <p:cNvPicPr>
            <a:picLocks noChangeAspect="1" noChangeArrowheads="1"/>
          </p:cNvPicPr>
          <p:nvPr/>
        </p:nvPicPr>
        <p:blipFill>
          <a:blip r:embed="rId3" cstate="print"/>
          <a:srcRect/>
          <a:stretch>
            <a:fillRect/>
          </a:stretch>
        </p:blipFill>
        <p:spPr bwMode="auto">
          <a:xfrm>
            <a:off x="457200" y="1824037"/>
            <a:ext cx="6165850" cy="4114800"/>
          </a:xfrm>
          <a:prstGeom prst="rect">
            <a:avLst/>
          </a:prstGeom>
          <a:noFill/>
          <a:ln w="9525">
            <a:noFill/>
            <a:miter lim="800000"/>
            <a:headEnd/>
            <a:tailEnd/>
          </a:ln>
        </p:spPr>
      </p:pic>
      <p:sp>
        <p:nvSpPr>
          <p:cNvPr id="5" name="TextBox 4"/>
          <p:cNvSpPr txBox="1">
            <a:spLocks noChangeArrowheads="1"/>
          </p:cNvSpPr>
          <p:nvPr/>
        </p:nvSpPr>
        <p:spPr bwMode="auto">
          <a:xfrm>
            <a:off x="2133600" y="6015037"/>
            <a:ext cx="5062538" cy="461963"/>
          </a:xfrm>
          <a:prstGeom prst="rect">
            <a:avLst/>
          </a:prstGeom>
          <a:noFill/>
          <a:ln w="9525">
            <a:noFill/>
            <a:miter lim="800000"/>
            <a:headEnd/>
            <a:tailEnd/>
          </a:ln>
        </p:spPr>
        <p:txBody>
          <a:bodyPr wrap="none">
            <a:spAutoFit/>
          </a:bodyPr>
          <a:lstStyle/>
          <a:p>
            <a:r>
              <a:rPr lang="en-US">
                <a:hlinkClick r:id="rId4"/>
              </a:rPr>
              <a:t>Olafur Eliasson, </a:t>
            </a:r>
            <a:r>
              <a:rPr lang="en-US" i="1">
                <a:hlinkClick r:id="rId4"/>
              </a:rPr>
              <a:t>Room for one color</a:t>
            </a:r>
            <a:endParaRPr lang="en-US" i="1"/>
          </a:p>
        </p:txBody>
      </p:sp>
      <p:pic>
        <p:nvPicPr>
          <p:cNvPr id="160772" name="Picture 4"/>
          <p:cNvPicPr>
            <a:picLocks noChangeAspect="1" noChangeArrowheads="1"/>
          </p:cNvPicPr>
          <p:nvPr/>
        </p:nvPicPr>
        <p:blipFill>
          <a:blip r:embed="rId5" cstate="print"/>
          <a:srcRect/>
          <a:stretch>
            <a:fillRect/>
          </a:stretch>
        </p:blipFill>
        <p:spPr bwMode="auto">
          <a:xfrm>
            <a:off x="5648325" y="1828800"/>
            <a:ext cx="3086100" cy="4114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077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077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u="sng" dirty="0" smtClean="0"/>
              <a:t>Human eyes</a:t>
            </a:r>
          </a:p>
          <a:p>
            <a:pPr lvl="1"/>
            <a:r>
              <a:rPr lang="en-US" dirty="0" err="1" smtClean="0"/>
              <a:t>Trichromacy</a:t>
            </a:r>
            <a:r>
              <a:rPr lang="en-US"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0"/>
            <a:ext cx="7467600" cy="762000"/>
          </a:xfrm>
        </p:spPr>
        <p:txBody>
          <a:bodyPr/>
          <a:lstStyle/>
          <a:p>
            <a:r>
              <a:rPr lang="en-US" dirty="0" smtClean="0"/>
              <a:t>The Eye</a:t>
            </a:r>
          </a:p>
        </p:txBody>
      </p:sp>
      <p:sp>
        <p:nvSpPr>
          <p:cNvPr id="22531" name="Rectangle 3"/>
          <p:cNvSpPr>
            <a:spLocks noGrp="1" noChangeArrowheads="1"/>
          </p:cNvSpPr>
          <p:nvPr>
            <p:ph type="body" idx="1"/>
          </p:nvPr>
        </p:nvSpPr>
        <p:spPr>
          <a:xfrm>
            <a:off x="685800" y="4267200"/>
            <a:ext cx="7772400" cy="1981200"/>
          </a:xfrm>
        </p:spPr>
        <p:txBody>
          <a:bodyPr>
            <a:normAutofit lnSpcReduction="10000"/>
          </a:bodyPr>
          <a:lstStyle/>
          <a:p>
            <a:pPr>
              <a:buFontTx/>
              <a:buNone/>
            </a:pPr>
            <a:r>
              <a:rPr lang="en-US" smtClean="0"/>
              <a:t>The human eye is a camera!</a:t>
            </a:r>
          </a:p>
          <a:p>
            <a:pPr lvl="1"/>
            <a:r>
              <a:rPr lang="en-US" b="1" smtClean="0"/>
              <a:t>Iris</a:t>
            </a:r>
            <a:r>
              <a:rPr lang="en-US" smtClean="0"/>
              <a:t> - </a:t>
            </a:r>
            <a:r>
              <a:rPr lang="en-US" sz="1800" smtClean="0"/>
              <a:t>colored annulus with radial muscles</a:t>
            </a:r>
          </a:p>
          <a:p>
            <a:pPr lvl="1"/>
            <a:r>
              <a:rPr lang="en-US" b="1" smtClean="0"/>
              <a:t>Pupil</a:t>
            </a:r>
            <a:r>
              <a:rPr lang="en-US" smtClean="0"/>
              <a:t> - </a:t>
            </a:r>
            <a:r>
              <a:rPr lang="en-US" sz="1800" smtClean="0"/>
              <a:t>the hole (aperture) whose size is controlled by the iris</a:t>
            </a:r>
          </a:p>
          <a:p>
            <a:pPr lvl="1"/>
            <a:r>
              <a:rPr lang="en-US" sz="1800" b="1" smtClean="0"/>
              <a:t>Lens </a:t>
            </a:r>
            <a:r>
              <a:rPr lang="en-US" sz="1800" smtClean="0"/>
              <a:t>- changes shape by using ciliary muscles (to focus on objects at different distances)</a:t>
            </a:r>
          </a:p>
          <a:p>
            <a:pPr lvl="1"/>
            <a:r>
              <a:rPr lang="en-US" sz="1800" b="1" smtClean="0"/>
              <a:t>Retina</a:t>
            </a:r>
            <a:r>
              <a:rPr lang="en-US" sz="1800" smtClean="0"/>
              <a:t> - photoreceptor cells</a:t>
            </a:r>
          </a:p>
        </p:txBody>
      </p:sp>
      <p:pic>
        <p:nvPicPr>
          <p:cNvPr id="22532" name="Picture 4" descr="humaneye"/>
          <p:cNvPicPr>
            <a:picLocks noChangeAspect="1" noChangeArrowheads="1"/>
          </p:cNvPicPr>
          <p:nvPr/>
        </p:nvPicPr>
        <p:blipFill>
          <a:blip r:embed="rId3" cstate="print"/>
          <a:srcRect/>
          <a:stretch>
            <a:fillRect/>
          </a:stretch>
        </p:blipFill>
        <p:spPr bwMode="auto">
          <a:xfrm>
            <a:off x="1906588" y="914400"/>
            <a:ext cx="5484812" cy="3278188"/>
          </a:xfrm>
          <a:prstGeom prst="rect">
            <a:avLst/>
          </a:prstGeom>
          <a:noFill/>
          <a:ln w="9525">
            <a:noFill/>
            <a:miter lim="800000"/>
            <a:headEnd/>
            <a:tailEnd/>
          </a:ln>
        </p:spPr>
      </p:pic>
      <p:sp>
        <p:nvSpPr>
          <p:cNvPr id="22533" name="Text Box 6"/>
          <p:cNvSpPr txBox="1">
            <a:spLocks noChangeArrowheads="1"/>
          </p:cNvSpPr>
          <p:nvPr/>
        </p:nvSpPr>
        <p:spPr bwMode="auto">
          <a:xfrm>
            <a:off x="7543800" y="6583363"/>
            <a:ext cx="1536700" cy="274637"/>
          </a:xfrm>
          <a:prstGeom prst="rect">
            <a:avLst/>
          </a:prstGeom>
          <a:noFill/>
          <a:ln w="9525">
            <a:noFill/>
            <a:miter lim="800000"/>
            <a:headEnd/>
            <a:tailEnd/>
          </a:ln>
        </p:spPr>
        <p:txBody>
          <a:bodyPr wrap="none">
            <a:spAutoFit/>
          </a:bodyPr>
          <a:lstStyle/>
          <a:p>
            <a:r>
              <a:rPr lang="en-US" sz="1200"/>
              <a:t>Slide by Steve Seitz</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0"/>
            <a:ext cx="7467600" cy="655638"/>
          </a:xfrm>
        </p:spPr>
        <p:txBody>
          <a:bodyPr/>
          <a:lstStyle/>
          <a:p>
            <a:r>
              <a:rPr lang="en-US" dirty="0" smtClean="0"/>
              <a:t>Rods and cones</a:t>
            </a:r>
          </a:p>
        </p:txBody>
      </p:sp>
      <p:sp>
        <p:nvSpPr>
          <p:cNvPr id="23555" name="Rectangle 3"/>
          <p:cNvSpPr>
            <a:spLocks noGrp="1" noChangeArrowheads="1"/>
          </p:cNvSpPr>
          <p:nvPr>
            <p:ph type="body" idx="1"/>
          </p:nvPr>
        </p:nvSpPr>
        <p:spPr>
          <a:xfrm>
            <a:off x="152400" y="5181600"/>
            <a:ext cx="8686800" cy="1447800"/>
          </a:xfrm>
        </p:spPr>
        <p:txBody>
          <a:bodyPr/>
          <a:lstStyle/>
          <a:p>
            <a:pPr>
              <a:lnSpc>
                <a:spcPct val="90000"/>
              </a:lnSpc>
              <a:buFontTx/>
              <a:buNone/>
            </a:pPr>
            <a:r>
              <a:rPr lang="en-US" sz="2400" dirty="0" smtClean="0"/>
              <a:t>Rods are responsible for intensity, cones for color perception</a:t>
            </a:r>
          </a:p>
          <a:p>
            <a:pPr>
              <a:lnSpc>
                <a:spcPct val="90000"/>
              </a:lnSpc>
              <a:buFontTx/>
              <a:buNone/>
            </a:pPr>
            <a:r>
              <a:rPr lang="en-US" sz="2400" dirty="0" smtClean="0"/>
              <a:t>Rods and cones are </a:t>
            </a:r>
            <a:r>
              <a:rPr lang="en-US" sz="2400" i="1" dirty="0" smtClean="0"/>
              <a:t>non-uniformly</a:t>
            </a:r>
            <a:r>
              <a:rPr lang="en-US" sz="2400" dirty="0" smtClean="0"/>
              <a:t> distributed on the retina</a:t>
            </a:r>
            <a:endParaRPr lang="en-US" sz="1600" dirty="0" smtClean="0"/>
          </a:p>
          <a:p>
            <a:pPr lvl="1"/>
            <a:r>
              <a:rPr lang="en-US" sz="1600" b="1" dirty="0" smtClean="0"/>
              <a:t>Fovea</a:t>
            </a:r>
            <a:r>
              <a:rPr lang="en-US" sz="1600" dirty="0" smtClean="0"/>
              <a:t> - Small region (1 or 2°) at the center of the visual field containing the highest density of cones (and no rods)</a:t>
            </a:r>
            <a:endParaRPr lang="en-US" sz="1400" dirty="0" smtClean="0"/>
          </a:p>
        </p:txBody>
      </p:sp>
      <p:pic>
        <p:nvPicPr>
          <p:cNvPr id="23556" name="Picture 4" descr="receptordensity"/>
          <p:cNvPicPr>
            <a:picLocks noChangeAspect="1" noChangeArrowheads="1"/>
          </p:cNvPicPr>
          <p:nvPr/>
        </p:nvPicPr>
        <p:blipFill>
          <a:blip r:embed="rId3" cstate="print"/>
          <a:srcRect/>
          <a:stretch>
            <a:fillRect/>
          </a:stretch>
        </p:blipFill>
        <p:spPr bwMode="auto">
          <a:xfrm>
            <a:off x="3811588" y="990600"/>
            <a:ext cx="4418012" cy="4206875"/>
          </a:xfrm>
          <a:prstGeom prst="rect">
            <a:avLst/>
          </a:prstGeom>
          <a:noFill/>
          <a:ln w="9525">
            <a:noFill/>
            <a:miter lim="800000"/>
            <a:headEnd/>
            <a:tailEnd/>
          </a:ln>
        </p:spPr>
      </p:pic>
      <p:sp>
        <p:nvSpPr>
          <p:cNvPr id="23557" name="Text Box 5"/>
          <p:cNvSpPr txBox="1">
            <a:spLocks noChangeArrowheads="1"/>
          </p:cNvSpPr>
          <p:nvPr/>
        </p:nvSpPr>
        <p:spPr bwMode="auto">
          <a:xfrm>
            <a:off x="7543800" y="6583363"/>
            <a:ext cx="1536700" cy="274637"/>
          </a:xfrm>
          <a:prstGeom prst="rect">
            <a:avLst/>
          </a:prstGeom>
          <a:noFill/>
          <a:ln w="9525">
            <a:noFill/>
            <a:miter lim="800000"/>
            <a:headEnd/>
            <a:tailEnd/>
          </a:ln>
        </p:spPr>
        <p:txBody>
          <a:bodyPr wrap="none">
            <a:spAutoFit/>
          </a:bodyPr>
          <a:lstStyle/>
          <a:p>
            <a:r>
              <a:rPr lang="en-US" sz="1200"/>
              <a:t>Slide by Steve Seitz</a:t>
            </a:r>
          </a:p>
        </p:txBody>
      </p:sp>
      <p:pic>
        <p:nvPicPr>
          <p:cNvPr id="23558" name="Picture 6"/>
          <p:cNvPicPr>
            <a:picLocks noChangeAspect="1" noChangeArrowheads="1"/>
          </p:cNvPicPr>
          <p:nvPr/>
        </p:nvPicPr>
        <p:blipFill>
          <a:blip r:embed="rId4" cstate="print"/>
          <a:srcRect/>
          <a:stretch>
            <a:fillRect/>
          </a:stretch>
        </p:blipFill>
        <p:spPr bwMode="auto">
          <a:xfrm>
            <a:off x="838200" y="1066800"/>
            <a:ext cx="1282700" cy="3892550"/>
          </a:xfrm>
          <a:prstGeom prst="rect">
            <a:avLst/>
          </a:prstGeom>
          <a:noFill/>
          <a:ln w="9525">
            <a:noFill/>
            <a:miter lim="800000"/>
            <a:headEnd/>
            <a:tailEnd/>
          </a:ln>
        </p:spPr>
      </p:pic>
      <p:sp>
        <p:nvSpPr>
          <p:cNvPr id="23559" name="Line 7"/>
          <p:cNvSpPr>
            <a:spLocks noChangeShapeType="1"/>
          </p:cNvSpPr>
          <p:nvPr/>
        </p:nvSpPr>
        <p:spPr bwMode="auto">
          <a:xfrm flipH="1">
            <a:off x="1752600" y="3962400"/>
            <a:ext cx="762000" cy="0"/>
          </a:xfrm>
          <a:prstGeom prst="line">
            <a:avLst/>
          </a:prstGeom>
          <a:noFill/>
          <a:ln w="9525">
            <a:solidFill>
              <a:schemeClr val="tx1"/>
            </a:solidFill>
            <a:round/>
            <a:headEnd/>
            <a:tailEnd type="triangle" w="med" len="med"/>
          </a:ln>
        </p:spPr>
        <p:txBody>
          <a:bodyPr/>
          <a:lstStyle/>
          <a:p>
            <a:endParaRPr lang="en-US"/>
          </a:p>
        </p:txBody>
      </p:sp>
      <p:sp>
        <p:nvSpPr>
          <p:cNvPr id="23560" name="Text Box 8"/>
          <p:cNvSpPr txBox="1">
            <a:spLocks noChangeArrowheads="1"/>
          </p:cNvSpPr>
          <p:nvPr/>
        </p:nvSpPr>
        <p:spPr bwMode="auto">
          <a:xfrm>
            <a:off x="2362200" y="3625850"/>
            <a:ext cx="1212850" cy="641350"/>
          </a:xfrm>
          <a:prstGeom prst="rect">
            <a:avLst/>
          </a:prstGeom>
          <a:noFill/>
          <a:ln w="9525">
            <a:noFill/>
            <a:miter lim="800000"/>
            <a:headEnd/>
            <a:tailEnd/>
          </a:ln>
        </p:spPr>
        <p:txBody>
          <a:bodyPr wrap="none">
            <a:spAutoFit/>
          </a:bodyPr>
          <a:lstStyle/>
          <a:p>
            <a:pPr algn="ctr"/>
            <a:r>
              <a:rPr lang="en-US" sz="1800"/>
              <a:t>pigment</a:t>
            </a:r>
            <a:br>
              <a:rPr lang="en-US" sz="1800"/>
            </a:br>
            <a:r>
              <a:rPr lang="en-US" sz="1800"/>
              <a:t>molecules</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152400"/>
            <a:ext cx="7467600" cy="731838"/>
          </a:xfrm>
        </p:spPr>
        <p:txBody>
          <a:bodyPr/>
          <a:lstStyle/>
          <a:p>
            <a:r>
              <a:rPr lang="en-US" dirty="0" smtClean="0"/>
              <a:t>Rod / Cone sensitivity</a:t>
            </a:r>
          </a:p>
        </p:txBody>
      </p:sp>
      <p:pic>
        <p:nvPicPr>
          <p:cNvPr id="24579" name="Picture 3"/>
          <p:cNvPicPr>
            <a:picLocks noChangeAspect="1" noChangeArrowheads="1"/>
          </p:cNvPicPr>
          <p:nvPr/>
        </p:nvPicPr>
        <p:blipFill>
          <a:blip r:embed="rId3" cstate="print"/>
          <a:srcRect/>
          <a:stretch>
            <a:fillRect/>
          </a:stretch>
        </p:blipFill>
        <p:spPr bwMode="auto">
          <a:xfrm>
            <a:off x="1295400" y="1136650"/>
            <a:ext cx="6400800" cy="4806950"/>
          </a:xfrm>
          <a:prstGeom prst="rect">
            <a:avLst/>
          </a:prstGeom>
          <a:noFill/>
          <a:ln w="9525">
            <a:noFill/>
            <a:miter lim="800000"/>
            <a:headEnd/>
            <a:tailEnd/>
          </a:ln>
        </p:spPr>
      </p:pic>
      <p:sp>
        <p:nvSpPr>
          <p:cNvPr id="362500" name="Text Box 4"/>
          <p:cNvSpPr txBox="1">
            <a:spLocks noChangeArrowheads="1"/>
          </p:cNvSpPr>
          <p:nvPr/>
        </p:nvSpPr>
        <p:spPr bwMode="auto">
          <a:xfrm>
            <a:off x="2259013" y="6211888"/>
            <a:ext cx="4370387" cy="457200"/>
          </a:xfrm>
          <a:prstGeom prst="rect">
            <a:avLst/>
          </a:prstGeom>
          <a:noFill/>
          <a:ln w="9525">
            <a:noFill/>
            <a:miter lim="800000"/>
            <a:headEnd/>
            <a:tailEnd/>
          </a:ln>
        </p:spPr>
        <p:txBody>
          <a:bodyPr wrap="none">
            <a:spAutoFit/>
          </a:bodyPr>
          <a:lstStyle/>
          <a:p>
            <a:r>
              <a:rPr lang="en-US"/>
              <a:t>Why can’t we read in the dark?</a:t>
            </a:r>
          </a:p>
        </p:txBody>
      </p:sp>
      <p:sp>
        <p:nvSpPr>
          <p:cNvPr id="24581" name="Text Box 5"/>
          <p:cNvSpPr txBox="1">
            <a:spLocks noChangeArrowheads="1"/>
          </p:cNvSpPr>
          <p:nvPr/>
        </p:nvSpPr>
        <p:spPr bwMode="auto">
          <a:xfrm>
            <a:off x="7543800" y="6583363"/>
            <a:ext cx="1309688" cy="274637"/>
          </a:xfrm>
          <a:prstGeom prst="rect">
            <a:avLst/>
          </a:prstGeom>
          <a:noFill/>
          <a:ln w="9525">
            <a:noFill/>
            <a:miter lim="800000"/>
            <a:headEnd/>
            <a:tailEnd/>
          </a:ln>
        </p:spPr>
        <p:txBody>
          <a:bodyPr wrap="none">
            <a:spAutoFit/>
          </a:bodyPr>
          <a:lstStyle/>
          <a:p>
            <a:r>
              <a:rPr lang="en-US" sz="1200"/>
              <a:t>Slide by A. Efros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25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2500"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5602" name="Picture 2"/>
          <p:cNvPicPr>
            <a:picLocks noChangeAspect="1" noChangeArrowheads="1"/>
          </p:cNvPicPr>
          <p:nvPr/>
        </p:nvPicPr>
        <p:blipFill>
          <a:blip r:embed="rId3" cstate="print"/>
          <a:srcRect/>
          <a:stretch>
            <a:fillRect/>
          </a:stretch>
        </p:blipFill>
        <p:spPr bwMode="auto">
          <a:xfrm>
            <a:off x="0" y="-1"/>
            <a:ext cx="9182099" cy="6896099"/>
          </a:xfrm>
          <a:prstGeom prst="rect">
            <a:avLst/>
          </a:prstGeom>
          <a:noFill/>
          <a:ln w="9525">
            <a:noFill/>
            <a:miter lim="800000"/>
            <a:headEnd/>
            <a:tailEnd/>
          </a:ln>
        </p:spPr>
      </p:pic>
      <p:sp>
        <p:nvSpPr>
          <p:cNvPr id="25603" name="Rectangle 3"/>
          <p:cNvSpPr>
            <a:spLocks noChangeArrowheads="1"/>
          </p:cNvSpPr>
          <p:nvPr/>
        </p:nvSpPr>
        <p:spPr bwMode="auto">
          <a:xfrm>
            <a:off x="7331075" y="6613525"/>
            <a:ext cx="1808163" cy="244475"/>
          </a:xfrm>
          <a:prstGeom prst="rect">
            <a:avLst/>
          </a:prstGeom>
          <a:noFill/>
          <a:ln w="9525">
            <a:noFill/>
            <a:miter lim="800000"/>
            <a:headEnd/>
            <a:tailEnd/>
          </a:ln>
        </p:spPr>
        <p:txBody>
          <a:bodyPr wrap="none">
            <a:spAutoFit/>
          </a:bodyPr>
          <a:lstStyle/>
          <a:p>
            <a:r>
              <a:rPr lang="en-US" sz="1000">
                <a:solidFill>
                  <a:schemeClr val="bg1"/>
                </a:solidFill>
                <a:latin typeface="EngraversGothic BT Regular" charset="0"/>
              </a:rPr>
              <a:t>© Stephen E. Palmer, 2002</a:t>
            </a:r>
          </a:p>
        </p:txBody>
      </p:sp>
      <p:pic>
        <p:nvPicPr>
          <p:cNvPr id="25604" name="Picture 4"/>
          <p:cNvPicPr>
            <a:picLocks noChangeAspect="1" noChangeArrowheads="1"/>
          </p:cNvPicPr>
          <p:nvPr/>
        </p:nvPicPr>
        <p:blipFill>
          <a:blip r:embed="rId4" cstate="print"/>
          <a:srcRect r="13429"/>
          <a:stretch>
            <a:fillRect/>
          </a:stretch>
        </p:blipFill>
        <p:spPr bwMode="auto">
          <a:xfrm>
            <a:off x="990600" y="1443038"/>
            <a:ext cx="4953000" cy="4500562"/>
          </a:xfrm>
          <a:prstGeom prst="rect">
            <a:avLst/>
          </a:prstGeom>
          <a:noFill/>
          <a:ln w="9525">
            <a:noFill/>
            <a:miter lim="800000"/>
            <a:headEnd/>
            <a:tailEnd/>
          </a:ln>
        </p:spPr>
      </p:pic>
      <p:sp>
        <p:nvSpPr>
          <p:cNvPr id="25605" name="Text Box 5"/>
          <p:cNvSpPr txBox="1">
            <a:spLocks noChangeArrowheads="1"/>
          </p:cNvSpPr>
          <p:nvPr/>
        </p:nvSpPr>
        <p:spPr bwMode="auto">
          <a:xfrm>
            <a:off x="1600200" y="1219200"/>
            <a:ext cx="3589338" cy="519113"/>
          </a:xfrm>
          <a:prstGeom prst="rect">
            <a:avLst/>
          </a:prstGeom>
          <a:noFill/>
          <a:ln w="9525">
            <a:noFill/>
            <a:miter lim="800000"/>
            <a:headEnd/>
            <a:tailEnd/>
          </a:ln>
        </p:spPr>
        <p:txBody>
          <a:bodyPr wrap="none">
            <a:spAutoFit/>
          </a:bodyPr>
          <a:lstStyle/>
          <a:p>
            <a:r>
              <a:rPr lang="en-US" sz="2800">
                <a:solidFill>
                  <a:srgbClr val="FFFF00"/>
                </a:solidFill>
                <a:latin typeface="Helvetica" pitchFamily="34" charset="0"/>
              </a:rPr>
              <a:t>Three kinds of cones:</a:t>
            </a:r>
          </a:p>
        </p:txBody>
      </p:sp>
      <p:sp>
        <p:nvSpPr>
          <p:cNvPr id="25606" name="Text Box 7"/>
          <p:cNvSpPr txBox="1">
            <a:spLocks noChangeArrowheads="1"/>
          </p:cNvSpPr>
          <p:nvPr/>
        </p:nvSpPr>
        <p:spPr bwMode="auto">
          <a:xfrm>
            <a:off x="1022519" y="228600"/>
            <a:ext cx="5530681" cy="553998"/>
          </a:xfrm>
          <a:prstGeom prst="rect">
            <a:avLst/>
          </a:prstGeom>
          <a:noFill/>
          <a:ln w="9525">
            <a:noFill/>
            <a:miter lim="800000"/>
            <a:headEnd/>
            <a:tailEnd/>
          </a:ln>
        </p:spPr>
        <p:txBody>
          <a:bodyPr wrap="none">
            <a:spAutoFit/>
          </a:bodyPr>
          <a:lstStyle/>
          <a:p>
            <a:pPr algn="ctr"/>
            <a:r>
              <a:rPr lang="en-US" sz="3000" cap="small" dirty="0">
                <a:solidFill>
                  <a:schemeClr val="tx2"/>
                </a:solidFill>
                <a:latin typeface="+mj-lt"/>
                <a:ea typeface="+mj-ea"/>
                <a:cs typeface="+mj-cs"/>
              </a:rPr>
              <a:t>Physiology of Color Vision</a:t>
            </a:r>
          </a:p>
        </p:txBody>
      </p:sp>
      <p:pic>
        <p:nvPicPr>
          <p:cNvPr id="25607" name="Picture 9"/>
          <p:cNvPicPr>
            <a:picLocks noChangeAspect="1" noChangeArrowheads="1"/>
          </p:cNvPicPr>
          <p:nvPr/>
        </p:nvPicPr>
        <p:blipFill>
          <a:blip r:embed="rId5" cstate="print"/>
          <a:srcRect/>
          <a:stretch>
            <a:fillRect/>
          </a:stretch>
        </p:blipFill>
        <p:spPr bwMode="auto">
          <a:xfrm>
            <a:off x="5654675" y="1600200"/>
            <a:ext cx="3260725" cy="3505200"/>
          </a:xfrm>
          <a:prstGeom prst="rect">
            <a:avLst/>
          </a:prstGeom>
          <a:noFill/>
          <a:ln w="9525">
            <a:noFill/>
            <a:miter lim="800000"/>
            <a:headEnd/>
            <a:tailEnd/>
          </a:ln>
        </p:spPr>
      </p:pic>
      <p:sp>
        <p:nvSpPr>
          <p:cNvPr id="25608" name="Text Box 11"/>
          <p:cNvSpPr txBox="1">
            <a:spLocks noChangeArrowheads="1"/>
          </p:cNvSpPr>
          <p:nvPr/>
        </p:nvSpPr>
        <p:spPr bwMode="auto">
          <a:xfrm>
            <a:off x="1050925" y="5807075"/>
            <a:ext cx="6523038" cy="822325"/>
          </a:xfrm>
          <a:prstGeom prst="rect">
            <a:avLst/>
          </a:prstGeom>
          <a:noFill/>
          <a:ln w="9525">
            <a:noFill/>
            <a:miter lim="800000"/>
            <a:headEnd/>
            <a:tailEnd/>
          </a:ln>
        </p:spPr>
        <p:txBody>
          <a:bodyPr wrap="none">
            <a:spAutoFit/>
          </a:bodyPr>
          <a:lstStyle/>
          <a:p>
            <a:pPr>
              <a:buFontTx/>
              <a:buChar char="•"/>
            </a:pPr>
            <a:r>
              <a:rPr lang="en-US">
                <a:solidFill>
                  <a:schemeClr val="bg1"/>
                </a:solidFill>
              </a:rPr>
              <a:t>   Ratio of L to M to S cones: approx. 10:5:1</a:t>
            </a:r>
          </a:p>
          <a:p>
            <a:pPr>
              <a:buFontTx/>
              <a:buChar char="•"/>
            </a:pPr>
            <a:r>
              <a:rPr lang="en-US">
                <a:solidFill>
                  <a:schemeClr val="bg1"/>
                </a:solidFill>
              </a:rPr>
              <a:t>   Almost no S cones in the center of the fovea</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30162"/>
            <a:ext cx="7467600" cy="731838"/>
          </a:xfrm>
        </p:spPr>
        <p:txBody>
          <a:bodyPr/>
          <a:lstStyle/>
          <a:p>
            <a:r>
              <a:rPr lang="en-US" dirty="0" smtClean="0"/>
              <a:t>Color perception</a:t>
            </a:r>
          </a:p>
        </p:txBody>
      </p:sp>
      <p:sp>
        <p:nvSpPr>
          <p:cNvPr id="26627" name="Rectangle 3"/>
          <p:cNvSpPr>
            <a:spLocks noGrp="1" noChangeArrowheads="1"/>
          </p:cNvSpPr>
          <p:nvPr>
            <p:ph type="body" idx="1"/>
          </p:nvPr>
        </p:nvSpPr>
        <p:spPr>
          <a:xfrm>
            <a:off x="685800" y="3581400"/>
            <a:ext cx="8153400" cy="1905000"/>
          </a:xfrm>
        </p:spPr>
        <p:txBody>
          <a:bodyPr/>
          <a:lstStyle/>
          <a:p>
            <a:pPr>
              <a:buFontTx/>
              <a:buNone/>
            </a:pPr>
            <a:r>
              <a:rPr lang="en-US" smtClean="0"/>
              <a:t>Rods and cones act as filters on the spectrum</a:t>
            </a:r>
          </a:p>
          <a:p>
            <a:pPr lvl="1"/>
            <a:r>
              <a:rPr lang="en-US" smtClean="0"/>
              <a:t>To get the output of a filter, multiply its response curve by the spectrum, integrate over all wavelengths</a:t>
            </a:r>
          </a:p>
          <a:p>
            <a:pPr lvl="2"/>
            <a:r>
              <a:rPr lang="en-US" sz="1800" smtClean="0"/>
              <a:t>Each cone yields one number</a:t>
            </a:r>
          </a:p>
        </p:txBody>
      </p:sp>
      <p:sp>
        <p:nvSpPr>
          <p:cNvPr id="26628" name="Line 4"/>
          <p:cNvSpPr>
            <a:spLocks noChangeShapeType="1"/>
          </p:cNvSpPr>
          <p:nvPr/>
        </p:nvSpPr>
        <p:spPr bwMode="auto">
          <a:xfrm>
            <a:off x="1828800" y="1770063"/>
            <a:ext cx="1588" cy="1446212"/>
          </a:xfrm>
          <a:prstGeom prst="line">
            <a:avLst/>
          </a:prstGeom>
          <a:noFill/>
          <a:ln w="12700">
            <a:solidFill>
              <a:srgbClr val="000000"/>
            </a:solidFill>
            <a:round/>
            <a:headEnd/>
            <a:tailEnd/>
          </a:ln>
        </p:spPr>
        <p:txBody>
          <a:bodyPr/>
          <a:lstStyle/>
          <a:p>
            <a:endParaRPr lang="en-US"/>
          </a:p>
        </p:txBody>
      </p:sp>
      <p:sp>
        <p:nvSpPr>
          <p:cNvPr id="26629" name="Line 5"/>
          <p:cNvSpPr>
            <a:spLocks noChangeShapeType="1"/>
          </p:cNvSpPr>
          <p:nvPr/>
        </p:nvSpPr>
        <p:spPr bwMode="auto">
          <a:xfrm>
            <a:off x="1828800" y="3216275"/>
            <a:ext cx="4572000" cy="1588"/>
          </a:xfrm>
          <a:prstGeom prst="line">
            <a:avLst/>
          </a:prstGeom>
          <a:noFill/>
          <a:ln w="12700">
            <a:solidFill>
              <a:srgbClr val="000000"/>
            </a:solidFill>
            <a:round/>
            <a:headEnd/>
            <a:tailEnd/>
          </a:ln>
        </p:spPr>
        <p:txBody>
          <a:bodyPr/>
          <a:lstStyle/>
          <a:p>
            <a:endParaRPr lang="en-US"/>
          </a:p>
        </p:txBody>
      </p:sp>
      <p:sp>
        <p:nvSpPr>
          <p:cNvPr id="26630" name="Freeform 6"/>
          <p:cNvSpPr>
            <a:spLocks/>
          </p:cNvSpPr>
          <p:nvPr/>
        </p:nvSpPr>
        <p:spPr bwMode="auto">
          <a:xfrm>
            <a:off x="1841500" y="1979613"/>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28575">
            <a:solidFill>
              <a:srgbClr val="000000"/>
            </a:solidFill>
            <a:round/>
            <a:headEnd/>
            <a:tailEnd/>
          </a:ln>
        </p:spPr>
        <p:txBody>
          <a:bodyPr/>
          <a:lstStyle/>
          <a:p>
            <a:endParaRPr lang="en-US"/>
          </a:p>
        </p:txBody>
      </p:sp>
      <p:grpSp>
        <p:nvGrpSpPr>
          <p:cNvPr id="2" name="Group 7"/>
          <p:cNvGrpSpPr>
            <a:grpSpLocks/>
          </p:cNvGrpSpPr>
          <p:nvPr/>
        </p:nvGrpSpPr>
        <p:grpSpPr bwMode="auto">
          <a:xfrm>
            <a:off x="1828800" y="1941513"/>
            <a:ext cx="2595563" cy="1274762"/>
            <a:chOff x="1444" y="3060"/>
            <a:chExt cx="1635" cy="803"/>
          </a:xfrm>
        </p:grpSpPr>
        <p:sp>
          <p:nvSpPr>
            <p:cNvPr id="26642" name="Freeform 8"/>
            <p:cNvSpPr>
              <a:spLocks/>
            </p:cNvSpPr>
            <p:nvPr/>
          </p:nvSpPr>
          <p:spPr bwMode="auto">
            <a:xfrm>
              <a:off x="1444" y="3361"/>
              <a:ext cx="1635" cy="502"/>
            </a:xfrm>
            <a:custGeom>
              <a:avLst/>
              <a:gdLst>
                <a:gd name="T0" fmla="*/ 24 w 1635"/>
                <a:gd name="T1" fmla="*/ 496 h 502"/>
                <a:gd name="T2" fmla="*/ 56 w 1635"/>
                <a:gd name="T3" fmla="*/ 482 h 502"/>
                <a:gd name="T4" fmla="*/ 96 w 1635"/>
                <a:gd name="T5" fmla="*/ 469 h 502"/>
                <a:gd name="T6" fmla="*/ 128 w 1635"/>
                <a:gd name="T7" fmla="*/ 443 h 502"/>
                <a:gd name="T8" fmla="*/ 167 w 1635"/>
                <a:gd name="T9" fmla="*/ 423 h 502"/>
                <a:gd name="T10" fmla="*/ 199 w 1635"/>
                <a:gd name="T11" fmla="*/ 390 h 502"/>
                <a:gd name="T12" fmla="*/ 223 w 1635"/>
                <a:gd name="T13" fmla="*/ 364 h 502"/>
                <a:gd name="T14" fmla="*/ 255 w 1635"/>
                <a:gd name="T15" fmla="*/ 324 h 502"/>
                <a:gd name="T16" fmla="*/ 287 w 1635"/>
                <a:gd name="T17" fmla="*/ 291 h 502"/>
                <a:gd name="T18" fmla="*/ 311 w 1635"/>
                <a:gd name="T19" fmla="*/ 258 h 502"/>
                <a:gd name="T20" fmla="*/ 335 w 1635"/>
                <a:gd name="T21" fmla="*/ 218 h 502"/>
                <a:gd name="T22" fmla="*/ 367 w 1635"/>
                <a:gd name="T23" fmla="*/ 185 h 502"/>
                <a:gd name="T24" fmla="*/ 391 w 1635"/>
                <a:gd name="T25" fmla="*/ 152 h 502"/>
                <a:gd name="T26" fmla="*/ 415 w 1635"/>
                <a:gd name="T27" fmla="*/ 119 h 502"/>
                <a:gd name="T28" fmla="*/ 447 w 1635"/>
                <a:gd name="T29" fmla="*/ 86 h 502"/>
                <a:gd name="T30" fmla="*/ 487 w 1635"/>
                <a:gd name="T31" fmla="*/ 47 h 502"/>
                <a:gd name="T32" fmla="*/ 534 w 1635"/>
                <a:gd name="T33" fmla="*/ 14 h 502"/>
                <a:gd name="T34" fmla="*/ 598 w 1635"/>
                <a:gd name="T35" fmla="*/ 0 h 502"/>
                <a:gd name="T36" fmla="*/ 638 w 1635"/>
                <a:gd name="T37" fmla="*/ 14 h 502"/>
                <a:gd name="T38" fmla="*/ 678 w 1635"/>
                <a:gd name="T39" fmla="*/ 33 h 502"/>
                <a:gd name="T40" fmla="*/ 710 w 1635"/>
                <a:gd name="T41" fmla="*/ 53 h 502"/>
                <a:gd name="T42" fmla="*/ 750 w 1635"/>
                <a:gd name="T43" fmla="*/ 99 h 502"/>
                <a:gd name="T44" fmla="*/ 806 w 1635"/>
                <a:gd name="T45" fmla="*/ 146 h 502"/>
                <a:gd name="T46" fmla="*/ 854 w 1635"/>
                <a:gd name="T47" fmla="*/ 198 h 502"/>
                <a:gd name="T48" fmla="*/ 901 w 1635"/>
                <a:gd name="T49" fmla="*/ 238 h 502"/>
                <a:gd name="T50" fmla="*/ 949 w 1635"/>
                <a:gd name="T51" fmla="*/ 278 h 502"/>
                <a:gd name="T52" fmla="*/ 997 w 1635"/>
                <a:gd name="T53" fmla="*/ 317 h 502"/>
                <a:gd name="T54" fmla="*/ 1053 w 1635"/>
                <a:gd name="T55" fmla="*/ 357 h 502"/>
                <a:gd name="T56" fmla="*/ 1101 w 1635"/>
                <a:gd name="T57" fmla="*/ 383 h 502"/>
                <a:gd name="T58" fmla="*/ 1157 w 1635"/>
                <a:gd name="T59" fmla="*/ 410 h 502"/>
                <a:gd name="T60" fmla="*/ 1205 w 1635"/>
                <a:gd name="T61" fmla="*/ 430 h 502"/>
                <a:gd name="T62" fmla="*/ 1237 w 1635"/>
                <a:gd name="T63" fmla="*/ 436 h 502"/>
                <a:gd name="T64" fmla="*/ 1268 w 1635"/>
                <a:gd name="T65" fmla="*/ 449 h 502"/>
                <a:gd name="T66" fmla="*/ 1300 w 1635"/>
                <a:gd name="T67" fmla="*/ 456 h 502"/>
                <a:gd name="T68" fmla="*/ 1340 w 1635"/>
                <a:gd name="T69" fmla="*/ 463 h 502"/>
                <a:gd name="T70" fmla="*/ 1380 w 1635"/>
                <a:gd name="T71" fmla="*/ 469 h 502"/>
                <a:gd name="T72" fmla="*/ 1420 w 1635"/>
                <a:gd name="T73" fmla="*/ 469 h 502"/>
                <a:gd name="T74" fmla="*/ 1452 w 1635"/>
                <a:gd name="T75" fmla="*/ 469 h 502"/>
                <a:gd name="T76" fmla="*/ 1492 w 1635"/>
                <a:gd name="T77" fmla="*/ 476 h 502"/>
                <a:gd name="T78" fmla="*/ 1532 w 1635"/>
                <a:gd name="T79" fmla="*/ 489 h 502"/>
                <a:gd name="T80" fmla="*/ 1572 w 1635"/>
                <a:gd name="T81" fmla="*/ 496 h 502"/>
                <a:gd name="T82" fmla="*/ 1612 w 1635"/>
                <a:gd name="T83" fmla="*/ 502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p:sp>
          <p:nvSpPr>
            <p:cNvPr id="26643" name="Rectangle 9"/>
            <p:cNvSpPr>
              <a:spLocks noChangeArrowheads="1"/>
            </p:cNvSpPr>
            <p:nvPr/>
          </p:nvSpPr>
          <p:spPr bwMode="auto">
            <a:xfrm>
              <a:off x="1956" y="3060"/>
              <a:ext cx="176" cy="179"/>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b="1">
                  <a:solidFill>
                    <a:srgbClr val="0000CC"/>
                  </a:solidFill>
                </a:rPr>
                <a:t>S</a:t>
              </a:r>
            </a:p>
          </p:txBody>
        </p:sp>
      </p:grpSp>
      <p:grpSp>
        <p:nvGrpSpPr>
          <p:cNvPr id="3" name="Group 20"/>
          <p:cNvGrpSpPr>
            <a:grpSpLocks/>
          </p:cNvGrpSpPr>
          <p:nvPr/>
        </p:nvGrpSpPr>
        <p:grpSpPr bwMode="auto">
          <a:xfrm>
            <a:off x="1892300" y="990600"/>
            <a:ext cx="3479800" cy="2219325"/>
            <a:chOff x="1192" y="624"/>
            <a:chExt cx="2192" cy="1398"/>
          </a:xfrm>
        </p:grpSpPr>
        <p:sp>
          <p:nvSpPr>
            <p:cNvPr id="26640" name="Freeform 11"/>
            <p:cNvSpPr>
              <a:spLocks/>
            </p:cNvSpPr>
            <p:nvPr/>
          </p:nvSpPr>
          <p:spPr bwMode="auto">
            <a:xfrm>
              <a:off x="1192" y="884"/>
              <a:ext cx="2192" cy="1138"/>
            </a:xfrm>
            <a:custGeom>
              <a:avLst/>
              <a:gdLst>
                <a:gd name="T0" fmla="*/ 40 w 2192"/>
                <a:gd name="T1" fmla="*/ 1136 h 1138"/>
                <a:gd name="T2" fmla="*/ 104 w 2192"/>
                <a:gd name="T3" fmla="*/ 1129 h 1138"/>
                <a:gd name="T4" fmla="*/ 159 w 2192"/>
                <a:gd name="T5" fmla="*/ 1122 h 1138"/>
                <a:gd name="T6" fmla="*/ 223 w 2192"/>
                <a:gd name="T7" fmla="*/ 1109 h 1138"/>
                <a:gd name="T8" fmla="*/ 287 w 2192"/>
                <a:gd name="T9" fmla="*/ 1103 h 1138"/>
                <a:gd name="T10" fmla="*/ 343 w 2192"/>
                <a:gd name="T11" fmla="*/ 1083 h 1138"/>
                <a:gd name="T12" fmla="*/ 407 w 2192"/>
                <a:gd name="T13" fmla="*/ 1070 h 1138"/>
                <a:gd name="T14" fmla="*/ 463 w 2192"/>
                <a:gd name="T15" fmla="*/ 1050 h 1138"/>
                <a:gd name="T16" fmla="*/ 518 w 2192"/>
                <a:gd name="T17" fmla="*/ 1030 h 1138"/>
                <a:gd name="T18" fmla="*/ 574 w 2192"/>
                <a:gd name="T19" fmla="*/ 1004 h 1138"/>
                <a:gd name="T20" fmla="*/ 630 w 2192"/>
                <a:gd name="T21" fmla="*/ 977 h 1138"/>
                <a:gd name="T22" fmla="*/ 686 w 2192"/>
                <a:gd name="T23" fmla="*/ 951 h 1138"/>
                <a:gd name="T24" fmla="*/ 734 w 2192"/>
                <a:gd name="T25" fmla="*/ 918 h 1138"/>
                <a:gd name="T26" fmla="*/ 782 w 2192"/>
                <a:gd name="T27" fmla="*/ 885 h 1138"/>
                <a:gd name="T28" fmla="*/ 822 w 2192"/>
                <a:gd name="T29" fmla="*/ 852 h 1138"/>
                <a:gd name="T30" fmla="*/ 861 w 2192"/>
                <a:gd name="T31" fmla="*/ 812 h 1138"/>
                <a:gd name="T32" fmla="*/ 901 w 2192"/>
                <a:gd name="T33" fmla="*/ 772 h 1138"/>
                <a:gd name="T34" fmla="*/ 941 w 2192"/>
                <a:gd name="T35" fmla="*/ 720 h 1138"/>
                <a:gd name="T36" fmla="*/ 973 w 2192"/>
                <a:gd name="T37" fmla="*/ 654 h 1138"/>
                <a:gd name="T38" fmla="*/ 1013 w 2192"/>
                <a:gd name="T39" fmla="*/ 588 h 1138"/>
                <a:gd name="T40" fmla="*/ 1053 w 2192"/>
                <a:gd name="T41" fmla="*/ 508 h 1138"/>
                <a:gd name="T42" fmla="*/ 1093 w 2192"/>
                <a:gd name="T43" fmla="*/ 436 h 1138"/>
                <a:gd name="T44" fmla="*/ 1133 w 2192"/>
                <a:gd name="T45" fmla="*/ 357 h 1138"/>
                <a:gd name="T46" fmla="*/ 1165 w 2192"/>
                <a:gd name="T47" fmla="*/ 284 h 1138"/>
                <a:gd name="T48" fmla="*/ 1205 w 2192"/>
                <a:gd name="T49" fmla="*/ 211 h 1138"/>
                <a:gd name="T50" fmla="*/ 1236 w 2192"/>
                <a:gd name="T51" fmla="*/ 145 h 1138"/>
                <a:gd name="T52" fmla="*/ 1268 w 2192"/>
                <a:gd name="T53" fmla="*/ 92 h 1138"/>
                <a:gd name="T54" fmla="*/ 1300 w 2192"/>
                <a:gd name="T55" fmla="*/ 46 h 1138"/>
                <a:gd name="T56" fmla="*/ 1348 w 2192"/>
                <a:gd name="T57" fmla="*/ 0 h 1138"/>
                <a:gd name="T58" fmla="*/ 1388 w 2192"/>
                <a:gd name="T59" fmla="*/ 7 h 1138"/>
                <a:gd name="T60" fmla="*/ 1404 w 2192"/>
                <a:gd name="T61" fmla="*/ 33 h 1138"/>
                <a:gd name="T62" fmla="*/ 1428 w 2192"/>
                <a:gd name="T63" fmla="*/ 79 h 1138"/>
                <a:gd name="T64" fmla="*/ 1444 w 2192"/>
                <a:gd name="T65" fmla="*/ 132 h 1138"/>
                <a:gd name="T66" fmla="*/ 1460 w 2192"/>
                <a:gd name="T67" fmla="*/ 185 h 1138"/>
                <a:gd name="T68" fmla="*/ 1468 w 2192"/>
                <a:gd name="T69" fmla="*/ 238 h 1138"/>
                <a:gd name="T70" fmla="*/ 1484 w 2192"/>
                <a:gd name="T71" fmla="*/ 291 h 1138"/>
                <a:gd name="T72" fmla="*/ 1492 w 2192"/>
                <a:gd name="T73" fmla="*/ 337 h 1138"/>
                <a:gd name="T74" fmla="*/ 1500 w 2192"/>
                <a:gd name="T75" fmla="*/ 390 h 1138"/>
                <a:gd name="T76" fmla="*/ 1516 w 2192"/>
                <a:gd name="T77" fmla="*/ 436 h 1138"/>
                <a:gd name="T78" fmla="*/ 1524 w 2192"/>
                <a:gd name="T79" fmla="*/ 489 h 1138"/>
                <a:gd name="T80" fmla="*/ 1540 w 2192"/>
                <a:gd name="T81" fmla="*/ 535 h 1138"/>
                <a:gd name="T82" fmla="*/ 1556 w 2192"/>
                <a:gd name="T83" fmla="*/ 581 h 1138"/>
                <a:gd name="T84" fmla="*/ 1572 w 2192"/>
                <a:gd name="T85" fmla="*/ 634 h 1138"/>
                <a:gd name="T86" fmla="*/ 1595 w 2192"/>
                <a:gd name="T87" fmla="*/ 680 h 1138"/>
                <a:gd name="T88" fmla="*/ 1627 w 2192"/>
                <a:gd name="T89" fmla="*/ 726 h 1138"/>
                <a:gd name="T90" fmla="*/ 1659 w 2192"/>
                <a:gd name="T91" fmla="*/ 772 h 1138"/>
                <a:gd name="T92" fmla="*/ 1699 w 2192"/>
                <a:gd name="T93" fmla="*/ 819 h 1138"/>
                <a:gd name="T94" fmla="*/ 1755 w 2192"/>
                <a:gd name="T95" fmla="*/ 871 h 1138"/>
                <a:gd name="T96" fmla="*/ 1811 w 2192"/>
                <a:gd name="T97" fmla="*/ 924 h 1138"/>
                <a:gd name="T98" fmla="*/ 1859 w 2192"/>
                <a:gd name="T99" fmla="*/ 977 h 1138"/>
                <a:gd name="T100" fmla="*/ 1915 w 2192"/>
                <a:gd name="T101" fmla="*/ 1023 h 1138"/>
                <a:gd name="T102" fmla="*/ 1978 w 2192"/>
                <a:gd name="T103" fmla="*/ 1070 h 1138"/>
                <a:gd name="T104" fmla="*/ 2093 w 2192"/>
                <a:gd name="T105" fmla="*/ 1126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p:sp>
          <p:nvSpPr>
            <p:cNvPr id="26641" name="Rectangle 12"/>
            <p:cNvSpPr>
              <a:spLocks noChangeArrowheads="1"/>
            </p:cNvSpPr>
            <p:nvPr/>
          </p:nvSpPr>
          <p:spPr bwMode="auto">
            <a:xfrm>
              <a:off x="2492" y="624"/>
              <a:ext cx="200" cy="179"/>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b="1">
                  <a:solidFill>
                    <a:srgbClr val="00CC00"/>
                  </a:solidFill>
                </a:rPr>
                <a:t>M</a:t>
              </a:r>
            </a:p>
          </p:txBody>
        </p:sp>
      </p:grpSp>
      <p:grpSp>
        <p:nvGrpSpPr>
          <p:cNvPr id="4" name="Group 21"/>
          <p:cNvGrpSpPr>
            <a:grpSpLocks/>
          </p:cNvGrpSpPr>
          <p:nvPr/>
        </p:nvGrpSpPr>
        <p:grpSpPr bwMode="auto">
          <a:xfrm>
            <a:off x="2259013" y="990600"/>
            <a:ext cx="3951287" cy="2227263"/>
            <a:chOff x="1423" y="624"/>
            <a:chExt cx="2489" cy="1403"/>
          </a:xfrm>
        </p:grpSpPr>
        <p:sp>
          <p:nvSpPr>
            <p:cNvPr id="26638" name="Freeform 14"/>
            <p:cNvSpPr>
              <a:spLocks/>
            </p:cNvSpPr>
            <p:nvPr/>
          </p:nvSpPr>
          <p:spPr bwMode="auto">
            <a:xfrm>
              <a:off x="1423" y="947"/>
              <a:ext cx="2489" cy="1080"/>
            </a:xfrm>
            <a:custGeom>
              <a:avLst/>
              <a:gdLst>
                <a:gd name="T0" fmla="*/ 48 w 2489"/>
                <a:gd name="T1" fmla="*/ 1080 h 1080"/>
                <a:gd name="T2" fmla="*/ 112 w 2489"/>
                <a:gd name="T3" fmla="*/ 1080 h 1080"/>
                <a:gd name="T4" fmla="*/ 176 w 2489"/>
                <a:gd name="T5" fmla="*/ 1080 h 1080"/>
                <a:gd name="T6" fmla="*/ 240 w 2489"/>
                <a:gd name="T7" fmla="*/ 1075 h 1080"/>
                <a:gd name="T8" fmla="*/ 303 w 2489"/>
                <a:gd name="T9" fmla="*/ 1068 h 1080"/>
                <a:gd name="T10" fmla="*/ 367 w 2489"/>
                <a:gd name="T11" fmla="*/ 1062 h 1080"/>
                <a:gd name="T12" fmla="*/ 431 w 2489"/>
                <a:gd name="T13" fmla="*/ 1050 h 1080"/>
                <a:gd name="T14" fmla="*/ 487 w 2489"/>
                <a:gd name="T15" fmla="*/ 1031 h 1080"/>
                <a:gd name="T16" fmla="*/ 551 w 2489"/>
                <a:gd name="T17" fmla="*/ 1019 h 1080"/>
                <a:gd name="T18" fmla="*/ 607 w 2489"/>
                <a:gd name="T19" fmla="*/ 995 h 1080"/>
                <a:gd name="T20" fmla="*/ 662 w 2489"/>
                <a:gd name="T21" fmla="*/ 976 h 1080"/>
                <a:gd name="T22" fmla="*/ 718 w 2489"/>
                <a:gd name="T23" fmla="*/ 952 h 1080"/>
                <a:gd name="T24" fmla="*/ 774 w 2489"/>
                <a:gd name="T25" fmla="*/ 927 h 1080"/>
                <a:gd name="T26" fmla="*/ 830 w 2489"/>
                <a:gd name="T27" fmla="*/ 903 h 1080"/>
                <a:gd name="T28" fmla="*/ 886 w 2489"/>
                <a:gd name="T29" fmla="*/ 872 h 1080"/>
                <a:gd name="T30" fmla="*/ 942 w 2489"/>
                <a:gd name="T31" fmla="*/ 841 h 1080"/>
                <a:gd name="T32" fmla="*/ 997 w 2489"/>
                <a:gd name="T33" fmla="*/ 804 h 1080"/>
                <a:gd name="T34" fmla="*/ 1045 w 2489"/>
                <a:gd name="T35" fmla="*/ 749 h 1080"/>
                <a:gd name="T36" fmla="*/ 1101 w 2489"/>
                <a:gd name="T37" fmla="*/ 688 h 1080"/>
                <a:gd name="T38" fmla="*/ 1133 w 2489"/>
                <a:gd name="T39" fmla="*/ 639 h 1080"/>
                <a:gd name="T40" fmla="*/ 1157 w 2489"/>
                <a:gd name="T41" fmla="*/ 602 h 1080"/>
                <a:gd name="T42" fmla="*/ 1181 w 2489"/>
                <a:gd name="T43" fmla="*/ 565 h 1080"/>
                <a:gd name="T44" fmla="*/ 1197 w 2489"/>
                <a:gd name="T45" fmla="*/ 522 h 1080"/>
                <a:gd name="T46" fmla="*/ 1221 w 2489"/>
                <a:gd name="T47" fmla="*/ 479 h 1080"/>
                <a:gd name="T48" fmla="*/ 1245 w 2489"/>
                <a:gd name="T49" fmla="*/ 443 h 1080"/>
                <a:gd name="T50" fmla="*/ 1261 w 2489"/>
                <a:gd name="T51" fmla="*/ 399 h 1080"/>
                <a:gd name="T52" fmla="*/ 1285 w 2489"/>
                <a:gd name="T53" fmla="*/ 356 h 1080"/>
                <a:gd name="T54" fmla="*/ 1301 w 2489"/>
                <a:gd name="T55" fmla="*/ 320 h 1080"/>
                <a:gd name="T56" fmla="*/ 1317 w 2489"/>
                <a:gd name="T57" fmla="*/ 276 h 1080"/>
                <a:gd name="T58" fmla="*/ 1333 w 2489"/>
                <a:gd name="T59" fmla="*/ 240 h 1080"/>
                <a:gd name="T60" fmla="*/ 1356 w 2489"/>
                <a:gd name="T61" fmla="*/ 203 h 1080"/>
                <a:gd name="T62" fmla="*/ 1380 w 2489"/>
                <a:gd name="T63" fmla="*/ 148 h 1080"/>
                <a:gd name="T64" fmla="*/ 1412 w 2489"/>
                <a:gd name="T65" fmla="*/ 92 h 1080"/>
                <a:gd name="T66" fmla="*/ 1444 w 2489"/>
                <a:gd name="T67" fmla="*/ 43 h 1080"/>
                <a:gd name="T68" fmla="*/ 1500 w 2489"/>
                <a:gd name="T69" fmla="*/ 0 h 1080"/>
                <a:gd name="T70" fmla="*/ 1532 w 2489"/>
                <a:gd name="T71" fmla="*/ 12 h 1080"/>
                <a:gd name="T72" fmla="*/ 1564 w 2489"/>
                <a:gd name="T73" fmla="*/ 43 h 1080"/>
                <a:gd name="T74" fmla="*/ 1596 w 2489"/>
                <a:gd name="T75" fmla="*/ 104 h 1080"/>
                <a:gd name="T76" fmla="*/ 1620 w 2489"/>
                <a:gd name="T77" fmla="*/ 172 h 1080"/>
                <a:gd name="T78" fmla="*/ 1652 w 2489"/>
                <a:gd name="T79" fmla="*/ 240 h 1080"/>
                <a:gd name="T80" fmla="*/ 1676 w 2489"/>
                <a:gd name="T81" fmla="*/ 313 h 1080"/>
                <a:gd name="T82" fmla="*/ 1700 w 2489"/>
                <a:gd name="T83" fmla="*/ 387 h 1080"/>
                <a:gd name="T84" fmla="*/ 1723 w 2489"/>
                <a:gd name="T85" fmla="*/ 460 h 1080"/>
                <a:gd name="T86" fmla="*/ 1747 w 2489"/>
                <a:gd name="T87" fmla="*/ 535 h 1080"/>
                <a:gd name="T88" fmla="*/ 1771 w 2489"/>
                <a:gd name="T89" fmla="*/ 608 h 1080"/>
                <a:gd name="T90" fmla="*/ 1803 w 2489"/>
                <a:gd name="T91" fmla="*/ 675 h 1080"/>
                <a:gd name="T92" fmla="*/ 1835 w 2489"/>
                <a:gd name="T93" fmla="*/ 743 h 1080"/>
                <a:gd name="T94" fmla="*/ 1875 w 2489"/>
                <a:gd name="T95" fmla="*/ 804 h 1080"/>
                <a:gd name="T96" fmla="*/ 1915 w 2489"/>
                <a:gd name="T97" fmla="*/ 866 h 1080"/>
                <a:gd name="T98" fmla="*/ 1963 w 2489"/>
                <a:gd name="T99" fmla="*/ 921 h 1080"/>
                <a:gd name="T100" fmla="*/ 2019 w 2489"/>
                <a:gd name="T101" fmla="*/ 970 h 1080"/>
                <a:gd name="T102" fmla="*/ 2090 w 2489"/>
                <a:gd name="T103" fmla="*/ 1013 h 1080"/>
                <a:gd name="T104" fmla="*/ 2162 w 2489"/>
                <a:gd name="T105" fmla="*/ 1050 h 1080"/>
                <a:gd name="T106" fmla="*/ 2242 w 2489"/>
                <a:gd name="T107" fmla="*/ 1080 h 1080"/>
                <a:gd name="T108" fmla="*/ 2338 w 2489"/>
                <a:gd name="T109" fmla="*/ 1080 h 1080"/>
                <a:gd name="T110" fmla="*/ 2426 w 2489"/>
                <a:gd name="T111" fmla="*/ 1080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p:sp>
          <p:nvSpPr>
            <p:cNvPr id="26639" name="Rectangle 15"/>
            <p:cNvSpPr>
              <a:spLocks noChangeArrowheads="1"/>
            </p:cNvSpPr>
            <p:nvPr/>
          </p:nvSpPr>
          <p:spPr bwMode="auto">
            <a:xfrm>
              <a:off x="2860" y="624"/>
              <a:ext cx="168" cy="179"/>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b="1">
                  <a:solidFill>
                    <a:srgbClr val="FF0000"/>
                  </a:solidFill>
                </a:rPr>
                <a:t>L</a:t>
              </a:r>
            </a:p>
          </p:txBody>
        </p:sp>
      </p:grpSp>
      <p:sp>
        <p:nvSpPr>
          <p:cNvPr id="26634" name="Rectangle 16"/>
          <p:cNvSpPr>
            <a:spLocks noChangeArrowheads="1"/>
          </p:cNvSpPr>
          <p:nvPr/>
        </p:nvSpPr>
        <p:spPr bwMode="auto">
          <a:xfrm>
            <a:off x="6584950" y="3103563"/>
            <a:ext cx="1409700" cy="284162"/>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b="1"/>
              <a:t>Wavelength</a:t>
            </a:r>
          </a:p>
        </p:txBody>
      </p:sp>
      <p:sp>
        <p:nvSpPr>
          <p:cNvPr id="26635" name="Rectangle 17"/>
          <p:cNvSpPr>
            <a:spLocks noChangeArrowheads="1"/>
          </p:cNvSpPr>
          <p:nvPr/>
        </p:nvSpPr>
        <p:spPr bwMode="auto">
          <a:xfrm>
            <a:off x="1835150" y="1433513"/>
            <a:ext cx="1320800" cy="284162"/>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b="1"/>
              <a:t>Power        </a:t>
            </a:r>
          </a:p>
        </p:txBody>
      </p:sp>
      <p:sp>
        <p:nvSpPr>
          <p:cNvPr id="564242" name="Rectangle 18"/>
          <p:cNvSpPr>
            <a:spLocks noChangeArrowheads="1"/>
          </p:cNvSpPr>
          <p:nvPr/>
        </p:nvSpPr>
        <p:spPr bwMode="auto">
          <a:xfrm>
            <a:off x="685800" y="5181600"/>
            <a:ext cx="8229600" cy="1219200"/>
          </a:xfrm>
          <a:prstGeom prst="rect">
            <a:avLst/>
          </a:prstGeom>
          <a:noFill/>
          <a:ln w="9525">
            <a:noFill/>
            <a:miter lim="800000"/>
            <a:headEnd/>
            <a:tailEnd/>
          </a:ln>
        </p:spPr>
        <p:txBody>
          <a:bodyPr/>
          <a:lstStyle/>
          <a:p>
            <a:pPr marL="742950" lvl="1" indent="-285750">
              <a:spcBef>
                <a:spcPct val="20000"/>
              </a:spcBef>
              <a:buFontTx/>
              <a:buChar char="•"/>
            </a:pPr>
            <a:r>
              <a:rPr lang="en-US" sz="2000" dirty="0"/>
              <a:t>Q:  How can we represent an entire spectrum with 3 numbers?</a:t>
            </a:r>
          </a:p>
          <a:p>
            <a:pPr marL="742950" lvl="1" indent="-285750">
              <a:spcBef>
                <a:spcPct val="20000"/>
              </a:spcBef>
              <a:buFontTx/>
              <a:buChar char="•"/>
            </a:pPr>
            <a:r>
              <a:rPr lang="en-US" sz="2000" dirty="0"/>
              <a:t>A:  We can’t!  Most of the information is lost.</a:t>
            </a:r>
          </a:p>
          <a:p>
            <a:pPr marL="1143000" lvl="2" indent="-228600">
              <a:spcBef>
                <a:spcPct val="20000"/>
              </a:spcBef>
              <a:buFontTx/>
              <a:buChar char="–"/>
            </a:pPr>
            <a:r>
              <a:rPr lang="en-US" sz="1800" dirty="0"/>
              <a:t>As a result, two different spectra may appear indistinguishable</a:t>
            </a:r>
          </a:p>
          <a:p>
            <a:pPr marL="1600200" lvl="3" indent="-228600">
              <a:spcBef>
                <a:spcPct val="20000"/>
              </a:spcBef>
              <a:buFontTx/>
              <a:buChar char="»"/>
            </a:pPr>
            <a:r>
              <a:rPr lang="en-US" sz="1600" dirty="0"/>
              <a:t>such spectra are known as </a:t>
            </a:r>
            <a:r>
              <a:rPr lang="en-US" sz="1600" b="1" dirty="0" err="1"/>
              <a:t>metamers</a:t>
            </a:r>
            <a:endParaRPr lang="en-US" sz="1600" b="1" dirty="0"/>
          </a:p>
        </p:txBody>
      </p:sp>
      <p:sp>
        <p:nvSpPr>
          <p:cNvPr id="26637" name="Text Box 19"/>
          <p:cNvSpPr txBox="1">
            <a:spLocks noChangeArrowheads="1"/>
          </p:cNvSpPr>
          <p:nvPr/>
        </p:nvSpPr>
        <p:spPr bwMode="auto">
          <a:xfrm>
            <a:off x="7315200" y="6583363"/>
            <a:ext cx="1536700" cy="274637"/>
          </a:xfrm>
          <a:prstGeom prst="rect">
            <a:avLst/>
          </a:prstGeom>
          <a:noFill/>
          <a:ln w="9525">
            <a:noFill/>
            <a:miter lim="800000"/>
            <a:headEnd/>
            <a:tailEnd/>
          </a:ln>
        </p:spPr>
        <p:txBody>
          <a:bodyPr wrap="none">
            <a:spAutoFit/>
          </a:bodyPr>
          <a:lstStyle/>
          <a:p>
            <a:r>
              <a:rPr lang="en-US" sz="1200"/>
              <a:t>Slide by Steve Seitz</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564242">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564242">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499"/>
                                          </p:stCondLst>
                                        </p:cTn>
                                        <p:tgtEl>
                                          <p:spTgt spid="564242">
                                            <p:txEl>
                                              <p:pRg st="2" end="2"/>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499"/>
                                          </p:stCondLst>
                                        </p:cTn>
                                        <p:tgtEl>
                                          <p:spTgt spid="56424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4242" grpId="0" build="p" bldLvl="2"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457200" y="381000"/>
            <a:ext cx="7467600" cy="731838"/>
          </a:xfrm>
        </p:spPr>
        <p:txBody>
          <a:bodyPr/>
          <a:lstStyle/>
          <a:p>
            <a:r>
              <a:rPr lang="en-US" dirty="0" err="1" smtClean="0"/>
              <a:t>Metamers</a:t>
            </a:r>
            <a:endParaRPr lang="en-US" dirty="0" smtClean="0"/>
          </a:p>
        </p:txBody>
      </p:sp>
      <p:pic>
        <p:nvPicPr>
          <p:cNvPr id="27652" name="Picture 4"/>
          <p:cNvPicPr>
            <a:picLocks noChangeAspect="1" noChangeArrowheads="1"/>
          </p:cNvPicPr>
          <p:nvPr/>
        </p:nvPicPr>
        <p:blipFill>
          <a:blip r:embed="rId3" cstate="print"/>
          <a:srcRect/>
          <a:stretch>
            <a:fillRect/>
          </a:stretch>
        </p:blipFill>
        <p:spPr bwMode="auto">
          <a:xfrm>
            <a:off x="1828800" y="1219200"/>
            <a:ext cx="5467350" cy="5638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57200" y="0"/>
            <a:ext cx="7467600" cy="884238"/>
          </a:xfrm>
        </p:spPr>
        <p:txBody>
          <a:bodyPr/>
          <a:lstStyle/>
          <a:p>
            <a:r>
              <a:rPr lang="en-US" dirty="0" smtClean="0"/>
              <a:t>Spectra of some real-world surfaces</a:t>
            </a:r>
          </a:p>
        </p:txBody>
      </p:sp>
      <p:pic>
        <p:nvPicPr>
          <p:cNvPr id="28675" name="Picture 4"/>
          <p:cNvPicPr>
            <a:picLocks noGrp="1" noChangeAspect="1" noChangeArrowheads="1"/>
          </p:cNvPicPr>
          <p:nvPr>
            <p:ph type="body" idx="1"/>
          </p:nvPr>
        </p:nvPicPr>
        <p:blipFill>
          <a:blip r:embed="rId3" cstate="print"/>
          <a:srcRect/>
          <a:stretch>
            <a:fillRect/>
          </a:stretch>
        </p:blipFill>
        <p:spPr>
          <a:xfrm>
            <a:off x="838200" y="1143000"/>
            <a:ext cx="7010400" cy="5507038"/>
          </a:xfrm>
          <a:noFill/>
        </p:spPr>
      </p:pic>
      <p:sp>
        <p:nvSpPr>
          <p:cNvPr id="400389" name="Text Box 5"/>
          <p:cNvSpPr txBox="1">
            <a:spLocks noChangeArrowheads="1"/>
          </p:cNvSpPr>
          <p:nvPr/>
        </p:nvSpPr>
        <p:spPr bwMode="auto">
          <a:xfrm>
            <a:off x="1812925" y="2209800"/>
            <a:ext cx="1539875" cy="457200"/>
          </a:xfrm>
          <a:prstGeom prst="rect">
            <a:avLst/>
          </a:prstGeom>
          <a:noFill/>
          <a:ln w="9525">
            <a:noFill/>
            <a:miter lim="800000"/>
            <a:headEnd/>
            <a:tailEnd/>
          </a:ln>
        </p:spPr>
        <p:txBody>
          <a:bodyPr wrap="none">
            <a:spAutoFit/>
          </a:bodyPr>
          <a:lstStyle/>
          <a:p>
            <a:r>
              <a:rPr lang="en-US"/>
              <a:t>metamers</a:t>
            </a:r>
          </a:p>
        </p:txBody>
      </p:sp>
      <p:sp>
        <p:nvSpPr>
          <p:cNvPr id="400390" name="Line 6"/>
          <p:cNvSpPr>
            <a:spLocks noChangeShapeType="1"/>
          </p:cNvSpPr>
          <p:nvPr/>
        </p:nvSpPr>
        <p:spPr bwMode="auto">
          <a:xfrm>
            <a:off x="2819400" y="2667000"/>
            <a:ext cx="2971800" cy="914400"/>
          </a:xfrm>
          <a:prstGeom prst="line">
            <a:avLst/>
          </a:prstGeom>
          <a:noFill/>
          <a:ln w="9525">
            <a:solidFill>
              <a:schemeClr val="tx1"/>
            </a:solidFill>
            <a:round/>
            <a:headEnd/>
            <a:tailEnd type="triangle" w="med" len="med"/>
          </a:ln>
        </p:spPr>
        <p:txBody>
          <a:bodyPr/>
          <a:lstStyle/>
          <a:p>
            <a:endParaRPr lang="en-US"/>
          </a:p>
        </p:txBody>
      </p:sp>
      <p:sp>
        <p:nvSpPr>
          <p:cNvPr id="400391" name="Line 7"/>
          <p:cNvSpPr>
            <a:spLocks noChangeShapeType="1"/>
          </p:cNvSpPr>
          <p:nvPr/>
        </p:nvSpPr>
        <p:spPr bwMode="auto">
          <a:xfrm>
            <a:off x="2514600" y="2667000"/>
            <a:ext cx="457200" cy="6096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038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039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039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0389" grpId="0"/>
      <p:bldP spid="400390" grpId="0" animBg="1"/>
      <p:bldP spid="400391"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u="sng" dirty="0" err="1" smtClean="0"/>
              <a:t>Trichromacy</a:t>
            </a:r>
            <a:r>
              <a:rPr lang="en-US" u="sng" dirty="0" smtClean="0"/>
              <a:t> and color space</a:t>
            </a:r>
          </a:p>
          <a:p>
            <a:pPr lvl="1"/>
            <a:r>
              <a:rPr lang="en-US"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smtClean="0"/>
              <a:t>Standardizing color experience</a:t>
            </a:r>
          </a:p>
        </p:txBody>
      </p:sp>
      <p:sp>
        <p:nvSpPr>
          <p:cNvPr id="29699" name="Rectangle 3"/>
          <p:cNvSpPr>
            <a:spLocks noGrp="1" noChangeArrowheads="1"/>
          </p:cNvSpPr>
          <p:nvPr>
            <p:ph type="body" idx="1"/>
          </p:nvPr>
        </p:nvSpPr>
        <p:spPr/>
        <p:txBody>
          <a:bodyPr/>
          <a:lstStyle/>
          <a:p>
            <a:r>
              <a:rPr lang="en-US" smtClean="0"/>
              <a:t>We would like to understand which spectra produce the same color sensation in people under similar viewing conditions</a:t>
            </a:r>
          </a:p>
          <a:p>
            <a:r>
              <a:rPr lang="en-US" smtClean="0"/>
              <a:t>Color matching experiments</a:t>
            </a:r>
          </a:p>
        </p:txBody>
      </p:sp>
      <p:pic>
        <p:nvPicPr>
          <p:cNvPr id="29700" name="Picture 4"/>
          <p:cNvPicPr>
            <a:picLocks noChangeAspect="1" noChangeArrowheads="1"/>
          </p:cNvPicPr>
          <p:nvPr/>
        </p:nvPicPr>
        <p:blipFill>
          <a:blip r:embed="rId3" cstate="print"/>
          <a:srcRect/>
          <a:stretch>
            <a:fillRect/>
          </a:stretch>
        </p:blipFill>
        <p:spPr bwMode="auto">
          <a:xfrm>
            <a:off x="685800" y="2894013"/>
            <a:ext cx="7543800" cy="3703637"/>
          </a:xfrm>
          <a:prstGeom prst="rect">
            <a:avLst/>
          </a:prstGeom>
          <a:noFill/>
          <a:ln w="9525">
            <a:noFill/>
            <a:miter lim="800000"/>
            <a:headEnd/>
            <a:tailEnd/>
          </a:ln>
        </p:spPr>
      </p:pic>
      <p:sp>
        <p:nvSpPr>
          <p:cNvPr id="29701" name="Rectangle 5"/>
          <p:cNvSpPr>
            <a:spLocks noChangeArrowheads="1"/>
          </p:cNvSpPr>
          <p:nvPr/>
        </p:nvSpPr>
        <p:spPr bwMode="auto">
          <a:xfrm>
            <a:off x="4030663" y="6553200"/>
            <a:ext cx="5113337" cy="304800"/>
          </a:xfrm>
          <a:prstGeom prst="rect">
            <a:avLst/>
          </a:prstGeom>
          <a:noFill/>
          <a:ln w="9525">
            <a:noFill/>
            <a:miter lim="800000"/>
            <a:headEnd/>
            <a:tailEnd/>
          </a:ln>
        </p:spPr>
        <p:txBody>
          <a:bodyPr wrap="none">
            <a:spAutoFit/>
          </a:bodyPr>
          <a:lstStyle/>
          <a:p>
            <a:r>
              <a:rPr lang="en-US" sz="1400"/>
              <a:t>Foundations of Vision, by Brian Wandell, Sinauer Assoc., 1995</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smtClean="0"/>
              <a:t>Color matching experiment 1</a:t>
            </a:r>
          </a:p>
        </p:txBody>
      </p:sp>
      <p:sp>
        <p:nvSpPr>
          <p:cNvPr id="30724"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5"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6"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7"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0728"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0729"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0730"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0731" name="Rectangle 11"/>
          <p:cNvSpPr>
            <a:spLocks noChangeArrowheads="1"/>
          </p:cNvSpPr>
          <p:nvPr/>
        </p:nvSpPr>
        <p:spPr bwMode="auto">
          <a:xfrm>
            <a:off x="4038600" y="2133600"/>
            <a:ext cx="1676400" cy="2667000"/>
          </a:xfrm>
          <a:prstGeom prst="rect">
            <a:avLst/>
          </a:prstGeom>
          <a:solidFill>
            <a:schemeClr val="tx2"/>
          </a:solidFill>
          <a:ln w="9525">
            <a:solidFill>
              <a:schemeClr val="tx1"/>
            </a:solidFill>
            <a:miter lim="800000"/>
            <a:headEnd/>
            <a:tailEnd/>
          </a:ln>
        </p:spPr>
        <p:txBody>
          <a:bodyPr wrap="none" anchor="ctr"/>
          <a:lstStyle/>
          <a:p>
            <a:endParaRPr lang="en-US"/>
          </a:p>
        </p:txBody>
      </p:sp>
      <p:sp>
        <p:nvSpPr>
          <p:cNvPr id="30732" name="Rectangle 12"/>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
        <p:nvSpPr>
          <p:cNvPr id="13" name="Rectangle 11"/>
          <p:cNvSpPr>
            <a:spLocks noChangeArrowheads="1"/>
          </p:cNvSpPr>
          <p:nvPr/>
        </p:nvSpPr>
        <p:spPr bwMode="auto">
          <a:xfrm>
            <a:off x="23622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smtClean="0"/>
              <a:t>Color matching experiment 1</a:t>
            </a:r>
          </a:p>
        </p:txBody>
      </p:sp>
      <p:sp>
        <p:nvSpPr>
          <p:cNvPr id="31748"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49"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0"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1"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752"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1753"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1754"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1755" name="Rectangle 11"/>
          <p:cNvSpPr>
            <a:spLocks noChangeArrowheads="1"/>
          </p:cNvSpPr>
          <p:nvPr/>
        </p:nvSpPr>
        <p:spPr bwMode="auto">
          <a:xfrm>
            <a:off x="4038600" y="2133600"/>
            <a:ext cx="1676400" cy="2667000"/>
          </a:xfrm>
          <a:prstGeom prst="rect">
            <a:avLst/>
          </a:prstGeom>
          <a:solidFill>
            <a:srgbClr val="006699"/>
          </a:solidFill>
          <a:ln w="9525">
            <a:solidFill>
              <a:schemeClr val="tx1"/>
            </a:solidFill>
            <a:miter lim="800000"/>
            <a:headEnd/>
            <a:tailEnd/>
          </a:ln>
        </p:spPr>
        <p:txBody>
          <a:bodyPr wrap="none" anchor="ctr"/>
          <a:lstStyle/>
          <a:p>
            <a:endParaRPr lang="en-US"/>
          </a:p>
        </p:txBody>
      </p:sp>
      <p:sp>
        <p:nvSpPr>
          <p:cNvPr id="31756"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1757" name="Rectangle 13"/>
          <p:cNvSpPr>
            <a:spLocks noChangeArrowheads="1"/>
          </p:cNvSpPr>
          <p:nvPr/>
        </p:nvSpPr>
        <p:spPr bwMode="auto">
          <a:xfrm>
            <a:off x="7086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1758" name="Rectangle 14"/>
          <p:cNvSpPr>
            <a:spLocks noChangeArrowheads="1"/>
          </p:cNvSpPr>
          <p:nvPr/>
        </p:nvSpPr>
        <p:spPr bwMode="auto">
          <a:xfrm>
            <a:off x="76200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1759" name="Rectangle 15"/>
          <p:cNvSpPr>
            <a:spLocks noChangeArrowheads="1"/>
          </p:cNvSpPr>
          <p:nvPr/>
        </p:nvSpPr>
        <p:spPr bwMode="auto">
          <a:xfrm>
            <a:off x="8153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1760" name="Text Box 16"/>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1761" name="Line 17"/>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1762" name="Line 18"/>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1763" name="Line 19"/>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1764" name="Line 20"/>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1765" name="Line 21"/>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1766" name="Line 22"/>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1767" name="Line 23"/>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1768" name="Line 24"/>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1769" name="Line 25"/>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sp>
        <p:nvSpPr>
          <p:cNvPr id="31770" name="Rectangle 26"/>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
        <p:nvSpPr>
          <p:cNvPr id="27" name="Rectangle 11"/>
          <p:cNvSpPr>
            <a:spLocks noChangeArrowheads="1"/>
          </p:cNvSpPr>
          <p:nvPr/>
        </p:nvSpPr>
        <p:spPr bwMode="auto">
          <a:xfrm>
            <a:off x="23622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Color matching experiment 1</a:t>
            </a:r>
          </a:p>
        </p:txBody>
      </p:sp>
      <p:sp>
        <p:nvSpPr>
          <p:cNvPr id="32772"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3"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4"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5"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2776"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2777"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2778"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2779" name="Rectangle 11"/>
          <p:cNvSpPr>
            <a:spLocks noChangeArrowheads="1"/>
          </p:cNvSpPr>
          <p:nvPr/>
        </p:nvSpPr>
        <p:spPr bwMode="auto">
          <a:xfrm>
            <a:off x="4038600" y="2133600"/>
            <a:ext cx="1676400" cy="2667000"/>
          </a:xfrm>
          <a:prstGeom prst="rect">
            <a:avLst/>
          </a:prstGeom>
          <a:solidFill>
            <a:srgbClr val="009999"/>
          </a:solidFill>
          <a:ln w="9525">
            <a:solidFill>
              <a:schemeClr val="tx1"/>
            </a:solidFill>
            <a:miter lim="800000"/>
            <a:headEnd/>
            <a:tailEnd/>
          </a:ln>
        </p:spPr>
        <p:txBody>
          <a:bodyPr wrap="none" anchor="ctr"/>
          <a:lstStyle/>
          <a:p>
            <a:endParaRPr lang="en-US"/>
          </a:p>
        </p:txBody>
      </p:sp>
      <p:sp>
        <p:nvSpPr>
          <p:cNvPr id="32780"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2781" name="Rectangle 13"/>
          <p:cNvSpPr>
            <a:spLocks noChangeArrowheads="1"/>
          </p:cNvSpPr>
          <p:nvPr/>
        </p:nvSpPr>
        <p:spPr bwMode="auto">
          <a:xfrm>
            <a:off x="7086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2782" name="Rectangle 14"/>
          <p:cNvSpPr>
            <a:spLocks noChangeArrowheads="1"/>
          </p:cNvSpPr>
          <p:nvPr/>
        </p:nvSpPr>
        <p:spPr bwMode="auto">
          <a:xfrm>
            <a:off x="7620000" y="5029200"/>
            <a:ext cx="381000" cy="990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2783" name="Rectangle 15"/>
          <p:cNvSpPr>
            <a:spLocks noChangeArrowheads="1"/>
          </p:cNvSpPr>
          <p:nvPr/>
        </p:nvSpPr>
        <p:spPr bwMode="auto">
          <a:xfrm>
            <a:off x="8153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2784" name="Text Box 16"/>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2785" name="Line 17"/>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2786" name="Line 18"/>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2787" name="Line 19"/>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2788" name="Line 20"/>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2789" name="Line 21"/>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2790" name="Line 22"/>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2791" name="Line 23"/>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2792" name="Line 24"/>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2793" name="Line 25"/>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sp>
        <p:nvSpPr>
          <p:cNvPr id="32794" name="Rectangle 26"/>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
        <p:nvSpPr>
          <p:cNvPr id="27" name="Rectangle 11"/>
          <p:cNvSpPr>
            <a:spLocks noChangeArrowheads="1"/>
          </p:cNvSpPr>
          <p:nvPr/>
        </p:nvSpPr>
        <p:spPr bwMode="auto">
          <a:xfrm>
            <a:off x="23622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smtClean="0"/>
              <a:t>Color matching experiment 1</a:t>
            </a:r>
          </a:p>
        </p:txBody>
      </p:sp>
      <p:sp>
        <p:nvSpPr>
          <p:cNvPr id="33796"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7"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8"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799"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3800"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3801"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3802"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3803" name="Rectangle 11"/>
          <p:cNvSpPr>
            <a:spLocks noChangeArrowheads="1"/>
          </p:cNvSpPr>
          <p:nvPr/>
        </p:nvSpPr>
        <p:spPr bwMode="auto">
          <a:xfrm>
            <a:off x="40386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
        <p:nvSpPr>
          <p:cNvPr id="33804"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3805" name="Rectangle 13"/>
          <p:cNvSpPr>
            <a:spLocks noChangeArrowheads="1"/>
          </p:cNvSpPr>
          <p:nvPr/>
        </p:nvSpPr>
        <p:spPr bwMode="auto">
          <a:xfrm>
            <a:off x="7086600" y="5791200"/>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3806" name="Rectangle 14"/>
          <p:cNvSpPr>
            <a:spLocks noChangeArrowheads="1"/>
          </p:cNvSpPr>
          <p:nvPr/>
        </p:nvSpPr>
        <p:spPr bwMode="auto">
          <a:xfrm>
            <a:off x="7620000" y="4724400"/>
            <a:ext cx="381000" cy="12954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3807" name="Rectangle 15"/>
          <p:cNvSpPr>
            <a:spLocks noChangeArrowheads="1"/>
          </p:cNvSpPr>
          <p:nvPr/>
        </p:nvSpPr>
        <p:spPr bwMode="auto">
          <a:xfrm>
            <a:off x="8153400" y="4800600"/>
            <a:ext cx="381000" cy="1219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3808" name="Text Box 16"/>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3809" name="Line 17"/>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3810" name="Line 18"/>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3811" name="Line 19"/>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3812" name="Line 20"/>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3813" name="Line 21"/>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3814" name="Line 22"/>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3815" name="Line 23"/>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3816" name="Line 24"/>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3817" name="Line 25"/>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grpSp>
        <p:nvGrpSpPr>
          <p:cNvPr id="2" name="Group 26"/>
          <p:cNvGrpSpPr>
            <a:grpSpLocks/>
          </p:cNvGrpSpPr>
          <p:nvPr/>
        </p:nvGrpSpPr>
        <p:grpSpPr bwMode="auto">
          <a:xfrm>
            <a:off x="6629400" y="2362200"/>
            <a:ext cx="2513013" cy="1752600"/>
            <a:chOff x="4176" y="1488"/>
            <a:chExt cx="1583" cy="1104"/>
          </a:xfrm>
        </p:grpSpPr>
        <p:sp>
          <p:nvSpPr>
            <p:cNvPr id="33820" name="Text Box 27"/>
            <p:cNvSpPr txBox="1">
              <a:spLocks noChangeArrowheads="1"/>
            </p:cNvSpPr>
            <p:nvPr/>
          </p:nvSpPr>
          <p:spPr bwMode="auto">
            <a:xfrm>
              <a:off x="4176" y="1488"/>
              <a:ext cx="1583" cy="748"/>
            </a:xfrm>
            <a:prstGeom prst="rect">
              <a:avLst/>
            </a:prstGeom>
            <a:noFill/>
            <a:ln w="9525">
              <a:noFill/>
              <a:miter lim="800000"/>
              <a:headEnd/>
              <a:tailEnd/>
            </a:ln>
          </p:spPr>
          <p:txBody>
            <a:bodyPr>
              <a:spAutoFit/>
            </a:bodyPr>
            <a:lstStyle/>
            <a:p>
              <a:pPr eaLnBrk="1" hangingPunct="1"/>
              <a:r>
                <a:rPr lang="en-US">
                  <a:solidFill>
                    <a:schemeClr val="accent2"/>
                  </a:solidFill>
                  <a:latin typeface="Times New Roman" pitchFamily="18" charset="0"/>
                </a:rPr>
                <a:t>The primary color amounts needed for a match</a:t>
              </a:r>
            </a:p>
          </p:txBody>
        </p:sp>
        <p:sp>
          <p:nvSpPr>
            <p:cNvPr id="33821" name="Line 28"/>
            <p:cNvSpPr>
              <a:spLocks noChangeShapeType="1"/>
            </p:cNvSpPr>
            <p:nvPr/>
          </p:nvSpPr>
          <p:spPr bwMode="auto">
            <a:xfrm>
              <a:off x="4896" y="2208"/>
              <a:ext cx="0" cy="384"/>
            </a:xfrm>
            <a:prstGeom prst="line">
              <a:avLst/>
            </a:prstGeom>
            <a:noFill/>
            <a:ln w="28575">
              <a:solidFill>
                <a:schemeClr val="accent2"/>
              </a:solidFill>
              <a:round/>
              <a:headEnd/>
              <a:tailEnd type="triangle" w="med" len="med"/>
            </a:ln>
          </p:spPr>
          <p:txBody>
            <a:bodyPr/>
            <a:lstStyle/>
            <a:p>
              <a:endParaRPr lang="en-US"/>
            </a:p>
          </p:txBody>
        </p:sp>
      </p:grpSp>
      <p:sp>
        <p:nvSpPr>
          <p:cNvPr id="33819" name="Rectangle 29"/>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
        <p:nvSpPr>
          <p:cNvPr id="30" name="Rectangle 11"/>
          <p:cNvSpPr>
            <a:spLocks noChangeArrowheads="1"/>
          </p:cNvSpPr>
          <p:nvPr/>
        </p:nvSpPr>
        <p:spPr bwMode="auto">
          <a:xfrm>
            <a:off x="2362200" y="2133600"/>
            <a:ext cx="1676400" cy="2667000"/>
          </a:xfrm>
          <a:prstGeom prst="rect">
            <a:avLst/>
          </a:prstGeom>
          <a:solidFill>
            <a:srgbClr val="00CC99"/>
          </a:solidFill>
          <a:ln w="9525">
            <a:solidFill>
              <a:schemeClr val="tx1"/>
            </a:solidFill>
            <a:miter lim="800000"/>
            <a:headEnd/>
            <a:tailEnd/>
          </a:ln>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Color matching experiment 2</a:t>
            </a:r>
          </a:p>
        </p:txBody>
      </p:sp>
      <p:sp>
        <p:nvSpPr>
          <p:cNvPr id="34819" name="Rectangle 3"/>
          <p:cNvSpPr>
            <a:spLocks noChangeArrowheads="1"/>
          </p:cNvSpPr>
          <p:nvPr/>
        </p:nvSpPr>
        <p:spPr bwMode="auto">
          <a:xfrm>
            <a:off x="2362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4820"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1"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2"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3"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4824"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4825"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4826"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4827" name="Rectangle 11"/>
          <p:cNvSpPr>
            <a:spLocks noChangeArrowheads="1"/>
          </p:cNvSpPr>
          <p:nvPr/>
        </p:nvSpPr>
        <p:spPr bwMode="auto">
          <a:xfrm>
            <a:off x="4038600" y="2133600"/>
            <a:ext cx="1676400" cy="2667000"/>
          </a:xfrm>
          <a:prstGeom prst="rect">
            <a:avLst/>
          </a:prstGeom>
          <a:solidFill>
            <a:schemeClr val="tx2"/>
          </a:solidFill>
          <a:ln w="9525">
            <a:solidFill>
              <a:schemeClr val="tx1"/>
            </a:solidFill>
            <a:miter lim="800000"/>
            <a:headEnd/>
            <a:tailEnd/>
          </a:ln>
        </p:spPr>
        <p:txBody>
          <a:bodyPr wrap="none" anchor="ctr"/>
          <a:lstStyle/>
          <a:p>
            <a:endParaRPr lang="en-US"/>
          </a:p>
        </p:txBody>
      </p:sp>
      <p:sp>
        <p:nvSpPr>
          <p:cNvPr id="34828" name="Rectangle 12"/>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smtClean="0"/>
              <a:t>Color matching experiment 2</a:t>
            </a:r>
          </a:p>
        </p:txBody>
      </p:sp>
      <p:sp>
        <p:nvSpPr>
          <p:cNvPr id="35843" name="Rectangle 3"/>
          <p:cNvSpPr>
            <a:spLocks noChangeArrowheads="1"/>
          </p:cNvSpPr>
          <p:nvPr/>
        </p:nvSpPr>
        <p:spPr bwMode="auto">
          <a:xfrm>
            <a:off x="2362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5844"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5"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6"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7"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5848"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5849"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5850"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5851" name="Rectangle 11"/>
          <p:cNvSpPr>
            <a:spLocks noChangeArrowheads="1"/>
          </p:cNvSpPr>
          <p:nvPr/>
        </p:nvSpPr>
        <p:spPr bwMode="auto">
          <a:xfrm>
            <a:off x="4038600" y="2133600"/>
            <a:ext cx="1676400" cy="2667000"/>
          </a:xfrm>
          <a:prstGeom prst="rect">
            <a:avLst/>
          </a:prstGeom>
          <a:solidFill>
            <a:srgbClr val="CC0066"/>
          </a:solidFill>
          <a:ln w="9525">
            <a:solidFill>
              <a:schemeClr val="tx1"/>
            </a:solidFill>
            <a:miter lim="800000"/>
            <a:headEnd/>
            <a:tailEnd/>
          </a:ln>
        </p:spPr>
        <p:txBody>
          <a:bodyPr wrap="none" anchor="ctr"/>
          <a:lstStyle/>
          <a:p>
            <a:endParaRPr lang="en-US"/>
          </a:p>
        </p:txBody>
      </p:sp>
      <p:sp>
        <p:nvSpPr>
          <p:cNvPr id="35852"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5853" name="Rectangle 13"/>
          <p:cNvSpPr>
            <a:spLocks noChangeArrowheads="1"/>
          </p:cNvSpPr>
          <p:nvPr/>
        </p:nvSpPr>
        <p:spPr bwMode="auto">
          <a:xfrm>
            <a:off x="7086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5854" name="Rectangle 14"/>
          <p:cNvSpPr>
            <a:spLocks noChangeArrowheads="1"/>
          </p:cNvSpPr>
          <p:nvPr/>
        </p:nvSpPr>
        <p:spPr bwMode="auto">
          <a:xfrm>
            <a:off x="7620000" y="5943600"/>
            <a:ext cx="381000" cy="76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5855" name="Rectangle 15"/>
          <p:cNvSpPr>
            <a:spLocks noChangeArrowheads="1"/>
          </p:cNvSpPr>
          <p:nvPr/>
        </p:nvSpPr>
        <p:spPr bwMode="auto">
          <a:xfrm>
            <a:off x="8153400" y="5486400"/>
            <a:ext cx="381000" cy="5334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5856" name="Text Box 16"/>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5857" name="Line 17"/>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5858" name="Line 18"/>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5859" name="Line 19"/>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5860" name="Line 20"/>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5861" name="Line 21"/>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5862" name="Line 22"/>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5863" name="Line 23"/>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5864" name="Line 24"/>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5865" name="Line 25"/>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sp>
        <p:nvSpPr>
          <p:cNvPr id="35866" name="Rectangle 26"/>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mtClean="0"/>
              <a:t>Color matching experiment 2</a:t>
            </a:r>
          </a:p>
        </p:txBody>
      </p:sp>
      <p:sp>
        <p:nvSpPr>
          <p:cNvPr id="36867" name="Rectangle 3"/>
          <p:cNvSpPr>
            <a:spLocks noChangeArrowheads="1"/>
          </p:cNvSpPr>
          <p:nvPr/>
        </p:nvSpPr>
        <p:spPr bwMode="auto">
          <a:xfrm>
            <a:off x="2362200" y="2133600"/>
            <a:ext cx="1676400" cy="2667000"/>
          </a:xfrm>
          <a:prstGeom prst="rect">
            <a:avLst/>
          </a:prstGeom>
          <a:solidFill>
            <a:srgbClr val="800000"/>
          </a:solidFill>
          <a:ln w="9525">
            <a:solidFill>
              <a:schemeClr val="tx1"/>
            </a:solidFill>
            <a:miter lim="800000"/>
            <a:headEnd/>
            <a:tailEnd/>
          </a:ln>
        </p:spPr>
        <p:txBody>
          <a:bodyPr wrap="none" anchor="ctr"/>
          <a:lstStyle/>
          <a:p>
            <a:endParaRPr lang="en-US"/>
          </a:p>
        </p:txBody>
      </p:sp>
      <p:sp>
        <p:nvSpPr>
          <p:cNvPr id="36868"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69"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0"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1"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6872"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6873"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6874"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6875" name="Rectangle 11"/>
          <p:cNvSpPr>
            <a:spLocks noChangeArrowheads="1"/>
          </p:cNvSpPr>
          <p:nvPr/>
        </p:nvSpPr>
        <p:spPr bwMode="auto">
          <a:xfrm>
            <a:off x="40386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6876"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6877" name="Rectangle 13"/>
          <p:cNvSpPr>
            <a:spLocks noChangeArrowheads="1"/>
          </p:cNvSpPr>
          <p:nvPr/>
        </p:nvSpPr>
        <p:spPr bwMode="auto">
          <a:xfrm>
            <a:off x="7086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6878" name="Rectangle 14"/>
          <p:cNvSpPr>
            <a:spLocks noChangeArrowheads="1"/>
          </p:cNvSpPr>
          <p:nvPr/>
        </p:nvSpPr>
        <p:spPr bwMode="auto">
          <a:xfrm>
            <a:off x="81534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6879" name="Text Box 15"/>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6880" name="Line 16"/>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6881" name="Line 17"/>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6882" name="Line 18"/>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6883" name="Line 19"/>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6884" name="Line 20"/>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6885" name="Line 21"/>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6886" name="Line 22"/>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6887" name="Line 23"/>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6888" name="Line 24"/>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sp>
        <p:nvSpPr>
          <p:cNvPr id="36889" name="Rectangle 25"/>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Color matching experiment 2</a:t>
            </a:r>
          </a:p>
        </p:txBody>
      </p:sp>
      <p:sp>
        <p:nvSpPr>
          <p:cNvPr id="37891" name="Rectangle 3"/>
          <p:cNvSpPr>
            <a:spLocks noChangeArrowheads="1"/>
          </p:cNvSpPr>
          <p:nvPr/>
        </p:nvSpPr>
        <p:spPr bwMode="auto">
          <a:xfrm>
            <a:off x="23622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7892" name="Freeform 4"/>
          <p:cNvSpPr>
            <a:spLocks/>
          </p:cNvSpPr>
          <p:nvPr/>
        </p:nvSpPr>
        <p:spPr bwMode="auto">
          <a:xfrm flipV="1">
            <a:off x="6215063" y="5467350"/>
            <a:ext cx="795337"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3" name="Freeform 5"/>
          <p:cNvSpPr>
            <a:spLocks/>
          </p:cNvSpPr>
          <p:nvPr/>
        </p:nvSpPr>
        <p:spPr bwMode="auto">
          <a:xfrm flipV="1">
            <a:off x="5724525"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4" name="Freeform 6"/>
          <p:cNvSpPr>
            <a:spLocks/>
          </p:cNvSpPr>
          <p:nvPr/>
        </p:nvSpPr>
        <p:spPr bwMode="auto">
          <a:xfrm flipV="1">
            <a:off x="5343525" y="548640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5" name="Freeform 7"/>
          <p:cNvSpPr>
            <a:spLocks/>
          </p:cNvSpPr>
          <p:nvPr/>
        </p:nvSpPr>
        <p:spPr bwMode="auto">
          <a:xfrm flipH="1" flipV="1">
            <a:off x="1524000" y="5619750"/>
            <a:ext cx="795338" cy="1074738"/>
          </a:xfrm>
          <a:custGeom>
            <a:avLst/>
            <a:gdLst>
              <a:gd name="T0" fmla="*/ 2147483647 w 501"/>
              <a:gd name="T1" fmla="*/ 2147483647 h 677"/>
              <a:gd name="T2" fmla="*/ 2147483647 w 501"/>
              <a:gd name="T3" fmla="*/ 2147483647 h 677"/>
              <a:gd name="T4" fmla="*/ 2147483647 w 501"/>
              <a:gd name="T5" fmla="*/ 2147483647 h 677"/>
              <a:gd name="T6" fmla="*/ 2147483647 w 501"/>
              <a:gd name="T7" fmla="*/ 2147483647 h 677"/>
              <a:gd name="T8" fmla="*/ 2147483647 w 501"/>
              <a:gd name="T9" fmla="*/ 2147483647 h 677"/>
              <a:gd name="T10" fmla="*/ 2147483647 w 501"/>
              <a:gd name="T11" fmla="*/ 2147483647 h 677"/>
              <a:gd name="T12" fmla="*/ 2147483647 w 501"/>
              <a:gd name="T13" fmla="*/ 2147483647 h 677"/>
              <a:gd name="T14" fmla="*/ 2147483647 w 501"/>
              <a:gd name="T15" fmla="*/ 2147483647 h 677"/>
              <a:gd name="T16" fmla="*/ 2147483647 w 501"/>
              <a:gd name="T17" fmla="*/ 2147483647 h 677"/>
              <a:gd name="T18" fmla="*/ 2147483647 w 501"/>
              <a:gd name="T19" fmla="*/ 2147483647 h 677"/>
              <a:gd name="T20" fmla="*/ 2147483647 w 501"/>
              <a:gd name="T21" fmla="*/ 2147483647 h 677"/>
              <a:gd name="T22" fmla="*/ 2147483647 w 501"/>
              <a:gd name="T23" fmla="*/ 2147483647 h 677"/>
              <a:gd name="T24" fmla="*/ 2147483647 w 501"/>
              <a:gd name="T25" fmla="*/ 2147483647 h 677"/>
              <a:gd name="T26" fmla="*/ 2147483647 w 501"/>
              <a:gd name="T27" fmla="*/ 2147483647 h 677"/>
              <a:gd name="T28" fmla="*/ 2147483647 w 501"/>
              <a:gd name="T29" fmla="*/ 2147483647 h 677"/>
              <a:gd name="T30" fmla="*/ 2147483647 w 501"/>
              <a:gd name="T31" fmla="*/ 2147483647 h 677"/>
              <a:gd name="T32" fmla="*/ 2147483647 w 501"/>
              <a:gd name="T33" fmla="*/ 2147483647 h 677"/>
              <a:gd name="T34" fmla="*/ 2147483647 w 501"/>
              <a:gd name="T35" fmla="*/ 2147483647 h 677"/>
              <a:gd name="T36" fmla="*/ 2147483647 w 501"/>
              <a:gd name="T37" fmla="*/ 2147483647 h 677"/>
              <a:gd name="T38" fmla="*/ 2147483647 w 501"/>
              <a:gd name="T39" fmla="*/ 2147483647 h 677"/>
              <a:gd name="T40" fmla="*/ 2147483647 w 501"/>
              <a:gd name="T41" fmla="*/ 2147483647 h 677"/>
              <a:gd name="T42" fmla="*/ 2147483647 w 501"/>
              <a:gd name="T43" fmla="*/ 2147483647 h 677"/>
              <a:gd name="T44" fmla="*/ 2147483647 w 501"/>
              <a:gd name="T45" fmla="*/ 214748364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896" name="Line 8"/>
          <p:cNvSpPr>
            <a:spLocks noChangeShapeType="1"/>
          </p:cNvSpPr>
          <p:nvPr/>
        </p:nvSpPr>
        <p:spPr bwMode="auto">
          <a:xfrm flipV="1">
            <a:off x="1981200" y="5181600"/>
            <a:ext cx="76200" cy="533400"/>
          </a:xfrm>
          <a:prstGeom prst="line">
            <a:avLst/>
          </a:prstGeom>
          <a:noFill/>
          <a:ln w="9525">
            <a:solidFill>
              <a:schemeClr val="tx1"/>
            </a:solidFill>
            <a:round/>
            <a:headEnd/>
            <a:tailEnd/>
          </a:ln>
        </p:spPr>
        <p:txBody>
          <a:bodyPr/>
          <a:lstStyle/>
          <a:p>
            <a:endParaRPr lang="en-US"/>
          </a:p>
        </p:txBody>
      </p:sp>
      <p:sp>
        <p:nvSpPr>
          <p:cNvPr id="37897" name="Line 9"/>
          <p:cNvSpPr>
            <a:spLocks noChangeShapeType="1"/>
          </p:cNvSpPr>
          <p:nvPr/>
        </p:nvSpPr>
        <p:spPr bwMode="auto">
          <a:xfrm flipV="1">
            <a:off x="2286000" y="5638800"/>
            <a:ext cx="457200" cy="228600"/>
          </a:xfrm>
          <a:prstGeom prst="line">
            <a:avLst/>
          </a:prstGeom>
          <a:noFill/>
          <a:ln w="9525">
            <a:solidFill>
              <a:schemeClr val="tx1"/>
            </a:solidFill>
            <a:round/>
            <a:headEnd/>
            <a:tailEnd/>
          </a:ln>
        </p:spPr>
        <p:txBody>
          <a:bodyPr/>
          <a:lstStyle/>
          <a:p>
            <a:endParaRPr lang="en-US"/>
          </a:p>
        </p:txBody>
      </p:sp>
      <p:sp>
        <p:nvSpPr>
          <p:cNvPr id="37898" name="Line 10"/>
          <p:cNvSpPr>
            <a:spLocks noChangeShapeType="1"/>
          </p:cNvSpPr>
          <p:nvPr/>
        </p:nvSpPr>
        <p:spPr bwMode="auto">
          <a:xfrm flipV="1">
            <a:off x="2133600" y="5410200"/>
            <a:ext cx="304800" cy="381000"/>
          </a:xfrm>
          <a:prstGeom prst="line">
            <a:avLst/>
          </a:prstGeom>
          <a:noFill/>
          <a:ln w="9525">
            <a:solidFill>
              <a:schemeClr val="tx1"/>
            </a:solidFill>
            <a:round/>
            <a:headEnd/>
            <a:tailEnd/>
          </a:ln>
        </p:spPr>
        <p:txBody>
          <a:bodyPr/>
          <a:lstStyle/>
          <a:p>
            <a:endParaRPr lang="en-US"/>
          </a:p>
        </p:txBody>
      </p:sp>
      <p:sp>
        <p:nvSpPr>
          <p:cNvPr id="37899" name="Rectangle 11"/>
          <p:cNvSpPr>
            <a:spLocks noChangeArrowheads="1"/>
          </p:cNvSpPr>
          <p:nvPr/>
        </p:nvSpPr>
        <p:spPr bwMode="auto">
          <a:xfrm>
            <a:off x="4038600" y="2133600"/>
            <a:ext cx="1676400" cy="2667000"/>
          </a:xfrm>
          <a:prstGeom prst="rect">
            <a:avLst/>
          </a:prstGeom>
          <a:solidFill>
            <a:srgbClr val="CC0000"/>
          </a:solidFill>
          <a:ln w="9525">
            <a:solidFill>
              <a:schemeClr val="tx1"/>
            </a:solidFill>
            <a:miter lim="800000"/>
            <a:headEnd/>
            <a:tailEnd/>
          </a:ln>
        </p:spPr>
        <p:txBody>
          <a:bodyPr wrap="none" anchor="ctr"/>
          <a:lstStyle/>
          <a:p>
            <a:endParaRPr lang="en-US"/>
          </a:p>
        </p:txBody>
      </p:sp>
      <p:sp>
        <p:nvSpPr>
          <p:cNvPr id="37900" name="Line 12"/>
          <p:cNvSpPr>
            <a:spLocks noChangeShapeType="1"/>
          </p:cNvSpPr>
          <p:nvPr/>
        </p:nvSpPr>
        <p:spPr bwMode="auto">
          <a:xfrm>
            <a:off x="7086600" y="6019800"/>
            <a:ext cx="1219200" cy="0"/>
          </a:xfrm>
          <a:prstGeom prst="line">
            <a:avLst/>
          </a:prstGeom>
          <a:noFill/>
          <a:ln w="9525">
            <a:solidFill>
              <a:schemeClr val="tx1"/>
            </a:solidFill>
            <a:round/>
            <a:headEnd/>
            <a:tailEnd/>
          </a:ln>
        </p:spPr>
        <p:txBody>
          <a:bodyPr/>
          <a:lstStyle/>
          <a:p>
            <a:endParaRPr lang="en-US"/>
          </a:p>
        </p:txBody>
      </p:sp>
      <p:sp>
        <p:nvSpPr>
          <p:cNvPr id="37901" name="Rectangle 13"/>
          <p:cNvSpPr>
            <a:spLocks noChangeArrowheads="1"/>
          </p:cNvSpPr>
          <p:nvPr/>
        </p:nvSpPr>
        <p:spPr bwMode="auto">
          <a:xfrm>
            <a:off x="7086600" y="5181600"/>
            <a:ext cx="381000" cy="8382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02" name="Rectangle 14"/>
          <p:cNvSpPr>
            <a:spLocks noChangeArrowheads="1"/>
          </p:cNvSpPr>
          <p:nvPr/>
        </p:nvSpPr>
        <p:spPr bwMode="auto">
          <a:xfrm>
            <a:off x="8153400" y="5334000"/>
            <a:ext cx="381000" cy="6858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03" name="Text Box 15"/>
          <p:cNvSpPr txBox="1">
            <a:spLocks noChangeArrowheads="1"/>
          </p:cNvSpPr>
          <p:nvPr/>
        </p:nvSpPr>
        <p:spPr bwMode="auto">
          <a:xfrm>
            <a:off x="7070725" y="6061075"/>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7904" name="Line 16"/>
          <p:cNvSpPr>
            <a:spLocks noChangeShapeType="1"/>
          </p:cNvSpPr>
          <p:nvPr/>
        </p:nvSpPr>
        <p:spPr bwMode="auto">
          <a:xfrm flipH="1" flipV="1">
            <a:off x="4800600" y="5334000"/>
            <a:ext cx="533400" cy="457200"/>
          </a:xfrm>
          <a:prstGeom prst="line">
            <a:avLst/>
          </a:prstGeom>
          <a:noFill/>
          <a:ln w="9525">
            <a:solidFill>
              <a:schemeClr val="tx1"/>
            </a:solidFill>
            <a:round/>
            <a:headEnd/>
            <a:tailEnd/>
          </a:ln>
        </p:spPr>
        <p:txBody>
          <a:bodyPr/>
          <a:lstStyle/>
          <a:p>
            <a:endParaRPr lang="en-US"/>
          </a:p>
        </p:txBody>
      </p:sp>
      <p:sp>
        <p:nvSpPr>
          <p:cNvPr id="37905" name="Line 17"/>
          <p:cNvSpPr>
            <a:spLocks noChangeShapeType="1"/>
          </p:cNvSpPr>
          <p:nvPr/>
        </p:nvSpPr>
        <p:spPr bwMode="auto">
          <a:xfrm flipH="1" flipV="1">
            <a:off x="5257800" y="5486400"/>
            <a:ext cx="533400" cy="457200"/>
          </a:xfrm>
          <a:prstGeom prst="line">
            <a:avLst/>
          </a:prstGeom>
          <a:noFill/>
          <a:ln w="9525">
            <a:solidFill>
              <a:schemeClr val="tx1"/>
            </a:solidFill>
            <a:round/>
            <a:headEnd/>
            <a:tailEnd/>
          </a:ln>
        </p:spPr>
        <p:txBody>
          <a:bodyPr/>
          <a:lstStyle/>
          <a:p>
            <a:endParaRPr lang="en-US"/>
          </a:p>
        </p:txBody>
      </p:sp>
      <p:sp>
        <p:nvSpPr>
          <p:cNvPr id="37906" name="Line 18"/>
          <p:cNvSpPr>
            <a:spLocks noChangeShapeType="1"/>
          </p:cNvSpPr>
          <p:nvPr/>
        </p:nvSpPr>
        <p:spPr bwMode="auto">
          <a:xfrm flipH="1" flipV="1">
            <a:off x="5715000" y="5334000"/>
            <a:ext cx="533400" cy="457200"/>
          </a:xfrm>
          <a:prstGeom prst="line">
            <a:avLst/>
          </a:prstGeom>
          <a:noFill/>
          <a:ln w="9525">
            <a:solidFill>
              <a:schemeClr val="tx1"/>
            </a:solidFill>
            <a:round/>
            <a:headEnd/>
            <a:tailEnd/>
          </a:ln>
        </p:spPr>
        <p:txBody>
          <a:bodyPr/>
          <a:lstStyle/>
          <a:p>
            <a:endParaRPr lang="en-US"/>
          </a:p>
        </p:txBody>
      </p:sp>
      <p:sp>
        <p:nvSpPr>
          <p:cNvPr id="37907" name="Line 19"/>
          <p:cNvSpPr>
            <a:spLocks noChangeShapeType="1"/>
          </p:cNvSpPr>
          <p:nvPr/>
        </p:nvSpPr>
        <p:spPr bwMode="auto">
          <a:xfrm flipH="1" flipV="1">
            <a:off x="5638800" y="5029200"/>
            <a:ext cx="152400" cy="533400"/>
          </a:xfrm>
          <a:prstGeom prst="line">
            <a:avLst/>
          </a:prstGeom>
          <a:noFill/>
          <a:ln w="9525">
            <a:solidFill>
              <a:schemeClr val="tx1"/>
            </a:solidFill>
            <a:round/>
            <a:headEnd/>
            <a:tailEnd/>
          </a:ln>
        </p:spPr>
        <p:txBody>
          <a:bodyPr/>
          <a:lstStyle/>
          <a:p>
            <a:endParaRPr lang="en-US"/>
          </a:p>
        </p:txBody>
      </p:sp>
      <p:sp>
        <p:nvSpPr>
          <p:cNvPr id="37908" name="Line 20"/>
          <p:cNvSpPr>
            <a:spLocks noChangeShapeType="1"/>
          </p:cNvSpPr>
          <p:nvPr/>
        </p:nvSpPr>
        <p:spPr bwMode="auto">
          <a:xfrm flipH="1" flipV="1">
            <a:off x="6019800" y="5257800"/>
            <a:ext cx="152400" cy="533400"/>
          </a:xfrm>
          <a:prstGeom prst="line">
            <a:avLst/>
          </a:prstGeom>
          <a:noFill/>
          <a:ln w="9525">
            <a:solidFill>
              <a:schemeClr val="tx1"/>
            </a:solidFill>
            <a:round/>
            <a:headEnd/>
            <a:tailEnd/>
          </a:ln>
        </p:spPr>
        <p:txBody>
          <a:bodyPr/>
          <a:lstStyle/>
          <a:p>
            <a:endParaRPr lang="en-US"/>
          </a:p>
        </p:txBody>
      </p:sp>
      <p:sp>
        <p:nvSpPr>
          <p:cNvPr id="37909" name="Line 21"/>
          <p:cNvSpPr>
            <a:spLocks noChangeShapeType="1"/>
          </p:cNvSpPr>
          <p:nvPr/>
        </p:nvSpPr>
        <p:spPr bwMode="auto">
          <a:xfrm flipH="1" flipV="1">
            <a:off x="6553200" y="5181600"/>
            <a:ext cx="152400" cy="533400"/>
          </a:xfrm>
          <a:prstGeom prst="line">
            <a:avLst/>
          </a:prstGeom>
          <a:noFill/>
          <a:ln w="9525">
            <a:solidFill>
              <a:schemeClr val="tx1"/>
            </a:solidFill>
            <a:round/>
            <a:headEnd/>
            <a:tailEnd/>
          </a:ln>
        </p:spPr>
        <p:txBody>
          <a:bodyPr/>
          <a:lstStyle/>
          <a:p>
            <a:endParaRPr lang="en-US"/>
          </a:p>
        </p:txBody>
      </p:sp>
      <p:sp>
        <p:nvSpPr>
          <p:cNvPr id="37910" name="Line 22"/>
          <p:cNvSpPr>
            <a:spLocks noChangeShapeType="1"/>
          </p:cNvSpPr>
          <p:nvPr/>
        </p:nvSpPr>
        <p:spPr bwMode="auto">
          <a:xfrm flipH="1" flipV="1">
            <a:off x="6324600" y="5334000"/>
            <a:ext cx="152400" cy="304800"/>
          </a:xfrm>
          <a:prstGeom prst="line">
            <a:avLst/>
          </a:prstGeom>
          <a:noFill/>
          <a:ln w="9525">
            <a:solidFill>
              <a:schemeClr val="tx1"/>
            </a:solidFill>
            <a:round/>
            <a:headEnd/>
            <a:tailEnd/>
          </a:ln>
        </p:spPr>
        <p:txBody>
          <a:bodyPr/>
          <a:lstStyle/>
          <a:p>
            <a:endParaRPr lang="en-US"/>
          </a:p>
        </p:txBody>
      </p:sp>
      <p:sp>
        <p:nvSpPr>
          <p:cNvPr id="37911" name="Line 23"/>
          <p:cNvSpPr>
            <a:spLocks noChangeShapeType="1"/>
          </p:cNvSpPr>
          <p:nvPr/>
        </p:nvSpPr>
        <p:spPr bwMode="auto">
          <a:xfrm flipH="1" flipV="1">
            <a:off x="5867400" y="5486400"/>
            <a:ext cx="152400" cy="304800"/>
          </a:xfrm>
          <a:prstGeom prst="line">
            <a:avLst/>
          </a:prstGeom>
          <a:noFill/>
          <a:ln w="9525">
            <a:solidFill>
              <a:schemeClr val="tx1"/>
            </a:solidFill>
            <a:round/>
            <a:headEnd/>
            <a:tailEnd/>
          </a:ln>
        </p:spPr>
        <p:txBody>
          <a:bodyPr/>
          <a:lstStyle/>
          <a:p>
            <a:endParaRPr lang="en-US"/>
          </a:p>
        </p:txBody>
      </p:sp>
      <p:sp>
        <p:nvSpPr>
          <p:cNvPr id="37912" name="Line 24"/>
          <p:cNvSpPr>
            <a:spLocks noChangeShapeType="1"/>
          </p:cNvSpPr>
          <p:nvPr/>
        </p:nvSpPr>
        <p:spPr bwMode="auto">
          <a:xfrm flipH="1" flipV="1">
            <a:off x="5410200" y="5334000"/>
            <a:ext cx="152400" cy="304800"/>
          </a:xfrm>
          <a:prstGeom prst="line">
            <a:avLst/>
          </a:prstGeom>
          <a:noFill/>
          <a:ln w="9525">
            <a:solidFill>
              <a:schemeClr val="tx1"/>
            </a:solidFill>
            <a:round/>
            <a:headEnd/>
            <a:tailEnd/>
          </a:ln>
        </p:spPr>
        <p:txBody>
          <a:bodyPr/>
          <a:lstStyle/>
          <a:p>
            <a:endParaRPr lang="en-US"/>
          </a:p>
        </p:txBody>
      </p:sp>
      <p:sp>
        <p:nvSpPr>
          <p:cNvPr id="37913" name="Line 25"/>
          <p:cNvSpPr>
            <a:spLocks noChangeShapeType="1"/>
          </p:cNvSpPr>
          <p:nvPr/>
        </p:nvSpPr>
        <p:spPr bwMode="auto">
          <a:xfrm>
            <a:off x="136525" y="6054725"/>
            <a:ext cx="1219200" cy="0"/>
          </a:xfrm>
          <a:prstGeom prst="line">
            <a:avLst/>
          </a:prstGeom>
          <a:noFill/>
          <a:ln w="9525">
            <a:solidFill>
              <a:schemeClr val="tx1"/>
            </a:solidFill>
            <a:round/>
            <a:headEnd/>
            <a:tailEnd/>
          </a:ln>
        </p:spPr>
        <p:txBody>
          <a:bodyPr/>
          <a:lstStyle/>
          <a:p>
            <a:endParaRPr lang="en-US"/>
          </a:p>
        </p:txBody>
      </p:sp>
      <p:sp>
        <p:nvSpPr>
          <p:cNvPr id="37914" name="Rectangle 26"/>
          <p:cNvSpPr>
            <a:spLocks noChangeArrowheads="1"/>
          </p:cNvSpPr>
          <p:nvPr/>
        </p:nvSpPr>
        <p:spPr bwMode="auto">
          <a:xfrm>
            <a:off x="669925" y="5826125"/>
            <a:ext cx="381000" cy="228600"/>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15" name="Text Box 27"/>
          <p:cNvSpPr txBox="1">
            <a:spLocks noChangeArrowheads="1"/>
          </p:cNvSpPr>
          <p:nvPr/>
        </p:nvSpPr>
        <p:spPr bwMode="auto">
          <a:xfrm>
            <a:off x="120650" y="6096000"/>
            <a:ext cx="1631950" cy="457200"/>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grpSp>
        <p:nvGrpSpPr>
          <p:cNvPr id="37916" name="Group 28"/>
          <p:cNvGrpSpPr>
            <a:grpSpLocks/>
          </p:cNvGrpSpPr>
          <p:nvPr/>
        </p:nvGrpSpPr>
        <p:grpSpPr bwMode="auto">
          <a:xfrm flipH="1">
            <a:off x="1219200" y="4876800"/>
            <a:ext cx="1295400" cy="1360488"/>
            <a:chOff x="4416" y="1296"/>
            <a:chExt cx="816" cy="857"/>
          </a:xfrm>
        </p:grpSpPr>
        <p:sp>
          <p:nvSpPr>
            <p:cNvPr id="37926" name="Freeform 29"/>
            <p:cNvSpPr>
              <a:spLocks/>
            </p:cNvSpPr>
            <p:nvPr/>
          </p:nvSpPr>
          <p:spPr bwMode="auto">
            <a:xfrm flipV="1">
              <a:off x="4731" y="1476"/>
              <a:ext cx="501" cy="677"/>
            </a:xfrm>
            <a:custGeom>
              <a:avLst/>
              <a:gdLst>
                <a:gd name="T0" fmla="*/ 209 w 501"/>
                <a:gd name="T1" fmla="*/ 20 h 677"/>
                <a:gd name="T2" fmla="*/ 436 w 501"/>
                <a:gd name="T3" fmla="*/ 53 h 677"/>
                <a:gd name="T4" fmla="*/ 501 w 501"/>
                <a:gd name="T5" fmla="*/ 142 h 677"/>
                <a:gd name="T6" fmla="*/ 403 w 501"/>
                <a:gd name="T7" fmla="*/ 337 h 677"/>
                <a:gd name="T8" fmla="*/ 338 w 501"/>
                <a:gd name="T9" fmla="*/ 442 h 677"/>
                <a:gd name="T10" fmla="*/ 298 w 501"/>
                <a:gd name="T11" fmla="*/ 507 h 677"/>
                <a:gd name="T12" fmla="*/ 176 w 501"/>
                <a:gd name="T13" fmla="*/ 442 h 677"/>
                <a:gd name="T14" fmla="*/ 144 w 501"/>
                <a:gd name="T15" fmla="*/ 426 h 677"/>
                <a:gd name="T16" fmla="*/ 95 w 501"/>
                <a:gd name="T17" fmla="*/ 410 h 677"/>
                <a:gd name="T18" fmla="*/ 14 w 501"/>
                <a:gd name="T19" fmla="*/ 442 h 677"/>
                <a:gd name="T20" fmla="*/ 79 w 501"/>
                <a:gd name="T21" fmla="*/ 531 h 677"/>
                <a:gd name="T22" fmla="*/ 298 w 501"/>
                <a:gd name="T23" fmla="*/ 677 h 677"/>
                <a:gd name="T24" fmla="*/ 282 w 501"/>
                <a:gd name="T25" fmla="*/ 556 h 677"/>
                <a:gd name="T26" fmla="*/ 22 w 501"/>
                <a:gd name="T27" fmla="*/ 345 h 677"/>
                <a:gd name="T28" fmla="*/ 38 w 501"/>
                <a:gd name="T29" fmla="*/ 434 h 677"/>
                <a:gd name="T30" fmla="*/ 63 w 501"/>
                <a:gd name="T31" fmla="*/ 474 h 677"/>
                <a:gd name="T32" fmla="*/ 290 w 501"/>
                <a:gd name="T33" fmla="*/ 596 h 677"/>
                <a:gd name="T34" fmla="*/ 257 w 501"/>
                <a:gd name="T35" fmla="*/ 523 h 677"/>
                <a:gd name="T36" fmla="*/ 54 w 501"/>
                <a:gd name="T37" fmla="*/ 434 h 677"/>
                <a:gd name="T38" fmla="*/ 95 w 501"/>
                <a:gd name="T39" fmla="*/ 337 h 677"/>
                <a:gd name="T40" fmla="*/ 168 w 501"/>
                <a:gd name="T41" fmla="*/ 174 h 677"/>
                <a:gd name="T42" fmla="*/ 184 w 501"/>
                <a:gd name="T43" fmla="*/ 117 h 677"/>
                <a:gd name="T44" fmla="*/ 200 w 501"/>
                <a:gd name="T45" fmla="*/ 93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7927" name="Line 30"/>
            <p:cNvSpPr>
              <a:spLocks noChangeShapeType="1"/>
            </p:cNvSpPr>
            <p:nvPr/>
          </p:nvSpPr>
          <p:spPr bwMode="auto">
            <a:xfrm flipH="1" flipV="1">
              <a:off x="4416" y="1392"/>
              <a:ext cx="336" cy="288"/>
            </a:xfrm>
            <a:prstGeom prst="line">
              <a:avLst/>
            </a:prstGeom>
            <a:noFill/>
            <a:ln w="9525">
              <a:solidFill>
                <a:schemeClr val="tx1"/>
              </a:solidFill>
              <a:round/>
              <a:headEnd/>
              <a:tailEnd/>
            </a:ln>
          </p:spPr>
          <p:txBody>
            <a:bodyPr/>
            <a:lstStyle/>
            <a:p>
              <a:endParaRPr lang="en-US"/>
            </a:p>
          </p:txBody>
        </p:sp>
        <p:sp>
          <p:nvSpPr>
            <p:cNvPr id="37928" name="Line 31"/>
            <p:cNvSpPr>
              <a:spLocks noChangeShapeType="1"/>
            </p:cNvSpPr>
            <p:nvPr/>
          </p:nvSpPr>
          <p:spPr bwMode="auto">
            <a:xfrm flipH="1" flipV="1">
              <a:off x="4944" y="1296"/>
              <a:ext cx="96" cy="336"/>
            </a:xfrm>
            <a:prstGeom prst="line">
              <a:avLst/>
            </a:prstGeom>
            <a:noFill/>
            <a:ln w="9525">
              <a:solidFill>
                <a:schemeClr val="tx1"/>
              </a:solidFill>
              <a:round/>
              <a:headEnd/>
              <a:tailEnd/>
            </a:ln>
          </p:spPr>
          <p:txBody>
            <a:bodyPr/>
            <a:lstStyle/>
            <a:p>
              <a:endParaRPr lang="en-US"/>
            </a:p>
          </p:txBody>
        </p:sp>
        <p:sp>
          <p:nvSpPr>
            <p:cNvPr id="37929" name="Line 32"/>
            <p:cNvSpPr>
              <a:spLocks noChangeShapeType="1"/>
            </p:cNvSpPr>
            <p:nvPr/>
          </p:nvSpPr>
          <p:spPr bwMode="auto">
            <a:xfrm flipH="1" flipV="1">
              <a:off x="4800" y="1392"/>
              <a:ext cx="96" cy="192"/>
            </a:xfrm>
            <a:prstGeom prst="line">
              <a:avLst/>
            </a:prstGeom>
            <a:noFill/>
            <a:ln w="9525">
              <a:solidFill>
                <a:schemeClr val="tx1"/>
              </a:solidFill>
              <a:round/>
              <a:headEnd/>
              <a:tailEnd/>
            </a:ln>
          </p:spPr>
          <p:txBody>
            <a:bodyPr/>
            <a:lstStyle/>
            <a:p>
              <a:endParaRPr lang="en-US"/>
            </a:p>
          </p:txBody>
        </p:sp>
      </p:grpSp>
      <p:sp>
        <p:nvSpPr>
          <p:cNvPr id="37917" name="Text Box 33"/>
          <p:cNvSpPr txBox="1">
            <a:spLocks noChangeArrowheads="1"/>
          </p:cNvSpPr>
          <p:nvPr/>
        </p:nvSpPr>
        <p:spPr bwMode="auto">
          <a:xfrm>
            <a:off x="152400" y="1600200"/>
            <a:ext cx="2209800" cy="3013075"/>
          </a:xfrm>
          <a:prstGeom prst="rect">
            <a:avLst/>
          </a:prstGeom>
          <a:noFill/>
          <a:ln w="9525">
            <a:noFill/>
            <a:miter lim="800000"/>
            <a:headEnd/>
            <a:tailEnd/>
          </a:ln>
        </p:spPr>
        <p:txBody>
          <a:bodyPr>
            <a:spAutoFit/>
          </a:bodyPr>
          <a:lstStyle/>
          <a:p>
            <a:pPr eaLnBrk="1" hangingPunct="1"/>
            <a:r>
              <a:rPr lang="en-US">
                <a:solidFill>
                  <a:schemeClr val="accent2"/>
                </a:solidFill>
                <a:latin typeface="Times New Roman" pitchFamily="18" charset="0"/>
              </a:rPr>
              <a:t>We say a “negative” amount of p</a:t>
            </a:r>
            <a:r>
              <a:rPr lang="en-US" baseline="-25000">
                <a:solidFill>
                  <a:schemeClr val="accent2"/>
                </a:solidFill>
                <a:latin typeface="Times New Roman" pitchFamily="18" charset="0"/>
              </a:rPr>
              <a:t>2</a:t>
            </a:r>
            <a:r>
              <a:rPr lang="en-US">
                <a:solidFill>
                  <a:schemeClr val="accent2"/>
                </a:solidFill>
                <a:latin typeface="Times New Roman" pitchFamily="18" charset="0"/>
              </a:rPr>
              <a:t> was needed to make the match, because we added it to the test color’s side.</a:t>
            </a:r>
          </a:p>
        </p:txBody>
      </p:sp>
      <p:sp>
        <p:nvSpPr>
          <p:cNvPr id="757794" name="Text Box 34"/>
          <p:cNvSpPr txBox="1">
            <a:spLocks noChangeArrowheads="1"/>
          </p:cNvSpPr>
          <p:nvPr/>
        </p:nvSpPr>
        <p:spPr bwMode="auto">
          <a:xfrm>
            <a:off x="6553200" y="1327150"/>
            <a:ext cx="2513013" cy="1187450"/>
          </a:xfrm>
          <a:prstGeom prst="rect">
            <a:avLst/>
          </a:prstGeom>
          <a:noFill/>
          <a:ln w="9525">
            <a:noFill/>
            <a:miter lim="800000"/>
            <a:headEnd/>
            <a:tailEnd/>
          </a:ln>
        </p:spPr>
        <p:txBody>
          <a:bodyPr>
            <a:spAutoFit/>
          </a:bodyPr>
          <a:lstStyle/>
          <a:p>
            <a:pPr eaLnBrk="1" hangingPunct="1"/>
            <a:r>
              <a:rPr lang="en-US">
                <a:solidFill>
                  <a:schemeClr val="accent2"/>
                </a:solidFill>
                <a:latin typeface="Times New Roman" pitchFamily="18" charset="0"/>
              </a:rPr>
              <a:t>The primary color amounts needed for a match:</a:t>
            </a:r>
          </a:p>
        </p:txBody>
      </p:sp>
      <p:grpSp>
        <p:nvGrpSpPr>
          <p:cNvPr id="3" name="Group 35"/>
          <p:cNvGrpSpPr>
            <a:grpSpLocks/>
          </p:cNvGrpSpPr>
          <p:nvPr/>
        </p:nvGrpSpPr>
        <p:grpSpPr bwMode="auto">
          <a:xfrm>
            <a:off x="7054850" y="2625725"/>
            <a:ext cx="1631950" cy="1336675"/>
            <a:chOff x="4444" y="1654"/>
            <a:chExt cx="1028" cy="842"/>
          </a:xfrm>
        </p:grpSpPr>
        <p:sp>
          <p:nvSpPr>
            <p:cNvPr id="37921" name="Line 36"/>
            <p:cNvSpPr>
              <a:spLocks noChangeShapeType="1"/>
            </p:cNvSpPr>
            <p:nvPr/>
          </p:nvSpPr>
          <p:spPr bwMode="auto">
            <a:xfrm>
              <a:off x="4454" y="2182"/>
              <a:ext cx="768" cy="0"/>
            </a:xfrm>
            <a:prstGeom prst="line">
              <a:avLst/>
            </a:prstGeom>
            <a:noFill/>
            <a:ln w="9525">
              <a:solidFill>
                <a:schemeClr val="tx1"/>
              </a:solidFill>
              <a:round/>
              <a:headEnd/>
              <a:tailEnd/>
            </a:ln>
          </p:spPr>
          <p:txBody>
            <a:bodyPr/>
            <a:lstStyle/>
            <a:p>
              <a:endParaRPr lang="en-US"/>
            </a:p>
          </p:txBody>
        </p:sp>
        <p:sp>
          <p:nvSpPr>
            <p:cNvPr id="37922" name="Rectangle 37"/>
            <p:cNvSpPr>
              <a:spLocks noChangeArrowheads="1"/>
            </p:cNvSpPr>
            <p:nvPr/>
          </p:nvSpPr>
          <p:spPr bwMode="auto">
            <a:xfrm>
              <a:off x="4454" y="1654"/>
              <a:ext cx="240" cy="528"/>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23" name="Rectangle 38"/>
            <p:cNvSpPr>
              <a:spLocks noChangeArrowheads="1"/>
            </p:cNvSpPr>
            <p:nvPr/>
          </p:nvSpPr>
          <p:spPr bwMode="auto">
            <a:xfrm>
              <a:off x="5126" y="1750"/>
              <a:ext cx="240" cy="432"/>
            </a:xfrm>
            <a:prstGeom prst="rect">
              <a:avLst/>
            </a:prstGeom>
            <a:solidFill>
              <a:schemeClr val="bg2"/>
            </a:solidFill>
            <a:ln w="9525">
              <a:solidFill>
                <a:schemeClr val="tx1"/>
              </a:solidFill>
              <a:miter lim="800000"/>
              <a:headEnd/>
              <a:tailEnd/>
            </a:ln>
          </p:spPr>
          <p:txBody>
            <a:bodyPr wrap="none" anchor="ctr"/>
            <a:lstStyle/>
            <a:p>
              <a:endParaRPr lang="en-US"/>
            </a:p>
          </p:txBody>
        </p:sp>
        <p:sp>
          <p:nvSpPr>
            <p:cNvPr id="37924" name="Text Box 39"/>
            <p:cNvSpPr txBox="1">
              <a:spLocks noChangeArrowheads="1"/>
            </p:cNvSpPr>
            <p:nvPr/>
          </p:nvSpPr>
          <p:spPr bwMode="auto">
            <a:xfrm>
              <a:off x="4444" y="2208"/>
              <a:ext cx="1028" cy="288"/>
            </a:xfrm>
            <a:prstGeom prst="rect">
              <a:avLst/>
            </a:prstGeom>
            <a:noFill/>
            <a:ln w="9525">
              <a:noFill/>
              <a:miter lim="800000"/>
              <a:headEnd/>
              <a:tailEnd/>
            </a:ln>
          </p:spPr>
          <p:txBody>
            <a:bodyPr wrap="none">
              <a:spAutoFit/>
            </a:bodyPr>
            <a:lstStyle/>
            <a:p>
              <a:pPr eaLnBrk="1" hangingPunct="1"/>
              <a:r>
                <a:rPr lang="en-US">
                  <a:latin typeface="Times New Roman" pitchFamily="18" charset="0"/>
                </a:rPr>
                <a:t>p</a:t>
              </a:r>
              <a:r>
                <a:rPr lang="en-US" baseline="-25000">
                  <a:latin typeface="Times New Roman" pitchFamily="18" charset="0"/>
                </a:rPr>
                <a:t>1    </a:t>
              </a:r>
              <a:r>
                <a:rPr lang="en-US">
                  <a:latin typeface="Times New Roman" pitchFamily="18" charset="0"/>
                </a:rPr>
                <a:t> p</a:t>
              </a:r>
              <a:r>
                <a:rPr lang="en-US" baseline="-25000">
                  <a:latin typeface="Times New Roman" pitchFamily="18" charset="0"/>
                </a:rPr>
                <a:t>2     </a:t>
              </a:r>
              <a:r>
                <a:rPr lang="en-US">
                  <a:latin typeface="Times New Roman" pitchFamily="18" charset="0"/>
                </a:rPr>
                <a:t> p</a:t>
              </a:r>
              <a:r>
                <a:rPr lang="en-US" baseline="-25000">
                  <a:latin typeface="Times New Roman" pitchFamily="18" charset="0"/>
                </a:rPr>
                <a:t>3</a:t>
              </a:r>
              <a:r>
                <a:rPr lang="en-US">
                  <a:latin typeface="Times New Roman" pitchFamily="18" charset="0"/>
                </a:rPr>
                <a:t> </a:t>
              </a:r>
            </a:p>
          </p:txBody>
        </p:sp>
        <p:sp>
          <p:nvSpPr>
            <p:cNvPr id="37925" name="Rectangle 40"/>
            <p:cNvSpPr>
              <a:spLocks noChangeArrowheads="1"/>
            </p:cNvSpPr>
            <p:nvPr/>
          </p:nvSpPr>
          <p:spPr bwMode="auto">
            <a:xfrm>
              <a:off x="4790" y="2182"/>
              <a:ext cx="240" cy="144"/>
            </a:xfrm>
            <a:prstGeom prst="rect">
              <a:avLst/>
            </a:prstGeom>
            <a:solidFill>
              <a:schemeClr val="bg2"/>
            </a:solidFill>
            <a:ln w="9525">
              <a:solidFill>
                <a:schemeClr val="tx1"/>
              </a:solidFill>
              <a:miter lim="800000"/>
              <a:headEnd/>
              <a:tailEnd/>
            </a:ln>
          </p:spPr>
          <p:txBody>
            <a:bodyPr wrap="none" anchor="ctr"/>
            <a:lstStyle/>
            <a:p>
              <a:endParaRPr lang="en-US"/>
            </a:p>
          </p:txBody>
        </p:sp>
      </p:grpSp>
      <p:sp>
        <p:nvSpPr>
          <p:cNvPr id="37920" name="Rectangle 42"/>
          <p:cNvSpPr>
            <a:spLocks noChangeArrowheads="1"/>
          </p:cNvSpPr>
          <p:nvPr/>
        </p:nvSpPr>
        <p:spPr bwMode="auto">
          <a:xfrm>
            <a:off x="7324725" y="6553200"/>
            <a:ext cx="1819275" cy="304800"/>
          </a:xfrm>
          <a:prstGeom prst="rect">
            <a:avLst/>
          </a:prstGeom>
          <a:noFill/>
          <a:ln w="9525">
            <a:noFill/>
            <a:miter lim="800000"/>
            <a:headEnd/>
            <a:tailEnd/>
          </a:ln>
        </p:spPr>
        <p:txBody>
          <a:bodyPr wrap="none">
            <a:spAutoFit/>
          </a:bodyPr>
          <a:lstStyle/>
          <a:p>
            <a:r>
              <a:rPr lang="en-US" sz="1400"/>
              <a:t>Source: W. Freeman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7577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4" grpId="0" autoUpdateAnimBg="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smtClean="0"/>
              <a:t>Trichromacy</a:t>
            </a:r>
          </a:p>
        </p:txBody>
      </p:sp>
      <p:sp>
        <p:nvSpPr>
          <p:cNvPr id="39939" name="Rectangle 3"/>
          <p:cNvSpPr>
            <a:spLocks noGrp="1" noChangeArrowheads="1"/>
          </p:cNvSpPr>
          <p:nvPr>
            <p:ph type="body" idx="1"/>
          </p:nvPr>
        </p:nvSpPr>
        <p:spPr>
          <a:xfrm>
            <a:off x="457200" y="1600200"/>
            <a:ext cx="7924800" cy="4873752"/>
          </a:xfrm>
        </p:spPr>
        <p:txBody>
          <a:bodyPr/>
          <a:lstStyle/>
          <a:p>
            <a:r>
              <a:rPr lang="en-US" dirty="0" smtClean="0"/>
              <a:t>In color matching experiments, most people can match any given light with three primaries</a:t>
            </a:r>
          </a:p>
          <a:p>
            <a:pPr lvl="1"/>
            <a:r>
              <a:rPr lang="en-US" dirty="0" smtClean="0"/>
              <a:t>Primaries must be </a:t>
            </a:r>
            <a:r>
              <a:rPr lang="en-US" i="1" dirty="0" smtClean="0"/>
              <a:t>independent</a:t>
            </a:r>
            <a:r>
              <a:rPr lang="en-US" dirty="0" smtClean="0"/>
              <a:t> </a:t>
            </a:r>
          </a:p>
          <a:p>
            <a:r>
              <a:rPr lang="en-US" dirty="0" smtClean="0"/>
              <a:t>For the same light and same primaries, most people select the same weights</a:t>
            </a:r>
          </a:p>
          <a:p>
            <a:pPr lvl="1"/>
            <a:r>
              <a:rPr lang="en-US" dirty="0" smtClean="0"/>
              <a:t>Exception: color blindness</a:t>
            </a:r>
          </a:p>
          <a:p>
            <a:r>
              <a:rPr lang="en-US" dirty="0" err="1" smtClean="0"/>
              <a:t>Trichromatic</a:t>
            </a:r>
            <a:r>
              <a:rPr lang="en-US" dirty="0" smtClean="0"/>
              <a:t> color theory</a:t>
            </a:r>
          </a:p>
          <a:p>
            <a:pPr lvl="1"/>
            <a:r>
              <a:rPr lang="en-US" dirty="0" smtClean="0"/>
              <a:t>Three numbers seem to be sufficient for encoding color</a:t>
            </a:r>
          </a:p>
          <a:p>
            <a:pPr lvl="1"/>
            <a:r>
              <a:rPr lang="en-US" dirty="0" smtClean="0"/>
              <a:t>Dates back to 18</a:t>
            </a:r>
            <a:r>
              <a:rPr lang="en-US" baseline="30000" dirty="0" smtClean="0"/>
              <a:t>th</a:t>
            </a:r>
            <a:r>
              <a:rPr lang="en-US" dirty="0" smtClean="0"/>
              <a:t> century (Thomas Young)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99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3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3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993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9939">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9939">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993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build="p"/>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57200" y="76200"/>
            <a:ext cx="7467600" cy="884238"/>
          </a:xfrm>
        </p:spPr>
        <p:txBody>
          <a:bodyPr/>
          <a:lstStyle/>
          <a:p>
            <a:r>
              <a:rPr lang="en-US" dirty="0" err="1" smtClean="0"/>
              <a:t>Grassman’s</a:t>
            </a:r>
            <a:r>
              <a:rPr lang="en-US" dirty="0" smtClean="0"/>
              <a:t> Laws</a:t>
            </a:r>
          </a:p>
        </p:txBody>
      </p:sp>
      <p:sp>
        <p:nvSpPr>
          <p:cNvPr id="813059" name="Rectangle 3"/>
          <p:cNvSpPr>
            <a:spLocks noGrp="1" noChangeArrowheads="1"/>
          </p:cNvSpPr>
          <p:nvPr>
            <p:ph type="body" idx="1"/>
          </p:nvPr>
        </p:nvSpPr>
        <p:spPr>
          <a:xfrm>
            <a:off x="381000" y="1219200"/>
            <a:ext cx="8458200" cy="5410200"/>
          </a:xfrm>
        </p:spPr>
        <p:txBody>
          <a:bodyPr/>
          <a:lstStyle/>
          <a:p>
            <a:r>
              <a:rPr lang="en-US" dirty="0" smtClean="0"/>
              <a:t>Color matching appears to be linear</a:t>
            </a:r>
          </a:p>
          <a:p>
            <a:r>
              <a:rPr lang="en-US" dirty="0" smtClean="0"/>
              <a:t>If two test lights can be matched with the same set of weights, then they match each other: </a:t>
            </a:r>
          </a:p>
          <a:p>
            <a:pPr lvl="1"/>
            <a:r>
              <a:rPr lang="en-US" dirty="0" smtClean="0"/>
              <a:t>Suppose </a:t>
            </a:r>
            <a:r>
              <a:rPr lang="en-US" i="1" dirty="0" smtClean="0">
                <a:solidFill>
                  <a:srgbClr val="0000FF"/>
                </a:solidFill>
              </a:rPr>
              <a:t>A</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 and </a:t>
            </a:r>
            <a:r>
              <a:rPr lang="en-US" i="1" dirty="0" smtClean="0">
                <a:solidFill>
                  <a:srgbClr val="0000FF"/>
                </a:solidFill>
              </a:rPr>
              <a:t>B</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 Then </a:t>
            </a:r>
            <a:r>
              <a:rPr lang="en-US" i="1" dirty="0" smtClean="0">
                <a:solidFill>
                  <a:srgbClr val="0000FF"/>
                </a:solidFill>
              </a:rPr>
              <a:t>A</a:t>
            </a:r>
            <a:r>
              <a:rPr lang="en-US" dirty="0" smtClean="0">
                <a:solidFill>
                  <a:srgbClr val="0000FF"/>
                </a:solidFill>
              </a:rPr>
              <a:t> = </a:t>
            </a:r>
            <a:r>
              <a:rPr lang="en-US" i="1" dirty="0" smtClean="0">
                <a:solidFill>
                  <a:srgbClr val="0000FF"/>
                </a:solidFill>
              </a:rPr>
              <a:t>B</a:t>
            </a:r>
            <a:r>
              <a:rPr lang="en-US" dirty="0" smtClean="0"/>
              <a:t>.</a:t>
            </a:r>
          </a:p>
          <a:p>
            <a:r>
              <a:rPr lang="en-US" dirty="0" smtClean="0"/>
              <a:t>If we mix two test lights, then mixing the matches will match the result:</a:t>
            </a:r>
          </a:p>
          <a:p>
            <a:pPr lvl="1"/>
            <a:r>
              <a:rPr lang="en-US" dirty="0" smtClean="0"/>
              <a:t>Suppose </a:t>
            </a:r>
            <a:r>
              <a:rPr lang="en-US" i="1" dirty="0" smtClean="0">
                <a:solidFill>
                  <a:srgbClr val="0000FF"/>
                </a:solidFill>
              </a:rPr>
              <a:t>A</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 and </a:t>
            </a:r>
            <a:r>
              <a:rPr lang="en-US" i="1" dirty="0" smtClean="0">
                <a:solidFill>
                  <a:srgbClr val="0000FF"/>
                </a:solidFill>
              </a:rPr>
              <a:t>B</a:t>
            </a:r>
            <a:r>
              <a:rPr lang="en-US" dirty="0" smtClean="0">
                <a:solidFill>
                  <a:srgbClr val="0000FF"/>
                </a:solidFill>
              </a:rPr>
              <a:t> = </a:t>
            </a:r>
            <a:r>
              <a:rPr lang="en-US" i="1" dirty="0" smtClean="0">
                <a:solidFill>
                  <a:srgbClr val="0000FF"/>
                </a:solidFill>
              </a:rPr>
              <a:t>v</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v</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v</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 Then </a:t>
            </a:r>
            <a:r>
              <a:rPr lang="en-US" i="1" dirty="0" smtClean="0">
                <a:solidFill>
                  <a:srgbClr val="0000FF"/>
                </a:solidFill>
              </a:rPr>
              <a:t>A </a:t>
            </a:r>
            <a:r>
              <a:rPr lang="en-US" dirty="0" smtClean="0">
                <a:solidFill>
                  <a:srgbClr val="0000FF"/>
                </a:solidFill>
              </a:rPr>
              <a:t>+ </a:t>
            </a:r>
            <a:r>
              <a:rPr lang="en-US" i="1" dirty="0" smtClean="0">
                <a:solidFill>
                  <a:srgbClr val="0000FF"/>
                </a:solidFill>
              </a:rPr>
              <a:t>B</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1</a:t>
            </a:r>
            <a:r>
              <a:rPr lang="en-US" dirty="0" smtClean="0">
                <a:solidFill>
                  <a:srgbClr val="0000FF"/>
                </a:solidFill>
              </a:rPr>
              <a:t>+</a:t>
            </a:r>
            <a:r>
              <a:rPr lang="en-US" i="1" dirty="0" smtClean="0">
                <a:solidFill>
                  <a:srgbClr val="0000FF"/>
                </a:solidFill>
              </a:rPr>
              <a:t>v</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2</a:t>
            </a:r>
            <a:r>
              <a:rPr lang="en-US" dirty="0" smtClean="0">
                <a:solidFill>
                  <a:srgbClr val="0000FF"/>
                </a:solidFill>
              </a:rPr>
              <a:t>+</a:t>
            </a:r>
            <a:r>
              <a:rPr lang="en-US" i="1" dirty="0" smtClean="0">
                <a:solidFill>
                  <a:srgbClr val="0000FF"/>
                </a:solidFill>
              </a:rPr>
              <a:t>v</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3</a:t>
            </a:r>
            <a:r>
              <a:rPr lang="en-US" dirty="0" smtClean="0">
                <a:solidFill>
                  <a:srgbClr val="0000FF"/>
                </a:solidFill>
              </a:rPr>
              <a:t>+</a:t>
            </a:r>
            <a:r>
              <a:rPr lang="en-US" i="1" dirty="0" smtClean="0">
                <a:solidFill>
                  <a:srgbClr val="0000FF"/>
                </a:solidFill>
              </a:rPr>
              <a:t>v</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a:t>
            </a:r>
          </a:p>
          <a:p>
            <a:r>
              <a:rPr lang="en-US" dirty="0" smtClean="0"/>
              <a:t>If we scale the test light, then the matches get scaled by the same amount:</a:t>
            </a:r>
          </a:p>
          <a:p>
            <a:pPr lvl="1"/>
            <a:r>
              <a:rPr lang="en-US" dirty="0" smtClean="0"/>
              <a:t>Suppose </a:t>
            </a:r>
            <a:r>
              <a:rPr lang="en-US" i="1" dirty="0" smtClean="0">
                <a:solidFill>
                  <a:srgbClr val="0000FF"/>
                </a:solidFill>
              </a:rPr>
              <a:t>A</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u</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dirty="0" smtClean="0"/>
              <a:t>. </a:t>
            </a:r>
            <a:br>
              <a:rPr lang="en-US" dirty="0" smtClean="0"/>
            </a:br>
            <a:r>
              <a:rPr lang="en-US" dirty="0" smtClean="0"/>
              <a:t>Then </a:t>
            </a:r>
            <a:r>
              <a:rPr lang="en-US" i="1" dirty="0" smtClean="0">
                <a:solidFill>
                  <a:srgbClr val="0000FF"/>
                </a:solidFill>
              </a:rPr>
              <a:t>kA</a:t>
            </a:r>
            <a:r>
              <a:rPr lang="en-US" dirty="0" smtClean="0">
                <a:solidFill>
                  <a:srgbClr val="0000FF"/>
                </a:solidFill>
              </a:rPr>
              <a:t> = (</a:t>
            </a:r>
            <a:r>
              <a:rPr lang="en-US" i="1" dirty="0" smtClean="0">
                <a:solidFill>
                  <a:srgbClr val="0000FF"/>
                </a:solidFill>
              </a:rPr>
              <a:t>ku</a:t>
            </a:r>
            <a:r>
              <a:rPr lang="en-US" baseline="-25000" dirty="0" smtClean="0">
                <a:solidFill>
                  <a:srgbClr val="0000FF"/>
                </a:solidFill>
              </a:rPr>
              <a:t>1</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1</a:t>
            </a:r>
            <a:r>
              <a:rPr lang="en-US" dirty="0" smtClean="0">
                <a:solidFill>
                  <a:srgbClr val="0000FF"/>
                </a:solidFill>
              </a:rPr>
              <a:t> + (</a:t>
            </a:r>
            <a:r>
              <a:rPr lang="en-US" i="1" dirty="0" smtClean="0">
                <a:solidFill>
                  <a:srgbClr val="0000FF"/>
                </a:solidFill>
              </a:rPr>
              <a:t>ku</a:t>
            </a:r>
            <a:r>
              <a:rPr lang="en-US" baseline="-25000" dirty="0" smtClean="0">
                <a:solidFill>
                  <a:srgbClr val="0000FF"/>
                </a:solidFill>
              </a:rPr>
              <a:t>2</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2</a:t>
            </a:r>
            <a:r>
              <a:rPr lang="en-US" dirty="0" smtClean="0">
                <a:solidFill>
                  <a:srgbClr val="0000FF"/>
                </a:solidFill>
              </a:rPr>
              <a:t> + (</a:t>
            </a:r>
            <a:r>
              <a:rPr lang="en-US" i="1" dirty="0" smtClean="0">
                <a:solidFill>
                  <a:srgbClr val="0000FF"/>
                </a:solidFill>
              </a:rPr>
              <a:t>ku</a:t>
            </a:r>
            <a:r>
              <a:rPr lang="en-US" baseline="-25000" dirty="0" smtClean="0">
                <a:solidFill>
                  <a:srgbClr val="0000FF"/>
                </a:solidFill>
              </a:rPr>
              <a:t>3</a:t>
            </a:r>
            <a:r>
              <a:rPr lang="en-US" dirty="0" smtClean="0">
                <a:solidFill>
                  <a:srgbClr val="0000FF"/>
                </a:solidFill>
              </a:rPr>
              <a:t>) </a:t>
            </a:r>
            <a:r>
              <a:rPr lang="en-US" i="1" dirty="0" smtClean="0">
                <a:solidFill>
                  <a:srgbClr val="0000FF"/>
                </a:solidFill>
              </a:rPr>
              <a:t>P</a:t>
            </a:r>
            <a:r>
              <a:rPr lang="en-US" baseline="-25000" dirty="0" smtClean="0">
                <a:solidFill>
                  <a:srgbClr val="0000FF"/>
                </a:solidFill>
              </a:rPr>
              <a:t>3</a:t>
            </a:r>
            <a:r>
              <a:rPr lang="en-US" baseline="-25000" dirty="0" smtClean="0"/>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30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130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13059">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13059">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13059">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13059">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13059">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305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smtClean="0"/>
              <a:t>Linear color spaces</a:t>
            </a:r>
          </a:p>
        </p:txBody>
      </p:sp>
      <p:sp>
        <p:nvSpPr>
          <p:cNvPr id="40963" name="Rectangle 3"/>
          <p:cNvSpPr>
            <a:spLocks noGrp="1" noChangeArrowheads="1"/>
          </p:cNvSpPr>
          <p:nvPr>
            <p:ph type="body" idx="1"/>
          </p:nvPr>
        </p:nvSpPr>
        <p:spPr/>
        <p:txBody>
          <a:bodyPr/>
          <a:lstStyle/>
          <a:p>
            <a:r>
              <a:rPr lang="en-US" smtClean="0"/>
              <a:t>Defined by a choice of three </a:t>
            </a:r>
            <a:r>
              <a:rPr lang="en-US" i="1" smtClean="0"/>
              <a:t>primaries </a:t>
            </a:r>
          </a:p>
          <a:p>
            <a:r>
              <a:rPr lang="en-US" smtClean="0"/>
              <a:t>The coordinates of a color are given by the weights of the primaries used to match it</a:t>
            </a:r>
          </a:p>
        </p:txBody>
      </p:sp>
      <p:grpSp>
        <p:nvGrpSpPr>
          <p:cNvPr id="40964" name="Group 15"/>
          <p:cNvGrpSpPr>
            <a:grpSpLocks/>
          </p:cNvGrpSpPr>
          <p:nvPr/>
        </p:nvGrpSpPr>
        <p:grpSpPr bwMode="auto">
          <a:xfrm>
            <a:off x="1862138" y="3503612"/>
            <a:ext cx="1414462" cy="1220788"/>
            <a:chOff x="912" y="2256"/>
            <a:chExt cx="1296" cy="1104"/>
          </a:xfrm>
        </p:grpSpPr>
        <p:sp>
          <p:nvSpPr>
            <p:cNvPr id="40974" name="Line 6"/>
            <p:cNvSpPr>
              <a:spLocks noChangeShapeType="1"/>
            </p:cNvSpPr>
            <p:nvPr/>
          </p:nvSpPr>
          <p:spPr bwMode="auto">
            <a:xfrm flipV="1">
              <a:off x="960" y="2352"/>
              <a:ext cx="1152" cy="960"/>
            </a:xfrm>
            <a:prstGeom prst="line">
              <a:avLst/>
            </a:prstGeom>
            <a:noFill/>
            <a:ln w="9525">
              <a:solidFill>
                <a:schemeClr val="tx1"/>
              </a:solidFill>
              <a:round/>
              <a:headEnd/>
              <a:tailEnd/>
            </a:ln>
          </p:spPr>
          <p:txBody>
            <a:bodyPr/>
            <a:lstStyle/>
            <a:p>
              <a:endParaRPr lang="en-US"/>
            </a:p>
          </p:txBody>
        </p:sp>
        <p:sp>
          <p:nvSpPr>
            <p:cNvPr id="40975" name="Oval 4"/>
            <p:cNvSpPr>
              <a:spLocks noChangeArrowheads="1"/>
            </p:cNvSpPr>
            <p:nvPr/>
          </p:nvSpPr>
          <p:spPr bwMode="auto">
            <a:xfrm>
              <a:off x="912" y="3216"/>
              <a:ext cx="144" cy="144"/>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40976" name="Oval 5"/>
            <p:cNvSpPr>
              <a:spLocks noChangeArrowheads="1"/>
            </p:cNvSpPr>
            <p:nvPr/>
          </p:nvSpPr>
          <p:spPr bwMode="auto">
            <a:xfrm>
              <a:off x="2064" y="2256"/>
              <a:ext cx="144" cy="144"/>
            </a:xfrm>
            <a:prstGeom prst="ellipse">
              <a:avLst/>
            </a:prstGeom>
            <a:solidFill>
              <a:srgbClr val="FF0000"/>
            </a:solidFill>
            <a:ln w="9525">
              <a:solidFill>
                <a:schemeClr val="tx1"/>
              </a:solidFill>
              <a:round/>
              <a:headEnd/>
              <a:tailEnd/>
            </a:ln>
          </p:spPr>
          <p:txBody>
            <a:bodyPr wrap="none" anchor="ctr"/>
            <a:lstStyle/>
            <a:p>
              <a:endParaRPr lang="en-US"/>
            </a:p>
          </p:txBody>
        </p:sp>
      </p:grpSp>
      <p:grpSp>
        <p:nvGrpSpPr>
          <p:cNvPr id="40965" name="Group 16"/>
          <p:cNvGrpSpPr>
            <a:grpSpLocks/>
          </p:cNvGrpSpPr>
          <p:nvPr/>
        </p:nvGrpSpPr>
        <p:grpSpPr bwMode="auto">
          <a:xfrm>
            <a:off x="5538788" y="3276600"/>
            <a:ext cx="1676400" cy="1752600"/>
            <a:chOff x="3312" y="2304"/>
            <a:chExt cx="1536" cy="1584"/>
          </a:xfrm>
        </p:grpSpPr>
        <p:sp>
          <p:nvSpPr>
            <p:cNvPr id="40968" name="Line 7"/>
            <p:cNvSpPr>
              <a:spLocks noChangeShapeType="1"/>
            </p:cNvSpPr>
            <p:nvPr/>
          </p:nvSpPr>
          <p:spPr bwMode="auto">
            <a:xfrm flipV="1">
              <a:off x="3360" y="2400"/>
              <a:ext cx="1152" cy="960"/>
            </a:xfrm>
            <a:prstGeom prst="line">
              <a:avLst/>
            </a:prstGeom>
            <a:noFill/>
            <a:ln w="9525">
              <a:solidFill>
                <a:schemeClr val="tx1"/>
              </a:solidFill>
              <a:round/>
              <a:headEnd/>
              <a:tailEnd/>
            </a:ln>
          </p:spPr>
          <p:txBody>
            <a:bodyPr/>
            <a:lstStyle/>
            <a:p>
              <a:endParaRPr lang="en-US"/>
            </a:p>
          </p:txBody>
        </p:sp>
        <p:sp>
          <p:nvSpPr>
            <p:cNvPr id="40969" name="Line 11"/>
            <p:cNvSpPr>
              <a:spLocks noChangeShapeType="1"/>
            </p:cNvSpPr>
            <p:nvPr/>
          </p:nvSpPr>
          <p:spPr bwMode="auto">
            <a:xfrm>
              <a:off x="3360" y="3360"/>
              <a:ext cx="1440" cy="480"/>
            </a:xfrm>
            <a:prstGeom prst="line">
              <a:avLst/>
            </a:prstGeom>
            <a:noFill/>
            <a:ln w="9525">
              <a:solidFill>
                <a:schemeClr val="tx1"/>
              </a:solidFill>
              <a:round/>
              <a:headEnd/>
              <a:tailEnd/>
            </a:ln>
          </p:spPr>
          <p:txBody>
            <a:bodyPr/>
            <a:lstStyle/>
            <a:p>
              <a:endParaRPr lang="en-US"/>
            </a:p>
          </p:txBody>
        </p:sp>
        <p:sp>
          <p:nvSpPr>
            <p:cNvPr id="40970" name="Line 12"/>
            <p:cNvSpPr>
              <a:spLocks noChangeShapeType="1"/>
            </p:cNvSpPr>
            <p:nvPr/>
          </p:nvSpPr>
          <p:spPr bwMode="auto">
            <a:xfrm>
              <a:off x="4560" y="2352"/>
              <a:ext cx="240" cy="1440"/>
            </a:xfrm>
            <a:prstGeom prst="line">
              <a:avLst/>
            </a:prstGeom>
            <a:noFill/>
            <a:ln w="9525">
              <a:solidFill>
                <a:schemeClr val="tx1"/>
              </a:solidFill>
              <a:round/>
              <a:headEnd/>
              <a:tailEnd/>
            </a:ln>
          </p:spPr>
          <p:txBody>
            <a:bodyPr/>
            <a:lstStyle/>
            <a:p>
              <a:endParaRPr lang="en-US"/>
            </a:p>
          </p:txBody>
        </p:sp>
        <p:sp>
          <p:nvSpPr>
            <p:cNvPr id="40971" name="Oval 8"/>
            <p:cNvSpPr>
              <a:spLocks noChangeArrowheads="1"/>
            </p:cNvSpPr>
            <p:nvPr/>
          </p:nvSpPr>
          <p:spPr bwMode="auto">
            <a:xfrm>
              <a:off x="3312" y="3264"/>
              <a:ext cx="144" cy="144"/>
            </a:xfrm>
            <a:prstGeom prst="ellipse">
              <a:avLst/>
            </a:prstGeom>
            <a:solidFill>
              <a:schemeClr val="folHlink"/>
            </a:solidFill>
            <a:ln w="9525">
              <a:solidFill>
                <a:schemeClr val="tx1"/>
              </a:solidFill>
              <a:round/>
              <a:headEnd/>
              <a:tailEnd/>
            </a:ln>
          </p:spPr>
          <p:txBody>
            <a:bodyPr wrap="none" anchor="ctr"/>
            <a:lstStyle/>
            <a:p>
              <a:endParaRPr lang="en-US"/>
            </a:p>
          </p:txBody>
        </p:sp>
        <p:sp>
          <p:nvSpPr>
            <p:cNvPr id="40972" name="Oval 9"/>
            <p:cNvSpPr>
              <a:spLocks noChangeArrowheads="1"/>
            </p:cNvSpPr>
            <p:nvPr/>
          </p:nvSpPr>
          <p:spPr bwMode="auto">
            <a:xfrm>
              <a:off x="4464" y="2304"/>
              <a:ext cx="144" cy="144"/>
            </a:xfrm>
            <a:prstGeom prst="ellipse">
              <a:avLst/>
            </a:prstGeom>
            <a:solidFill>
              <a:srgbClr val="FF0000"/>
            </a:solidFill>
            <a:ln w="9525">
              <a:solidFill>
                <a:schemeClr val="tx1"/>
              </a:solidFill>
              <a:round/>
              <a:headEnd/>
              <a:tailEnd/>
            </a:ln>
          </p:spPr>
          <p:txBody>
            <a:bodyPr wrap="none" anchor="ctr"/>
            <a:lstStyle/>
            <a:p>
              <a:endParaRPr lang="en-US"/>
            </a:p>
          </p:txBody>
        </p:sp>
        <p:sp>
          <p:nvSpPr>
            <p:cNvPr id="40973" name="Oval 10"/>
            <p:cNvSpPr>
              <a:spLocks noChangeArrowheads="1"/>
            </p:cNvSpPr>
            <p:nvPr/>
          </p:nvSpPr>
          <p:spPr bwMode="auto">
            <a:xfrm>
              <a:off x="4704" y="3744"/>
              <a:ext cx="144" cy="144"/>
            </a:xfrm>
            <a:prstGeom prst="ellipse">
              <a:avLst/>
            </a:prstGeom>
            <a:solidFill>
              <a:srgbClr val="00FF00"/>
            </a:solidFill>
            <a:ln w="9525">
              <a:solidFill>
                <a:schemeClr val="tx1"/>
              </a:solidFill>
              <a:round/>
              <a:headEnd/>
              <a:tailEnd/>
            </a:ln>
          </p:spPr>
          <p:txBody>
            <a:bodyPr wrap="none" anchor="ctr"/>
            <a:lstStyle/>
            <a:p>
              <a:endParaRPr lang="en-US"/>
            </a:p>
          </p:txBody>
        </p:sp>
      </p:grpSp>
      <p:sp>
        <p:nvSpPr>
          <p:cNvPr id="40966" name="Text Box 13"/>
          <p:cNvSpPr txBox="1">
            <a:spLocks noChangeArrowheads="1"/>
          </p:cNvSpPr>
          <p:nvPr/>
        </p:nvSpPr>
        <p:spPr bwMode="auto">
          <a:xfrm>
            <a:off x="1036638" y="5181600"/>
            <a:ext cx="3206750" cy="915988"/>
          </a:xfrm>
          <a:prstGeom prst="rect">
            <a:avLst/>
          </a:prstGeom>
          <a:noFill/>
          <a:ln w="9525">
            <a:noFill/>
            <a:miter lim="800000"/>
            <a:headEnd/>
            <a:tailEnd/>
          </a:ln>
        </p:spPr>
        <p:txBody>
          <a:bodyPr wrap="none">
            <a:spAutoFit/>
          </a:bodyPr>
          <a:lstStyle/>
          <a:p>
            <a:pPr algn="ctr"/>
            <a:r>
              <a:rPr lang="en-US" sz="1800"/>
              <a:t>mixing two lights produces</a:t>
            </a:r>
            <a:br>
              <a:rPr lang="en-US" sz="1800"/>
            </a:br>
            <a:r>
              <a:rPr lang="en-US" sz="1800"/>
              <a:t>colors that lie along a straight</a:t>
            </a:r>
            <a:br>
              <a:rPr lang="en-US" sz="1800"/>
            </a:br>
            <a:r>
              <a:rPr lang="en-US" sz="1800"/>
              <a:t>line in color space</a:t>
            </a:r>
          </a:p>
        </p:txBody>
      </p:sp>
      <p:sp>
        <p:nvSpPr>
          <p:cNvPr id="40967" name="Text Box 14"/>
          <p:cNvSpPr txBox="1">
            <a:spLocks noChangeArrowheads="1"/>
          </p:cNvSpPr>
          <p:nvPr/>
        </p:nvSpPr>
        <p:spPr bwMode="auto">
          <a:xfrm>
            <a:off x="4953000" y="5181600"/>
            <a:ext cx="3435350" cy="915988"/>
          </a:xfrm>
          <a:prstGeom prst="rect">
            <a:avLst/>
          </a:prstGeom>
          <a:noFill/>
          <a:ln w="9525">
            <a:noFill/>
            <a:miter lim="800000"/>
            <a:headEnd/>
            <a:tailEnd/>
          </a:ln>
        </p:spPr>
        <p:txBody>
          <a:bodyPr wrap="none">
            <a:spAutoFit/>
          </a:bodyPr>
          <a:lstStyle/>
          <a:p>
            <a:pPr algn="ctr"/>
            <a:r>
              <a:rPr lang="en-US" sz="1800" dirty="0"/>
              <a:t>mixing three lights produces </a:t>
            </a:r>
            <a:br>
              <a:rPr lang="en-US" sz="1800" dirty="0"/>
            </a:br>
            <a:r>
              <a:rPr lang="en-US" sz="1800" dirty="0"/>
              <a:t>colors that lie within the triangle </a:t>
            </a:r>
            <a:br>
              <a:rPr lang="en-US" sz="1800" dirty="0"/>
            </a:br>
            <a:r>
              <a:rPr lang="en-US" sz="1800" dirty="0"/>
              <a:t>they define in color space</a:t>
            </a:r>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a:xfrm>
            <a:off x="152400" y="76200"/>
            <a:ext cx="8763000" cy="1143000"/>
          </a:xfrm>
        </p:spPr>
        <p:txBody>
          <a:bodyPr>
            <a:normAutofit fontScale="90000"/>
          </a:bodyPr>
          <a:lstStyle/>
          <a:p>
            <a:pPr eaLnBrk="1" hangingPunct="1"/>
            <a:r>
              <a:rPr lang="en-US" sz="3200" dirty="0" smtClean="0">
                <a:latin typeface="Arial" pitchFamily="34" charset="0"/>
                <a:cs typeface="Arial" pitchFamily="34" charset="0"/>
              </a:rPr>
              <a:t>How to compute the weights of the primaries </a:t>
            </a:r>
            <a:br>
              <a:rPr lang="en-US" sz="3200" dirty="0" smtClean="0">
                <a:latin typeface="Arial" pitchFamily="34" charset="0"/>
                <a:cs typeface="Arial" pitchFamily="34" charset="0"/>
              </a:rPr>
            </a:br>
            <a:r>
              <a:rPr lang="en-US" sz="3200" dirty="0" smtClean="0">
                <a:latin typeface="Arial" pitchFamily="34" charset="0"/>
                <a:cs typeface="Arial" pitchFamily="34" charset="0"/>
              </a:rPr>
              <a:t>to match any spectral signal</a:t>
            </a:r>
          </a:p>
        </p:txBody>
      </p:sp>
      <p:sp>
        <p:nvSpPr>
          <p:cNvPr id="790531" name="Rectangle 3"/>
          <p:cNvSpPr>
            <a:spLocks noGrp="1" noChangeArrowheads="1"/>
          </p:cNvSpPr>
          <p:nvPr>
            <p:ph type="body" idx="1"/>
          </p:nvPr>
        </p:nvSpPr>
        <p:spPr>
          <a:xfrm>
            <a:off x="76200" y="4724400"/>
            <a:ext cx="8610600" cy="1905000"/>
          </a:xfrm>
        </p:spPr>
        <p:txBody>
          <a:bodyPr/>
          <a:lstStyle/>
          <a:p>
            <a:pPr eaLnBrk="1" hangingPunct="1">
              <a:lnSpc>
                <a:spcPct val="110000"/>
              </a:lnSpc>
            </a:pPr>
            <a:r>
              <a:rPr lang="en-US" sz="2800" b="1" dirty="0" smtClean="0">
                <a:latin typeface="Arial" charset="0"/>
                <a:cs typeface="Arial" charset="0"/>
              </a:rPr>
              <a:t>Matching functions: </a:t>
            </a:r>
            <a:r>
              <a:rPr lang="en-US" sz="2800" dirty="0" smtClean="0">
                <a:latin typeface="Arial" charset="0"/>
                <a:cs typeface="Arial" charset="0"/>
              </a:rPr>
              <a:t>the amount of each primary needed to match a monochromatic light source at each wavelength</a:t>
            </a:r>
          </a:p>
        </p:txBody>
      </p:sp>
      <p:grpSp>
        <p:nvGrpSpPr>
          <p:cNvPr id="3077" name="Group 12"/>
          <p:cNvGrpSpPr>
            <a:grpSpLocks/>
          </p:cNvGrpSpPr>
          <p:nvPr/>
        </p:nvGrpSpPr>
        <p:grpSpPr bwMode="auto">
          <a:xfrm>
            <a:off x="533400" y="3048000"/>
            <a:ext cx="1447800" cy="1090613"/>
            <a:chOff x="3984" y="513"/>
            <a:chExt cx="912" cy="687"/>
          </a:xfrm>
        </p:grpSpPr>
        <p:sp>
          <p:nvSpPr>
            <p:cNvPr id="3102" name="Freeform 13"/>
            <p:cNvSpPr>
              <a:spLocks/>
            </p:cNvSpPr>
            <p:nvPr/>
          </p:nvSpPr>
          <p:spPr bwMode="auto">
            <a:xfrm flipV="1">
              <a:off x="4568" y="694"/>
              <a:ext cx="328" cy="443"/>
            </a:xfrm>
            <a:custGeom>
              <a:avLst/>
              <a:gdLst>
                <a:gd name="T0" fmla="*/ 17 w 501"/>
                <a:gd name="T1" fmla="*/ 2 h 677"/>
                <a:gd name="T2" fmla="*/ 34 w 501"/>
                <a:gd name="T3" fmla="*/ 5 h 677"/>
                <a:gd name="T4" fmla="*/ 39 w 501"/>
                <a:gd name="T5" fmla="*/ 11 h 677"/>
                <a:gd name="T6" fmla="*/ 31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0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03" name="Freeform 14"/>
            <p:cNvSpPr>
              <a:spLocks/>
            </p:cNvSpPr>
            <p:nvPr/>
          </p:nvSpPr>
          <p:spPr bwMode="auto">
            <a:xfrm flipV="1">
              <a:off x="4365" y="757"/>
              <a:ext cx="329" cy="443"/>
            </a:xfrm>
            <a:custGeom>
              <a:avLst/>
              <a:gdLst>
                <a:gd name="T0" fmla="*/ 17 w 501"/>
                <a:gd name="T1" fmla="*/ 2 h 677"/>
                <a:gd name="T2" fmla="*/ 35 w 501"/>
                <a:gd name="T3" fmla="*/ 5 h 677"/>
                <a:gd name="T4" fmla="*/ 40 w 501"/>
                <a:gd name="T5" fmla="*/ 11 h 677"/>
                <a:gd name="T6" fmla="*/ 32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1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04" name="Freeform 15"/>
            <p:cNvSpPr>
              <a:spLocks/>
            </p:cNvSpPr>
            <p:nvPr/>
          </p:nvSpPr>
          <p:spPr bwMode="auto">
            <a:xfrm flipV="1">
              <a:off x="4208" y="702"/>
              <a:ext cx="328" cy="443"/>
            </a:xfrm>
            <a:custGeom>
              <a:avLst/>
              <a:gdLst>
                <a:gd name="T0" fmla="*/ 17 w 501"/>
                <a:gd name="T1" fmla="*/ 2 h 677"/>
                <a:gd name="T2" fmla="*/ 34 w 501"/>
                <a:gd name="T3" fmla="*/ 5 h 677"/>
                <a:gd name="T4" fmla="*/ 39 w 501"/>
                <a:gd name="T5" fmla="*/ 11 h 677"/>
                <a:gd name="T6" fmla="*/ 31 w 501"/>
                <a:gd name="T7" fmla="*/ 27 h 677"/>
                <a:gd name="T8" fmla="*/ 27 w 501"/>
                <a:gd name="T9" fmla="*/ 35 h 677"/>
                <a:gd name="T10" fmla="*/ 24 w 501"/>
                <a:gd name="T11" fmla="*/ 40 h 677"/>
                <a:gd name="T12" fmla="*/ 14 w 501"/>
                <a:gd name="T13" fmla="*/ 35 h 677"/>
                <a:gd name="T14" fmla="*/ 12 w 501"/>
                <a:gd name="T15" fmla="*/ 34 h 677"/>
                <a:gd name="T16" fmla="*/ 8 w 501"/>
                <a:gd name="T17" fmla="*/ 32 h 677"/>
                <a:gd name="T18" fmla="*/ 1 w 501"/>
                <a:gd name="T19" fmla="*/ 35 h 677"/>
                <a:gd name="T20" fmla="*/ 6 w 501"/>
                <a:gd name="T21" fmla="*/ 41 h 677"/>
                <a:gd name="T22" fmla="*/ 24 w 501"/>
                <a:gd name="T23" fmla="*/ 53 h 677"/>
                <a:gd name="T24" fmla="*/ 22 w 501"/>
                <a:gd name="T25" fmla="*/ 44 h 677"/>
                <a:gd name="T26" fmla="*/ 2 w 501"/>
                <a:gd name="T27" fmla="*/ 27 h 677"/>
                <a:gd name="T28" fmla="*/ 3 w 501"/>
                <a:gd name="T29" fmla="*/ 34 h 677"/>
                <a:gd name="T30" fmla="*/ 5 w 501"/>
                <a:gd name="T31" fmla="*/ 37 h 677"/>
                <a:gd name="T32" fmla="*/ 23 w 501"/>
                <a:gd name="T33" fmla="*/ 46 h 677"/>
                <a:gd name="T34" fmla="*/ 20 w 501"/>
                <a:gd name="T35" fmla="*/ 41 h 677"/>
                <a:gd name="T36" fmla="*/ 5 w 501"/>
                <a:gd name="T37" fmla="*/ 34 h 677"/>
                <a:gd name="T38" fmla="*/ 8 w 501"/>
                <a:gd name="T39" fmla="*/ 27 h 677"/>
                <a:gd name="T40" fmla="*/ 13 w 501"/>
                <a:gd name="T41" fmla="*/ 14 h 677"/>
                <a:gd name="T42" fmla="*/ 14 w 501"/>
                <a:gd name="T43" fmla="*/ 9 h 677"/>
                <a:gd name="T44" fmla="*/ 16 w 501"/>
                <a:gd name="T45" fmla="*/ 7 h 67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01"/>
                <a:gd name="T70" fmla="*/ 0 h 677"/>
                <a:gd name="T71" fmla="*/ 501 w 501"/>
                <a:gd name="T72" fmla="*/ 677 h 67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01" h="677">
                  <a:moveTo>
                    <a:pt x="209" y="20"/>
                  </a:moveTo>
                  <a:cubicBezTo>
                    <a:pt x="290" y="0"/>
                    <a:pt x="360" y="32"/>
                    <a:pt x="436" y="53"/>
                  </a:cubicBezTo>
                  <a:cubicBezTo>
                    <a:pt x="472" y="77"/>
                    <a:pt x="484" y="102"/>
                    <a:pt x="501" y="142"/>
                  </a:cubicBezTo>
                  <a:cubicBezTo>
                    <a:pt x="478" y="211"/>
                    <a:pt x="439" y="276"/>
                    <a:pt x="403" y="337"/>
                  </a:cubicBezTo>
                  <a:cubicBezTo>
                    <a:pt x="378" y="379"/>
                    <a:pt x="372" y="410"/>
                    <a:pt x="338" y="442"/>
                  </a:cubicBezTo>
                  <a:cubicBezTo>
                    <a:pt x="329" y="469"/>
                    <a:pt x="314" y="483"/>
                    <a:pt x="298" y="507"/>
                  </a:cubicBezTo>
                  <a:cubicBezTo>
                    <a:pt x="254" y="493"/>
                    <a:pt x="216" y="465"/>
                    <a:pt x="176" y="442"/>
                  </a:cubicBezTo>
                  <a:cubicBezTo>
                    <a:pt x="166" y="436"/>
                    <a:pt x="155" y="430"/>
                    <a:pt x="144" y="426"/>
                  </a:cubicBezTo>
                  <a:cubicBezTo>
                    <a:pt x="128" y="420"/>
                    <a:pt x="95" y="410"/>
                    <a:pt x="95" y="410"/>
                  </a:cubicBezTo>
                  <a:cubicBezTo>
                    <a:pt x="65" y="420"/>
                    <a:pt x="40" y="424"/>
                    <a:pt x="14" y="442"/>
                  </a:cubicBezTo>
                  <a:cubicBezTo>
                    <a:pt x="0" y="500"/>
                    <a:pt x="31" y="500"/>
                    <a:pt x="79" y="531"/>
                  </a:cubicBezTo>
                  <a:cubicBezTo>
                    <a:pt x="152" y="579"/>
                    <a:pt x="212" y="650"/>
                    <a:pt x="298" y="677"/>
                  </a:cubicBezTo>
                  <a:cubicBezTo>
                    <a:pt x="290" y="637"/>
                    <a:pt x="298" y="593"/>
                    <a:pt x="282" y="556"/>
                  </a:cubicBezTo>
                  <a:cubicBezTo>
                    <a:pt x="244" y="465"/>
                    <a:pt x="112" y="380"/>
                    <a:pt x="22" y="345"/>
                  </a:cubicBezTo>
                  <a:cubicBezTo>
                    <a:pt x="12" y="394"/>
                    <a:pt x="18" y="393"/>
                    <a:pt x="38" y="434"/>
                  </a:cubicBezTo>
                  <a:cubicBezTo>
                    <a:pt x="58" y="475"/>
                    <a:pt x="31" y="444"/>
                    <a:pt x="63" y="474"/>
                  </a:cubicBezTo>
                  <a:cubicBezTo>
                    <a:pt x="106" y="584"/>
                    <a:pt x="189" y="580"/>
                    <a:pt x="290" y="596"/>
                  </a:cubicBezTo>
                  <a:cubicBezTo>
                    <a:pt x="284" y="579"/>
                    <a:pt x="275" y="538"/>
                    <a:pt x="257" y="523"/>
                  </a:cubicBezTo>
                  <a:cubicBezTo>
                    <a:pt x="199" y="473"/>
                    <a:pt x="128" y="448"/>
                    <a:pt x="54" y="434"/>
                  </a:cubicBezTo>
                  <a:cubicBezTo>
                    <a:pt x="67" y="399"/>
                    <a:pt x="85" y="374"/>
                    <a:pt x="95" y="337"/>
                  </a:cubicBezTo>
                  <a:cubicBezTo>
                    <a:pt x="112" y="276"/>
                    <a:pt x="123" y="221"/>
                    <a:pt x="168" y="174"/>
                  </a:cubicBezTo>
                  <a:cubicBezTo>
                    <a:pt x="170" y="165"/>
                    <a:pt x="179" y="127"/>
                    <a:pt x="184" y="117"/>
                  </a:cubicBezTo>
                  <a:cubicBezTo>
                    <a:pt x="188" y="108"/>
                    <a:pt x="200" y="93"/>
                    <a:pt x="200" y="93"/>
                  </a:cubicBezTo>
                </a:path>
              </a:pathLst>
            </a:custGeom>
            <a:noFill/>
            <a:ln w="9525">
              <a:solidFill>
                <a:schemeClr val="tx1"/>
              </a:solidFill>
              <a:round/>
              <a:headEnd/>
              <a:tailEnd/>
            </a:ln>
          </p:spPr>
          <p:txBody>
            <a:bodyPr/>
            <a:lstStyle/>
            <a:p>
              <a:endParaRPr lang="en-US"/>
            </a:p>
          </p:txBody>
        </p:sp>
        <p:sp>
          <p:nvSpPr>
            <p:cNvPr id="3105" name="Line 16"/>
            <p:cNvSpPr>
              <a:spLocks noChangeShapeType="1"/>
            </p:cNvSpPr>
            <p:nvPr/>
          </p:nvSpPr>
          <p:spPr bwMode="auto">
            <a:xfrm flipH="1" flipV="1">
              <a:off x="3984" y="639"/>
              <a:ext cx="220" cy="188"/>
            </a:xfrm>
            <a:prstGeom prst="line">
              <a:avLst/>
            </a:prstGeom>
            <a:noFill/>
            <a:ln w="9525">
              <a:solidFill>
                <a:srgbClr val="CC0000"/>
              </a:solidFill>
              <a:round/>
              <a:headEnd/>
              <a:tailEnd/>
            </a:ln>
          </p:spPr>
          <p:txBody>
            <a:bodyPr/>
            <a:lstStyle/>
            <a:p>
              <a:endParaRPr lang="en-US"/>
            </a:p>
          </p:txBody>
        </p:sp>
        <p:sp>
          <p:nvSpPr>
            <p:cNvPr id="3106" name="Line 17"/>
            <p:cNvSpPr>
              <a:spLocks noChangeShapeType="1"/>
            </p:cNvSpPr>
            <p:nvPr/>
          </p:nvSpPr>
          <p:spPr bwMode="auto">
            <a:xfrm flipH="1" flipV="1">
              <a:off x="4330" y="513"/>
              <a:ext cx="63" cy="220"/>
            </a:xfrm>
            <a:prstGeom prst="line">
              <a:avLst/>
            </a:prstGeom>
            <a:noFill/>
            <a:ln w="9525">
              <a:solidFill>
                <a:srgbClr val="CC0000"/>
              </a:solidFill>
              <a:round/>
              <a:headEnd/>
              <a:tailEnd/>
            </a:ln>
          </p:spPr>
          <p:txBody>
            <a:bodyPr/>
            <a:lstStyle/>
            <a:p>
              <a:endParaRPr lang="en-US"/>
            </a:p>
          </p:txBody>
        </p:sp>
        <p:grpSp>
          <p:nvGrpSpPr>
            <p:cNvPr id="3107" name="Group 18"/>
            <p:cNvGrpSpPr>
              <a:grpSpLocks/>
            </p:cNvGrpSpPr>
            <p:nvPr/>
          </p:nvGrpSpPr>
          <p:grpSpPr bwMode="auto">
            <a:xfrm>
              <a:off x="4361" y="576"/>
              <a:ext cx="409" cy="251"/>
              <a:chOff x="4361" y="576"/>
              <a:chExt cx="409" cy="251"/>
            </a:xfrm>
          </p:grpSpPr>
          <p:sp>
            <p:nvSpPr>
              <p:cNvPr id="3116" name="Line 19"/>
              <p:cNvSpPr>
                <a:spLocks noChangeShapeType="1"/>
              </p:cNvSpPr>
              <p:nvPr/>
            </p:nvSpPr>
            <p:spPr bwMode="auto">
              <a:xfrm flipH="1" flipV="1">
                <a:off x="4361" y="639"/>
                <a:ext cx="221" cy="188"/>
              </a:xfrm>
              <a:prstGeom prst="line">
                <a:avLst/>
              </a:prstGeom>
              <a:noFill/>
              <a:ln w="9525">
                <a:solidFill>
                  <a:srgbClr val="003399"/>
                </a:solidFill>
                <a:round/>
                <a:headEnd/>
                <a:tailEnd/>
              </a:ln>
            </p:spPr>
            <p:txBody>
              <a:bodyPr/>
              <a:lstStyle/>
              <a:p>
                <a:endParaRPr lang="en-US"/>
              </a:p>
            </p:txBody>
          </p:sp>
          <p:sp>
            <p:nvSpPr>
              <p:cNvPr id="3117" name="Line 20"/>
              <p:cNvSpPr>
                <a:spLocks noChangeShapeType="1"/>
              </p:cNvSpPr>
              <p:nvPr/>
            </p:nvSpPr>
            <p:spPr bwMode="auto">
              <a:xfrm flipH="1" flipV="1">
                <a:off x="4707" y="576"/>
                <a:ext cx="63" cy="220"/>
              </a:xfrm>
              <a:prstGeom prst="line">
                <a:avLst/>
              </a:prstGeom>
              <a:noFill/>
              <a:ln w="9525">
                <a:solidFill>
                  <a:srgbClr val="003399"/>
                </a:solidFill>
                <a:round/>
                <a:headEnd/>
                <a:tailEnd/>
              </a:ln>
            </p:spPr>
            <p:txBody>
              <a:bodyPr/>
              <a:lstStyle/>
              <a:p>
                <a:endParaRPr lang="en-US"/>
              </a:p>
            </p:txBody>
          </p:sp>
          <p:sp>
            <p:nvSpPr>
              <p:cNvPr id="3118" name="Line 21"/>
              <p:cNvSpPr>
                <a:spLocks noChangeShapeType="1"/>
              </p:cNvSpPr>
              <p:nvPr/>
            </p:nvSpPr>
            <p:spPr bwMode="auto">
              <a:xfrm flipH="1" flipV="1">
                <a:off x="4613" y="639"/>
                <a:ext cx="63" cy="125"/>
              </a:xfrm>
              <a:prstGeom prst="line">
                <a:avLst/>
              </a:prstGeom>
              <a:noFill/>
              <a:ln w="9525">
                <a:solidFill>
                  <a:srgbClr val="003399"/>
                </a:solidFill>
                <a:round/>
                <a:headEnd/>
                <a:tailEnd/>
              </a:ln>
            </p:spPr>
            <p:txBody>
              <a:bodyPr/>
              <a:lstStyle/>
              <a:p>
                <a:endParaRPr lang="en-US"/>
              </a:p>
            </p:txBody>
          </p:sp>
        </p:grpSp>
        <p:grpSp>
          <p:nvGrpSpPr>
            <p:cNvPr id="3108" name="Group 22"/>
            <p:cNvGrpSpPr>
              <a:grpSpLocks/>
            </p:cNvGrpSpPr>
            <p:nvPr/>
          </p:nvGrpSpPr>
          <p:grpSpPr bwMode="auto">
            <a:xfrm>
              <a:off x="4176" y="607"/>
              <a:ext cx="374" cy="283"/>
              <a:chOff x="4176" y="607"/>
              <a:chExt cx="374" cy="283"/>
            </a:xfrm>
          </p:grpSpPr>
          <p:sp>
            <p:nvSpPr>
              <p:cNvPr id="3113" name="Line 23"/>
              <p:cNvSpPr>
                <a:spLocks noChangeShapeType="1"/>
              </p:cNvSpPr>
              <p:nvPr/>
            </p:nvSpPr>
            <p:spPr bwMode="auto">
              <a:xfrm flipH="1" flipV="1">
                <a:off x="4176" y="705"/>
                <a:ext cx="217" cy="185"/>
              </a:xfrm>
              <a:prstGeom prst="line">
                <a:avLst/>
              </a:prstGeom>
              <a:noFill/>
              <a:ln w="9525">
                <a:solidFill>
                  <a:srgbClr val="00FF00"/>
                </a:solidFill>
                <a:round/>
                <a:headEnd/>
                <a:tailEnd/>
              </a:ln>
            </p:spPr>
            <p:txBody>
              <a:bodyPr/>
              <a:lstStyle/>
              <a:p>
                <a:endParaRPr lang="en-US"/>
              </a:p>
            </p:txBody>
          </p:sp>
          <p:sp>
            <p:nvSpPr>
              <p:cNvPr id="3114" name="Line 24"/>
              <p:cNvSpPr>
                <a:spLocks noChangeShapeType="1"/>
              </p:cNvSpPr>
              <p:nvPr/>
            </p:nvSpPr>
            <p:spPr bwMode="auto">
              <a:xfrm flipH="1" flipV="1">
                <a:off x="4487" y="607"/>
                <a:ext cx="63" cy="220"/>
              </a:xfrm>
              <a:prstGeom prst="line">
                <a:avLst/>
              </a:prstGeom>
              <a:noFill/>
              <a:ln w="9525">
                <a:solidFill>
                  <a:srgbClr val="00FF00"/>
                </a:solidFill>
                <a:round/>
                <a:headEnd/>
                <a:tailEnd/>
              </a:ln>
            </p:spPr>
            <p:txBody>
              <a:bodyPr/>
              <a:lstStyle/>
              <a:p>
                <a:endParaRPr lang="en-US"/>
              </a:p>
            </p:txBody>
          </p:sp>
          <p:sp>
            <p:nvSpPr>
              <p:cNvPr id="3115" name="Line 25"/>
              <p:cNvSpPr>
                <a:spLocks noChangeShapeType="1"/>
              </p:cNvSpPr>
              <p:nvPr/>
            </p:nvSpPr>
            <p:spPr bwMode="auto">
              <a:xfrm flipH="1" flipV="1">
                <a:off x="4424" y="702"/>
                <a:ext cx="63" cy="125"/>
              </a:xfrm>
              <a:prstGeom prst="line">
                <a:avLst/>
              </a:prstGeom>
              <a:noFill/>
              <a:ln w="9525">
                <a:solidFill>
                  <a:srgbClr val="00FF00"/>
                </a:solidFill>
                <a:round/>
                <a:headEnd/>
                <a:tailEnd/>
              </a:ln>
            </p:spPr>
            <p:txBody>
              <a:bodyPr/>
              <a:lstStyle/>
              <a:p>
                <a:endParaRPr lang="en-US"/>
              </a:p>
            </p:txBody>
          </p:sp>
        </p:grpSp>
        <p:sp>
          <p:nvSpPr>
            <p:cNvPr id="3109" name="Line 26"/>
            <p:cNvSpPr>
              <a:spLocks noChangeShapeType="1"/>
            </p:cNvSpPr>
            <p:nvPr/>
          </p:nvSpPr>
          <p:spPr bwMode="auto">
            <a:xfrm flipH="1" flipV="1">
              <a:off x="4236" y="639"/>
              <a:ext cx="62" cy="125"/>
            </a:xfrm>
            <a:prstGeom prst="line">
              <a:avLst/>
            </a:prstGeom>
            <a:noFill/>
            <a:ln w="9525">
              <a:solidFill>
                <a:srgbClr val="CC0000"/>
              </a:solidFill>
              <a:round/>
              <a:headEnd/>
              <a:tailEnd/>
            </a:ln>
          </p:spPr>
          <p:txBody>
            <a:bodyPr/>
            <a:lstStyle/>
            <a:p>
              <a:endParaRPr lang="en-US"/>
            </a:p>
          </p:txBody>
        </p:sp>
        <p:sp>
          <p:nvSpPr>
            <p:cNvPr id="3110" name="Oval 27"/>
            <p:cNvSpPr>
              <a:spLocks noChangeArrowheads="1"/>
            </p:cNvSpPr>
            <p:nvPr/>
          </p:nvSpPr>
          <p:spPr bwMode="auto">
            <a:xfrm rot="-1693360">
              <a:off x="4176" y="768"/>
              <a:ext cx="240" cy="96"/>
            </a:xfrm>
            <a:prstGeom prst="ellipse">
              <a:avLst/>
            </a:prstGeom>
            <a:solidFill>
              <a:srgbClr val="CC0000"/>
            </a:solidFill>
            <a:ln w="9525">
              <a:solidFill>
                <a:schemeClr val="tx1"/>
              </a:solidFill>
              <a:round/>
              <a:headEnd/>
              <a:tailEnd/>
            </a:ln>
          </p:spPr>
          <p:txBody>
            <a:bodyPr wrap="none" anchor="ctr"/>
            <a:lstStyle/>
            <a:p>
              <a:endParaRPr lang="en-US"/>
            </a:p>
          </p:txBody>
        </p:sp>
        <p:sp>
          <p:nvSpPr>
            <p:cNvPr id="3111" name="Oval 28"/>
            <p:cNvSpPr>
              <a:spLocks noChangeArrowheads="1"/>
            </p:cNvSpPr>
            <p:nvPr/>
          </p:nvSpPr>
          <p:spPr bwMode="auto">
            <a:xfrm rot="-1693360">
              <a:off x="4368" y="816"/>
              <a:ext cx="240" cy="96"/>
            </a:xfrm>
            <a:prstGeom prst="ellipse">
              <a:avLst/>
            </a:prstGeom>
            <a:solidFill>
              <a:srgbClr val="00FF00"/>
            </a:solidFill>
            <a:ln w="9525">
              <a:solidFill>
                <a:schemeClr val="tx1"/>
              </a:solidFill>
              <a:round/>
              <a:headEnd/>
              <a:tailEnd/>
            </a:ln>
          </p:spPr>
          <p:txBody>
            <a:bodyPr wrap="none" anchor="ctr"/>
            <a:lstStyle/>
            <a:p>
              <a:endParaRPr lang="en-US"/>
            </a:p>
          </p:txBody>
        </p:sp>
        <p:sp>
          <p:nvSpPr>
            <p:cNvPr id="3112" name="Oval 29"/>
            <p:cNvSpPr>
              <a:spLocks noChangeArrowheads="1"/>
            </p:cNvSpPr>
            <p:nvPr/>
          </p:nvSpPr>
          <p:spPr bwMode="auto">
            <a:xfrm rot="-1693360">
              <a:off x="4560" y="768"/>
              <a:ext cx="240" cy="96"/>
            </a:xfrm>
            <a:prstGeom prst="ellipse">
              <a:avLst/>
            </a:prstGeom>
            <a:solidFill>
              <a:schemeClr val="accent2"/>
            </a:solidFill>
            <a:ln w="9525">
              <a:solidFill>
                <a:schemeClr val="tx1"/>
              </a:solidFill>
              <a:round/>
              <a:headEnd/>
              <a:tailEnd/>
            </a:ln>
          </p:spPr>
          <p:txBody>
            <a:bodyPr wrap="none" anchor="ctr"/>
            <a:lstStyle/>
            <a:p>
              <a:endParaRPr lang="en-US"/>
            </a:p>
          </p:txBody>
        </p:sp>
      </p:grpSp>
      <p:sp>
        <p:nvSpPr>
          <p:cNvPr id="3078" name="Line 30"/>
          <p:cNvSpPr>
            <a:spLocks noChangeShapeType="1"/>
          </p:cNvSpPr>
          <p:nvPr/>
        </p:nvSpPr>
        <p:spPr bwMode="auto">
          <a:xfrm>
            <a:off x="4419600" y="3719513"/>
            <a:ext cx="1066800" cy="0"/>
          </a:xfrm>
          <a:prstGeom prst="line">
            <a:avLst/>
          </a:prstGeom>
          <a:noFill/>
          <a:ln w="9525">
            <a:solidFill>
              <a:schemeClr val="tx1"/>
            </a:solidFill>
            <a:round/>
            <a:headEnd/>
            <a:tailEnd type="triangle" w="med" len="med"/>
          </a:ln>
        </p:spPr>
        <p:txBody>
          <a:bodyPr/>
          <a:lstStyle/>
          <a:p>
            <a:endParaRPr lang="en-US"/>
          </a:p>
        </p:txBody>
      </p:sp>
      <p:grpSp>
        <p:nvGrpSpPr>
          <p:cNvPr id="3079" name="Group 32"/>
          <p:cNvGrpSpPr>
            <a:grpSpLocks/>
          </p:cNvGrpSpPr>
          <p:nvPr/>
        </p:nvGrpSpPr>
        <p:grpSpPr bwMode="auto">
          <a:xfrm>
            <a:off x="6087777" y="2805114"/>
            <a:ext cx="1894584" cy="1506458"/>
            <a:chOff x="4464" y="1508"/>
            <a:chExt cx="576" cy="458"/>
          </a:xfrm>
        </p:grpSpPr>
        <p:grpSp>
          <p:nvGrpSpPr>
            <p:cNvPr id="3096" name="Group 33"/>
            <p:cNvGrpSpPr>
              <a:grpSpLocks/>
            </p:cNvGrpSpPr>
            <p:nvPr/>
          </p:nvGrpSpPr>
          <p:grpSpPr bwMode="auto">
            <a:xfrm>
              <a:off x="4464" y="1508"/>
              <a:ext cx="576" cy="364"/>
              <a:chOff x="4464" y="1296"/>
              <a:chExt cx="912" cy="576"/>
            </a:xfrm>
          </p:grpSpPr>
          <p:sp>
            <p:nvSpPr>
              <p:cNvPr id="3098" name="Line 34"/>
              <p:cNvSpPr>
                <a:spLocks noChangeShapeType="1"/>
              </p:cNvSpPr>
              <p:nvPr/>
            </p:nvSpPr>
            <p:spPr bwMode="auto">
              <a:xfrm>
                <a:off x="4464" y="1872"/>
                <a:ext cx="768" cy="0"/>
              </a:xfrm>
              <a:prstGeom prst="line">
                <a:avLst/>
              </a:prstGeom>
              <a:noFill/>
              <a:ln w="9525">
                <a:solidFill>
                  <a:schemeClr val="tx1"/>
                </a:solidFill>
                <a:round/>
                <a:headEnd/>
                <a:tailEnd/>
              </a:ln>
            </p:spPr>
            <p:txBody>
              <a:bodyPr/>
              <a:lstStyle/>
              <a:p>
                <a:endParaRPr lang="en-US"/>
              </a:p>
            </p:txBody>
          </p:sp>
          <p:sp>
            <p:nvSpPr>
              <p:cNvPr id="3099" name="Rectangle 35"/>
              <p:cNvSpPr>
                <a:spLocks noChangeArrowheads="1"/>
              </p:cNvSpPr>
              <p:nvPr/>
            </p:nvSpPr>
            <p:spPr bwMode="auto">
              <a:xfrm>
                <a:off x="4464" y="1728"/>
                <a:ext cx="240" cy="144"/>
              </a:xfrm>
              <a:prstGeom prst="rect">
                <a:avLst/>
              </a:prstGeom>
              <a:solidFill>
                <a:srgbClr val="C00000"/>
              </a:solidFill>
              <a:ln w="9525">
                <a:solidFill>
                  <a:schemeClr val="tx1"/>
                </a:solidFill>
                <a:miter lim="800000"/>
                <a:headEnd/>
                <a:tailEnd/>
              </a:ln>
            </p:spPr>
            <p:txBody>
              <a:bodyPr wrap="none" anchor="ctr"/>
              <a:lstStyle/>
              <a:p>
                <a:endParaRPr lang="en-US"/>
              </a:p>
            </p:txBody>
          </p:sp>
          <p:sp>
            <p:nvSpPr>
              <p:cNvPr id="3100" name="Rectangle 36"/>
              <p:cNvSpPr>
                <a:spLocks noChangeArrowheads="1"/>
              </p:cNvSpPr>
              <p:nvPr/>
            </p:nvSpPr>
            <p:spPr bwMode="auto">
              <a:xfrm>
                <a:off x="4800" y="1296"/>
                <a:ext cx="240" cy="576"/>
              </a:xfrm>
              <a:prstGeom prst="rect">
                <a:avLst/>
              </a:prstGeom>
              <a:solidFill>
                <a:srgbClr val="00FF00"/>
              </a:solidFill>
              <a:ln w="9525">
                <a:solidFill>
                  <a:schemeClr val="tx1"/>
                </a:solidFill>
                <a:miter lim="800000"/>
                <a:headEnd/>
                <a:tailEnd/>
              </a:ln>
            </p:spPr>
            <p:txBody>
              <a:bodyPr wrap="none" anchor="ctr"/>
              <a:lstStyle/>
              <a:p>
                <a:endParaRPr lang="en-US"/>
              </a:p>
            </p:txBody>
          </p:sp>
          <p:sp>
            <p:nvSpPr>
              <p:cNvPr id="3101" name="Rectangle 37"/>
              <p:cNvSpPr>
                <a:spLocks noChangeArrowheads="1"/>
              </p:cNvSpPr>
              <p:nvPr/>
            </p:nvSpPr>
            <p:spPr bwMode="auto">
              <a:xfrm>
                <a:off x="5136" y="1488"/>
                <a:ext cx="240" cy="384"/>
              </a:xfrm>
              <a:prstGeom prst="rect">
                <a:avLst/>
              </a:prstGeom>
              <a:solidFill>
                <a:srgbClr val="0000FF"/>
              </a:solidFill>
              <a:ln w="9525">
                <a:solidFill>
                  <a:schemeClr val="tx1"/>
                </a:solidFill>
                <a:miter lim="800000"/>
                <a:headEnd/>
                <a:tailEnd/>
              </a:ln>
            </p:spPr>
            <p:txBody>
              <a:bodyPr wrap="none" anchor="ctr"/>
              <a:lstStyle/>
              <a:p>
                <a:endParaRPr lang="en-US"/>
              </a:p>
            </p:txBody>
          </p:sp>
        </p:grpSp>
        <p:sp>
          <p:nvSpPr>
            <p:cNvPr id="3097" name="Text Box 38"/>
            <p:cNvSpPr txBox="1">
              <a:spLocks noChangeArrowheads="1"/>
            </p:cNvSpPr>
            <p:nvPr/>
          </p:nvSpPr>
          <p:spPr bwMode="auto">
            <a:xfrm>
              <a:off x="4500" y="1872"/>
              <a:ext cx="532" cy="94"/>
            </a:xfrm>
            <a:prstGeom prst="rect">
              <a:avLst/>
            </a:prstGeom>
            <a:noFill/>
            <a:ln w="9525">
              <a:noFill/>
              <a:miter lim="800000"/>
              <a:headEnd/>
              <a:tailEnd/>
            </a:ln>
          </p:spPr>
          <p:txBody>
            <a:bodyPr wrap="none">
              <a:spAutoFit/>
            </a:bodyPr>
            <a:lstStyle/>
            <a:p>
              <a:pPr eaLnBrk="1" hangingPunct="1"/>
              <a:r>
                <a:rPr lang="en-US" sz="1400" dirty="0">
                  <a:latin typeface="Times New Roman" pitchFamily="18" charset="0"/>
                </a:rPr>
                <a:t>p</a:t>
              </a:r>
              <a:r>
                <a:rPr lang="en-US" sz="1400" baseline="-25000" dirty="0">
                  <a:latin typeface="Times New Roman" pitchFamily="18" charset="0"/>
                </a:rPr>
                <a:t>1    </a:t>
              </a:r>
              <a:r>
                <a:rPr lang="en-US" sz="1400" dirty="0">
                  <a:latin typeface="Times New Roman" pitchFamily="18" charset="0"/>
                </a:rPr>
                <a:t> </a:t>
              </a:r>
              <a:r>
                <a:rPr lang="en-US" sz="1400" dirty="0" smtClean="0">
                  <a:latin typeface="Times New Roman" pitchFamily="18" charset="0"/>
                </a:rPr>
                <a:t>         p</a:t>
              </a:r>
              <a:r>
                <a:rPr lang="en-US" sz="1400" baseline="-25000" dirty="0" smtClean="0">
                  <a:latin typeface="Times New Roman" pitchFamily="18" charset="0"/>
                </a:rPr>
                <a:t>2               </a:t>
              </a:r>
              <a:r>
                <a:rPr lang="en-US" sz="1400" dirty="0" smtClean="0">
                  <a:latin typeface="Times New Roman" pitchFamily="18" charset="0"/>
                </a:rPr>
                <a:t> </a:t>
              </a:r>
              <a:r>
                <a:rPr lang="en-US" sz="1400" dirty="0">
                  <a:latin typeface="Times New Roman" pitchFamily="18" charset="0"/>
                </a:rPr>
                <a:t>p</a:t>
              </a:r>
              <a:r>
                <a:rPr lang="en-US" sz="1400" baseline="-25000" dirty="0">
                  <a:latin typeface="Times New Roman" pitchFamily="18" charset="0"/>
                </a:rPr>
                <a:t>3</a:t>
              </a:r>
              <a:r>
                <a:rPr lang="en-US" sz="1400" dirty="0">
                  <a:latin typeface="Times New Roman" pitchFamily="18" charset="0"/>
                </a:rPr>
                <a:t> </a:t>
              </a:r>
            </a:p>
          </p:txBody>
        </p:sp>
      </p:grpSp>
      <p:graphicFrame>
        <p:nvGraphicFramePr>
          <p:cNvPr id="3074" name="Object 31"/>
          <p:cNvGraphicFramePr>
            <a:graphicFrameLocks noChangeAspect="1"/>
          </p:cNvGraphicFramePr>
          <p:nvPr/>
        </p:nvGraphicFramePr>
        <p:xfrm>
          <a:off x="2357680" y="3033713"/>
          <a:ext cx="1676158" cy="1538287"/>
        </p:xfrm>
        <a:graphic>
          <a:graphicData uri="http://schemas.openxmlformats.org/presentationml/2006/ole">
            <mc:AlternateContent xmlns:mc="http://schemas.openxmlformats.org/markup-compatibility/2006">
              <mc:Choice xmlns:v="urn:schemas-microsoft-com:vml" Requires="v">
                <p:oleObj spid="_x0000_s77869" name="Image" r:id="rId4" imgW="1541899" imgH="1414155" progId="">
                  <p:embed/>
                </p:oleObj>
              </mc:Choice>
              <mc:Fallback>
                <p:oleObj name="Image" r:id="rId4" imgW="1541899" imgH="1414155"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57680" y="3033713"/>
                        <a:ext cx="1676158" cy="1538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7" name="TextBox 46"/>
          <p:cNvSpPr txBox="1"/>
          <p:nvPr/>
        </p:nvSpPr>
        <p:spPr>
          <a:xfrm>
            <a:off x="4654865" y="2500313"/>
            <a:ext cx="755335" cy="1323439"/>
          </a:xfrm>
          <a:prstGeom prst="rect">
            <a:avLst/>
          </a:prstGeom>
          <a:noFill/>
        </p:spPr>
        <p:txBody>
          <a:bodyPr wrap="none" rtlCol="0">
            <a:spAutoFit/>
          </a:bodyPr>
          <a:lstStyle/>
          <a:p>
            <a:r>
              <a:rPr lang="en-US" sz="8000" dirty="0" smtClean="0">
                <a:solidFill>
                  <a:srgbClr val="9900CC"/>
                </a:solidFill>
              </a:rPr>
              <a:t>?</a:t>
            </a:r>
            <a:endParaRPr lang="en-US" sz="8000" dirty="0">
              <a:solidFill>
                <a:srgbClr val="9900CC"/>
              </a:solidFill>
            </a:endParaRPr>
          </a:p>
        </p:txBody>
      </p:sp>
      <p:sp>
        <p:nvSpPr>
          <p:cNvPr id="48" name="Rectangle 47"/>
          <p:cNvSpPr/>
          <p:nvPr/>
        </p:nvSpPr>
        <p:spPr>
          <a:xfrm>
            <a:off x="838201" y="1528584"/>
            <a:ext cx="3200400" cy="1200329"/>
          </a:xfrm>
          <a:prstGeom prst="rect">
            <a:avLst/>
          </a:prstGeom>
        </p:spPr>
        <p:txBody>
          <a:bodyPr wrap="square">
            <a:spAutoFit/>
          </a:bodyPr>
          <a:lstStyle/>
          <a:p>
            <a:r>
              <a:rPr lang="en-US" b="1" dirty="0" smtClean="0"/>
              <a:t>Given: </a:t>
            </a:r>
            <a:r>
              <a:rPr lang="en-US" dirty="0" smtClean="0"/>
              <a:t>a choice of three primaries and a target color signal</a:t>
            </a:r>
            <a:endParaRPr lang="en-US" dirty="0"/>
          </a:p>
        </p:txBody>
      </p:sp>
      <p:sp>
        <p:nvSpPr>
          <p:cNvPr id="49" name="Rectangle 48"/>
          <p:cNvSpPr/>
          <p:nvPr/>
        </p:nvSpPr>
        <p:spPr>
          <a:xfrm>
            <a:off x="5562600" y="1509713"/>
            <a:ext cx="3200400" cy="1200329"/>
          </a:xfrm>
          <a:prstGeom prst="rect">
            <a:avLst/>
          </a:prstGeom>
        </p:spPr>
        <p:txBody>
          <a:bodyPr wrap="square">
            <a:spAutoFit/>
          </a:bodyPr>
          <a:lstStyle/>
          <a:p>
            <a:r>
              <a:rPr lang="en-US" b="1" dirty="0" smtClean="0"/>
              <a:t>Find: </a:t>
            </a:r>
            <a:r>
              <a:rPr lang="en-US" dirty="0" smtClean="0"/>
              <a:t>weights of the primaries needed to match the color signal</a:t>
            </a:r>
            <a:endParaRPr lang="en-US" dirty="0"/>
          </a:p>
        </p:txBody>
      </p:sp>
      <p:sp>
        <p:nvSpPr>
          <p:cNvPr id="50" name="Text Box 38"/>
          <p:cNvSpPr txBox="1">
            <a:spLocks noChangeArrowheads="1"/>
          </p:cNvSpPr>
          <p:nvPr/>
        </p:nvSpPr>
        <p:spPr bwMode="auto">
          <a:xfrm>
            <a:off x="1077759" y="4152900"/>
            <a:ext cx="1132041" cy="307777"/>
          </a:xfrm>
          <a:prstGeom prst="rect">
            <a:avLst/>
          </a:prstGeom>
          <a:noFill/>
          <a:ln w="9525">
            <a:noFill/>
            <a:miter lim="800000"/>
            <a:headEnd/>
            <a:tailEnd/>
          </a:ln>
        </p:spPr>
        <p:txBody>
          <a:bodyPr wrap="none">
            <a:spAutoFit/>
          </a:bodyPr>
          <a:lstStyle/>
          <a:p>
            <a:pPr eaLnBrk="1" hangingPunct="1"/>
            <a:r>
              <a:rPr lang="en-US" sz="1400" dirty="0">
                <a:latin typeface="Times New Roman" pitchFamily="18" charset="0"/>
              </a:rPr>
              <a:t>p</a:t>
            </a:r>
            <a:r>
              <a:rPr lang="en-US" sz="1400" baseline="-25000" dirty="0">
                <a:latin typeface="Times New Roman" pitchFamily="18" charset="0"/>
              </a:rPr>
              <a:t>1    </a:t>
            </a:r>
            <a:r>
              <a:rPr lang="en-US" sz="1400" dirty="0">
                <a:latin typeface="Times New Roman" pitchFamily="18" charset="0"/>
              </a:rPr>
              <a:t> </a:t>
            </a:r>
            <a:r>
              <a:rPr lang="en-US" sz="1400" dirty="0" smtClean="0">
                <a:latin typeface="Times New Roman" pitchFamily="18" charset="0"/>
              </a:rPr>
              <a:t> p</a:t>
            </a:r>
            <a:r>
              <a:rPr lang="en-US" sz="1400" baseline="-25000" dirty="0" smtClean="0">
                <a:latin typeface="Times New Roman" pitchFamily="18" charset="0"/>
              </a:rPr>
              <a:t>2       </a:t>
            </a:r>
            <a:r>
              <a:rPr lang="en-US" sz="1400" dirty="0" smtClean="0">
                <a:latin typeface="Times New Roman" pitchFamily="18" charset="0"/>
              </a:rPr>
              <a:t>p</a:t>
            </a:r>
            <a:r>
              <a:rPr lang="en-US" sz="1400" baseline="-25000" dirty="0" smtClean="0">
                <a:latin typeface="Times New Roman" pitchFamily="18" charset="0"/>
              </a:rPr>
              <a:t>3</a:t>
            </a:r>
            <a:r>
              <a:rPr lang="en-US" sz="1400" dirty="0" smtClean="0">
                <a:latin typeface="Times New Roman" pitchFamily="18" charset="0"/>
              </a:rPr>
              <a:t> </a:t>
            </a:r>
            <a:endParaRPr lang="en-US" sz="1400" dirty="0">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905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0531"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2"/>
          <p:cNvSpPr>
            <a:spLocks noGrp="1" noChangeArrowheads="1"/>
          </p:cNvSpPr>
          <p:nvPr>
            <p:ph type="title"/>
          </p:nvPr>
        </p:nvSpPr>
        <p:spPr>
          <a:xfrm>
            <a:off x="533400" y="152400"/>
            <a:ext cx="7467600" cy="808038"/>
          </a:xfrm>
        </p:spPr>
        <p:txBody>
          <a:bodyPr/>
          <a:lstStyle/>
          <a:p>
            <a:r>
              <a:rPr lang="en-US" dirty="0" smtClean="0"/>
              <a:t>RGB space</a:t>
            </a:r>
          </a:p>
        </p:txBody>
      </p:sp>
      <p:sp>
        <p:nvSpPr>
          <p:cNvPr id="4100" name="Rectangle 3"/>
          <p:cNvSpPr>
            <a:spLocks noGrp="1" noChangeArrowheads="1"/>
          </p:cNvSpPr>
          <p:nvPr>
            <p:ph type="body" idx="1"/>
          </p:nvPr>
        </p:nvSpPr>
        <p:spPr>
          <a:xfrm>
            <a:off x="228600" y="1447800"/>
            <a:ext cx="8686800" cy="2209800"/>
          </a:xfrm>
        </p:spPr>
        <p:txBody>
          <a:bodyPr/>
          <a:lstStyle/>
          <a:p>
            <a:pPr>
              <a:lnSpc>
                <a:spcPct val="90000"/>
              </a:lnSpc>
            </a:pPr>
            <a:r>
              <a:rPr lang="en-US" dirty="0" smtClean="0"/>
              <a:t>Primaries are monochromatic lights (for monitors, they correspond to the three types of phosphors)</a:t>
            </a:r>
          </a:p>
          <a:p>
            <a:pPr>
              <a:lnSpc>
                <a:spcPct val="90000"/>
              </a:lnSpc>
            </a:pPr>
            <a:r>
              <a:rPr lang="en-US" i="1" dirty="0" smtClean="0"/>
              <a:t>Subtractive matching</a:t>
            </a:r>
            <a:r>
              <a:rPr lang="en-US" dirty="0" smtClean="0"/>
              <a:t> required for some wavelengths</a:t>
            </a:r>
          </a:p>
          <a:p>
            <a:pPr>
              <a:lnSpc>
                <a:spcPct val="90000"/>
              </a:lnSpc>
            </a:pPr>
            <a:endParaRPr lang="en-US" sz="2400" dirty="0" smtClean="0"/>
          </a:p>
        </p:txBody>
      </p:sp>
      <p:pic>
        <p:nvPicPr>
          <p:cNvPr id="4101" name="Picture 6"/>
          <p:cNvPicPr>
            <a:picLocks noChangeAspect="1" noChangeArrowheads="1"/>
          </p:cNvPicPr>
          <p:nvPr/>
        </p:nvPicPr>
        <p:blipFill>
          <a:blip r:embed="rId4" cstate="print"/>
          <a:srcRect/>
          <a:stretch>
            <a:fillRect/>
          </a:stretch>
        </p:blipFill>
        <p:spPr bwMode="auto">
          <a:xfrm>
            <a:off x="3886200" y="3144837"/>
            <a:ext cx="4038600" cy="3219450"/>
          </a:xfrm>
          <a:prstGeom prst="rect">
            <a:avLst/>
          </a:prstGeom>
          <a:noFill/>
          <a:ln w="9525">
            <a:noFill/>
            <a:miter lim="800000"/>
            <a:headEnd/>
            <a:tailEnd/>
          </a:ln>
        </p:spPr>
      </p:pic>
      <p:graphicFrame>
        <p:nvGraphicFramePr>
          <p:cNvPr id="4098" name="Object 7"/>
          <p:cNvGraphicFramePr>
            <a:graphicFrameLocks noChangeAspect="1"/>
          </p:cNvGraphicFramePr>
          <p:nvPr>
            <p:extLst>
              <p:ext uri="{D42A27DB-BD31-4B8C-83A1-F6EECF244321}">
                <p14:modId xmlns:p14="http://schemas.microsoft.com/office/powerpoint/2010/main" val="1569599526"/>
              </p:ext>
            </p:extLst>
          </p:nvPr>
        </p:nvGraphicFramePr>
        <p:xfrm>
          <a:off x="1219200" y="5105400"/>
          <a:ext cx="1828800" cy="1085850"/>
        </p:xfrm>
        <a:graphic>
          <a:graphicData uri="http://schemas.openxmlformats.org/presentationml/2006/ole">
            <mc:AlternateContent xmlns:mc="http://schemas.openxmlformats.org/markup-compatibility/2006">
              <mc:Choice xmlns:v="urn:schemas-microsoft-com:vml" Requires="v">
                <p:oleObj spid="_x0000_s78893" name="Image" r:id="rId5" imgW="3022222" imgH="1790476" progId="Photoshop.Image.10">
                  <p:embed/>
                </p:oleObj>
              </mc:Choice>
              <mc:Fallback>
                <p:oleObj name="Image" r:id="rId5" imgW="3022222" imgH="1790476" progId="Photoshop.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19200" y="5105400"/>
                        <a:ext cx="1828800" cy="1085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4102" name="Picture 8"/>
          <p:cNvPicPr>
            <a:picLocks noChangeAspect="1" noChangeArrowheads="1"/>
          </p:cNvPicPr>
          <p:nvPr/>
        </p:nvPicPr>
        <p:blipFill>
          <a:blip r:embed="rId7" cstate="print"/>
          <a:srcRect/>
          <a:stretch>
            <a:fillRect/>
          </a:stretch>
        </p:blipFill>
        <p:spPr bwMode="auto">
          <a:xfrm>
            <a:off x="1241425" y="3251200"/>
            <a:ext cx="1958975" cy="1751013"/>
          </a:xfrm>
          <a:prstGeom prst="rect">
            <a:avLst/>
          </a:prstGeom>
          <a:noFill/>
          <a:ln w="9525">
            <a:noFill/>
            <a:miter lim="800000"/>
            <a:headEnd/>
            <a:tailEnd/>
          </a:ln>
        </p:spPr>
      </p:pic>
      <p:sp>
        <p:nvSpPr>
          <p:cNvPr id="4103" name="Text Box 9"/>
          <p:cNvSpPr txBox="1">
            <a:spLocks noChangeArrowheads="1"/>
          </p:cNvSpPr>
          <p:nvPr/>
        </p:nvSpPr>
        <p:spPr bwMode="auto">
          <a:xfrm>
            <a:off x="4572000" y="2819400"/>
            <a:ext cx="2647950" cy="366712"/>
          </a:xfrm>
          <a:prstGeom prst="rect">
            <a:avLst/>
          </a:prstGeom>
          <a:noFill/>
          <a:ln w="9525">
            <a:noFill/>
            <a:miter lim="800000"/>
            <a:headEnd/>
            <a:tailEnd/>
          </a:ln>
        </p:spPr>
        <p:txBody>
          <a:bodyPr wrap="none">
            <a:spAutoFit/>
          </a:bodyPr>
          <a:lstStyle/>
          <a:p>
            <a:r>
              <a:rPr lang="en-US" sz="1800"/>
              <a:t>RGB matching functions</a:t>
            </a:r>
          </a:p>
        </p:txBody>
      </p:sp>
      <p:sp>
        <p:nvSpPr>
          <p:cNvPr id="4104" name="Text Box 9"/>
          <p:cNvSpPr txBox="1">
            <a:spLocks noChangeArrowheads="1"/>
          </p:cNvSpPr>
          <p:nvPr/>
        </p:nvSpPr>
        <p:spPr bwMode="auto">
          <a:xfrm>
            <a:off x="1371600" y="2895600"/>
            <a:ext cx="1698625" cy="369888"/>
          </a:xfrm>
          <a:prstGeom prst="rect">
            <a:avLst/>
          </a:prstGeom>
          <a:noFill/>
          <a:ln w="9525">
            <a:noFill/>
            <a:miter lim="800000"/>
            <a:headEnd/>
            <a:tailEnd/>
          </a:ln>
        </p:spPr>
        <p:txBody>
          <a:bodyPr wrap="none">
            <a:spAutoFit/>
          </a:bodyPr>
          <a:lstStyle/>
          <a:p>
            <a:r>
              <a:rPr lang="en-US" sz="1800"/>
              <a:t>RGB primaries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685800" y="76200"/>
            <a:ext cx="7772400" cy="1143000"/>
          </a:xfrm>
        </p:spPr>
        <p:txBody>
          <a:bodyPr>
            <a:normAutofit fontScale="90000"/>
          </a:bodyPr>
          <a:lstStyle/>
          <a:p>
            <a:pPr eaLnBrk="1" hangingPunct="1"/>
            <a:r>
              <a:rPr lang="en-US" sz="3200" dirty="0" smtClean="0"/>
              <a:t>How to compute the weights of the primaries </a:t>
            </a:r>
            <a:r>
              <a:rPr lang="en-US" sz="3200" dirty="0" smtClean="0"/>
              <a:t>to </a:t>
            </a:r>
            <a:r>
              <a:rPr lang="en-US" sz="3200" dirty="0" smtClean="0"/>
              <a:t>match any spectral signal</a:t>
            </a:r>
          </a:p>
        </p:txBody>
      </p:sp>
      <p:sp>
        <p:nvSpPr>
          <p:cNvPr id="5124" name="Content Placeholder 14"/>
          <p:cNvSpPr>
            <a:spLocks noGrp="1"/>
          </p:cNvSpPr>
          <p:nvPr>
            <p:ph idx="1"/>
          </p:nvPr>
        </p:nvSpPr>
        <p:spPr>
          <a:xfrm>
            <a:off x="228600" y="1371600"/>
            <a:ext cx="8610600" cy="4724400"/>
          </a:xfrm>
        </p:spPr>
        <p:txBody>
          <a:bodyPr/>
          <a:lstStyle/>
          <a:p>
            <a:r>
              <a:rPr lang="en-US" sz="2800" smtClean="0"/>
              <a:t>Let </a:t>
            </a:r>
            <a:r>
              <a:rPr lang="en-US" sz="2800" i="1" smtClean="0"/>
              <a:t>c</a:t>
            </a:r>
            <a:r>
              <a:rPr lang="en-US" sz="2800" smtClean="0"/>
              <a:t>(</a:t>
            </a:r>
            <a:r>
              <a:rPr lang="el-GR" sz="2800" i="1" smtClean="0"/>
              <a:t>λ</a:t>
            </a:r>
            <a:r>
              <a:rPr lang="en-US" sz="2800" smtClean="0"/>
              <a:t>) be one of the matching functions, and let </a:t>
            </a:r>
            <a:r>
              <a:rPr lang="en-US" sz="2800" i="1" smtClean="0"/>
              <a:t>t</a:t>
            </a:r>
            <a:r>
              <a:rPr lang="en-US" sz="2800" smtClean="0"/>
              <a:t>(</a:t>
            </a:r>
            <a:r>
              <a:rPr lang="el-GR" sz="2800" i="1" smtClean="0"/>
              <a:t>λ</a:t>
            </a:r>
            <a:r>
              <a:rPr lang="en-US" sz="2800" smtClean="0"/>
              <a:t>) be the spectrum of the signal. Then the weight of the corresponding primary needed to match </a:t>
            </a:r>
            <a:r>
              <a:rPr lang="en-US" sz="2800" i="1" smtClean="0"/>
              <a:t>t</a:t>
            </a:r>
            <a:r>
              <a:rPr lang="en-US" sz="2800" smtClean="0"/>
              <a:t> is </a:t>
            </a:r>
          </a:p>
        </p:txBody>
      </p:sp>
      <p:graphicFrame>
        <p:nvGraphicFramePr>
          <p:cNvPr id="5122" name="Object 12"/>
          <p:cNvGraphicFramePr>
            <a:graphicFrameLocks noChangeAspect="1"/>
          </p:cNvGraphicFramePr>
          <p:nvPr/>
        </p:nvGraphicFramePr>
        <p:xfrm>
          <a:off x="3200400" y="2792413"/>
          <a:ext cx="2667000" cy="941387"/>
        </p:xfrm>
        <a:graphic>
          <a:graphicData uri="http://schemas.openxmlformats.org/presentationml/2006/ole">
            <mc:AlternateContent xmlns:mc="http://schemas.openxmlformats.org/markup-compatibility/2006">
              <mc:Choice xmlns:v="urn:schemas-microsoft-com:vml" Requires="v">
                <p:oleObj spid="_x0000_s79917" name="Equation" r:id="rId4" imgW="1079280" imgH="380880" progId="Equation.3">
                  <p:embed/>
                </p:oleObj>
              </mc:Choice>
              <mc:Fallback>
                <p:oleObj name="Equation" r:id="rId4" imgW="1079280" imgH="38088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00400" y="2792413"/>
                        <a:ext cx="2667000" cy="9413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5125" name="Line 4"/>
          <p:cNvSpPr>
            <a:spLocks noChangeShapeType="1"/>
          </p:cNvSpPr>
          <p:nvPr/>
        </p:nvSpPr>
        <p:spPr bwMode="auto">
          <a:xfrm>
            <a:off x="1981200" y="4572000"/>
            <a:ext cx="7938" cy="1962150"/>
          </a:xfrm>
          <a:prstGeom prst="line">
            <a:avLst/>
          </a:prstGeom>
          <a:noFill/>
          <a:ln w="25400">
            <a:solidFill>
              <a:srgbClr val="000000"/>
            </a:solidFill>
            <a:round/>
            <a:headEnd/>
            <a:tailEnd/>
          </a:ln>
        </p:spPr>
        <p:txBody>
          <a:bodyPr/>
          <a:lstStyle/>
          <a:p>
            <a:endParaRPr lang="en-US"/>
          </a:p>
        </p:txBody>
      </p:sp>
      <p:sp>
        <p:nvSpPr>
          <p:cNvPr id="5126" name="Freeform 6"/>
          <p:cNvSpPr>
            <a:spLocks/>
          </p:cNvSpPr>
          <p:nvPr/>
        </p:nvSpPr>
        <p:spPr bwMode="auto">
          <a:xfrm>
            <a:off x="2000250" y="5297488"/>
            <a:ext cx="4572000" cy="1216025"/>
          </a:xfrm>
          <a:custGeom>
            <a:avLst/>
            <a:gdLst>
              <a:gd name="T0" fmla="*/ 2147483647 w 2880"/>
              <a:gd name="T1" fmla="*/ 2147483647 h 766"/>
              <a:gd name="T2" fmla="*/ 2147483647 w 2880"/>
              <a:gd name="T3" fmla="*/ 2147483647 h 766"/>
              <a:gd name="T4" fmla="*/ 2147483647 w 2880"/>
              <a:gd name="T5" fmla="*/ 2147483647 h 766"/>
              <a:gd name="T6" fmla="*/ 2147483647 w 2880"/>
              <a:gd name="T7" fmla="*/ 2147483647 h 766"/>
              <a:gd name="T8" fmla="*/ 2147483647 w 2880"/>
              <a:gd name="T9" fmla="*/ 2147483647 h 766"/>
              <a:gd name="T10" fmla="*/ 2147483647 w 2880"/>
              <a:gd name="T11" fmla="*/ 2147483647 h 766"/>
              <a:gd name="T12" fmla="*/ 2147483647 w 2880"/>
              <a:gd name="T13" fmla="*/ 2147483647 h 766"/>
              <a:gd name="T14" fmla="*/ 2147483647 w 2880"/>
              <a:gd name="T15" fmla="*/ 2147483647 h 766"/>
              <a:gd name="T16" fmla="*/ 2147483647 w 2880"/>
              <a:gd name="T17" fmla="*/ 2147483647 h 766"/>
              <a:gd name="T18" fmla="*/ 2147483647 w 2880"/>
              <a:gd name="T19" fmla="*/ 2147483647 h 766"/>
              <a:gd name="T20" fmla="*/ 2147483647 w 2880"/>
              <a:gd name="T21" fmla="*/ 2147483647 h 766"/>
              <a:gd name="T22" fmla="*/ 2147483647 w 2880"/>
              <a:gd name="T23" fmla="*/ 2147483647 h 766"/>
              <a:gd name="T24" fmla="*/ 2147483647 w 2880"/>
              <a:gd name="T25" fmla="*/ 2147483647 h 766"/>
              <a:gd name="T26" fmla="*/ 2147483647 w 2880"/>
              <a:gd name="T27" fmla="*/ 2147483647 h 766"/>
              <a:gd name="T28" fmla="*/ 2147483647 w 2880"/>
              <a:gd name="T29" fmla="*/ 2147483647 h 766"/>
              <a:gd name="T30" fmla="*/ 2147483647 w 2880"/>
              <a:gd name="T31" fmla="*/ 2147483647 h 766"/>
              <a:gd name="T32" fmla="*/ 2147483647 w 2880"/>
              <a:gd name="T33" fmla="*/ 2147483647 h 766"/>
              <a:gd name="T34" fmla="*/ 2147483647 w 2880"/>
              <a:gd name="T35" fmla="*/ 2147483647 h 766"/>
              <a:gd name="T36" fmla="*/ 2147483647 w 2880"/>
              <a:gd name="T37" fmla="*/ 2147483647 h 766"/>
              <a:gd name="T38" fmla="*/ 2147483647 w 2880"/>
              <a:gd name="T39" fmla="*/ 2147483647 h 766"/>
              <a:gd name="T40" fmla="*/ 2147483647 w 2880"/>
              <a:gd name="T41" fmla="*/ 2147483647 h 766"/>
              <a:gd name="T42" fmla="*/ 2147483647 w 2880"/>
              <a:gd name="T43" fmla="*/ 2147483647 h 766"/>
              <a:gd name="T44" fmla="*/ 2147483647 w 2880"/>
              <a:gd name="T45" fmla="*/ 2147483647 h 766"/>
              <a:gd name="T46" fmla="*/ 2147483647 w 2880"/>
              <a:gd name="T47" fmla="*/ 2147483647 h 766"/>
              <a:gd name="T48" fmla="*/ 2147483647 w 2880"/>
              <a:gd name="T49" fmla="*/ 2147483647 h 766"/>
              <a:gd name="T50" fmla="*/ 2147483647 w 2880"/>
              <a:gd name="T51" fmla="*/ 2147483647 h 766"/>
              <a:gd name="T52" fmla="*/ 2147483647 w 2880"/>
              <a:gd name="T53" fmla="*/ 2147483647 h 766"/>
              <a:gd name="T54" fmla="*/ 2147483647 w 2880"/>
              <a:gd name="T55" fmla="*/ 2147483647 h 766"/>
              <a:gd name="T56" fmla="*/ 2147483647 w 2880"/>
              <a:gd name="T57" fmla="*/ 2147483647 h 766"/>
              <a:gd name="T58" fmla="*/ 2147483647 w 2880"/>
              <a:gd name="T59" fmla="*/ 2147483647 h 766"/>
              <a:gd name="T60" fmla="*/ 2147483647 w 2880"/>
              <a:gd name="T61" fmla="*/ 2147483647 h 766"/>
              <a:gd name="T62" fmla="*/ 2147483647 w 2880"/>
              <a:gd name="T63" fmla="*/ 2147483647 h 766"/>
              <a:gd name="T64" fmla="*/ 2147483647 w 2880"/>
              <a:gd name="T65" fmla="*/ 2147483647 h 766"/>
              <a:gd name="T66" fmla="*/ 2147483647 w 2880"/>
              <a:gd name="T67" fmla="*/ 2147483647 h 766"/>
              <a:gd name="T68" fmla="*/ 2147483647 w 2880"/>
              <a:gd name="T69" fmla="*/ 2147483647 h 766"/>
              <a:gd name="T70" fmla="*/ 2147483647 w 2880"/>
              <a:gd name="T71" fmla="*/ 2147483647 h 766"/>
              <a:gd name="T72" fmla="*/ 2147483647 w 2880"/>
              <a:gd name="T73" fmla="*/ 2147483647 h 766"/>
              <a:gd name="T74" fmla="*/ 2147483647 w 2880"/>
              <a:gd name="T75" fmla="*/ 2147483647 h 766"/>
              <a:gd name="T76" fmla="*/ 2147483647 w 2880"/>
              <a:gd name="T77" fmla="*/ 2147483647 h 766"/>
              <a:gd name="T78" fmla="*/ 2147483647 w 2880"/>
              <a:gd name="T79" fmla="*/ 2147483647 h 766"/>
              <a:gd name="T80" fmla="*/ 2147483647 w 2880"/>
              <a:gd name="T81" fmla="*/ 2147483647 h 766"/>
              <a:gd name="T82" fmla="*/ 2147483647 w 2880"/>
              <a:gd name="T83" fmla="*/ 2147483647 h 766"/>
              <a:gd name="T84" fmla="*/ 2147483647 w 2880"/>
              <a:gd name="T85" fmla="*/ 2147483647 h 766"/>
              <a:gd name="T86" fmla="*/ 2147483647 w 2880"/>
              <a:gd name="T87" fmla="*/ 2147483647 h 766"/>
              <a:gd name="T88" fmla="*/ 2147483647 w 2880"/>
              <a:gd name="T89" fmla="*/ 2147483647 h 766"/>
              <a:gd name="T90" fmla="*/ 2147483647 w 2880"/>
              <a:gd name="T91" fmla="*/ 2147483647 h 766"/>
              <a:gd name="T92" fmla="*/ 2147483647 w 2880"/>
              <a:gd name="T93" fmla="*/ 2147483647 h 766"/>
              <a:gd name="T94" fmla="*/ 2147483647 w 2880"/>
              <a:gd name="T95" fmla="*/ 2147483647 h 766"/>
              <a:gd name="T96" fmla="*/ 2147483647 w 2880"/>
              <a:gd name="T97" fmla="*/ 2147483647 h 76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2880"/>
              <a:gd name="T148" fmla="*/ 0 h 766"/>
              <a:gd name="T149" fmla="*/ 2880 w 2880"/>
              <a:gd name="T150" fmla="*/ 766 h 76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2880" h="766">
                <a:moveTo>
                  <a:pt x="0" y="700"/>
                </a:moveTo>
                <a:lnTo>
                  <a:pt x="32" y="707"/>
                </a:lnTo>
                <a:lnTo>
                  <a:pt x="56" y="707"/>
                </a:lnTo>
                <a:lnTo>
                  <a:pt x="80" y="693"/>
                </a:lnTo>
                <a:lnTo>
                  <a:pt x="104" y="687"/>
                </a:lnTo>
                <a:lnTo>
                  <a:pt x="128" y="667"/>
                </a:lnTo>
                <a:lnTo>
                  <a:pt x="152" y="647"/>
                </a:lnTo>
                <a:lnTo>
                  <a:pt x="159" y="641"/>
                </a:lnTo>
                <a:lnTo>
                  <a:pt x="175" y="627"/>
                </a:lnTo>
                <a:lnTo>
                  <a:pt x="183" y="614"/>
                </a:lnTo>
                <a:lnTo>
                  <a:pt x="191" y="601"/>
                </a:lnTo>
                <a:lnTo>
                  <a:pt x="199" y="588"/>
                </a:lnTo>
                <a:lnTo>
                  <a:pt x="207" y="575"/>
                </a:lnTo>
                <a:lnTo>
                  <a:pt x="223" y="561"/>
                </a:lnTo>
                <a:lnTo>
                  <a:pt x="231" y="548"/>
                </a:lnTo>
                <a:lnTo>
                  <a:pt x="239" y="535"/>
                </a:lnTo>
                <a:lnTo>
                  <a:pt x="247" y="522"/>
                </a:lnTo>
                <a:lnTo>
                  <a:pt x="255" y="508"/>
                </a:lnTo>
                <a:lnTo>
                  <a:pt x="263" y="495"/>
                </a:lnTo>
                <a:lnTo>
                  <a:pt x="279" y="469"/>
                </a:lnTo>
                <a:lnTo>
                  <a:pt x="295" y="442"/>
                </a:lnTo>
                <a:lnTo>
                  <a:pt x="311" y="423"/>
                </a:lnTo>
                <a:lnTo>
                  <a:pt x="327" y="409"/>
                </a:lnTo>
                <a:lnTo>
                  <a:pt x="335" y="390"/>
                </a:lnTo>
                <a:lnTo>
                  <a:pt x="351" y="383"/>
                </a:lnTo>
                <a:lnTo>
                  <a:pt x="367" y="383"/>
                </a:lnTo>
                <a:lnTo>
                  <a:pt x="383" y="383"/>
                </a:lnTo>
                <a:lnTo>
                  <a:pt x="399" y="396"/>
                </a:lnTo>
                <a:lnTo>
                  <a:pt x="407" y="403"/>
                </a:lnTo>
                <a:lnTo>
                  <a:pt x="415" y="409"/>
                </a:lnTo>
                <a:lnTo>
                  <a:pt x="423" y="423"/>
                </a:lnTo>
                <a:lnTo>
                  <a:pt x="431" y="436"/>
                </a:lnTo>
                <a:lnTo>
                  <a:pt x="439" y="449"/>
                </a:lnTo>
                <a:lnTo>
                  <a:pt x="447" y="469"/>
                </a:lnTo>
                <a:lnTo>
                  <a:pt x="471" y="469"/>
                </a:lnTo>
                <a:lnTo>
                  <a:pt x="487" y="482"/>
                </a:lnTo>
                <a:lnTo>
                  <a:pt x="495" y="495"/>
                </a:lnTo>
                <a:lnTo>
                  <a:pt x="511" y="508"/>
                </a:lnTo>
                <a:lnTo>
                  <a:pt x="519" y="528"/>
                </a:lnTo>
                <a:lnTo>
                  <a:pt x="526" y="542"/>
                </a:lnTo>
                <a:lnTo>
                  <a:pt x="542" y="555"/>
                </a:lnTo>
                <a:lnTo>
                  <a:pt x="550" y="568"/>
                </a:lnTo>
                <a:lnTo>
                  <a:pt x="566" y="575"/>
                </a:lnTo>
                <a:lnTo>
                  <a:pt x="582" y="575"/>
                </a:lnTo>
                <a:lnTo>
                  <a:pt x="598" y="575"/>
                </a:lnTo>
                <a:lnTo>
                  <a:pt x="622" y="555"/>
                </a:lnTo>
                <a:lnTo>
                  <a:pt x="630" y="548"/>
                </a:lnTo>
                <a:lnTo>
                  <a:pt x="638" y="535"/>
                </a:lnTo>
                <a:lnTo>
                  <a:pt x="654" y="522"/>
                </a:lnTo>
                <a:lnTo>
                  <a:pt x="662" y="508"/>
                </a:lnTo>
                <a:lnTo>
                  <a:pt x="670" y="495"/>
                </a:lnTo>
                <a:lnTo>
                  <a:pt x="678" y="475"/>
                </a:lnTo>
                <a:lnTo>
                  <a:pt x="694" y="462"/>
                </a:lnTo>
                <a:lnTo>
                  <a:pt x="702" y="442"/>
                </a:lnTo>
                <a:lnTo>
                  <a:pt x="710" y="423"/>
                </a:lnTo>
                <a:lnTo>
                  <a:pt x="718" y="409"/>
                </a:lnTo>
                <a:lnTo>
                  <a:pt x="734" y="390"/>
                </a:lnTo>
                <a:lnTo>
                  <a:pt x="742" y="376"/>
                </a:lnTo>
                <a:lnTo>
                  <a:pt x="750" y="357"/>
                </a:lnTo>
                <a:lnTo>
                  <a:pt x="766" y="343"/>
                </a:lnTo>
                <a:lnTo>
                  <a:pt x="774" y="330"/>
                </a:lnTo>
                <a:lnTo>
                  <a:pt x="782" y="317"/>
                </a:lnTo>
                <a:lnTo>
                  <a:pt x="798" y="310"/>
                </a:lnTo>
                <a:lnTo>
                  <a:pt x="806" y="304"/>
                </a:lnTo>
                <a:lnTo>
                  <a:pt x="814" y="297"/>
                </a:lnTo>
                <a:lnTo>
                  <a:pt x="830" y="297"/>
                </a:lnTo>
                <a:lnTo>
                  <a:pt x="838" y="304"/>
                </a:lnTo>
                <a:lnTo>
                  <a:pt x="846" y="310"/>
                </a:lnTo>
                <a:lnTo>
                  <a:pt x="862" y="317"/>
                </a:lnTo>
                <a:lnTo>
                  <a:pt x="870" y="337"/>
                </a:lnTo>
                <a:lnTo>
                  <a:pt x="989" y="291"/>
                </a:lnTo>
                <a:lnTo>
                  <a:pt x="997" y="277"/>
                </a:lnTo>
                <a:lnTo>
                  <a:pt x="997" y="264"/>
                </a:lnTo>
                <a:lnTo>
                  <a:pt x="1005" y="251"/>
                </a:lnTo>
                <a:lnTo>
                  <a:pt x="1013" y="231"/>
                </a:lnTo>
                <a:lnTo>
                  <a:pt x="1021" y="218"/>
                </a:lnTo>
                <a:lnTo>
                  <a:pt x="1037" y="198"/>
                </a:lnTo>
                <a:lnTo>
                  <a:pt x="1045" y="185"/>
                </a:lnTo>
                <a:lnTo>
                  <a:pt x="1053" y="165"/>
                </a:lnTo>
                <a:lnTo>
                  <a:pt x="1069" y="152"/>
                </a:lnTo>
                <a:lnTo>
                  <a:pt x="1077" y="139"/>
                </a:lnTo>
                <a:lnTo>
                  <a:pt x="1093" y="119"/>
                </a:lnTo>
                <a:lnTo>
                  <a:pt x="1109" y="106"/>
                </a:lnTo>
                <a:lnTo>
                  <a:pt x="1117" y="93"/>
                </a:lnTo>
                <a:lnTo>
                  <a:pt x="1133" y="79"/>
                </a:lnTo>
                <a:lnTo>
                  <a:pt x="1149" y="66"/>
                </a:lnTo>
                <a:lnTo>
                  <a:pt x="1165" y="53"/>
                </a:lnTo>
                <a:lnTo>
                  <a:pt x="1181" y="40"/>
                </a:lnTo>
                <a:lnTo>
                  <a:pt x="1197" y="33"/>
                </a:lnTo>
                <a:lnTo>
                  <a:pt x="1213" y="20"/>
                </a:lnTo>
                <a:lnTo>
                  <a:pt x="1229" y="13"/>
                </a:lnTo>
                <a:lnTo>
                  <a:pt x="1245" y="7"/>
                </a:lnTo>
                <a:lnTo>
                  <a:pt x="1260" y="0"/>
                </a:lnTo>
                <a:lnTo>
                  <a:pt x="1276" y="0"/>
                </a:lnTo>
                <a:lnTo>
                  <a:pt x="1292" y="0"/>
                </a:lnTo>
                <a:lnTo>
                  <a:pt x="1316" y="20"/>
                </a:lnTo>
                <a:lnTo>
                  <a:pt x="1348" y="46"/>
                </a:lnTo>
                <a:lnTo>
                  <a:pt x="1372" y="73"/>
                </a:lnTo>
                <a:lnTo>
                  <a:pt x="1404" y="99"/>
                </a:lnTo>
                <a:lnTo>
                  <a:pt x="1428" y="126"/>
                </a:lnTo>
                <a:lnTo>
                  <a:pt x="1460" y="152"/>
                </a:lnTo>
                <a:lnTo>
                  <a:pt x="1476" y="165"/>
                </a:lnTo>
                <a:lnTo>
                  <a:pt x="1492" y="172"/>
                </a:lnTo>
                <a:lnTo>
                  <a:pt x="1508" y="185"/>
                </a:lnTo>
                <a:lnTo>
                  <a:pt x="1524" y="198"/>
                </a:lnTo>
                <a:lnTo>
                  <a:pt x="1540" y="205"/>
                </a:lnTo>
                <a:lnTo>
                  <a:pt x="1556" y="211"/>
                </a:lnTo>
                <a:lnTo>
                  <a:pt x="1580" y="218"/>
                </a:lnTo>
                <a:lnTo>
                  <a:pt x="1596" y="225"/>
                </a:lnTo>
                <a:lnTo>
                  <a:pt x="1612" y="231"/>
                </a:lnTo>
                <a:lnTo>
                  <a:pt x="1627" y="231"/>
                </a:lnTo>
                <a:lnTo>
                  <a:pt x="1651" y="231"/>
                </a:lnTo>
                <a:lnTo>
                  <a:pt x="1667" y="231"/>
                </a:lnTo>
                <a:lnTo>
                  <a:pt x="1675" y="218"/>
                </a:lnTo>
                <a:lnTo>
                  <a:pt x="1683" y="205"/>
                </a:lnTo>
                <a:lnTo>
                  <a:pt x="1691" y="198"/>
                </a:lnTo>
                <a:lnTo>
                  <a:pt x="1699" y="192"/>
                </a:lnTo>
                <a:lnTo>
                  <a:pt x="1707" y="185"/>
                </a:lnTo>
                <a:lnTo>
                  <a:pt x="1715" y="185"/>
                </a:lnTo>
                <a:lnTo>
                  <a:pt x="1731" y="178"/>
                </a:lnTo>
                <a:lnTo>
                  <a:pt x="1739" y="178"/>
                </a:lnTo>
                <a:lnTo>
                  <a:pt x="1755" y="185"/>
                </a:lnTo>
                <a:lnTo>
                  <a:pt x="1771" y="198"/>
                </a:lnTo>
                <a:lnTo>
                  <a:pt x="1779" y="211"/>
                </a:lnTo>
                <a:lnTo>
                  <a:pt x="1795" y="225"/>
                </a:lnTo>
                <a:lnTo>
                  <a:pt x="1803" y="238"/>
                </a:lnTo>
                <a:lnTo>
                  <a:pt x="1819" y="258"/>
                </a:lnTo>
                <a:lnTo>
                  <a:pt x="1827" y="271"/>
                </a:lnTo>
                <a:lnTo>
                  <a:pt x="1835" y="297"/>
                </a:lnTo>
                <a:lnTo>
                  <a:pt x="1851" y="330"/>
                </a:lnTo>
                <a:lnTo>
                  <a:pt x="1875" y="350"/>
                </a:lnTo>
                <a:lnTo>
                  <a:pt x="1883" y="363"/>
                </a:lnTo>
                <a:lnTo>
                  <a:pt x="1899" y="370"/>
                </a:lnTo>
                <a:lnTo>
                  <a:pt x="1915" y="370"/>
                </a:lnTo>
                <a:lnTo>
                  <a:pt x="1931" y="370"/>
                </a:lnTo>
                <a:lnTo>
                  <a:pt x="1955" y="370"/>
                </a:lnTo>
                <a:lnTo>
                  <a:pt x="1971" y="357"/>
                </a:lnTo>
                <a:lnTo>
                  <a:pt x="2154" y="304"/>
                </a:lnTo>
                <a:lnTo>
                  <a:pt x="2170" y="317"/>
                </a:lnTo>
                <a:lnTo>
                  <a:pt x="2186" y="337"/>
                </a:lnTo>
                <a:lnTo>
                  <a:pt x="2202" y="357"/>
                </a:lnTo>
                <a:lnTo>
                  <a:pt x="2210" y="383"/>
                </a:lnTo>
                <a:lnTo>
                  <a:pt x="2226" y="409"/>
                </a:lnTo>
                <a:lnTo>
                  <a:pt x="2242" y="436"/>
                </a:lnTo>
                <a:lnTo>
                  <a:pt x="2258" y="462"/>
                </a:lnTo>
                <a:lnTo>
                  <a:pt x="2274" y="482"/>
                </a:lnTo>
                <a:lnTo>
                  <a:pt x="2290" y="489"/>
                </a:lnTo>
                <a:lnTo>
                  <a:pt x="2306" y="495"/>
                </a:lnTo>
                <a:lnTo>
                  <a:pt x="2330" y="495"/>
                </a:lnTo>
                <a:lnTo>
                  <a:pt x="2353" y="475"/>
                </a:lnTo>
                <a:lnTo>
                  <a:pt x="2361" y="469"/>
                </a:lnTo>
                <a:lnTo>
                  <a:pt x="2377" y="442"/>
                </a:lnTo>
                <a:lnTo>
                  <a:pt x="2385" y="423"/>
                </a:lnTo>
                <a:lnTo>
                  <a:pt x="2393" y="396"/>
                </a:lnTo>
                <a:lnTo>
                  <a:pt x="2401" y="370"/>
                </a:lnTo>
                <a:lnTo>
                  <a:pt x="2417" y="343"/>
                </a:lnTo>
                <a:lnTo>
                  <a:pt x="2425" y="317"/>
                </a:lnTo>
                <a:lnTo>
                  <a:pt x="2441" y="297"/>
                </a:lnTo>
                <a:lnTo>
                  <a:pt x="2449" y="291"/>
                </a:lnTo>
                <a:lnTo>
                  <a:pt x="2465" y="284"/>
                </a:lnTo>
                <a:lnTo>
                  <a:pt x="2481" y="284"/>
                </a:lnTo>
                <a:lnTo>
                  <a:pt x="2497" y="310"/>
                </a:lnTo>
                <a:lnTo>
                  <a:pt x="2505" y="317"/>
                </a:lnTo>
                <a:lnTo>
                  <a:pt x="2513" y="337"/>
                </a:lnTo>
                <a:lnTo>
                  <a:pt x="2537" y="363"/>
                </a:lnTo>
                <a:lnTo>
                  <a:pt x="2553" y="383"/>
                </a:lnTo>
                <a:lnTo>
                  <a:pt x="2569" y="409"/>
                </a:lnTo>
                <a:lnTo>
                  <a:pt x="2593" y="436"/>
                </a:lnTo>
                <a:lnTo>
                  <a:pt x="2609" y="456"/>
                </a:lnTo>
                <a:lnTo>
                  <a:pt x="2633" y="469"/>
                </a:lnTo>
                <a:lnTo>
                  <a:pt x="2649" y="469"/>
                </a:lnTo>
                <a:lnTo>
                  <a:pt x="2657" y="469"/>
                </a:lnTo>
                <a:lnTo>
                  <a:pt x="2665" y="462"/>
                </a:lnTo>
                <a:lnTo>
                  <a:pt x="2665" y="456"/>
                </a:lnTo>
                <a:lnTo>
                  <a:pt x="2673" y="442"/>
                </a:lnTo>
                <a:lnTo>
                  <a:pt x="2673" y="423"/>
                </a:lnTo>
                <a:lnTo>
                  <a:pt x="2689" y="403"/>
                </a:lnTo>
                <a:lnTo>
                  <a:pt x="2705" y="403"/>
                </a:lnTo>
                <a:lnTo>
                  <a:pt x="2728" y="423"/>
                </a:lnTo>
                <a:lnTo>
                  <a:pt x="2736" y="436"/>
                </a:lnTo>
                <a:lnTo>
                  <a:pt x="2744" y="449"/>
                </a:lnTo>
                <a:lnTo>
                  <a:pt x="2760" y="469"/>
                </a:lnTo>
                <a:lnTo>
                  <a:pt x="2768" y="482"/>
                </a:lnTo>
                <a:lnTo>
                  <a:pt x="2776" y="502"/>
                </a:lnTo>
                <a:lnTo>
                  <a:pt x="2792" y="528"/>
                </a:lnTo>
                <a:lnTo>
                  <a:pt x="2800" y="548"/>
                </a:lnTo>
                <a:lnTo>
                  <a:pt x="2808" y="568"/>
                </a:lnTo>
                <a:lnTo>
                  <a:pt x="2816" y="594"/>
                </a:lnTo>
                <a:lnTo>
                  <a:pt x="2824" y="614"/>
                </a:lnTo>
                <a:lnTo>
                  <a:pt x="2832" y="641"/>
                </a:lnTo>
                <a:lnTo>
                  <a:pt x="2840" y="660"/>
                </a:lnTo>
                <a:lnTo>
                  <a:pt x="2848" y="680"/>
                </a:lnTo>
                <a:lnTo>
                  <a:pt x="2856" y="700"/>
                </a:lnTo>
                <a:lnTo>
                  <a:pt x="2864" y="720"/>
                </a:lnTo>
                <a:lnTo>
                  <a:pt x="2872" y="740"/>
                </a:lnTo>
                <a:lnTo>
                  <a:pt x="2880" y="753"/>
                </a:lnTo>
                <a:lnTo>
                  <a:pt x="2880" y="766"/>
                </a:lnTo>
              </a:path>
            </a:pathLst>
          </a:custGeom>
          <a:noFill/>
          <a:ln w="63500">
            <a:solidFill>
              <a:schemeClr val="tx1"/>
            </a:solidFill>
            <a:round/>
            <a:headEnd/>
            <a:tailEnd/>
          </a:ln>
        </p:spPr>
        <p:txBody>
          <a:bodyPr/>
          <a:lstStyle/>
          <a:p>
            <a:endParaRPr lang="en-US"/>
          </a:p>
        </p:txBody>
      </p:sp>
      <p:sp>
        <p:nvSpPr>
          <p:cNvPr id="5127" name="Freeform 8"/>
          <p:cNvSpPr>
            <a:spLocks/>
          </p:cNvSpPr>
          <p:nvPr/>
        </p:nvSpPr>
        <p:spPr bwMode="auto">
          <a:xfrm>
            <a:off x="2171700" y="5257800"/>
            <a:ext cx="2595563" cy="1276350"/>
          </a:xfrm>
          <a:custGeom>
            <a:avLst/>
            <a:gdLst>
              <a:gd name="T0" fmla="*/ 2147483647 w 1635"/>
              <a:gd name="T1" fmla="*/ 2147483647 h 502"/>
              <a:gd name="T2" fmla="*/ 2147483647 w 1635"/>
              <a:gd name="T3" fmla="*/ 2147483647 h 502"/>
              <a:gd name="T4" fmla="*/ 2147483647 w 1635"/>
              <a:gd name="T5" fmla="*/ 2147483647 h 502"/>
              <a:gd name="T6" fmla="*/ 2147483647 w 1635"/>
              <a:gd name="T7" fmla="*/ 2147483647 h 502"/>
              <a:gd name="T8" fmla="*/ 2147483647 w 1635"/>
              <a:gd name="T9" fmla="*/ 2147483647 h 502"/>
              <a:gd name="T10" fmla="*/ 2147483647 w 1635"/>
              <a:gd name="T11" fmla="*/ 2147483647 h 502"/>
              <a:gd name="T12" fmla="*/ 2147483647 w 1635"/>
              <a:gd name="T13" fmla="*/ 2147483647 h 502"/>
              <a:gd name="T14" fmla="*/ 2147483647 w 1635"/>
              <a:gd name="T15" fmla="*/ 2147483647 h 502"/>
              <a:gd name="T16" fmla="*/ 2147483647 w 1635"/>
              <a:gd name="T17" fmla="*/ 2147483647 h 502"/>
              <a:gd name="T18" fmla="*/ 2147483647 w 1635"/>
              <a:gd name="T19" fmla="*/ 2147483647 h 502"/>
              <a:gd name="T20" fmla="*/ 2147483647 w 1635"/>
              <a:gd name="T21" fmla="*/ 2147483647 h 502"/>
              <a:gd name="T22" fmla="*/ 2147483647 w 1635"/>
              <a:gd name="T23" fmla="*/ 2147483647 h 502"/>
              <a:gd name="T24" fmla="*/ 2147483647 w 1635"/>
              <a:gd name="T25" fmla="*/ 2147483647 h 502"/>
              <a:gd name="T26" fmla="*/ 2147483647 w 1635"/>
              <a:gd name="T27" fmla="*/ 2147483647 h 502"/>
              <a:gd name="T28" fmla="*/ 2147483647 w 1635"/>
              <a:gd name="T29" fmla="*/ 2147483647 h 502"/>
              <a:gd name="T30" fmla="*/ 2147483647 w 1635"/>
              <a:gd name="T31" fmla="*/ 2147483647 h 502"/>
              <a:gd name="T32" fmla="*/ 2147483647 w 1635"/>
              <a:gd name="T33" fmla="*/ 2147483647 h 502"/>
              <a:gd name="T34" fmla="*/ 2147483647 w 1635"/>
              <a:gd name="T35" fmla="*/ 0 h 502"/>
              <a:gd name="T36" fmla="*/ 2147483647 w 1635"/>
              <a:gd name="T37" fmla="*/ 2147483647 h 502"/>
              <a:gd name="T38" fmla="*/ 2147483647 w 1635"/>
              <a:gd name="T39" fmla="*/ 2147483647 h 502"/>
              <a:gd name="T40" fmla="*/ 2147483647 w 1635"/>
              <a:gd name="T41" fmla="*/ 2147483647 h 502"/>
              <a:gd name="T42" fmla="*/ 2147483647 w 1635"/>
              <a:gd name="T43" fmla="*/ 2147483647 h 502"/>
              <a:gd name="T44" fmla="*/ 2147483647 w 1635"/>
              <a:gd name="T45" fmla="*/ 2147483647 h 502"/>
              <a:gd name="T46" fmla="*/ 2147483647 w 1635"/>
              <a:gd name="T47" fmla="*/ 2147483647 h 502"/>
              <a:gd name="T48" fmla="*/ 2147483647 w 1635"/>
              <a:gd name="T49" fmla="*/ 2147483647 h 502"/>
              <a:gd name="T50" fmla="*/ 2147483647 w 1635"/>
              <a:gd name="T51" fmla="*/ 2147483647 h 502"/>
              <a:gd name="T52" fmla="*/ 2147483647 w 1635"/>
              <a:gd name="T53" fmla="*/ 2147483647 h 502"/>
              <a:gd name="T54" fmla="*/ 2147483647 w 1635"/>
              <a:gd name="T55" fmla="*/ 2147483647 h 502"/>
              <a:gd name="T56" fmla="*/ 2147483647 w 1635"/>
              <a:gd name="T57" fmla="*/ 2147483647 h 502"/>
              <a:gd name="T58" fmla="*/ 2147483647 w 1635"/>
              <a:gd name="T59" fmla="*/ 2147483647 h 502"/>
              <a:gd name="T60" fmla="*/ 2147483647 w 1635"/>
              <a:gd name="T61" fmla="*/ 2147483647 h 502"/>
              <a:gd name="T62" fmla="*/ 2147483647 w 1635"/>
              <a:gd name="T63" fmla="*/ 2147483647 h 502"/>
              <a:gd name="T64" fmla="*/ 2147483647 w 1635"/>
              <a:gd name="T65" fmla="*/ 2147483647 h 502"/>
              <a:gd name="T66" fmla="*/ 2147483647 w 1635"/>
              <a:gd name="T67" fmla="*/ 2147483647 h 502"/>
              <a:gd name="T68" fmla="*/ 2147483647 w 1635"/>
              <a:gd name="T69" fmla="*/ 2147483647 h 502"/>
              <a:gd name="T70" fmla="*/ 2147483647 w 1635"/>
              <a:gd name="T71" fmla="*/ 2147483647 h 502"/>
              <a:gd name="T72" fmla="*/ 2147483647 w 1635"/>
              <a:gd name="T73" fmla="*/ 2147483647 h 502"/>
              <a:gd name="T74" fmla="*/ 2147483647 w 1635"/>
              <a:gd name="T75" fmla="*/ 2147483647 h 502"/>
              <a:gd name="T76" fmla="*/ 2147483647 w 1635"/>
              <a:gd name="T77" fmla="*/ 2147483647 h 502"/>
              <a:gd name="T78" fmla="*/ 2147483647 w 1635"/>
              <a:gd name="T79" fmla="*/ 2147483647 h 502"/>
              <a:gd name="T80" fmla="*/ 2147483647 w 1635"/>
              <a:gd name="T81" fmla="*/ 2147483647 h 502"/>
              <a:gd name="T82" fmla="*/ 2147483647 w 1635"/>
              <a:gd name="T83" fmla="*/ 2147483647 h 502"/>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635"/>
              <a:gd name="T127" fmla="*/ 0 h 502"/>
              <a:gd name="T128" fmla="*/ 1635 w 1635"/>
              <a:gd name="T129" fmla="*/ 502 h 502"/>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635" h="502">
                <a:moveTo>
                  <a:pt x="0" y="496"/>
                </a:moveTo>
                <a:lnTo>
                  <a:pt x="24" y="496"/>
                </a:lnTo>
                <a:lnTo>
                  <a:pt x="40" y="489"/>
                </a:lnTo>
                <a:lnTo>
                  <a:pt x="56" y="482"/>
                </a:lnTo>
                <a:lnTo>
                  <a:pt x="80" y="476"/>
                </a:lnTo>
                <a:lnTo>
                  <a:pt x="96" y="469"/>
                </a:lnTo>
                <a:lnTo>
                  <a:pt x="112" y="456"/>
                </a:lnTo>
                <a:lnTo>
                  <a:pt x="128" y="443"/>
                </a:lnTo>
                <a:lnTo>
                  <a:pt x="152" y="436"/>
                </a:lnTo>
                <a:lnTo>
                  <a:pt x="167" y="423"/>
                </a:lnTo>
                <a:lnTo>
                  <a:pt x="183" y="410"/>
                </a:lnTo>
                <a:lnTo>
                  <a:pt x="199" y="390"/>
                </a:lnTo>
                <a:lnTo>
                  <a:pt x="207" y="377"/>
                </a:lnTo>
                <a:lnTo>
                  <a:pt x="223" y="364"/>
                </a:lnTo>
                <a:lnTo>
                  <a:pt x="239" y="344"/>
                </a:lnTo>
                <a:lnTo>
                  <a:pt x="255" y="324"/>
                </a:lnTo>
                <a:lnTo>
                  <a:pt x="271" y="311"/>
                </a:lnTo>
                <a:lnTo>
                  <a:pt x="287" y="291"/>
                </a:lnTo>
                <a:lnTo>
                  <a:pt x="295" y="271"/>
                </a:lnTo>
                <a:lnTo>
                  <a:pt x="311" y="258"/>
                </a:lnTo>
                <a:lnTo>
                  <a:pt x="327" y="238"/>
                </a:lnTo>
                <a:lnTo>
                  <a:pt x="335" y="218"/>
                </a:lnTo>
                <a:lnTo>
                  <a:pt x="351" y="198"/>
                </a:lnTo>
                <a:lnTo>
                  <a:pt x="367" y="185"/>
                </a:lnTo>
                <a:lnTo>
                  <a:pt x="375" y="165"/>
                </a:lnTo>
                <a:lnTo>
                  <a:pt x="391" y="152"/>
                </a:lnTo>
                <a:lnTo>
                  <a:pt x="407" y="132"/>
                </a:lnTo>
                <a:lnTo>
                  <a:pt x="415" y="119"/>
                </a:lnTo>
                <a:lnTo>
                  <a:pt x="431" y="99"/>
                </a:lnTo>
                <a:lnTo>
                  <a:pt x="447" y="86"/>
                </a:lnTo>
                <a:lnTo>
                  <a:pt x="455" y="73"/>
                </a:lnTo>
                <a:lnTo>
                  <a:pt x="487" y="47"/>
                </a:lnTo>
                <a:lnTo>
                  <a:pt x="511" y="27"/>
                </a:lnTo>
                <a:lnTo>
                  <a:pt x="534" y="14"/>
                </a:lnTo>
                <a:lnTo>
                  <a:pt x="566" y="7"/>
                </a:lnTo>
                <a:lnTo>
                  <a:pt x="598" y="0"/>
                </a:lnTo>
                <a:lnTo>
                  <a:pt x="630" y="7"/>
                </a:lnTo>
                <a:lnTo>
                  <a:pt x="638" y="14"/>
                </a:lnTo>
                <a:lnTo>
                  <a:pt x="654" y="20"/>
                </a:lnTo>
                <a:lnTo>
                  <a:pt x="678" y="33"/>
                </a:lnTo>
                <a:lnTo>
                  <a:pt x="694" y="40"/>
                </a:lnTo>
                <a:lnTo>
                  <a:pt x="710" y="53"/>
                </a:lnTo>
                <a:lnTo>
                  <a:pt x="726" y="73"/>
                </a:lnTo>
                <a:lnTo>
                  <a:pt x="750" y="99"/>
                </a:lnTo>
                <a:lnTo>
                  <a:pt x="774" y="126"/>
                </a:lnTo>
                <a:lnTo>
                  <a:pt x="806" y="146"/>
                </a:lnTo>
                <a:lnTo>
                  <a:pt x="830" y="172"/>
                </a:lnTo>
                <a:lnTo>
                  <a:pt x="854" y="198"/>
                </a:lnTo>
                <a:lnTo>
                  <a:pt x="878" y="218"/>
                </a:lnTo>
                <a:lnTo>
                  <a:pt x="901" y="238"/>
                </a:lnTo>
                <a:lnTo>
                  <a:pt x="925" y="258"/>
                </a:lnTo>
                <a:lnTo>
                  <a:pt x="949" y="278"/>
                </a:lnTo>
                <a:lnTo>
                  <a:pt x="973" y="298"/>
                </a:lnTo>
                <a:lnTo>
                  <a:pt x="997" y="317"/>
                </a:lnTo>
                <a:lnTo>
                  <a:pt x="1021" y="337"/>
                </a:lnTo>
                <a:lnTo>
                  <a:pt x="1053" y="357"/>
                </a:lnTo>
                <a:lnTo>
                  <a:pt x="1077" y="370"/>
                </a:lnTo>
                <a:lnTo>
                  <a:pt x="1101" y="383"/>
                </a:lnTo>
                <a:lnTo>
                  <a:pt x="1133" y="397"/>
                </a:lnTo>
                <a:lnTo>
                  <a:pt x="1157" y="410"/>
                </a:lnTo>
                <a:lnTo>
                  <a:pt x="1189" y="423"/>
                </a:lnTo>
                <a:lnTo>
                  <a:pt x="1205" y="430"/>
                </a:lnTo>
                <a:lnTo>
                  <a:pt x="1221" y="436"/>
                </a:lnTo>
                <a:lnTo>
                  <a:pt x="1237" y="436"/>
                </a:lnTo>
                <a:lnTo>
                  <a:pt x="1253" y="443"/>
                </a:lnTo>
                <a:lnTo>
                  <a:pt x="1268" y="449"/>
                </a:lnTo>
                <a:lnTo>
                  <a:pt x="1284" y="449"/>
                </a:lnTo>
                <a:lnTo>
                  <a:pt x="1300" y="456"/>
                </a:lnTo>
                <a:lnTo>
                  <a:pt x="1324" y="456"/>
                </a:lnTo>
                <a:lnTo>
                  <a:pt x="1340" y="463"/>
                </a:lnTo>
                <a:lnTo>
                  <a:pt x="1356" y="463"/>
                </a:lnTo>
                <a:lnTo>
                  <a:pt x="1380" y="469"/>
                </a:lnTo>
                <a:lnTo>
                  <a:pt x="1396" y="469"/>
                </a:lnTo>
                <a:lnTo>
                  <a:pt x="1420" y="469"/>
                </a:lnTo>
                <a:lnTo>
                  <a:pt x="1436" y="469"/>
                </a:lnTo>
                <a:lnTo>
                  <a:pt x="1452" y="469"/>
                </a:lnTo>
                <a:lnTo>
                  <a:pt x="1476" y="476"/>
                </a:lnTo>
                <a:lnTo>
                  <a:pt x="1492" y="476"/>
                </a:lnTo>
                <a:lnTo>
                  <a:pt x="1516" y="482"/>
                </a:lnTo>
                <a:lnTo>
                  <a:pt x="1532" y="489"/>
                </a:lnTo>
                <a:lnTo>
                  <a:pt x="1556" y="496"/>
                </a:lnTo>
                <a:lnTo>
                  <a:pt x="1572" y="496"/>
                </a:lnTo>
                <a:lnTo>
                  <a:pt x="1596" y="502"/>
                </a:lnTo>
                <a:lnTo>
                  <a:pt x="1612" y="502"/>
                </a:lnTo>
                <a:lnTo>
                  <a:pt x="1635" y="502"/>
                </a:lnTo>
              </a:path>
            </a:pathLst>
          </a:custGeom>
          <a:noFill/>
          <a:ln w="50800">
            <a:solidFill>
              <a:srgbClr val="0000CC"/>
            </a:solidFill>
            <a:round/>
            <a:headEnd/>
            <a:tailEnd/>
          </a:ln>
        </p:spPr>
        <p:txBody>
          <a:bodyPr/>
          <a:lstStyle/>
          <a:p>
            <a:endParaRPr lang="en-US"/>
          </a:p>
        </p:txBody>
      </p:sp>
      <p:sp>
        <p:nvSpPr>
          <p:cNvPr id="5128" name="Freeform 11"/>
          <p:cNvSpPr>
            <a:spLocks/>
          </p:cNvSpPr>
          <p:nvPr/>
        </p:nvSpPr>
        <p:spPr bwMode="auto">
          <a:xfrm>
            <a:off x="2235200" y="4953000"/>
            <a:ext cx="3206750" cy="1574800"/>
          </a:xfrm>
          <a:custGeom>
            <a:avLst/>
            <a:gdLst>
              <a:gd name="T0" fmla="*/ 2147483647 w 2192"/>
              <a:gd name="T1" fmla="*/ 2147483647 h 1138"/>
              <a:gd name="T2" fmla="*/ 2147483647 w 2192"/>
              <a:gd name="T3" fmla="*/ 2147483647 h 1138"/>
              <a:gd name="T4" fmla="*/ 2147483647 w 2192"/>
              <a:gd name="T5" fmla="*/ 2147483647 h 1138"/>
              <a:gd name="T6" fmla="*/ 2147483647 w 2192"/>
              <a:gd name="T7" fmla="*/ 2147483647 h 1138"/>
              <a:gd name="T8" fmla="*/ 2147483647 w 2192"/>
              <a:gd name="T9" fmla="*/ 2147483647 h 1138"/>
              <a:gd name="T10" fmla="*/ 2147483647 w 2192"/>
              <a:gd name="T11" fmla="*/ 2147483647 h 1138"/>
              <a:gd name="T12" fmla="*/ 2147483647 w 2192"/>
              <a:gd name="T13" fmla="*/ 2147483647 h 1138"/>
              <a:gd name="T14" fmla="*/ 2147483647 w 2192"/>
              <a:gd name="T15" fmla="*/ 2147483647 h 1138"/>
              <a:gd name="T16" fmla="*/ 2147483647 w 2192"/>
              <a:gd name="T17" fmla="*/ 2147483647 h 1138"/>
              <a:gd name="T18" fmla="*/ 2147483647 w 2192"/>
              <a:gd name="T19" fmla="*/ 2147483647 h 1138"/>
              <a:gd name="T20" fmla="*/ 2147483647 w 2192"/>
              <a:gd name="T21" fmla="*/ 2147483647 h 1138"/>
              <a:gd name="T22" fmla="*/ 2147483647 w 2192"/>
              <a:gd name="T23" fmla="*/ 2147483647 h 1138"/>
              <a:gd name="T24" fmla="*/ 2147483647 w 2192"/>
              <a:gd name="T25" fmla="*/ 2147483647 h 1138"/>
              <a:gd name="T26" fmla="*/ 2147483647 w 2192"/>
              <a:gd name="T27" fmla="*/ 2147483647 h 1138"/>
              <a:gd name="T28" fmla="*/ 2147483647 w 2192"/>
              <a:gd name="T29" fmla="*/ 2147483647 h 1138"/>
              <a:gd name="T30" fmla="*/ 2147483647 w 2192"/>
              <a:gd name="T31" fmla="*/ 2147483647 h 1138"/>
              <a:gd name="T32" fmla="*/ 2147483647 w 2192"/>
              <a:gd name="T33" fmla="*/ 2147483647 h 1138"/>
              <a:gd name="T34" fmla="*/ 2147483647 w 2192"/>
              <a:gd name="T35" fmla="*/ 2147483647 h 1138"/>
              <a:gd name="T36" fmla="*/ 2147483647 w 2192"/>
              <a:gd name="T37" fmla="*/ 2147483647 h 1138"/>
              <a:gd name="T38" fmla="*/ 2147483647 w 2192"/>
              <a:gd name="T39" fmla="*/ 2147483647 h 1138"/>
              <a:gd name="T40" fmla="*/ 2147483647 w 2192"/>
              <a:gd name="T41" fmla="*/ 2147483647 h 1138"/>
              <a:gd name="T42" fmla="*/ 2147483647 w 2192"/>
              <a:gd name="T43" fmla="*/ 2147483647 h 1138"/>
              <a:gd name="T44" fmla="*/ 2147483647 w 2192"/>
              <a:gd name="T45" fmla="*/ 2147483647 h 1138"/>
              <a:gd name="T46" fmla="*/ 2147483647 w 2192"/>
              <a:gd name="T47" fmla="*/ 2147483647 h 1138"/>
              <a:gd name="T48" fmla="*/ 2147483647 w 2192"/>
              <a:gd name="T49" fmla="*/ 2147483647 h 1138"/>
              <a:gd name="T50" fmla="*/ 2147483647 w 2192"/>
              <a:gd name="T51" fmla="*/ 2147483647 h 1138"/>
              <a:gd name="T52" fmla="*/ 2147483647 w 2192"/>
              <a:gd name="T53" fmla="*/ 2147483647 h 1138"/>
              <a:gd name="T54" fmla="*/ 2147483647 w 2192"/>
              <a:gd name="T55" fmla="*/ 2147483647 h 1138"/>
              <a:gd name="T56" fmla="*/ 2147483647 w 2192"/>
              <a:gd name="T57" fmla="*/ 0 h 1138"/>
              <a:gd name="T58" fmla="*/ 2147483647 w 2192"/>
              <a:gd name="T59" fmla="*/ 2147483647 h 1138"/>
              <a:gd name="T60" fmla="*/ 2147483647 w 2192"/>
              <a:gd name="T61" fmla="*/ 2147483647 h 1138"/>
              <a:gd name="T62" fmla="*/ 2147483647 w 2192"/>
              <a:gd name="T63" fmla="*/ 2147483647 h 1138"/>
              <a:gd name="T64" fmla="*/ 2147483647 w 2192"/>
              <a:gd name="T65" fmla="*/ 2147483647 h 1138"/>
              <a:gd name="T66" fmla="*/ 2147483647 w 2192"/>
              <a:gd name="T67" fmla="*/ 2147483647 h 1138"/>
              <a:gd name="T68" fmla="*/ 2147483647 w 2192"/>
              <a:gd name="T69" fmla="*/ 2147483647 h 1138"/>
              <a:gd name="T70" fmla="*/ 2147483647 w 2192"/>
              <a:gd name="T71" fmla="*/ 2147483647 h 1138"/>
              <a:gd name="T72" fmla="*/ 2147483647 w 2192"/>
              <a:gd name="T73" fmla="*/ 2147483647 h 1138"/>
              <a:gd name="T74" fmla="*/ 2147483647 w 2192"/>
              <a:gd name="T75" fmla="*/ 2147483647 h 1138"/>
              <a:gd name="T76" fmla="*/ 2147483647 w 2192"/>
              <a:gd name="T77" fmla="*/ 2147483647 h 1138"/>
              <a:gd name="T78" fmla="*/ 2147483647 w 2192"/>
              <a:gd name="T79" fmla="*/ 2147483647 h 1138"/>
              <a:gd name="T80" fmla="*/ 2147483647 w 2192"/>
              <a:gd name="T81" fmla="*/ 2147483647 h 1138"/>
              <a:gd name="T82" fmla="*/ 2147483647 w 2192"/>
              <a:gd name="T83" fmla="*/ 2147483647 h 1138"/>
              <a:gd name="T84" fmla="*/ 2147483647 w 2192"/>
              <a:gd name="T85" fmla="*/ 2147483647 h 1138"/>
              <a:gd name="T86" fmla="*/ 2147483647 w 2192"/>
              <a:gd name="T87" fmla="*/ 2147483647 h 1138"/>
              <a:gd name="T88" fmla="*/ 2147483647 w 2192"/>
              <a:gd name="T89" fmla="*/ 2147483647 h 1138"/>
              <a:gd name="T90" fmla="*/ 2147483647 w 2192"/>
              <a:gd name="T91" fmla="*/ 2147483647 h 1138"/>
              <a:gd name="T92" fmla="*/ 2147483647 w 2192"/>
              <a:gd name="T93" fmla="*/ 2147483647 h 1138"/>
              <a:gd name="T94" fmla="*/ 2147483647 w 2192"/>
              <a:gd name="T95" fmla="*/ 2147483647 h 1138"/>
              <a:gd name="T96" fmla="*/ 2147483647 w 2192"/>
              <a:gd name="T97" fmla="*/ 2147483647 h 1138"/>
              <a:gd name="T98" fmla="*/ 2147483647 w 2192"/>
              <a:gd name="T99" fmla="*/ 2147483647 h 1138"/>
              <a:gd name="T100" fmla="*/ 2147483647 w 2192"/>
              <a:gd name="T101" fmla="*/ 2147483647 h 1138"/>
              <a:gd name="T102" fmla="*/ 2147483647 w 2192"/>
              <a:gd name="T103" fmla="*/ 2147483647 h 1138"/>
              <a:gd name="T104" fmla="*/ 2147483647 w 2192"/>
              <a:gd name="T105" fmla="*/ 2147483647 h 1138"/>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192"/>
              <a:gd name="T160" fmla="*/ 0 h 1138"/>
              <a:gd name="T161" fmla="*/ 2192 w 2192"/>
              <a:gd name="T162" fmla="*/ 1138 h 1138"/>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192" h="1138">
                <a:moveTo>
                  <a:pt x="0" y="1136"/>
                </a:moveTo>
                <a:lnTo>
                  <a:pt x="24" y="1136"/>
                </a:lnTo>
                <a:lnTo>
                  <a:pt x="40" y="1136"/>
                </a:lnTo>
                <a:lnTo>
                  <a:pt x="64" y="1129"/>
                </a:lnTo>
                <a:lnTo>
                  <a:pt x="80" y="1129"/>
                </a:lnTo>
                <a:lnTo>
                  <a:pt x="104" y="1129"/>
                </a:lnTo>
                <a:lnTo>
                  <a:pt x="120" y="1129"/>
                </a:lnTo>
                <a:lnTo>
                  <a:pt x="143" y="1122"/>
                </a:lnTo>
                <a:lnTo>
                  <a:pt x="159" y="1122"/>
                </a:lnTo>
                <a:lnTo>
                  <a:pt x="183" y="1116"/>
                </a:lnTo>
                <a:lnTo>
                  <a:pt x="199" y="1116"/>
                </a:lnTo>
                <a:lnTo>
                  <a:pt x="223" y="1109"/>
                </a:lnTo>
                <a:lnTo>
                  <a:pt x="247" y="1109"/>
                </a:lnTo>
                <a:lnTo>
                  <a:pt x="263" y="1103"/>
                </a:lnTo>
                <a:lnTo>
                  <a:pt x="287" y="1103"/>
                </a:lnTo>
                <a:lnTo>
                  <a:pt x="303" y="1096"/>
                </a:lnTo>
                <a:lnTo>
                  <a:pt x="327" y="1089"/>
                </a:lnTo>
                <a:lnTo>
                  <a:pt x="343" y="1083"/>
                </a:lnTo>
                <a:lnTo>
                  <a:pt x="367" y="1083"/>
                </a:lnTo>
                <a:lnTo>
                  <a:pt x="383" y="1076"/>
                </a:lnTo>
                <a:lnTo>
                  <a:pt x="407" y="1070"/>
                </a:lnTo>
                <a:lnTo>
                  <a:pt x="423" y="1063"/>
                </a:lnTo>
                <a:lnTo>
                  <a:pt x="447" y="1056"/>
                </a:lnTo>
                <a:lnTo>
                  <a:pt x="463" y="1050"/>
                </a:lnTo>
                <a:lnTo>
                  <a:pt x="487" y="1043"/>
                </a:lnTo>
                <a:lnTo>
                  <a:pt x="502" y="1037"/>
                </a:lnTo>
                <a:lnTo>
                  <a:pt x="518" y="1030"/>
                </a:lnTo>
                <a:lnTo>
                  <a:pt x="542" y="1023"/>
                </a:lnTo>
                <a:lnTo>
                  <a:pt x="558" y="1017"/>
                </a:lnTo>
                <a:lnTo>
                  <a:pt x="574" y="1004"/>
                </a:lnTo>
                <a:lnTo>
                  <a:pt x="598" y="997"/>
                </a:lnTo>
                <a:lnTo>
                  <a:pt x="614" y="990"/>
                </a:lnTo>
                <a:lnTo>
                  <a:pt x="630" y="977"/>
                </a:lnTo>
                <a:lnTo>
                  <a:pt x="646" y="971"/>
                </a:lnTo>
                <a:lnTo>
                  <a:pt x="670" y="964"/>
                </a:lnTo>
                <a:lnTo>
                  <a:pt x="686" y="951"/>
                </a:lnTo>
                <a:lnTo>
                  <a:pt x="702" y="944"/>
                </a:lnTo>
                <a:lnTo>
                  <a:pt x="718" y="931"/>
                </a:lnTo>
                <a:lnTo>
                  <a:pt x="734" y="918"/>
                </a:lnTo>
                <a:lnTo>
                  <a:pt x="750" y="911"/>
                </a:lnTo>
                <a:lnTo>
                  <a:pt x="766" y="898"/>
                </a:lnTo>
                <a:lnTo>
                  <a:pt x="782" y="885"/>
                </a:lnTo>
                <a:lnTo>
                  <a:pt x="798" y="878"/>
                </a:lnTo>
                <a:lnTo>
                  <a:pt x="814" y="865"/>
                </a:lnTo>
                <a:lnTo>
                  <a:pt x="822" y="852"/>
                </a:lnTo>
                <a:lnTo>
                  <a:pt x="838" y="838"/>
                </a:lnTo>
                <a:lnTo>
                  <a:pt x="854" y="825"/>
                </a:lnTo>
                <a:lnTo>
                  <a:pt x="861" y="812"/>
                </a:lnTo>
                <a:lnTo>
                  <a:pt x="877" y="799"/>
                </a:lnTo>
                <a:lnTo>
                  <a:pt x="885" y="786"/>
                </a:lnTo>
                <a:lnTo>
                  <a:pt x="901" y="772"/>
                </a:lnTo>
                <a:lnTo>
                  <a:pt x="917" y="753"/>
                </a:lnTo>
                <a:lnTo>
                  <a:pt x="925" y="739"/>
                </a:lnTo>
                <a:lnTo>
                  <a:pt x="941" y="720"/>
                </a:lnTo>
                <a:lnTo>
                  <a:pt x="949" y="700"/>
                </a:lnTo>
                <a:lnTo>
                  <a:pt x="965" y="680"/>
                </a:lnTo>
                <a:lnTo>
                  <a:pt x="973" y="654"/>
                </a:lnTo>
                <a:lnTo>
                  <a:pt x="989" y="634"/>
                </a:lnTo>
                <a:lnTo>
                  <a:pt x="1005" y="607"/>
                </a:lnTo>
                <a:lnTo>
                  <a:pt x="1013" y="588"/>
                </a:lnTo>
                <a:lnTo>
                  <a:pt x="1029" y="561"/>
                </a:lnTo>
                <a:lnTo>
                  <a:pt x="1037" y="535"/>
                </a:lnTo>
                <a:lnTo>
                  <a:pt x="1053" y="508"/>
                </a:lnTo>
                <a:lnTo>
                  <a:pt x="1069" y="489"/>
                </a:lnTo>
                <a:lnTo>
                  <a:pt x="1077" y="462"/>
                </a:lnTo>
                <a:lnTo>
                  <a:pt x="1093" y="436"/>
                </a:lnTo>
                <a:lnTo>
                  <a:pt x="1101" y="409"/>
                </a:lnTo>
                <a:lnTo>
                  <a:pt x="1117" y="383"/>
                </a:lnTo>
                <a:lnTo>
                  <a:pt x="1133" y="357"/>
                </a:lnTo>
                <a:lnTo>
                  <a:pt x="1141" y="330"/>
                </a:lnTo>
                <a:lnTo>
                  <a:pt x="1157" y="304"/>
                </a:lnTo>
                <a:lnTo>
                  <a:pt x="1165" y="284"/>
                </a:lnTo>
                <a:lnTo>
                  <a:pt x="1181" y="257"/>
                </a:lnTo>
                <a:lnTo>
                  <a:pt x="1189" y="231"/>
                </a:lnTo>
                <a:lnTo>
                  <a:pt x="1205" y="211"/>
                </a:lnTo>
                <a:lnTo>
                  <a:pt x="1213" y="191"/>
                </a:lnTo>
                <a:lnTo>
                  <a:pt x="1228" y="165"/>
                </a:lnTo>
                <a:lnTo>
                  <a:pt x="1236" y="145"/>
                </a:lnTo>
                <a:lnTo>
                  <a:pt x="1252" y="125"/>
                </a:lnTo>
                <a:lnTo>
                  <a:pt x="1260" y="106"/>
                </a:lnTo>
                <a:lnTo>
                  <a:pt x="1268" y="92"/>
                </a:lnTo>
                <a:lnTo>
                  <a:pt x="1284" y="73"/>
                </a:lnTo>
                <a:lnTo>
                  <a:pt x="1292" y="59"/>
                </a:lnTo>
                <a:lnTo>
                  <a:pt x="1300" y="46"/>
                </a:lnTo>
                <a:lnTo>
                  <a:pt x="1316" y="33"/>
                </a:lnTo>
                <a:lnTo>
                  <a:pt x="1332" y="13"/>
                </a:lnTo>
                <a:lnTo>
                  <a:pt x="1348" y="0"/>
                </a:lnTo>
                <a:lnTo>
                  <a:pt x="1364" y="0"/>
                </a:lnTo>
                <a:lnTo>
                  <a:pt x="1380" y="0"/>
                </a:lnTo>
                <a:lnTo>
                  <a:pt x="1388" y="7"/>
                </a:lnTo>
                <a:lnTo>
                  <a:pt x="1388" y="13"/>
                </a:lnTo>
                <a:lnTo>
                  <a:pt x="1396" y="20"/>
                </a:lnTo>
                <a:lnTo>
                  <a:pt x="1404" y="33"/>
                </a:lnTo>
                <a:lnTo>
                  <a:pt x="1412" y="46"/>
                </a:lnTo>
                <a:lnTo>
                  <a:pt x="1420" y="66"/>
                </a:lnTo>
                <a:lnTo>
                  <a:pt x="1428" y="79"/>
                </a:lnTo>
                <a:lnTo>
                  <a:pt x="1436" y="99"/>
                </a:lnTo>
                <a:lnTo>
                  <a:pt x="1436" y="119"/>
                </a:lnTo>
                <a:lnTo>
                  <a:pt x="1444" y="132"/>
                </a:lnTo>
                <a:lnTo>
                  <a:pt x="1452" y="152"/>
                </a:lnTo>
                <a:lnTo>
                  <a:pt x="1452" y="172"/>
                </a:lnTo>
                <a:lnTo>
                  <a:pt x="1460" y="185"/>
                </a:lnTo>
                <a:lnTo>
                  <a:pt x="1460" y="205"/>
                </a:lnTo>
                <a:lnTo>
                  <a:pt x="1468" y="218"/>
                </a:lnTo>
                <a:lnTo>
                  <a:pt x="1468" y="238"/>
                </a:lnTo>
                <a:lnTo>
                  <a:pt x="1476" y="251"/>
                </a:lnTo>
                <a:lnTo>
                  <a:pt x="1476" y="271"/>
                </a:lnTo>
                <a:lnTo>
                  <a:pt x="1484" y="291"/>
                </a:lnTo>
                <a:lnTo>
                  <a:pt x="1484" y="304"/>
                </a:lnTo>
                <a:lnTo>
                  <a:pt x="1492" y="324"/>
                </a:lnTo>
                <a:lnTo>
                  <a:pt x="1492" y="337"/>
                </a:lnTo>
                <a:lnTo>
                  <a:pt x="1492" y="357"/>
                </a:lnTo>
                <a:lnTo>
                  <a:pt x="1500" y="370"/>
                </a:lnTo>
                <a:lnTo>
                  <a:pt x="1500" y="390"/>
                </a:lnTo>
                <a:lnTo>
                  <a:pt x="1508" y="403"/>
                </a:lnTo>
                <a:lnTo>
                  <a:pt x="1508" y="423"/>
                </a:lnTo>
                <a:lnTo>
                  <a:pt x="1516" y="436"/>
                </a:lnTo>
                <a:lnTo>
                  <a:pt x="1516" y="456"/>
                </a:lnTo>
                <a:lnTo>
                  <a:pt x="1516" y="469"/>
                </a:lnTo>
                <a:lnTo>
                  <a:pt x="1524" y="489"/>
                </a:lnTo>
                <a:lnTo>
                  <a:pt x="1524" y="502"/>
                </a:lnTo>
                <a:lnTo>
                  <a:pt x="1532" y="522"/>
                </a:lnTo>
                <a:lnTo>
                  <a:pt x="1540" y="535"/>
                </a:lnTo>
                <a:lnTo>
                  <a:pt x="1540" y="548"/>
                </a:lnTo>
                <a:lnTo>
                  <a:pt x="1548" y="568"/>
                </a:lnTo>
                <a:lnTo>
                  <a:pt x="1556" y="581"/>
                </a:lnTo>
                <a:lnTo>
                  <a:pt x="1556" y="601"/>
                </a:lnTo>
                <a:lnTo>
                  <a:pt x="1564" y="614"/>
                </a:lnTo>
                <a:lnTo>
                  <a:pt x="1572" y="634"/>
                </a:lnTo>
                <a:lnTo>
                  <a:pt x="1580" y="647"/>
                </a:lnTo>
                <a:lnTo>
                  <a:pt x="1587" y="660"/>
                </a:lnTo>
                <a:lnTo>
                  <a:pt x="1595" y="680"/>
                </a:lnTo>
                <a:lnTo>
                  <a:pt x="1603" y="693"/>
                </a:lnTo>
                <a:lnTo>
                  <a:pt x="1611" y="706"/>
                </a:lnTo>
                <a:lnTo>
                  <a:pt x="1627" y="726"/>
                </a:lnTo>
                <a:lnTo>
                  <a:pt x="1635" y="739"/>
                </a:lnTo>
                <a:lnTo>
                  <a:pt x="1643" y="753"/>
                </a:lnTo>
                <a:lnTo>
                  <a:pt x="1659" y="772"/>
                </a:lnTo>
                <a:lnTo>
                  <a:pt x="1675" y="786"/>
                </a:lnTo>
                <a:lnTo>
                  <a:pt x="1683" y="799"/>
                </a:lnTo>
                <a:lnTo>
                  <a:pt x="1699" y="819"/>
                </a:lnTo>
                <a:lnTo>
                  <a:pt x="1715" y="832"/>
                </a:lnTo>
                <a:lnTo>
                  <a:pt x="1731" y="852"/>
                </a:lnTo>
                <a:lnTo>
                  <a:pt x="1755" y="871"/>
                </a:lnTo>
                <a:lnTo>
                  <a:pt x="1771" y="885"/>
                </a:lnTo>
                <a:lnTo>
                  <a:pt x="1787" y="905"/>
                </a:lnTo>
                <a:lnTo>
                  <a:pt x="1811" y="924"/>
                </a:lnTo>
                <a:lnTo>
                  <a:pt x="1827" y="938"/>
                </a:lnTo>
                <a:lnTo>
                  <a:pt x="1843" y="957"/>
                </a:lnTo>
                <a:lnTo>
                  <a:pt x="1859" y="977"/>
                </a:lnTo>
                <a:lnTo>
                  <a:pt x="1883" y="990"/>
                </a:lnTo>
                <a:lnTo>
                  <a:pt x="1899" y="1010"/>
                </a:lnTo>
                <a:lnTo>
                  <a:pt x="1915" y="1023"/>
                </a:lnTo>
                <a:lnTo>
                  <a:pt x="1939" y="1037"/>
                </a:lnTo>
                <a:lnTo>
                  <a:pt x="1954" y="1056"/>
                </a:lnTo>
                <a:lnTo>
                  <a:pt x="1978" y="1070"/>
                </a:lnTo>
                <a:lnTo>
                  <a:pt x="1994" y="1083"/>
                </a:lnTo>
                <a:lnTo>
                  <a:pt x="2018" y="1096"/>
                </a:lnTo>
                <a:lnTo>
                  <a:pt x="2093" y="1126"/>
                </a:lnTo>
                <a:lnTo>
                  <a:pt x="2192" y="1138"/>
                </a:lnTo>
              </a:path>
            </a:pathLst>
          </a:custGeom>
          <a:noFill/>
          <a:ln w="50800">
            <a:solidFill>
              <a:srgbClr val="00CC00"/>
            </a:solidFill>
            <a:round/>
            <a:headEnd/>
            <a:tailEnd/>
          </a:ln>
        </p:spPr>
        <p:txBody>
          <a:bodyPr/>
          <a:lstStyle/>
          <a:p>
            <a:endParaRPr lang="en-US"/>
          </a:p>
        </p:txBody>
      </p:sp>
      <p:sp>
        <p:nvSpPr>
          <p:cNvPr id="5129" name="Freeform 14"/>
          <p:cNvSpPr>
            <a:spLocks/>
          </p:cNvSpPr>
          <p:nvPr/>
        </p:nvSpPr>
        <p:spPr bwMode="auto">
          <a:xfrm>
            <a:off x="2514600" y="4821238"/>
            <a:ext cx="3951288" cy="1714500"/>
          </a:xfrm>
          <a:custGeom>
            <a:avLst/>
            <a:gdLst>
              <a:gd name="T0" fmla="*/ 2147483647 w 2489"/>
              <a:gd name="T1" fmla="*/ 2147483647 h 1080"/>
              <a:gd name="T2" fmla="*/ 2147483647 w 2489"/>
              <a:gd name="T3" fmla="*/ 2147483647 h 1080"/>
              <a:gd name="T4" fmla="*/ 2147483647 w 2489"/>
              <a:gd name="T5" fmla="*/ 2147483647 h 1080"/>
              <a:gd name="T6" fmla="*/ 2147483647 w 2489"/>
              <a:gd name="T7" fmla="*/ 2147483647 h 1080"/>
              <a:gd name="T8" fmla="*/ 2147483647 w 2489"/>
              <a:gd name="T9" fmla="*/ 2147483647 h 1080"/>
              <a:gd name="T10" fmla="*/ 2147483647 w 2489"/>
              <a:gd name="T11" fmla="*/ 2147483647 h 1080"/>
              <a:gd name="T12" fmla="*/ 2147483647 w 2489"/>
              <a:gd name="T13" fmla="*/ 2147483647 h 1080"/>
              <a:gd name="T14" fmla="*/ 2147483647 w 2489"/>
              <a:gd name="T15" fmla="*/ 2147483647 h 1080"/>
              <a:gd name="T16" fmla="*/ 2147483647 w 2489"/>
              <a:gd name="T17" fmla="*/ 2147483647 h 1080"/>
              <a:gd name="T18" fmla="*/ 2147483647 w 2489"/>
              <a:gd name="T19" fmla="*/ 2147483647 h 1080"/>
              <a:gd name="T20" fmla="*/ 2147483647 w 2489"/>
              <a:gd name="T21" fmla="*/ 2147483647 h 1080"/>
              <a:gd name="T22" fmla="*/ 2147483647 w 2489"/>
              <a:gd name="T23" fmla="*/ 2147483647 h 1080"/>
              <a:gd name="T24" fmla="*/ 2147483647 w 2489"/>
              <a:gd name="T25" fmla="*/ 2147483647 h 1080"/>
              <a:gd name="T26" fmla="*/ 2147483647 w 2489"/>
              <a:gd name="T27" fmla="*/ 2147483647 h 1080"/>
              <a:gd name="T28" fmla="*/ 2147483647 w 2489"/>
              <a:gd name="T29" fmla="*/ 2147483647 h 1080"/>
              <a:gd name="T30" fmla="*/ 2147483647 w 2489"/>
              <a:gd name="T31" fmla="*/ 2147483647 h 1080"/>
              <a:gd name="T32" fmla="*/ 2147483647 w 2489"/>
              <a:gd name="T33" fmla="*/ 2147483647 h 1080"/>
              <a:gd name="T34" fmla="*/ 2147483647 w 2489"/>
              <a:gd name="T35" fmla="*/ 2147483647 h 1080"/>
              <a:gd name="T36" fmla="*/ 2147483647 w 2489"/>
              <a:gd name="T37" fmla="*/ 2147483647 h 1080"/>
              <a:gd name="T38" fmla="*/ 2147483647 w 2489"/>
              <a:gd name="T39" fmla="*/ 2147483647 h 1080"/>
              <a:gd name="T40" fmla="*/ 2147483647 w 2489"/>
              <a:gd name="T41" fmla="*/ 2147483647 h 1080"/>
              <a:gd name="T42" fmla="*/ 2147483647 w 2489"/>
              <a:gd name="T43" fmla="*/ 2147483647 h 1080"/>
              <a:gd name="T44" fmla="*/ 2147483647 w 2489"/>
              <a:gd name="T45" fmla="*/ 2147483647 h 1080"/>
              <a:gd name="T46" fmla="*/ 2147483647 w 2489"/>
              <a:gd name="T47" fmla="*/ 2147483647 h 1080"/>
              <a:gd name="T48" fmla="*/ 2147483647 w 2489"/>
              <a:gd name="T49" fmla="*/ 2147483647 h 1080"/>
              <a:gd name="T50" fmla="*/ 2147483647 w 2489"/>
              <a:gd name="T51" fmla="*/ 2147483647 h 1080"/>
              <a:gd name="T52" fmla="*/ 2147483647 w 2489"/>
              <a:gd name="T53" fmla="*/ 2147483647 h 1080"/>
              <a:gd name="T54" fmla="*/ 2147483647 w 2489"/>
              <a:gd name="T55" fmla="*/ 2147483647 h 1080"/>
              <a:gd name="T56" fmla="*/ 2147483647 w 2489"/>
              <a:gd name="T57" fmla="*/ 2147483647 h 1080"/>
              <a:gd name="T58" fmla="*/ 2147483647 w 2489"/>
              <a:gd name="T59" fmla="*/ 2147483647 h 1080"/>
              <a:gd name="T60" fmla="*/ 2147483647 w 2489"/>
              <a:gd name="T61" fmla="*/ 2147483647 h 1080"/>
              <a:gd name="T62" fmla="*/ 2147483647 w 2489"/>
              <a:gd name="T63" fmla="*/ 2147483647 h 1080"/>
              <a:gd name="T64" fmla="*/ 2147483647 w 2489"/>
              <a:gd name="T65" fmla="*/ 2147483647 h 1080"/>
              <a:gd name="T66" fmla="*/ 2147483647 w 2489"/>
              <a:gd name="T67" fmla="*/ 2147483647 h 1080"/>
              <a:gd name="T68" fmla="*/ 2147483647 w 2489"/>
              <a:gd name="T69" fmla="*/ 0 h 1080"/>
              <a:gd name="T70" fmla="*/ 2147483647 w 2489"/>
              <a:gd name="T71" fmla="*/ 2147483647 h 1080"/>
              <a:gd name="T72" fmla="*/ 2147483647 w 2489"/>
              <a:gd name="T73" fmla="*/ 2147483647 h 1080"/>
              <a:gd name="T74" fmla="*/ 2147483647 w 2489"/>
              <a:gd name="T75" fmla="*/ 2147483647 h 1080"/>
              <a:gd name="T76" fmla="*/ 2147483647 w 2489"/>
              <a:gd name="T77" fmla="*/ 2147483647 h 1080"/>
              <a:gd name="T78" fmla="*/ 2147483647 w 2489"/>
              <a:gd name="T79" fmla="*/ 2147483647 h 1080"/>
              <a:gd name="T80" fmla="*/ 2147483647 w 2489"/>
              <a:gd name="T81" fmla="*/ 2147483647 h 1080"/>
              <a:gd name="T82" fmla="*/ 2147483647 w 2489"/>
              <a:gd name="T83" fmla="*/ 2147483647 h 1080"/>
              <a:gd name="T84" fmla="*/ 2147483647 w 2489"/>
              <a:gd name="T85" fmla="*/ 2147483647 h 1080"/>
              <a:gd name="T86" fmla="*/ 2147483647 w 2489"/>
              <a:gd name="T87" fmla="*/ 2147483647 h 1080"/>
              <a:gd name="T88" fmla="*/ 2147483647 w 2489"/>
              <a:gd name="T89" fmla="*/ 2147483647 h 1080"/>
              <a:gd name="T90" fmla="*/ 2147483647 w 2489"/>
              <a:gd name="T91" fmla="*/ 2147483647 h 1080"/>
              <a:gd name="T92" fmla="*/ 2147483647 w 2489"/>
              <a:gd name="T93" fmla="*/ 2147483647 h 1080"/>
              <a:gd name="T94" fmla="*/ 2147483647 w 2489"/>
              <a:gd name="T95" fmla="*/ 2147483647 h 1080"/>
              <a:gd name="T96" fmla="*/ 2147483647 w 2489"/>
              <a:gd name="T97" fmla="*/ 2147483647 h 1080"/>
              <a:gd name="T98" fmla="*/ 2147483647 w 2489"/>
              <a:gd name="T99" fmla="*/ 2147483647 h 1080"/>
              <a:gd name="T100" fmla="*/ 2147483647 w 2489"/>
              <a:gd name="T101" fmla="*/ 2147483647 h 1080"/>
              <a:gd name="T102" fmla="*/ 2147483647 w 2489"/>
              <a:gd name="T103" fmla="*/ 2147483647 h 1080"/>
              <a:gd name="T104" fmla="*/ 2147483647 w 2489"/>
              <a:gd name="T105" fmla="*/ 2147483647 h 1080"/>
              <a:gd name="T106" fmla="*/ 2147483647 w 2489"/>
              <a:gd name="T107" fmla="*/ 2147483647 h 1080"/>
              <a:gd name="T108" fmla="*/ 2147483647 w 2489"/>
              <a:gd name="T109" fmla="*/ 2147483647 h 1080"/>
              <a:gd name="T110" fmla="*/ 2147483647 w 2489"/>
              <a:gd name="T111" fmla="*/ 2147483647 h 10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89"/>
              <a:gd name="T169" fmla="*/ 0 h 1080"/>
              <a:gd name="T170" fmla="*/ 2489 w 2489"/>
              <a:gd name="T171" fmla="*/ 1080 h 1080"/>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89" h="1080">
                <a:moveTo>
                  <a:pt x="0" y="1080"/>
                </a:moveTo>
                <a:lnTo>
                  <a:pt x="24" y="1080"/>
                </a:lnTo>
                <a:lnTo>
                  <a:pt x="48" y="1080"/>
                </a:lnTo>
                <a:lnTo>
                  <a:pt x="72" y="1080"/>
                </a:lnTo>
                <a:lnTo>
                  <a:pt x="88" y="1080"/>
                </a:lnTo>
                <a:lnTo>
                  <a:pt x="112" y="1080"/>
                </a:lnTo>
                <a:lnTo>
                  <a:pt x="136" y="1080"/>
                </a:lnTo>
                <a:lnTo>
                  <a:pt x="160" y="1080"/>
                </a:lnTo>
                <a:lnTo>
                  <a:pt x="176" y="1080"/>
                </a:lnTo>
                <a:lnTo>
                  <a:pt x="200" y="1080"/>
                </a:lnTo>
                <a:lnTo>
                  <a:pt x="224" y="1080"/>
                </a:lnTo>
                <a:lnTo>
                  <a:pt x="240" y="1075"/>
                </a:lnTo>
                <a:lnTo>
                  <a:pt x="263" y="1075"/>
                </a:lnTo>
                <a:lnTo>
                  <a:pt x="287" y="1075"/>
                </a:lnTo>
                <a:lnTo>
                  <a:pt x="303" y="1068"/>
                </a:lnTo>
                <a:lnTo>
                  <a:pt x="327" y="1068"/>
                </a:lnTo>
                <a:lnTo>
                  <a:pt x="351" y="1062"/>
                </a:lnTo>
                <a:lnTo>
                  <a:pt x="367" y="1062"/>
                </a:lnTo>
                <a:lnTo>
                  <a:pt x="391" y="1056"/>
                </a:lnTo>
                <a:lnTo>
                  <a:pt x="407" y="1050"/>
                </a:lnTo>
                <a:lnTo>
                  <a:pt x="431" y="1050"/>
                </a:lnTo>
                <a:lnTo>
                  <a:pt x="447" y="1044"/>
                </a:lnTo>
                <a:lnTo>
                  <a:pt x="471" y="1038"/>
                </a:lnTo>
                <a:lnTo>
                  <a:pt x="487" y="1031"/>
                </a:lnTo>
                <a:lnTo>
                  <a:pt x="511" y="1026"/>
                </a:lnTo>
                <a:lnTo>
                  <a:pt x="527" y="1019"/>
                </a:lnTo>
                <a:lnTo>
                  <a:pt x="551" y="1019"/>
                </a:lnTo>
                <a:lnTo>
                  <a:pt x="567" y="1013"/>
                </a:lnTo>
                <a:lnTo>
                  <a:pt x="591" y="1007"/>
                </a:lnTo>
                <a:lnTo>
                  <a:pt x="607" y="995"/>
                </a:lnTo>
                <a:lnTo>
                  <a:pt x="623" y="988"/>
                </a:lnTo>
                <a:lnTo>
                  <a:pt x="646" y="983"/>
                </a:lnTo>
                <a:lnTo>
                  <a:pt x="662" y="976"/>
                </a:lnTo>
                <a:lnTo>
                  <a:pt x="686" y="970"/>
                </a:lnTo>
                <a:lnTo>
                  <a:pt x="702" y="964"/>
                </a:lnTo>
                <a:lnTo>
                  <a:pt x="718" y="952"/>
                </a:lnTo>
                <a:lnTo>
                  <a:pt x="742" y="946"/>
                </a:lnTo>
                <a:lnTo>
                  <a:pt x="758" y="939"/>
                </a:lnTo>
                <a:lnTo>
                  <a:pt x="774" y="927"/>
                </a:lnTo>
                <a:lnTo>
                  <a:pt x="798" y="921"/>
                </a:lnTo>
                <a:lnTo>
                  <a:pt x="814" y="908"/>
                </a:lnTo>
                <a:lnTo>
                  <a:pt x="830" y="903"/>
                </a:lnTo>
                <a:lnTo>
                  <a:pt x="846" y="891"/>
                </a:lnTo>
                <a:lnTo>
                  <a:pt x="870" y="884"/>
                </a:lnTo>
                <a:lnTo>
                  <a:pt x="886" y="872"/>
                </a:lnTo>
                <a:lnTo>
                  <a:pt x="902" y="860"/>
                </a:lnTo>
                <a:lnTo>
                  <a:pt x="918" y="854"/>
                </a:lnTo>
                <a:lnTo>
                  <a:pt x="942" y="841"/>
                </a:lnTo>
                <a:lnTo>
                  <a:pt x="958" y="828"/>
                </a:lnTo>
                <a:lnTo>
                  <a:pt x="974" y="816"/>
                </a:lnTo>
                <a:lnTo>
                  <a:pt x="997" y="804"/>
                </a:lnTo>
                <a:lnTo>
                  <a:pt x="1013" y="786"/>
                </a:lnTo>
                <a:lnTo>
                  <a:pt x="1029" y="767"/>
                </a:lnTo>
                <a:lnTo>
                  <a:pt x="1045" y="749"/>
                </a:lnTo>
                <a:lnTo>
                  <a:pt x="1069" y="731"/>
                </a:lnTo>
                <a:lnTo>
                  <a:pt x="1085" y="706"/>
                </a:lnTo>
                <a:lnTo>
                  <a:pt x="1101" y="688"/>
                </a:lnTo>
                <a:lnTo>
                  <a:pt x="1117" y="663"/>
                </a:lnTo>
                <a:lnTo>
                  <a:pt x="1125" y="651"/>
                </a:lnTo>
                <a:lnTo>
                  <a:pt x="1133" y="639"/>
                </a:lnTo>
                <a:lnTo>
                  <a:pt x="1141" y="627"/>
                </a:lnTo>
                <a:lnTo>
                  <a:pt x="1149" y="614"/>
                </a:lnTo>
                <a:lnTo>
                  <a:pt x="1157" y="602"/>
                </a:lnTo>
                <a:lnTo>
                  <a:pt x="1165" y="589"/>
                </a:lnTo>
                <a:lnTo>
                  <a:pt x="1173" y="577"/>
                </a:lnTo>
                <a:lnTo>
                  <a:pt x="1181" y="565"/>
                </a:lnTo>
                <a:lnTo>
                  <a:pt x="1189" y="547"/>
                </a:lnTo>
                <a:lnTo>
                  <a:pt x="1189" y="535"/>
                </a:lnTo>
                <a:lnTo>
                  <a:pt x="1197" y="522"/>
                </a:lnTo>
                <a:lnTo>
                  <a:pt x="1205" y="510"/>
                </a:lnTo>
                <a:lnTo>
                  <a:pt x="1213" y="497"/>
                </a:lnTo>
                <a:lnTo>
                  <a:pt x="1221" y="479"/>
                </a:lnTo>
                <a:lnTo>
                  <a:pt x="1229" y="467"/>
                </a:lnTo>
                <a:lnTo>
                  <a:pt x="1237" y="455"/>
                </a:lnTo>
                <a:lnTo>
                  <a:pt x="1245" y="443"/>
                </a:lnTo>
                <a:lnTo>
                  <a:pt x="1245" y="430"/>
                </a:lnTo>
                <a:lnTo>
                  <a:pt x="1253" y="412"/>
                </a:lnTo>
                <a:lnTo>
                  <a:pt x="1261" y="399"/>
                </a:lnTo>
                <a:lnTo>
                  <a:pt x="1269" y="387"/>
                </a:lnTo>
                <a:lnTo>
                  <a:pt x="1277" y="375"/>
                </a:lnTo>
                <a:lnTo>
                  <a:pt x="1285" y="356"/>
                </a:lnTo>
                <a:lnTo>
                  <a:pt x="1285" y="344"/>
                </a:lnTo>
                <a:lnTo>
                  <a:pt x="1293" y="332"/>
                </a:lnTo>
                <a:lnTo>
                  <a:pt x="1301" y="320"/>
                </a:lnTo>
                <a:lnTo>
                  <a:pt x="1309" y="307"/>
                </a:lnTo>
                <a:lnTo>
                  <a:pt x="1309" y="295"/>
                </a:lnTo>
                <a:lnTo>
                  <a:pt x="1317" y="276"/>
                </a:lnTo>
                <a:lnTo>
                  <a:pt x="1325" y="264"/>
                </a:lnTo>
                <a:lnTo>
                  <a:pt x="1333" y="252"/>
                </a:lnTo>
                <a:lnTo>
                  <a:pt x="1333" y="240"/>
                </a:lnTo>
                <a:lnTo>
                  <a:pt x="1341" y="227"/>
                </a:lnTo>
                <a:lnTo>
                  <a:pt x="1349" y="215"/>
                </a:lnTo>
                <a:lnTo>
                  <a:pt x="1356" y="203"/>
                </a:lnTo>
                <a:lnTo>
                  <a:pt x="1356" y="191"/>
                </a:lnTo>
                <a:lnTo>
                  <a:pt x="1372" y="172"/>
                </a:lnTo>
                <a:lnTo>
                  <a:pt x="1380" y="148"/>
                </a:lnTo>
                <a:lnTo>
                  <a:pt x="1396" y="129"/>
                </a:lnTo>
                <a:lnTo>
                  <a:pt x="1404" y="104"/>
                </a:lnTo>
                <a:lnTo>
                  <a:pt x="1412" y="92"/>
                </a:lnTo>
                <a:lnTo>
                  <a:pt x="1428" y="73"/>
                </a:lnTo>
                <a:lnTo>
                  <a:pt x="1436" y="56"/>
                </a:lnTo>
                <a:lnTo>
                  <a:pt x="1444" y="43"/>
                </a:lnTo>
                <a:lnTo>
                  <a:pt x="1460" y="31"/>
                </a:lnTo>
                <a:lnTo>
                  <a:pt x="1476" y="12"/>
                </a:lnTo>
                <a:lnTo>
                  <a:pt x="1500" y="0"/>
                </a:lnTo>
                <a:lnTo>
                  <a:pt x="1516" y="7"/>
                </a:lnTo>
                <a:lnTo>
                  <a:pt x="1524" y="7"/>
                </a:lnTo>
                <a:lnTo>
                  <a:pt x="1532" y="12"/>
                </a:lnTo>
                <a:lnTo>
                  <a:pt x="1540" y="19"/>
                </a:lnTo>
                <a:lnTo>
                  <a:pt x="1556" y="31"/>
                </a:lnTo>
                <a:lnTo>
                  <a:pt x="1564" y="43"/>
                </a:lnTo>
                <a:lnTo>
                  <a:pt x="1572" y="61"/>
                </a:lnTo>
                <a:lnTo>
                  <a:pt x="1580" y="80"/>
                </a:lnTo>
                <a:lnTo>
                  <a:pt x="1596" y="104"/>
                </a:lnTo>
                <a:lnTo>
                  <a:pt x="1604" y="129"/>
                </a:lnTo>
                <a:lnTo>
                  <a:pt x="1612" y="148"/>
                </a:lnTo>
                <a:lnTo>
                  <a:pt x="1620" y="172"/>
                </a:lnTo>
                <a:lnTo>
                  <a:pt x="1628" y="196"/>
                </a:lnTo>
                <a:lnTo>
                  <a:pt x="1636" y="221"/>
                </a:lnTo>
                <a:lnTo>
                  <a:pt x="1652" y="240"/>
                </a:lnTo>
                <a:lnTo>
                  <a:pt x="1660" y="264"/>
                </a:lnTo>
                <a:lnTo>
                  <a:pt x="1668" y="289"/>
                </a:lnTo>
                <a:lnTo>
                  <a:pt x="1676" y="313"/>
                </a:lnTo>
                <a:lnTo>
                  <a:pt x="1684" y="338"/>
                </a:lnTo>
                <a:lnTo>
                  <a:pt x="1692" y="363"/>
                </a:lnTo>
                <a:lnTo>
                  <a:pt x="1700" y="387"/>
                </a:lnTo>
                <a:lnTo>
                  <a:pt x="1708" y="412"/>
                </a:lnTo>
                <a:lnTo>
                  <a:pt x="1715" y="436"/>
                </a:lnTo>
                <a:lnTo>
                  <a:pt x="1723" y="460"/>
                </a:lnTo>
                <a:lnTo>
                  <a:pt x="1731" y="485"/>
                </a:lnTo>
                <a:lnTo>
                  <a:pt x="1739" y="510"/>
                </a:lnTo>
                <a:lnTo>
                  <a:pt x="1747" y="535"/>
                </a:lnTo>
                <a:lnTo>
                  <a:pt x="1755" y="559"/>
                </a:lnTo>
                <a:lnTo>
                  <a:pt x="1763" y="583"/>
                </a:lnTo>
                <a:lnTo>
                  <a:pt x="1771" y="608"/>
                </a:lnTo>
                <a:lnTo>
                  <a:pt x="1779" y="627"/>
                </a:lnTo>
                <a:lnTo>
                  <a:pt x="1795" y="651"/>
                </a:lnTo>
                <a:lnTo>
                  <a:pt x="1803" y="675"/>
                </a:lnTo>
                <a:lnTo>
                  <a:pt x="1811" y="700"/>
                </a:lnTo>
                <a:lnTo>
                  <a:pt x="1827" y="719"/>
                </a:lnTo>
                <a:lnTo>
                  <a:pt x="1835" y="743"/>
                </a:lnTo>
                <a:lnTo>
                  <a:pt x="1851" y="761"/>
                </a:lnTo>
                <a:lnTo>
                  <a:pt x="1859" y="786"/>
                </a:lnTo>
                <a:lnTo>
                  <a:pt x="1875" y="804"/>
                </a:lnTo>
                <a:lnTo>
                  <a:pt x="1891" y="828"/>
                </a:lnTo>
                <a:lnTo>
                  <a:pt x="1899" y="847"/>
                </a:lnTo>
                <a:lnTo>
                  <a:pt x="1915" y="866"/>
                </a:lnTo>
                <a:lnTo>
                  <a:pt x="1931" y="884"/>
                </a:lnTo>
                <a:lnTo>
                  <a:pt x="1947" y="903"/>
                </a:lnTo>
                <a:lnTo>
                  <a:pt x="1963" y="921"/>
                </a:lnTo>
                <a:lnTo>
                  <a:pt x="1987" y="939"/>
                </a:lnTo>
                <a:lnTo>
                  <a:pt x="2003" y="958"/>
                </a:lnTo>
                <a:lnTo>
                  <a:pt x="2019" y="970"/>
                </a:lnTo>
                <a:lnTo>
                  <a:pt x="2043" y="988"/>
                </a:lnTo>
                <a:lnTo>
                  <a:pt x="2067" y="1000"/>
                </a:lnTo>
                <a:lnTo>
                  <a:pt x="2090" y="1013"/>
                </a:lnTo>
                <a:lnTo>
                  <a:pt x="2106" y="1026"/>
                </a:lnTo>
                <a:lnTo>
                  <a:pt x="2130" y="1044"/>
                </a:lnTo>
                <a:lnTo>
                  <a:pt x="2162" y="1050"/>
                </a:lnTo>
                <a:lnTo>
                  <a:pt x="2186" y="1062"/>
                </a:lnTo>
                <a:lnTo>
                  <a:pt x="2218" y="1075"/>
                </a:lnTo>
                <a:lnTo>
                  <a:pt x="2242" y="1080"/>
                </a:lnTo>
                <a:lnTo>
                  <a:pt x="2274" y="1080"/>
                </a:lnTo>
                <a:lnTo>
                  <a:pt x="2306" y="1080"/>
                </a:lnTo>
                <a:lnTo>
                  <a:pt x="2338" y="1080"/>
                </a:lnTo>
                <a:lnTo>
                  <a:pt x="2370" y="1080"/>
                </a:lnTo>
                <a:lnTo>
                  <a:pt x="2394" y="1080"/>
                </a:lnTo>
                <a:lnTo>
                  <a:pt x="2426" y="1080"/>
                </a:lnTo>
                <a:lnTo>
                  <a:pt x="2457" y="1080"/>
                </a:lnTo>
                <a:lnTo>
                  <a:pt x="2489" y="1080"/>
                </a:lnTo>
              </a:path>
            </a:pathLst>
          </a:custGeom>
          <a:noFill/>
          <a:ln w="50800">
            <a:solidFill>
              <a:srgbClr val="FF0000"/>
            </a:solidFill>
            <a:round/>
            <a:headEnd/>
            <a:tailEnd/>
          </a:ln>
        </p:spPr>
        <p:txBody>
          <a:bodyPr/>
          <a:lstStyle/>
          <a:p>
            <a:endParaRPr lang="en-US"/>
          </a:p>
        </p:txBody>
      </p:sp>
      <p:sp>
        <p:nvSpPr>
          <p:cNvPr id="5130" name="Rectangle 16"/>
          <p:cNvSpPr>
            <a:spLocks noChangeArrowheads="1"/>
          </p:cNvSpPr>
          <p:nvPr/>
        </p:nvSpPr>
        <p:spPr bwMode="auto">
          <a:xfrm>
            <a:off x="6934200" y="6400800"/>
            <a:ext cx="280988" cy="365125"/>
          </a:xfrm>
          <a:prstGeom prst="rect">
            <a:avLst/>
          </a:prstGeom>
          <a:noFill/>
          <a:ln w="12700">
            <a:noFill/>
            <a:miter lim="800000"/>
            <a:headEnd/>
            <a:tailEnd/>
          </a:ln>
        </p:spPr>
        <p:txBody>
          <a:bodyPr wrap="none" lIns="63500" tIns="25400" rIns="63500" bIns="25400">
            <a:spAutoFit/>
          </a:bodyPr>
          <a:lstStyle/>
          <a:p>
            <a:pPr algn="ctr">
              <a:lnSpc>
                <a:spcPct val="85000"/>
              </a:lnSpc>
            </a:pPr>
            <a:r>
              <a:rPr lang="el-GR" i="1"/>
              <a:t>λ</a:t>
            </a:r>
            <a:endParaRPr lang="en-US" i="1"/>
          </a:p>
        </p:txBody>
      </p:sp>
      <p:sp>
        <p:nvSpPr>
          <p:cNvPr id="5131" name="Rectangle 17"/>
          <p:cNvSpPr>
            <a:spLocks noChangeArrowheads="1"/>
          </p:cNvSpPr>
          <p:nvPr/>
        </p:nvSpPr>
        <p:spPr bwMode="auto">
          <a:xfrm>
            <a:off x="1704975" y="3886200"/>
            <a:ext cx="2562225" cy="287338"/>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a:t>Matching functions, </a:t>
            </a:r>
            <a:r>
              <a:rPr lang="en-US" sz="1800" i="1"/>
              <a:t>c</a:t>
            </a:r>
            <a:r>
              <a:rPr lang="en-US" sz="1800"/>
              <a:t>(</a:t>
            </a:r>
            <a:r>
              <a:rPr lang="el-GR" sz="1800" i="1"/>
              <a:t>λ</a:t>
            </a:r>
            <a:r>
              <a:rPr lang="en-US" sz="1800"/>
              <a:t>)</a:t>
            </a:r>
          </a:p>
        </p:txBody>
      </p:sp>
      <p:cxnSp>
        <p:nvCxnSpPr>
          <p:cNvPr id="5132" name="Straight Arrow Connector 32"/>
          <p:cNvCxnSpPr>
            <a:cxnSpLocks noChangeShapeType="1"/>
          </p:cNvCxnSpPr>
          <p:nvPr/>
        </p:nvCxnSpPr>
        <p:spPr bwMode="auto">
          <a:xfrm rot="16200000" flipH="1">
            <a:off x="2362200" y="4572000"/>
            <a:ext cx="1066800" cy="152400"/>
          </a:xfrm>
          <a:prstGeom prst="straightConnector1">
            <a:avLst/>
          </a:prstGeom>
          <a:noFill/>
          <a:ln w="9525" algn="ctr">
            <a:solidFill>
              <a:schemeClr val="tx1"/>
            </a:solidFill>
            <a:round/>
            <a:headEnd/>
            <a:tailEnd type="arrow" w="med" len="med"/>
          </a:ln>
        </p:spPr>
      </p:cxnSp>
      <p:cxnSp>
        <p:nvCxnSpPr>
          <p:cNvPr id="5133" name="Straight Arrow Connector 33"/>
          <p:cNvCxnSpPr>
            <a:cxnSpLocks noChangeShapeType="1"/>
          </p:cNvCxnSpPr>
          <p:nvPr/>
        </p:nvCxnSpPr>
        <p:spPr bwMode="auto">
          <a:xfrm>
            <a:off x="2819400" y="4114800"/>
            <a:ext cx="1066800" cy="838200"/>
          </a:xfrm>
          <a:prstGeom prst="straightConnector1">
            <a:avLst/>
          </a:prstGeom>
          <a:noFill/>
          <a:ln w="9525" algn="ctr">
            <a:solidFill>
              <a:schemeClr val="tx1"/>
            </a:solidFill>
            <a:round/>
            <a:headEnd/>
            <a:tailEnd type="arrow" w="med" len="med"/>
          </a:ln>
        </p:spPr>
      </p:cxnSp>
      <p:cxnSp>
        <p:nvCxnSpPr>
          <p:cNvPr id="5134" name="Straight Arrow Connector 37"/>
          <p:cNvCxnSpPr>
            <a:cxnSpLocks noChangeShapeType="1"/>
          </p:cNvCxnSpPr>
          <p:nvPr/>
        </p:nvCxnSpPr>
        <p:spPr bwMode="auto">
          <a:xfrm>
            <a:off x="2819400" y="4114800"/>
            <a:ext cx="2057400" cy="609600"/>
          </a:xfrm>
          <a:prstGeom prst="straightConnector1">
            <a:avLst/>
          </a:prstGeom>
          <a:noFill/>
          <a:ln w="9525" algn="ctr">
            <a:solidFill>
              <a:schemeClr val="tx1"/>
            </a:solidFill>
            <a:round/>
            <a:headEnd/>
            <a:tailEnd type="arrow" w="med" len="med"/>
          </a:ln>
        </p:spPr>
      </p:cxnSp>
      <p:sp>
        <p:nvSpPr>
          <p:cNvPr id="5135" name="Rectangle 17"/>
          <p:cNvSpPr>
            <a:spLocks noChangeArrowheads="1"/>
          </p:cNvSpPr>
          <p:nvPr/>
        </p:nvSpPr>
        <p:spPr bwMode="auto">
          <a:xfrm>
            <a:off x="5475288" y="4419600"/>
            <a:ext cx="2754312" cy="287338"/>
          </a:xfrm>
          <a:prstGeom prst="rect">
            <a:avLst/>
          </a:prstGeom>
          <a:noFill/>
          <a:ln w="12700">
            <a:noFill/>
            <a:miter lim="800000"/>
            <a:headEnd/>
            <a:tailEnd/>
          </a:ln>
        </p:spPr>
        <p:txBody>
          <a:bodyPr wrap="none" lIns="63500" tIns="25400" rIns="63500" bIns="25400">
            <a:spAutoFit/>
          </a:bodyPr>
          <a:lstStyle/>
          <a:p>
            <a:pPr algn="ctr">
              <a:lnSpc>
                <a:spcPct val="85000"/>
              </a:lnSpc>
            </a:pPr>
            <a:r>
              <a:rPr lang="en-US" sz="1800"/>
              <a:t>Signal to be matched, </a:t>
            </a:r>
            <a:r>
              <a:rPr lang="en-US" sz="1800" i="1"/>
              <a:t>t</a:t>
            </a:r>
            <a:r>
              <a:rPr lang="en-US" sz="1800"/>
              <a:t>(</a:t>
            </a:r>
            <a:r>
              <a:rPr lang="el-GR" sz="1800" i="1"/>
              <a:t>λ</a:t>
            </a:r>
            <a:r>
              <a:rPr lang="en-US" sz="1800"/>
              <a:t>)</a:t>
            </a:r>
          </a:p>
        </p:txBody>
      </p:sp>
      <p:cxnSp>
        <p:nvCxnSpPr>
          <p:cNvPr id="5136" name="Straight Arrow Connector 55"/>
          <p:cNvCxnSpPr>
            <a:cxnSpLocks noChangeShapeType="1"/>
          </p:cNvCxnSpPr>
          <p:nvPr/>
        </p:nvCxnSpPr>
        <p:spPr bwMode="auto">
          <a:xfrm rot="5400000">
            <a:off x="5960269" y="5045869"/>
            <a:ext cx="1066800" cy="576262"/>
          </a:xfrm>
          <a:prstGeom prst="straightConnector1">
            <a:avLst/>
          </a:prstGeom>
          <a:noFill/>
          <a:ln w="9525" algn="ctr">
            <a:solidFill>
              <a:schemeClr val="tx1"/>
            </a:solidFill>
            <a:round/>
            <a:headEnd/>
            <a:tailEnd type="arrow" w="med" len="med"/>
          </a:ln>
        </p:spPr>
      </p:cxnSp>
      <p:sp>
        <p:nvSpPr>
          <p:cNvPr id="5137" name="Line 5"/>
          <p:cNvSpPr>
            <a:spLocks noChangeShapeType="1"/>
          </p:cNvSpPr>
          <p:nvPr/>
        </p:nvSpPr>
        <p:spPr bwMode="auto">
          <a:xfrm>
            <a:off x="1987550" y="6534150"/>
            <a:ext cx="4870450" cy="19050"/>
          </a:xfrm>
          <a:prstGeom prst="line">
            <a:avLst/>
          </a:prstGeom>
          <a:noFill/>
          <a:ln w="25400">
            <a:solidFill>
              <a:srgbClr val="000000"/>
            </a:solidFill>
            <a:round/>
            <a:headEnd/>
            <a:tailEnd/>
          </a:ln>
        </p:spPr>
        <p:txBody>
          <a:bodyPr/>
          <a:lstStyle/>
          <a:p>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146" name="Object 3"/>
          <p:cNvGraphicFramePr>
            <a:graphicFrameLocks noChangeAspect="1"/>
          </p:cNvGraphicFramePr>
          <p:nvPr>
            <p:extLst>
              <p:ext uri="{D42A27DB-BD31-4B8C-83A1-F6EECF244321}">
                <p14:modId xmlns:p14="http://schemas.microsoft.com/office/powerpoint/2010/main" val="974387057"/>
              </p:ext>
            </p:extLst>
          </p:nvPr>
        </p:nvGraphicFramePr>
        <p:xfrm>
          <a:off x="0" y="685800"/>
          <a:ext cx="9142413" cy="5376863"/>
        </p:xfrm>
        <a:graphic>
          <a:graphicData uri="http://schemas.openxmlformats.org/presentationml/2006/ole">
            <mc:AlternateContent xmlns:mc="http://schemas.openxmlformats.org/markup-compatibility/2006">
              <mc:Choice xmlns:v="urn:schemas-microsoft-com:vml" Requires="v">
                <p:oleObj spid="_x0000_s80941" name="Image" r:id="rId4" imgW="5357941" imgH="3150838" progId="">
                  <p:embed/>
                </p:oleObj>
              </mc:Choice>
              <mc:Fallback>
                <p:oleObj name="Image" r:id="rId4" imgW="5357941" imgH="315083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685800"/>
                        <a:ext cx="9142413" cy="5376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6147" name="Rectangle 2"/>
          <p:cNvSpPr>
            <a:spLocks noGrp="1" noChangeArrowheads="1"/>
          </p:cNvSpPr>
          <p:nvPr>
            <p:ph type="title"/>
          </p:nvPr>
        </p:nvSpPr>
        <p:spPr>
          <a:xfrm>
            <a:off x="228600" y="76200"/>
            <a:ext cx="8915400" cy="1143000"/>
          </a:xfrm>
        </p:spPr>
        <p:txBody>
          <a:bodyPr>
            <a:normAutofit fontScale="90000"/>
          </a:bodyPr>
          <a:lstStyle/>
          <a:p>
            <a:pPr eaLnBrk="1" hangingPunct="1"/>
            <a:r>
              <a:rPr lang="en-US" sz="3200" dirty="0" smtClean="0"/>
              <a:t>Comparison of RGB matching functions with best 3x3 transformation of cone responses</a:t>
            </a:r>
          </a:p>
        </p:txBody>
      </p:sp>
      <p:sp>
        <p:nvSpPr>
          <p:cNvPr id="6148" name="Text Box 4"/>
          <p:cNvSpPr txBox="1">
            <a:spLocks noChangeArrowheads="1"/>
          </p:cNvSpPr>
          <p:nvPr/>
        </p:nvSpPr>
        <p:spPr bwMode="auto">
          <a:xfrm>
            <a:off x="76200" y="6477000"/>
            <a:ext cx="5562600" cy="304800"/>
          </a:xfrm>
          <a:prstGeom prst="rect">
            <a:avLst/>
          </a:prstGeom>
          <a:noFill/>
          <a:ln w="9525">
            <a:noFill/>
            <a:miter lim="800000"/>
            <a:headEnd/>
            <a:tailEnd/>
          </a:ln>
        </p:spPr>
        <p:txBody>
          <a:bodyPr>
            <a:spAutoFit/>
          </a:bodyPr>
          <a:lstStyle/>
          <a:p>
            <a:r>
              <a:rPr lang="en-US" sz="1400"/>
              <a:t>Foundations of Vision, by Brian Wandell, Sinauer Assoc., 1995</a:t>
            </a:r>
            <a:endParaRPr lang="en-US" sz="1800"/>
          </a:p>
        </p:txBody>
      </p:sp>
    </p:spTree>
  </p:cSld>
  <p:clrMapOvr>
    <a:masterClrMapping/>
  </p:clrMapOvr>
  <p:transition/>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a:xfrm>
            <a:off x="457200" y="0"/>
            <a:ext cx="7467600" cy="579438"/>
          </a:xfrm>
        </p:spPr>
        <p:txBody>
          <a:bodyPr/>
          <a:lstStyle/>
          <a:p>
            <a:r>
              <a:rPr lang="en-US" dirty="0" smtClean="0"/>
              <a:t>Linear color spaces: CIE XYZ</a:t>
            </a:r>
          </a:p>
        </p:txBody>
      </p:sp>
      <p:sp>
        <p:nvSpPr>
          <p:cNvPr id="7173" name="Rectangle 14"/>
          <p:cNvSpPr>
            <a:spLocks noGrp="1" noChangeArrowheads="1"/>
          </p:cNvSpPr>
          <p:nvPr>
            <p:ph type="body" idx="1"/>
          </p:nvPr>
        </p:nvSpPr>
        <p:spPr>
          <a:xfrm>
            <a:off x="685800" y="914400"/>
            <a:ext cx="7924800" cy="2743200"/>
          </a:xfrm>
        </p:spPr>
        <p:txBody>
          <a:bodyPr/>
          <a:lstStyle/>
          <a:p>
            <a:pPr>
              <a:lnSpc>
                <a:spcPct val="90000"/>
              </a:lnSpc>
            </a:pPr>
            <a:r>
              <a:rPr lang="en-US" smtClean="0"/>
              <a:t>Primaries are imaginary, but matching functions are everywhere positive</a:t>
            </a:r>
          </a:p>
          <a:p>
            <a:pPr>
              <a:lnSpc>
                <a:spcPct val="90000"/>
              </a:lnSpc>
            </a:pPr>
            <a:r>
              <a:rPr lang="en-US" smtClean="0"/>
              <a:t>The Y parameter corresponds to brightness or </a:t>
            </a:r>
            <a:r>
              <a:rPr lang="en-US" i="1" smtClean="0"/>
              <a:t>luminance</a:t>
            </a:r>
            <a:r>
              <a:rPr lang="en-US" smtClean="0"/>
              <a:t> of a color</a:t>
            </a:r>
          </a:p>
          <a:p>
            <a:pPr>
              <a:lnSpc>
                <a:spcPct val="90000"/>
              </a:lnSpc>
            </a:pPr>
            <a:r>
              <a:rPr lang="en-US" smtClean="0"/>
              <a:t>2D visualization: draw (</a:t>
            </a:r>
            <a:r>
              <a:rPr lang="en-US" i="1" smtClean="0"/>
              <a:t>x</a:t>
            </a:r>
            <a:r>
              <a:rPr lang="en-US" smtClean="0"/>
              <a:t>,</a:t>
            </a:r>
            <a:r>
              <a:rPr lang="en-US" i="1" smtClean="0"/>
              <a:t>y</a:t>
            </a:r>
            <a:r>
              <a:rPr lang="en-US" smtClean="0"/>
              <a:t>), where     </a:t>
            </a:r>
            <a:br>
              <a:rPr lang="en-US" smtClean="0"/>
            </a:br>
            <a:r>
              <a:rPr lang="en-US" i="1" smtClean="0"/>
              <a:t>x</a:t>
            </a:r>
            <a:r>
              <a:rPr lang="en-US" smtClean="0"/>
              <a:t> = </a:t>
            </a:r>
            <a:r>
              <a:rPr lang="en-US" i="1" smtClean="0"/>
              <a:t>X</a:t>
            </a:r>
            <a:r>
              <a:rPr lang="en-US" smtClean="0"/>
              <a:t>/(</a:t>
            </a:r>
            <a:r>
              <a:rPr lang="en-US" i="1" smtClean="0"/>
              <a:t>X</a:t>
            </a:r>
            <a:r>
              <a:rPr lang="en-US" smtClean="0"/>
              <a:t>+</a:t>
            </a:r>
            <a:r>
              <a:rPr lang="en-US" i="1" smtClean="0"/>
              <a:t>Y</a:t>
            </a:r>
            <a:r>
              <a:rPr lang="en-US" smtClean="0"/>
              <a:t>+</a:t>
            </a:r>
            <a:r>
              <a:rPr lang="en-US" i="1" smtClean="0"/>
              <a:t>Z</a:t>
            </a:r>
            <a:r>
              <a:rPr lang="en-US" smtClean="0"/>
              <a:t>), </a:t>
            </a:r>
            <a:r>
              <a:rPr lang="en-US" i="1" smtClean="0"/>
              <a:t>y </a:t>
            </a:r>
            <a:r>
              <a:rPr lang="en-US" smtClean="0"/>
              <a:t>= </a:t>
            </a:r>
            <a:r>
              <a:rPr lang="en-US" i="1" smtClean="0"/>
              <a:t>Y</a:t>
            </a:r>
            <a:r>
              <a:rPr lang="en-US" smtClean="0"/>
              <a:t>/(</a:t>
            </a:r>
            <a:r>
              <a:rPr lang="en-US" i="1" smtClean="0"/>
              <a:t>X</a:t>
            </a:r>
            <a:r>
              <a:rPr lang="en-US" smtClean="0"/>
              <a:t>+</a:t>
            </a:r>
            <a:r>
              <a:rPr lang="en-US" i="1" smtClean="0"/>
              <a:t>Y</a:t>
            </a:r>
            <a:r>
              <a:rPr lang="en-US" smtClean="0"/>
              <a:t>+</a:t>
            </a:r>
            <a:r>
              <a:rPr lang="en-US" i="1" smtClean="0"/>
              <a:t>Z</a:t>
            </a:r>
            <a:r>
              <a:rPr lang="en-US" smtClean="0"/>
              <a:t>) </a:t>
            </a:r>
          </a:p>
          <a:p>
            <a:pPr>
              <a:lnSpc>
                <a:spcPct val="90000"/>
              </a:lnSpc>
            </a:pPr>
            <a:endParaRPr lang="en-US" sz="2400" smtClean="0"/>
          </a:p>
        </p:txBody>
      </p:sp>
      <p:graphicFrame>
        <p:nvGraphicFramePr>
          <p:cNvPr id="7170" name="Object 8"/>
          <p:cNvGraphicFramePr>
            <a:graphicFrameLocks noGrp="1" noChangeAspect="1"/>
          </p:cNvGraphicFramePr>
          <p:nvPr>
            <p:ph sz="quarter" idx="4294967295"/>
          </p:nvPr>
        </p:nvGraphicFramePr>
        <p:xfrm>
          <a:off x="4114800" y="3724275"/>
          <a:ext cx="3565525" cy="2676525"/>
        </p:xfrm>
        <a:graphic>
          <a:graphicData uri="http://schemas.openxmlformats.org/presentationml/2006/ole">
            <mc:AlternateContent xmlns:mc="http://schemas.openxmlformats.org/markup-compatibility/2006">
              <mc:Choice xmlns:v="urn:schemas-microsoft-com:vml" Requires="v">
                <p:oleObj spid="_x0000_s82008" name="Image" r:id="rId4" imgW="4076190" imgH="3060317" progId="Photoshop.Image.10">
                  <p:embed/>
                </p:oleObj>
              </mc:Choice>
              <mc:Fallback>
                <p:oleObj name="Image" r:id="rId4" imgW="4076190" imgH="3060317" progId="Photoshop.Image.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114800" y="3724275"/>
                        <a:ext cx="356552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7171" name="Object 10"/>
          <p:cNvGraphicFramePr>
            <a:graphicFrameLocks noGrp="1" noChangeAspect="1"/>
          </p:cNvGraphicFramePr>
          <p:nvPr>
            <p:ph sz="quarter" idx="4294967295"/>
          </p:nvPr>
        </p:nvGraphicFramePr>
        <p:xfrm>
          <a:off x="1143000" y="3657600"/>
          <a:ext cx="2441575" cy="2743200"/>
        </p:xfrm>
        <a:graphic>
          <a:graphicData uri="http://schemas.openxmlformats.org/presentationml/2006/ole">
            <mc:AlternateContent xmlns:mc="http://schemas.openxmlformats.org/markup-compatibility/2006">
              <mc:Choice xmlns:v="urn:schemas-microsoft-com:vml" Requires="v">
                <p:oleObj spid="_x0000_s82009" name="Image" r:id="rId6" imgW="4012698" imgH="4507937" progId="Photoshop.Image.10">
                  <p:embed/>
                </p:oleObj>
              </mc:Choice>
              <mc:Fallback>
                <p:oleObj name="Image" r:id="rId6" imgW="4012698" imgH="4507937" progId="Photoshop.Image.10">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43000" y="3657600"/>
                        <a:ext cx="2441575" cy="274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7174" name="Text Box 15"/>
          <p:cNvSpPr txBox="1">
            <a:spLocks noChangeArrowheads="1"/>
          </p:cNvSpPr>
          <p:nvPr/>
        </p:nvSpPr>
        <p:spPr bwMode="auto">
          <a:xfrm>
            <a:off x="4876800" y="3352800"/>
            <a:ext cx="2089150" cy="366713"/>
          </a:xfrm>
          <a:prstGeom prst="rect">
            <a:avLst/>
          </a:prstGeom>
          <a:noFill/>
          <a:ln w="9525">
            <a:noFill/>
            <a:miter lim="800000"/>
            <a:headEnd/>
            <a:tailEnd/>
          </a:ln>
        </p:spPr>
        <p:txBody>
          <a:bodyPr wrap="none">
            <a:spAutoFit/>
          </a:bodyPr>
          <a:lstStyle/>
          <a:p>
            <a:r>
              <a:rPr lang="en-US" sz="1800"/>
              <a:t>Matching functions</a:t>
            </a:r>
          </a:p>
        </p:txBody>
      </p:sp>
      <p:sp>
        <p:nvSpPr>
          <p:cNvPr id="7175" name="Rectangle 6"/>
          <p:cNvSpPr>
            <a:spLocks noChangeArrowheads="1"/>
          </p:cNvSpPr>
          <p:nvPr/>
        </p:nvSpPr>
        <p:spPr bwMode="auto">
          <a:xfrm>
            <a:off x="304800" y="6396038"/>
            <a:ext cx="8458200" cy="369887"/>
          </a:xfrm>
          <a:prstGeom prst="rect">
            <a:avLst/>
          </a:prstGeom>
          <a:noFill/>
          <a:ln w="9525">
            <a:noFill/>
            <a:miter lim="800000"/>
            <a:headEnd/>
            <a:tailEnd/>
          </a:ln>
        </p:spPr>
        <p:txBody>
          <a:bodyPr>
            <a:spAutoFit/>
          </a:bodyPr>
          <a:lstStyle/>
          <a:p>
            <a:pPr algn="ctr"/>
            <a:r>
              <a:rPr lang="en-US" sz="1800">
                <a:hlinkClick r:id="rId8"/>
              </a:rPr>
              <a:t>http://en.wikipedia.org/wiki/CIE_1931_color_space</a:t>
            </a:r>
            <a:endParaRPr lang="en-US" sz="180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2"/>
          <p:cNvSpPr>
            <a:spLocks noGrp="1" noChangeArrowheads="1"/>
          </p:cNvSpPr>
          <p:nvPr>
            <p:ph type="title"/>
          </p:nvPr>
        </p:nvSpPr>
        <p:spPr>
          <a:xfrm>
            <a:off x="457200" y="30162"/>
            <a:ext cx="7467600" cy="655638"/>
          </a:xfrm>
        </p:spPr>
        <p:txBody>
          <a:bodyPr/>
          <a:lstStyle/>
          <a:p>
            <a:r>
              <a:rPr lang="en-US" dirty="0" smtClean="0"/>
              <a:t>Uniform color spaces</a:t>
            </a:r>
          </a:p>
        </p:txBody>
      </p:sp>
      <p:sp>
        <p:nvSpPr>
          <p:cNvPr id="8196" name="Rectangle 8"/>
          <p:cNvSpPr>
            <a:spLocks noGrp="1" noChangeArrowheads="1"/>
          </p:cNvSpPr>
          <p:nvPr>
            <p:ph type="body" idx="1"/>
          </p:nvPr>
        </p:nvSpPr>
        <p:spPr>
          <a:xfrm>
            <a:off x="457200" y="993648"/>
            <a:ext cx="7467600" cy="4873752"/>
          </a:xfrm>
        </p:spPr>
        <p:txBody>
          <a:bodyPr/>
          <a:lstStyle/>
          <a:p>
            <a:r>
              <a:rPr lang="en-US" sz="2400" dirty="0" smtClean="0"/>
              <a:t>Unfortunately, differences in </a:t>
            </a:r>
            <a:r>
              <a:rPr lang="en-US" sz="2400" dirty="0" err="1" smtClean="0"/>
              <a:t>x,y</a:t>
            </a:r>
            <a:r>
              <a:rPr lang="en-US" sz="2400" dirty="0" smtClean="0"/>
              <a:t> coordinates do not reflect perceptual color differences</a:t>
            </a:r>
          </a:p>
          <a:p>
            <a:r>
              <a:rPr lang="en-US" sz="2400" dirty="0" smtClean="0"/>
              <a:t>CIE </a:t>
            </a:r>
            <a:r>
              <a:rPr lang="en-US" sz="2400" dirty="0" err="1" smtClean="0"/>
              <a:t>u’v</a:t>
            </a:r>
            <a:r>
              <a:rPr lang="en-US" sz="2400" dirty="0" smtClean="0"/>
              <a:t>’ is a projective transform of </a:t>
            </a:r>
            <a:r>
              <a:rPr lang="en-US" sz="2400" dirty="0" err="1" smtClean="0"/>
              <a:t>x,y</a:t>
            </a:r>
            <a:r>
              <a:rPr lang="en-US" sz="2400" dirty="0" smtClean="0"/>
              <a:t> to make the ellipses more uniform</a:t>
            </a:r>
          </a:p>
        </p:txBody>
      </p:sp>
      <p:graphicFrame>
        <p:nvGraphicFramePr>
          <p:cNvPr id="8194" name="Object 5"/>
          <p:cNvGraphicFramePr>
            <a:graphicFrameLocks noGrp="1" noChangeAspect="1"/>
          </p:cNvGraphicFramePr>
          <p:nvPr>
            <p:ph sz="half" idx="4294967295"/>
          </p:nvPr>
        </p:nvGraphicFramePr>
        <p:xfrm>
          <a:off x="1076325" y="2743200"/>
          <a:ext cx="3294063" cy="3360738"/>
        </p:xfrm>
        <a:graphic>
          <a:graphicData uri="http://schemas.openxmlformats.org/presentationml/2006/ole">
            <mc:AlternateContent xmlns:mc="http://schemas.openxmlformats.org/markup-compatibility/2006">
              <mc:Choice xmlns:v="urn:schemas-microsoft-com:vml" Requires="v">
                <p:oleObj spid="_x0000_s82989" name="Image" r:id="rId4" imgW="4050794" imgH="4507937" progId="Photoshop.Image.10">
                  <p:embed/>
                </p:oleObj>
              </mc:Choice>
              <mc:Fallback>
                <p:oleObj name="Image" r:id="rId4" imgW="4050794" imgH="4507937" progId="Photoshop.Image.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76325" y="2743200"/>
                        <a:ext cx="3294063" cy="3360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8197" name="Rectangle 7"/>
          <p:cNvSpPr>
            <a:spLocks noChangeArrowheads="1"/>
          </p:cNvSpPr>
          <p:nvPr/>
        </p:nvSpPr>
        <p:spPr bwMode="auto">
          <a:xfrm>
            <a:off x="1076325" y="6002338"/>
            <a:ext cx="3343275" cy="641350"/>
          </a:xfrm>
          <a:prstGeom prst="rect">
            <a:avLst/>
          </a:prstGeom>
          <a:noFill/>
          <a:ln w="9525">
            <a:noFill/>
            <a:miter lim="800000"/>
            <a:headEnd/>
            <a:tailEnd/>
          </a:ln>
        </p:spPr>
        <p:txBody>
          <a:bodyPr>
            <a:spAutoFit/>
          </a:bodyPr>
          <a:lstStyle/>
          <a:p>
            <a:pPr algn="ctr"/>
            <a:r>
              <a:rPr lang="en-US" sz="1800" b="1"/>
              <a:t>McAdam ellipses:</a:t>
            </a:r>
            <a:r>
              <a:rPr lang="en-US" sz="1800"/>
              <a:t> Just noticeable differences in color</a:t>
            </a:r>
          </a:p>
        </p:txBody>
      </p:sp>
      <p:pic>
        <p:nvPicPr>
          <p:cNvPr id="8198" name="Picture 9"/>
          <p:cNvPicPr>
            <a:picLocks noChangeAspect="1" noChangeArrowheads="1"/>
          </p:cNvPicPr>
          <p:nvPr/>
        </p:nvPicPr>
        <p:blipFill>
          <a:blip r:embed="rId6" cstate="print"/>
          <a:srcRect/>
          <a:stretch>
            <a:fillRect/>
          </a:stretch>
        </p:blipFill>
        <p:spPr bwMode="auto">
          <a:xfrm>
            <a:off x="4495800" y="2811463"/>
            <a:ext cx="3505200" cy="3432175"/>
          </a:xfrm>
          <a:prstGeom prst="rect">
            <a:avLst/>
          </a:prstGeom>
          <a:noFill/>
          <a:ln w="12700">
            <a:noFill/>
            <a:miter lim="800000"/>
            <a:headEnd/>
            <a:tailEnd/>
          </a:ln>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0"/>
            <a:ext cx="7467600" cy="762000"/>
          </a:xfrm>
        </p:spPr>
        <p:txBody>
          <a:bodyPr/>
          <a:lstStyle/>
          <a:p>
            <a:r>
              <a:rPr lang="en-US" dirty="0" smtClean="0"/>
              <a:t>Nonlinear color spaces: HSV</a:t>
            </a:r>
          </a:p>
        </p:txBody>
      </p:sp>
      <p:sp>
        <p:nvSpPr>
          <p:cNvPr id="41987" name="Rectangle 3"/>
          <p:cNvSpPr>
            <a:spLocks noGrp="1" noChangeArrowheads="1"/>
          </p:cNvSpPr>
          <p:nvPr>
            <p:ph type="body" idx="1"/>
          </p:nvPr>
        </p:nvSpPr>
        <p:spPr>
          <a:xfrm>
            <a:off x="685800" y="4800600"/>
            <a:ext cx="7772400" cy="1905000"/>
          </a:xfrm>
        </p:spPr>
        <p:txBody>
          <a:bodyPr/>
          <a:lstStyle/>
          <a:p>
            <a:r>
              <a:rPr lang="en-US" smtClean="0"/>
              <a:t>Perceptually meaningful dimensions: </a:t>
            </a:r>
            <a:br>
              <a:rPr lang="en-US" smtClean="0"/>
            </a:br>
            <a:r>
              <a:rPr lang="en-US" smtClean="0"/>
              <a:t>Hue, Saturation, Value (Intensity)</a:t>
            </a:r>
          </a:p>
          <a:p>
            <a:r>
              <a:rPr lang="en-US" smtClean="0"/>
              <a:t>RGB cube on its vertex</a:t>
            </a:r>
          </a:p>
        </p:txBody>
      </p:sp>
      <p:pic>
        <p:nvPicPr>
          <p:cNvPr id="41988" name="Picture 4"/>
          <p:cNvPicPr>
            <a:picLocks noChangeAspect="1" noChangeArrowheads="1"/>
          </p:cNvPicPr>
          <p:nvPr/>
        </p:nvPicPr>
        <p:blipFill>
          <a:blip r:embed="rId3" cstate="print"/>
          <a:srcRect/>
          <a:stretch>
            <a:fillRect/>
          </a:stretch>
        </p:blipFill>
        <p:spPr bwMode="auto">
          <a:xfrm>
            <a:off x="457200" y="1066800"/>
            <a:ext cx="2241550" cy="3657600"/>
          </a:xfrm>
          <a:prstGeom prst="rect">
            <a:avLst/>
          </a:prstGeom>
          <a:noFill/>
          <a:ln w="9525">
            <a:noFill/>
            <a:miter lim="800000"/>
            <a:headEnd/>
            <a:tailEnd/>
          </a:ln>
        </p:spPr>
      </p:pic>
      <p:pic>
        <p:nvPicPr>
          <p:cNvPr id="41989" name="Picture 5"/>
          <p:cNvPicPr>
            <a:picLocks noChangeAspect="1" noChangeArrowheads="1"/>
          </p:cNvPicPr>
          <p:nvPr/>
        </p:nvPicPr>
        <p:blipFill>
          <a:blip r:embed="rId4" cstate="print"/>
          <a:srcRect/>
          <a:stretch>
            <a:fillRect/>
          </a:stretch>
        </p:blipFill>
        <p:spPr bwMode="auto">
          <a:xfrm>
            <a:off x="6172200" y="1635125"/>
            <a:ext cx="2768600" cy="2644775"/>
          </a:xfrm>
          <a:prstGeom prst="rect">
            <a:avLst/>
          </a:prstGeom>
          <a:noFill/>
          <a:ln w="9525">
            <a:noFill/>
            <a:miter lim="800000"/>
            <a:headEnd/>
            <a:tailEnd/>
          </a:ln>
        </p:spPr>
      </p:pic>
      <p:pic>
        <p:nvPicPr>
          <p:cNvPr id="41990" name="Picture 7"/>
          <p:cNvPicPr>
            <a:picLocks noChangeAspect="1" noChangeArrowheads="1"/>
          </p:cNvPicPr>
          <p:nvPr/>
        </p:nvPicPr>
        <p:blipFill>
          <a:blip r:embed="rId5" cstate="print"/>
          <a:srcRect/>
          <a:stretch>
            <a:fillRect/>
          </a:stretch>
        </p:blipFill>
        <p:spPr bwMode="auto">
          <a:xfrm>
            <a:off x="2971800" y="1514475"/>
            <a:ext cx="3124200" cy="27527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a:xfrm>
            <a:off x="457200" y="1600200"/>
            <a:ext cx="8458200" cy="4873752"/>
          </a:xfrm>
        </p:spPr>
        <p:txBody>
          <a:bodyPr/>
          <a:lstStyle/>
          <a:p>
            <a:r>
              <a:rPr lang="en-US" dirty="0" smtClean="0"/>
              <a:t>Light and Shade</a:t>
            </a:r>
          </a:p>
          <a:p>
            <a:pPr lvl="1"/>
            <a:r>
              <a:rPr lang="en-US" dirty="0" smtClean="0"/>
              <a:t>Radiance and irradiance</a:t>
            </a:r>
          </a:p>
          <a:p>
            <a:pPr lvl="1"/>
            <a:r>
              <a:rPr lang="en-US" dirty="0" smtClean="0"/>
              <a:t>Radiometry of thin lens</a:t>
            </a:r>
          </a:p>
          <a:p>
            <a:pPr lvl="1"/>
            <a:r>
              <a:rPr lang="en-US" dirty="0"/>
              <a:t>Bidirectional reflectance distribution function </a:t>
            </a:r>
            <a:r>
              <a:rPr lang="en-US" dirty="0" smtClean="0"/>
              <a:t>(BRDF)</a:t>
            </a:r>
          </a:p>
          <a:p>
            <a:pPr lvl="1"/>
            <a:r>
              <a:rPr lang="en-US" dirty="0" smtClean="0"/>
              <a:t>Photometric stereo</a:t>
            </a:r>
          </a:p>
          <a:p>
            <a:r>
              <a:rPr lang="en-US" dirty="0" smtClean="0"/>
              <a:t>Color</a:t>
            </a:r>
          </a:p>
          <a:p>
            <a:pPr lvl="1"/>
            <a:r>
              <a:rPr lang="en-US" dirty="0" smtClean="0"/>
              <a:t>What is color?</a:t>
            </a:r>
          </a:p>
          <a:p>
            <a:pPr lvl="1"/>
            <a:r>
              <a:rPr lang="en-US" dirty="0" smtClean="0"/>
              <a:t>Human eyes</a:t>
            </a:r>
          </a:p>
          <a:p>
            <a:pPr lvl="1"/>
            <a:r>
              <a:rPr lang="en-US" dirty="0" err="1" smtClean="0"/>
              <a:t>Trichromacy</a:t>
            </a:r>
            <a:r>
              <a:rPr lang="en-US" dirty="0" smtClean="0"/>
              <a:t> and color space</a:t>
            </a:r>
          </a:p>
          <a:p>
            <a:pPr lvl="1"/>
            <a:r>
              <a:rPr lang="en-US" u="sng" dirty="0" smtClean="0"/>
              <a:t>Color perception</a:t>
            </a:r>
          </a:p>
          <a:p>
            <a:pPr lvl="1"/>
            <a:endParaRPr lang="en-US" dirty="0" smtClean="0"/>
          </a:p>
        </p:txBody>
      </p:sp>
    </p:spTree>
    <p:extLst>
      <p:ext uri="{BB962C8B-B14F-4D97-AF65-F5344CB8AC3E}">
        <p14:creationId xmlns:p14="http://schemas.microsoft.com/office/powerpoint/2010/main" val="85204865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457200" y="30162"/>
            <a:ext cx="7467600" cy="655638"/>
          </a:xfrm>
        </p:spPr>
        <p:txBody>
          <a:bodyPr/>
          <a:lstStyle/>
          <a:p>
            <a:r>
              <a:rPr lang="en-US" dirty="0" smtClean="0"/>
              <a:t>Color perception</a:t>
            </a:r>
          </a:p>
        </p:txBody>
      </p:sp>
      <p:sp>
        <p:nvSpPr>
          <p:cNvPr id="833539" name="Rectangle 3"/>
          <p:cNvSpPr>
            <a:spLocks noGrp="1" noChangeArrowheads="1"/>
          </p:cNvSpPr>
          <p:nvPr>
            <p:ph type="body" idx="1"/>
          </p:nvPr>
        </p:nvSpPr>
        <p:spPr>
          <a:xfrm>
            <a:off x="685800" y="914400"/>
            <a:ext cx="7848600" cy="5943600"/>
          </a:xfrm>
        </p:spPr>
        <p:txBody>
          <a:bodyPr/>
          <a:lstStyle/>
          <a:p>
            <a:r>
              <a:rPr lang="en-US" dirty="0" smtClean="0"/>
              <a:t>Color/lightness constancy</a:t>
            </a:r>
          </a:p>
          <a:p>
            <a:pPr lvl="1"/>
            <a:r>
              <a:rPr lang="en-US" dirty="0" smtClean="0"/>
              <a:t>The ability of the human visual system to perceive the intrinsic reflectance properties of the surfaces despite changes in illumination conditions</a:t>
            </a:r>
          </a:p>
          <a:p>
            <a:r>
              <a:rPr lang="en-US" dirty="0" smtClean="0"/>
              <a:t>Instantaneous effects</a:t>
            </a:r>
          </a:p>
          <a:p>
            <a:pPr lvl="1"/>
            <a:r>
              <a:rPr lang="en-US" dirty="0" smtClean="0"/>
              <a:t>Simultaneous contrast</a:t>
            </a:r>
          </a:p>
          <a:p>
            <a:pPr lvl="1"/>
            <a:r>
              <a:rPr lang="en-US" dirty="0" smtClean="0"/>
              <a:t>Mach bands</a:t>
            </a:r>
          </a:p>
          <a:p>
            <a:r>
              <a:rPr lang="en-US" dirty="0" smtClean="0"/>
              <a:t>Gradual effects</a:t>
            </a:r>
          </a:p>
          <a:p>
            <a:pPr lvl="1"/>
            <a:r>
              <a:rPr lang="en-US" dirty="0" smtClean="0"/>
              <a:t>Light/dark adaptation</a:t>
            </a:r>
          </a:p>
          <a:p>
            <a:pPr lvl="1"/>
            <a:r>
              <a:rPr lang="en-US" dirty="0" smtClean="0"/>
              <a:t>Chromatic adaptation</a:t>
            </a:r>
          </a:p>
          <a:p>
            <a:pPr lvl="1"/>
            <a:r>
              <a:rPr lang="en-US" dirty="0" smtClean="0"/>
              <a:t>Afterimages</a:t>
            </a:r>
          </a:p>
        </p:txBody>
      </p:sp>
      <p:pic>
        <p:nvPicPr>
          <p:cNvPr id="4" name="Picture 4"/>
          <p:cNvPicPr>
            <a:picLocks noChangeAspect="1" noChangeArrowheads="1"/>
          </p:cNvPicPr>
          <p:nvPr/>
        </p:nvPicPr>
        <p:blipFill>
          <a:blip r:embed="rId3" cstate="print"/>
          <a:srcRect/>
          <a:stretch>
            <a:fillRect/>
          </a:stretch>
        </p:blipFill>
        <p:spPr bwMode="auto">
          <a:xfrm>
            <a:off x="4952999" y="2590800"/>
            <a:ext cx="3892075" cy="3886200"/>
          </a:xfrm>
          <a:prstGeom prst="rect">
            <a:avLst/>
          </a:prstGeom>
          <a:noFill/>
          <a:ln w="9525">
            <a:noFill/>
            <a:miter lim="800000"/>
            <a:headEnd/>
            <a:tailEnd/>
          </a:ln>
        </p:spPr>
      </p:pic>
      <p:sp>
        <p:nvSpPr>
          <p:cNvPr id="5" name="Rectangle 5"/>
          <p:cNvSpPr>
            <a:spLocks noChangeArrowheads="1"/>
          </p:cNvSpPr>
          <p:nvPr/>
        </p:nvSpPr>
        <p:spPr bwMode="auto">
          <a:xfrm>
            <a:off x="4953000" y="6490900"/>
            <a:ext cx="3881640" cy="276999"/>
          </a:xfrm>
          <a:prstGeom prst="rect">
            <a:avLst/>
          </a:prstGeom>
          <a:noFill/>
          <a:ln w="9525">
            <a:noFill/>
            <a:miter lim="800000"/>
            <a:headEnd/>
            <a:tailEnd/>
          </a:ln>
        </p:spPr>
        <p:txBody>
          <a:bodyPr wrap="none" anchor="ctr">
            <a:spAutoFit/>
          </a:bodyPr>
          <a:lstStyle/>
          <a:p>
            <a:pPr eaLnBrk="1" hangingPunct="1"/>
            <a:r>
              <a:rPr lang="en-US" sz="1200" dirty="0"/>
              <a:t>J. S. </a:t>
            </a:r>
            <a:r>
              <a:rPr lang="en-US" sz="1200" dirty="0" err="1"/>
              <a:t>Sargent</a:t>
            </a:r>
            <a:r>
              <a:rPr lang="en-US" sz="1200" dirty="0"/>
              <a:t>, The Daughters of Edward D. </a:t>
            </a:r>
            <a:r>
              <a:rPr lang="en-US" sz="1200" dirty="0" err="1"/>
              <a:t>Boit</a:t>
            </a:r>
            <a:r>
              <a:rPr lang="en-US" sz="1200" dirty="0"/>
              <a:t>, 1882 </a:t>
            </a:r>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685800" y="76200"/>
            <a:ext cx="8229600" cy="838200"/>
          </a:xfrm>
        </p:spPr>
        <p:txBody>
          <a:bodyPr/>
          <a:lstStyle/>
          <a:p>
            <a:r>
              <a:rPr lang="en-US" dirty="0" smtClean="0"/>
              <a:t>Chromatic adaptation</a:t>
            </a:r>
          </a:p>
        </p:txBody>
      </p:sp>
      <p:sp>
        <p:nvSpPr>
          <p:cNvPr id="50179" name="Rectangle 3"/>
          <p:cNvSpPr>
            <a:spLocks noGrp="1" noChangeArrowheads="1"/>
          </p:cNvSpPr>
          <p:nvPr>
            <p:ph type="body" idx="1"/>
          </p:nvPr>
        </p:nvSpPr>
        <p:spPr>
          <a:xfrm>
            <a:off x="685800" y="914400"/>
            <a:ext cx="7772400" cy="5715000"/>
          </a:xfrm>
        </p:spPr>
        <p:txBody>
          <a:bodyPr/>
          <a:lstStyle/>
          <a:p>
            <a:r>
              <a:rPr lang="en-US" sz="2400" dirty="0" smtClean="0"/>
              <a:t>The visual system changes its sensitivity depending on the </a:t>
            </a:r>
            <a:r>
              <a:rPr lang="en-US" sz="2400" dirty="0" err="1" smtClean="0"/>
              <a:t>luminances</a:t>
            </a:r>
            <a:r>
              <a:rPr lang="en-US" sz="2400" dirty="0" smtClean="0"/>
              <a:t> prevailing in the visual field</a:t>
            </a:r>
          </a:p>
          <a:p>
            <a:pPr lvl="1"/>
            <a:r>
              <a:rPr lang="en-US" dirty="0" smtClean="0"/>
              <a:t>The exact mechanism is poorly understood</a:t>
            </a:r>
          </a:p>
          <a:p>
            <a:r>
              <a:rPr lang="en-US" sz="2400" dirty="0" smtClean="0"/>
              <a:t>Adapting to different brightness levels</a:t>
            </a:r>
          </a:p>
          <a:p>
            <a:pPr lvl="1"/>
            <a:r>
              <a:rPr lang="en-US" dirty="0" smtClean="0"/>
              <a:t>Changing the size of the iris opening (i.e., the aperture) changes the amount of light that can enter the eye </a:t>
            </a:r>
          </a:p>
          <a:p>
            <a:pPr lvl="1"/>
            <a:r>
              <a:rPr lang="en-US" dirty="0" smtClean="0"/>
              <a:t>Think of walking into a building from full sunshine</a:t>
            </a:r>
          </a:p>
          <a:p>
            <a:r>
              <a:rPr lang="en-US" sz="2400" dirty="0" smtClean="0"/>
              <a:t>Adapting to different color temperature</a:t>
            </a:r>
          </a:p>
          <a:p>
            <a:pPr lvl="1"/>
            <a:r>
              <a:rPr lang="en-US" dirty="0" smtClean="0"/>
              <a:t>The receptive cells on the retina change their sensitivity </a:t>
            </a:r>
          </a:p>
          <a:p>
            <a:pPr lvl="1"/>
            <a:r>
              <a:rPr lang="en-US" dirty="0" smtClean="0"/>
              <a:t>For example: if there is an increased amount of red light, the cells receptive to red decrease their sensitivity until the scene looks white again </a:t>
            </a:r>
          </a:p>
          <a:p>
            <a:pPr lvl="1"/>
            <a:r>
              <a:rPr lang="en-US" dirty="0" smtClean="0"/>
              <a:t>We actually adapt better in brighter scenes: This is why candlelit scenes still look yellow</a:t>
            </a:r>
          </a:p>
        </p:txBody>
      </p:sp>
      <p:sp>
        <p:nvSpPr>
          <p:cNvPr id="49156" name="Rectangle 7"/>
          <p:cNvSpPr>
            <a:spLocks noChangeArrowheads="1"/>
          </p:cNvSpPr>
          <p:nvPr/>
        </p:nvSpPr>
        <p:spPr bwMode="auto">
          <a:xfrm>
            <a:off x="1600200" y="6415088"/>
            <a:ext cx="5937250" cy="366712"/>
          </a:xfrm>
          <a:prstGeom prst="rect">
            <a:avLst/>
          </a:prstGeom>
          <a:noFill/>
          <a:ln w="9525">
            <a:noFill/>
            <a:miter lim="800000"/>
            <a:headEnd/>
            <a:tailEnd/>
          </a:ln>
        </p:spPr>
        <p:txBody>
          <a:bodyPr wrap="none">
            <a:spAutoFit/>
          </a:bodyPr>
          <a:lstStyle/>
          <a:p>
            <a:r>
              <a:rPr lang="en-US" sz="1800">
                <a:hlinkClick r:id="rId3"/>
              </a:rPr>
              <a:t>http://www.schorsch.com/kbase/glossary/adaptation.html</a:t>
            </a:r>
            <a:endParaRPr lang="en-US" sz="18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01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017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0179">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179">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0179">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0179">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0179">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0179">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0179">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9" grpId="0" build="p"/>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457200" y="106362"/>
            <a:ext cx="7467600" cy="731838"/>
          </a:xfrm>
        </p:spPr>
        <p:txBody>
          <a:bodyPr/>
          <a:lstStyle/>
          <a:p>
            <a:r>
              <a:rPr lang="en-US" dirty="0" smtClean="0"/>
              <a:t>White balance</a:t>
            </a:r>
          </a:p>
        </p:txBody>
      </p:sp>
      <p:sp>
        <p:nvSpPr>
          <p:cNvPr id="52227" name="Rectangle 3"/>
          <p:cNvSpPr>
            <a:spLocks noGrp="1" noChangeArrowheads="1"/>
          </p:cNvSpPr>
          <p:nvPr>
            <p:ph type="body" idx="1"/>
          </p:nvPr>
        </p:nvSpPr>
        <p:spPr>
          <a:xfrm>
            <a:off x="381000" y="1066800"/>
            <a:ext cx="8458200" cy="2895600"/>
          </a:xfrm>
        </p:spPr>
        <p:txBody>
          <a:bodyPr/>
          <a:lstStyle/>
          <a:p>
            <a:r>
              <a:rPr lang="en-US" sz="2400" dirty="0" smtClean="0"/>
              <a:t>When looking at a picture on screen or print, we adapt to the illuminant of the room, not to that of the scene in the picture</a:t>
            </a:r>
          </a:p>
          <a:p>
            <a:r>
              <a:rPr lang="en-US" sz="2400" dirty="0" smtClean="0"/>
              <a:t>When the white balance is not correct, the picture will have an unnatural color “cast”</a:t>
            </a:r>
          </a:p>
        </p:txBody>
      </p:sp>
      <p:sp>
        <p:nvSpPr>
          <p:cNvPr id="52228" name="Rectangle 6"/>
          <p:cNvSpPr>
            <a:spLocks noChangeArrowheads="1"/>
          </p:cNvSpPr>
          <p:nvPr/>
        </p:nvSpPr>
        <p:spPr bwMode="auto">
          <a:xfrm>
            <a:off x="1238250" y="6400800"/>
            <a:ext cx="6457950" cy="366713"/>
          </a:xfrm>
          <a:prstGeom prst="rect">
            <a:avLst/>
          </a:prstGeom>
          <a:noFill/>
          <a:ln w="9525">
            <a:noFill/>
            <a:miter lim="800000"/>
            <a:headEnd/>
            <a:tailEnd/>
          </a:ln>
        </p:spPr>
        <p:txBody>
          <a:bodyPr wrap="none">
            <a:spAutoFit/>
          </a:bodyPr>
          <a:lstStyle/>
          <a:p>
            <a:r>
              <a:rPr lang="en-US" sz="1800">
                <a:hlinkClick r:id="rId3"/>
              </a:rPr>
              <a:t>http://www.cambridgeincolour.com/tutorials/white-balance.htm</a:t>
            </a:r>
            <a:endParaRPr lang="en-US" sz="1800"/>
          </a:p>
        </p:txBody>
      </p:sp>
      <p:pic>
        <p:nvPicPr>
          <p:cNvPr id="52229" name="Picture 4"/>
          <p:cNvPicPr>
            <a:picLocks noChangeAspect="1" noChangeArrowheads="1"/>
          </p:cNvPicPr>
          <p:nvPr/>
        </p:nvPicPr>
        <p:blipFill>
          <a:blip r:embed="rId4" cstate="print"/>
          <a:srcRect/>
          <a:stretch>
            <a:fillRect/>
          </a:stretch>
        </p:blipFill>
        <p:spPr bwMode="auto">
          <a:xfrm>
            <a:off x="1466850" y="3429000"/>
            <a:ext cx="2970213" cy="2971800"/>
          </a:xfrm>
          <a:prstGeom prst="rect">
            <a:avLst/>
          </a:prstGeom>
          <a:noFill/>
          <a:ln w="9525">
            <a:noFill/>
            <a:miter lim="800000"/>
            <a:headEnd/>
            <a:tailEnd/>
          </a:ln>
        </p:spPr>
      </p:pic>
      <p:pic>
        <p:nvPicPr>
          <p:cNvPr id="52230" name="Picture 5"/>
          <p:cNvPicPr>
            <a:picLocks noChangeAspect="1" noChangeArrowheads="1"/>
          </p:cNvPicPr>
          <p:nvPr/>
        </p:nvPicPr>
        <p:blipFill>
          <a:blip r:embed="rId5" cstate="print"/>
          <a:srcRect/>
          <a:stretch>
            <a:fillRect/>
          </a:stretch>
        </p:blipFill>
        <p:spPr bwMode="auto">
          <a:xfrm>
            <a:off x="4603750" y="3429000"/>
            <a:ext cx="2970213" cy="2971800"/>
          </a:xfrm>
          <a:prstGeom prst="rect">
            <a:avLst/>
          </a:prstGeom>
          <a:noFill/>
          <a:ln w="9525">
            <a:noFill/>
            <a:miter lim="800000"/>
            <a:headEnd/>
            <a:tailEnd/>
          </a:ln>
        </p:spPr>
      </p:pic>
      <p:sp>
        <p:nvSpPr>
          <p:cNvPr id="52231" name="Text Box 7"/>
          <p:cNvSpPr txBox="1">
            <a:spLocks noChangeArrowheads="1"/>
          </p:cNvSpPr>
          <p:nvPr/>
        </p:nvSpPr>
        <p:spPr bwMode="auto">
          <a:xfrm>
            <a:off x="1695450" y="2986088"/>
            <a:ext cx="2590800" cy="366712"/>
          </a:xfrm>
          <a:prstGeom prst="rect">
            <a:avLst/>
          </a:prstGeom>
          <a:noFill/>
          <a:ln w="9525">
            <a:noFill/>
            <a:miter lim="800000"/>
            <a:headEnd/>
            <a:tailEnd/>
          </a:ln>
        </p:spPr>
        <p:txBody>
          <a:bodyPr>
            <a:spAutoFit/>
          </a:bodyPr>
          <a:lstStyle/>
          <a:p>
            <a:pPr algn="r"/>
            <a:r>
              <a:rPr lang="en-US" sz="1800"/>
              <a:t>incorrect white balance</a:t>
            </a:r>
          </a:p>
        </p:txBody>
      </p:sp>
      <p:sp>
        <p:nvSpPr>
          <p:cNvPr id="52232" name="Text Box 8"/>
          <p:cNvSpPr txBox="1">
            <a:spLocks noChangeArrowheads="1"/>
          </p:cNvSpPr>
          <p:nvPr/>
        </p:nvSpPr>
        <p:spPr bwMode="auto">
          <a:xfrm>
            <a:off x="4667250" y="2971800"/>
            <a:ext cx="2819400" cy="366713"/>
          </a:xfrm>
          <a:prstGeom prst="rect">
            <a:avLst/>
          </a:prstGeom>
          <a:noFill/>
          <a:ln w="9525">
            <a:noFill/>
            <a:miter lim="800000"/>
            <a:headEnd/>
            <a:tailEnd/>
          </a:ln>
        </p:spPr>
        <p:txBody>
          <a:bodyPr>
            <a:spAutoFit/>
          </a:bodyPr>
          <a:lstStyle/>
          <a:p>
            <a:pPr algn="ctr"/>
            <a:r>
              <a:rPr lang="en-US" sz="1800"/>
              <a:t>correct white balance</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2"/>
          <p:cNvSpPr>
            <a:spLocks noGrp="1" noChangeArrowheads="1"/>
          </p:cNvSpPr>
          <p:nvPr>
            <p:ph type="title"/>
          </p:nvPr>
        </p:nvSpPr>
        <p:spPr/>
        <p:txBody>
          <a:bodyPr/>
          <a:lstStyle/>
          <a:p>
            <a:r>
              <a:rPr lang="en-US" smtClean="0"/>
              <a:t>White balance</a:t>
            </a:r>
          </a:p>
        </p:txBody>
      </p:sp>
      <p:sp>
        <p:nvSpPr>
          <p:cNvPr id="9220" name="Rectangle 3"/>
          <p:cNvSpPr>
            <a:spLocks noGrp="1" noChangeArrowheads="1"/>
          </p:cNvSpPr>
          <p:nvPr>
            <p:ph type="body" idx="1"/>
          </p:nvPr>
        </p:nvSpPr>
        <p:spPr/>
        <p:txBody>
          <a:bodyPr/>
          <a:lstStyle/>
          <a:p>
            <a:r>
              <a:rPr lang="en-US" smtClean="0"/>
              <a:t>Film cameras: </a:t>
            </a:r>
          </a:p>
          <a:p>
            <a:pPr lvl="1"/>
            <a:r>
              <a:rPr lang="en-US" smtClean="0"/>
              <a:t>Different types of film or different filters for different illumination conditions</a:t>
            </a:r>
            <a:br>
              <a:rPr lang="en-US" smtClean="0"/>
            </a:br>
            <a:endParaRPr lang="en-US" smtClean="0"/>
          </a:p>
          <a:p>
            <a:r>
              <a:rPr lang="en-US" smtClean="0"/>
              <a:t>Digital cameras: </a:t>
            </a:r>
          </a:p>
          <a:p>
            <a:pPr lvl="1"/>
            <a:r>
              <a:rPr lang="en-US" smtClean="0"/>
              <a:t>Automatic white balance</a:t>
            </a:r>
          </a:p>
          <a:p>
            <a:pPr lvl="1"/>
            <a:r>
              <a:rPr lang="en-US" smtClean="0"/>
              <a:t>White balance settings corresponding to </a:t>
            </a:r>
            <a:br>
              <a:rPr lang="en-US" smtClean="0"/>
            </a:br>
            <a:r>
              <a:rPr lang="en-US" smtClean="0"/>
              <a:t>several common illuminants</a:t>
            </a:r>
          </a:p>
          <a:p>
            <a:pPr lvl="1"/>
            <a:r>
              <a:rPr lang="en-US" smtClean="0"/>
              <a:t>Custom white balance using a reference </a:t>
            </a:r>
            <a:br>
              <a:rPr lang="en-US" smtClean="0"/>
            </a:br>
            <a:r>
              <a:rPr lang="en-US" smtClean="0"/>
              <a:t>object</a:t>
            </a:r>
          </a:p>
        </p:txBody>
      </p:sp>
      <p:sp>
        <p:nvSpPr>
          <p:cNvPr id="9221" name="Rectangle 6"/>
          <p:cNvSpPr>
            <a:spLocks noChangeArrowheads="1"/>
          </p:cNvSpPr>
          <p:nvPr/>
        </p:nvSpPr>
        <p:spPr bwMode="auto">
          <a:xfrm>
            <a:off x="1143000" y="6400800"/>
            <a:ext cx="6457950" cy="366713"/>
          </a:xfrm>
          <a:prstGeom prst="rect">
            <a:avLst/>
          </a:prstGeom>
          <a:noFill/>
          <a:ln w="9525">
            <a:noFill/>
            <a:miter lim="800000"/>
            <a:headEnd/>
            <a:tailEnd/>
          </a:ln>
        </p:spPr>
        <p:txBody>
          <a:bodyPr wrap="none">
            <a:spAutoFit/>
          </a:bodyPr>
          <a:lstStyle/>
          <a:p>
            <a:r>
              <a:rPr lang="en-US" sz="1800">
                <a:hlinkClick r:id="rId4"/>
              </a:rPr>
              <a:t>http://www.cambridgeincolour.com/tutorials/white-balance.htm</a:t>
            </a:r>
            <a:endParaRPr lang="en-US" sz="1800"/>
          </a:p>
        </p:txBody>
      </p:sp>
      <p:graphicFrame>
        <p:nvGraphicFramePr>
          <p:cNvPr id="9218" name="Object 10"/>
          <p:cNvGraphicFramePr>
            <a:graphicFrameLocks noGrp="1" noChangeAspect="1"/>
          </p:cNvGraphicFramePr>
          <p:nvPr>
            <p:ph sz="half" idx="4294967295"/>
          </p:nvPr>
        </p:nvGraphicFramePr>
        <p:xfrm>
          <a:off x="6858000" y="2590800"/>
          <a:ext cx="1527175" cy="2590800"/>
        </p:xfrm>
        <a:graphic>
          <a:graphicData uri="http://schemas.openxmlformats.org/presentationml/2006/ole">
            <mc:AlternateContent xmlns:mc="http://schemas.openxmlformats.org/markup-compatibility/2006">
              <mc:Choice xmlns:v="urn:schemas-microsoft-com:vml" Requires="v">
                <p:oleObj spid="_x0000_s84013" name="Image" r:id="rId5" imgW="2209524" imgH="3746032" progId="Photoshop.Image.10">
                  <p:embed/>
                </p:oleObj>
              </mc:Choice>
              <mc:Fallback>
                <p:oleObj name="Image" r:id="rId5" imgW="2209524" imgH="3746032" progId="Photoshop.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858000" y="2590800"/>
                        <a:ext cx="1527175" cy="2590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457200" y="0"/>
            <a:ext cx="7467600" cy="808038"/>
          </a:xfrm>
        </p:spPr>
        <p:txBody>
          <a:bodyPr/>
          <a:lstStyle/>
          <a:p>
            <a:r>
              <a:rPr lang="en-US" dirty="0" smtClean="0"/>
              <a:t>White balance</a:t>
            </a:r>
          </a:p>
        </p:txBody>
      </p:sp>
      <p:sp>
        <p:nvSpPr>
          <p:cNvPr id="53251" name="Rectangle 3"/>
          <p:cNvSpPr>
            <a:spLocks noGrp="1" noChangeArrowheads="1"/>
          </p:cNvSpPr>
          <p:nvPr>
            <p:ph type="body" idx="1"/>
          </p:nvPr>
        </p:nvSpPr>
        <p:spPr>
          <a:xfrm>
            <a:off x="228600" y="1066800"/>
            <a:ext cx="8915400" cy="2895600"/>
          </a:xfrm>
        </p:spPr>
        <p:txBody>
          <a:bodyPr/>
          <a:lstStyle/>
          <a:p>
            <a:pPr marL="533400" indent="-533400"/>
            <a:r>
              <a:rPr lang="en-US" dirty="0" smtClean="0"/>
              <a:t>Von </a:t>
            </a:r>
            <a:r>
              <a:rPr lang="en-US" dirty="0" err="1" smtClean="0"/>
              <a:t>Kries</a:t>
            </a:r>
            <a:r>
              <a:rPr lang="en-US" dirty="0" smtClean="0"/>
              <a:t> adaptation</a:t>
            </a:r>
          </a:p>
          <a:p>
            <a:pPr marL="838200" lvl="1" indent="-381000"/>
            <a:r>
              <a:rPr lang="en-US" dirty="0" smtClean="0"/>
              <a:t>Multiply each channel by a gain factor</a:t>
            </a:r>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5" name="Rectangle 3"/>
          <p:cNvSpPr>
            <a:spLocks noGrp="1" noChangeArrowheads="1"/>
          </p:cNvSpPr>
          <p:nvPr>
            <p:ph type="body" idx="1"/>
          </p:nvPr>
        </p:nvSpPr>
        <p:spPr>
          <a:xfrm>
            <a:off x="228600" y="838200"/>
            <a:ext cx="8915400" cy="6019800"/>
          </a:xfrm>
        </p:spPr>
        <p:txBody>
          <a:bodyPr/>
          <a:lstStyle/>
          <a:p>
            <a:pPr marL="533400" indent="-533400"/>
            <a:r>
              <a:rPr lang="en-US" dirty="0" smtClean="0"/>
              <a:t>Von </a:t>
            </a:r>
            <a:r>
              <a:rPr lang="en-US" dirty="0" err="1" smtClean="0"/>
              <a:t>Kries</a:t>
            </a:r>
            <a:r>
              <a:rPr lang="en-US" dirty="0" smtClean="0"/>
              <a:t> adaptation</a:t>
            </a:r>
          </a:p>
          <a:p>
            <a:pPr marL="838200" lvl="1" indent="-381000"/>
            <a:r>
              <a:rPr lang="en-US" dirty="0" smtClean="0"/>
              <a:t>Multiply each channel by a gain factor</a:t>
            </a:r>
            <a:br>
              <a:rPr lang="en-US" dirty="0" smtClean="0"/>
            </a:br>
            <a:endParaRPr lang="en-US" dirty="0" smtClean="0"/>
          </a:p>
          <a:p>
            <a:pPr marL="533400" indent="-533400"/>
            <a:r>
              <a:rPr lang="en-US" dirty="0" smtClean="0"/>
              <a:t>Best way: gray card</a:t>
            </a:r>
          </a:p>
          <a:p>
            <a:pPr marL="838200" lvl="1" indent="-381000"/>
            <a:r>
              <a:rPr lang="en-US" dirty="0" smtClean="0"/>
              <a:t>Take a picture of a neutral object  (white or gray)</a:t>
            </a:r>
          </a:p>
          <a:p>
            <a:pPr marL="838200" lvl="1" indent="-381000"/>
            <a:r>
              <a:rPr lang="en-US" dirty="0" smtClean="0"/>
              <a:t>Deduce the weight of each channel</a:t>
            </a:r>
          </a:p>
          <a:p>
            <a:pPr marL="1257300" lvl="2" indent="-342900"/>
            <a:r>
              <a:rPr lang="en-US" sz="1800" dirty="0" smtClean="0"/>
              <a:t>If the object is recoded as </a:t>
            </a:r>
            <a:r>
              <a:rPr lang="en-US" sz="1800" dirty="0" err="1" smtClean="0"/>
              <a:t>r</a:t>
            </a:r>
            <a:r>
              <a:rPr lang="en-US" sz="1800" baseline="-25000" dirty="0" err="1" smtClean="0"/>
              <a:t>w</a:t>
            </a:r>
            <a:r>
              <a:rPr lang="en-US" sz="1800" dirty="0" smtClean="0"/>
              <a:t>, </a:t>
            </a:r>
            <a:r>
              <a:rPr lang="en-US" sz="1800" dirty="0" err="1" smtClean="0"/>
              <a:t>g</a:t>
            </a:r>
            <a:r>
              <a:rPr lang="en-US" sz="1800" baseline="-25000" dirty="0" err="1" smtClean="0"/>
              <a:t>w</a:t>
            </a:r>
            <a:r>
              <a:rPr lang="en-US" sz="1800" dirty="0" smtClean="0"/>
              <a:t>, </a:t>
            </a:r>
            <a:r>
              <a:rPr lang="en-US" sz="1800" dirty="0" err="1" smtClean="0"/>
              <a:t>b</a:t>
            </a:r>
            <a:r>
              <a:rPr lang="en-US" sz="1800" baseline="-25000" dirty="0" err="1" smtClean="0"/>
              <a:t>w</a:t>
            </a:r>
            <a:r>
              <a:rPr lang="en-US" sz="1800" dirty="0" smtClean="0"/>
              <a:t> </a:t>
            </a:r>
            <a:br>
              <a:rPr lang="en-US" sz="1800" dirty="0" smtClean="0"/>
            </a:br>
            <a:r>
              <a:rPr lang="en-US" sz="1800" dirty="0" smtClean="0"/>
              <a:t>use weights 1/</a:t>
            </a:r>
            <a:r>
              <a:rPr lang="en-US" sz="1800" dirty="0" err="1" smtClean="0"/>
              <a:t>r</a:t>
            </a:r>
            <a:r>
              <a:rPr lang="en-US" sz="1800" baseline="-25000" dirty="0" err="1" smtClean="0"/>
              <a:t>w</a:t>
            </a:r>
            <a:r>
              <a:rPr lang="en-US" sz="1800" dirty="0" smtClean="0"/>
              <a:t>, 1/</a:t>
            </a:r>
            <a:r>
              <a:rPr lang="en-US" sz="1800" dirty="0" err="1" smtClean="0"/>
              <a:t>g</a:t>
            </a:r>
            <a:r>
              <a:rPr lang="en-US" sz="1800" baseline="-25000" dirty="0" err="1" smtClean="0"/>
              <a:t>w</a:t>
            </a:r>
            <a:r>
              <a:rPr lang="en-US" sz="1800" dirty="0" smtClean="0"/>
              <a:t>, 1/</a:t>
            </a:r>
            <a:r>
              <a:rPr lang="en-US" sz="1800" dirty="0" err="1" smtClean="0"/>
              <a:t>b</a:t>
            </a:r>
            <a:r>
              <a:rPr lang="en-US" sz="1800" baseline="-25000" dirty="0" err="1" smtClean="0"/>
              <a:t>w</a:t>
            </a:r>
            <a:endParaRPr lang="en-US" sz="1800" baseline="-25000" dirty="0" smtClean="0"/>
          </a:p>
        </p:txBody>
      </p:sp>
      <p:sp>
        <p:nvSpPr>
          <p:cNvPr id="54274" name="Rectangle 2"/>
          <p:cNvSpPr>
            <a:spLocks noGrp="1" noChangeArrowheads="1"/>
          </p:cNvSpPr>
          <p:nvPr>
            <p:ph type="title"/>
          </p:nvPr>
        </p:nvSpPr>
        <p:spPr>
          <a:xfrm>
            <a:off x="228600" y="0"/>
            <a:ext cx="7467600" cy="731838"/>
          </a:xfrm>
        </p:spPr>
        <p:txBody>
          <a:bodyPr/>
          <a:lstStyle/>
          <a:p>
            <a:r>
              <a:rPr lang="en-US" dirty="0" smtClean="0"/>
              <a:t>White balance</a:t>
            </a:r>
          </a:p>
        </p:txBody>
      </p:sp>
      <p:pic>
        <p:nvPicPr>
          <p:cNvPr id="54276" name="Picture 4"/>
          <p:cNvPicPr>
            <a:picLocks noChangeAspect="1" noChangeArrowheads="1"/>
          </p:cNvPicPr>
          <p:nvPr/>
        </p:nvPicPr>
        <p:blipFill>
          <a:blip r:embed="rId3" cstate="print"/>
          <a:srcRect/>
          <a:stretch>
            <a:fillRect/>
          </a:stretch>
        </p:blipFill>
        <p:spPr bwMode="auto">
          <a:xfrm>
            <a:off x="2971800" y="4572000"/>
            <a:ext cx="2971800"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457200" y="0"/>
            <a:ext cx="7467600" cy="884238"/>
          </a:xfrm>
        </p:spPr>
        <p:txBody>
          <a:bodyPr/>
          <a:lstStyle/>
          <a:p>
            <a:r>
              <a:rPr lang="en-US" dirty="0" smtClean="0"/>
              <a:t>White balance</a:t>
            </a:r>
          </a:p>
        </p:txBody>
      </p:sp>
      <p:sp>
        <p:nvSpPr>
          <p:cNvPr id="634883" name="Rectangle 3"/>
          <p:cNvSpPr>
            <a:spLocks noGrp="1" noChangeArrowheads="1"/>
          </p:cNvSpPr>
          <p:nvPr>
            <p:ph type="body" idx="1"/>
          </p:nvPr>
        </p:nvSpPr>
        <p:spPr>
          <a:xfrm>
            <a:off x="685800" y="914400"/>
            <a:ext cx="8077200" cy="5638800"/>
          </a:xfrm>
        </p:spPr>
        <p:txBody>
          <a:bodyPr/>
          <a:lstStyle/>
          <a:p>
            <a:pPr>
              <a:lnSpc>
                <a:spcPct val="90000"/>
              </a:lnSpc>
            </a:pPr>
            <a:r>
              <a:rPr lang="en-US" dirty="0" smtClean="0"/>
              <a:t>Without gray cards: we need to “guess” which pixels correspond to white objects</a:t>
            </a:r>
          </a:p>
          <a:p>
            <a:pPr>
              <a:lnSpc>
                <a:spcPct val="90000"/>
              </a:lnSpc>
            </a:pPr>
            <a:r>
              <a:rPr lang="en-US" dirty="0" smtClean="0"/>
              <a:t>Gray world assumption</a:t>
            </a:r>
          </a:p>
          <a:p>
            <a:pPr lvl="1">
              <a:lnSpc>
                <a:spcPct val="90000"/>
              </a:lnSpc>
            </a:pPr>
            <a:r>
              <a:rPr lang="en-US" dirty="0" smtClean="0"/>
              <a:t>The image average r</a:t>
            </a:r>
            <a:r>
              <a:rPr lang="en-US" baseline="-25000" dirty="0" smtClean="0"/>
              <a:t>ave</a:t>
            </a:r>
            <a:r>
              <a:rPr lang="en-US" dirty="0" smtClean="0"/>
              <a:t>, g</a:t>
            </a:r>
            <a:r>
              <a:rPr lang="en-US" baseline="-25000" dirty="0" smtClean="0"/>
              <a:t>ave</a:t>
            </a:r>
            <a:r>
              <a:rPr lang="en-US" dirty="0" smtClean="0"/>
              <a:t>, </a:t>
            </a:r>
            <a:r>
              <a:rPr lang="en-US" dirty="0" err="1" smtClean="0"/>
              <a:t>b</a:t>
            </a:r>
            <a:r>
              <a:rPr lang="en-US" baseline="-25000" dirty="0" err="1" smtClean="0"/>
              <a:t>ave</a:t>
            </a:r>
            <a:r>
              <a:rPr lang="en-US" baseline="-25000" dirty="0" smtClean="0"/>
              <a:t> </a:t>
            </a:r>
            <a:r>
              <a:rPr lang="en-US" dirty="0" smtClean="0"/>
              <a:t>is gray</a:t>
            </a:r>
          </a:p>
          <a:p>
            <a:pPr lvl="1">
              <a:lnSpc>
                <a:spcPct val="90000"/>
              </a:lnSpc>
            </a:pPr>
            <a:r>
              <a:rPr lang="en-US" dirty="0" smtClean="0"/>
              <a:t>Use weights 1/r</a:t>
            </a:r>
            <a:r>
              <a:rPr lang="en-US" baseline="-25000" dirty="0" smtClean="0"/>
              <a:t>ave</a:t>
            </a:r>
            <a:r>
              <a:rPr lang="en-US" dirty="0" smtClean="0"/>
              <a:t>, 1/g</a:t>
            </a:r>
            <a:r>
              <a:rPr lang="en-US" baseline="-25000" dirty="0" smtClean="0"/>
              <a:t>ave</a:t>
            </a:r>
            <a:r>
              <a:rPr lang="en-US" dirty="0" smtClean="0"/>
              <a:t>, 1/</a:t>
            </a:r>
            <a:r>
              <a:rPr lang="en-US" dirty="0" err="1" smtClean="0"/>
              <a:t>b</a:t>
            </a:r>
            <a:r>
              <a:rPr lang="en-US" baseline="-25000" dirty="0" err="1" smtClean="0"/>
              <a:t>ave</a:t>
            </a:r>
            <a:endParaRPr lang="en-US" dirty="0" smtClean="0"/>
          </a:p>
          <a:p>
            <a:pPr>
              <a:lnSpc>
                <a:spcPct val="90000"/>
              </a:lnSpc>
            </a:pPr>
            <a:r>
              <a:rPr lang="en-US" dirty="0" smtClean="0"/>
              <a:t>Brightest pixel assumption</a:t>
            </a:r>
          </a:p>
          <a:p>
            <a:pPr lvl="1">
              <a:lnSpc>
                <a:spcPct val="90000"/>
              </a:lnSpc>
            </a:pPr>
            <a:r>
              <a:rPr lang="en-US" dirty="0" smtClean="0"/>
              <a:t>Highlights usually have the color of the light source </a:t>
            </a:r>
          </a:p>
          <a:p>
            <a:pPr lvl="1">
              <a:lnSpc>
                <a:spcPct val="90000"/>
              </a:lnSpc>
            </a:pPr>
            <a:r>
              <a:rPr lang="en-US" dirty="0" smtClean="0"/>
              <a:t>Use weights inversely proportional to the values of the brightest pixels</a:t>
            </a:r>
          </a:p>
          <a:p>
            <a:pPr>
              <a:lnSpc>
                <a:spcPct val="90000"/>
              </a:lnSpc>
            </a:pPr>
            <a:r>
              <a:rPr lang="en-US" dirty="0" smtClean="0"/>
              <a:t>Gamut mapping</a:t>
            </a:r>
          </a:p>
          <a:p>
            <a:pPr lvl="1">
              <a:lnSpc>
                <a:spcPct val="90000"/>
              </a:lnSpc>
            </a:pPr>
            <a:r>
              <a:rPr lang="en-US" dirty="0" smtClean="0"/>
              <a:t>Gamut: convex hull of all pixel colors in an image</a:t>
            </a:r>
          </a:p>
          <a:p>
            <a:pPr lvl="1">
              <a:lnSpc>
                <a:spcPct val="90000"/>
              </a:lnSpc>
            </a:pPr>
            <a:r>
              <a:rPr lang="en-US" dirty="0" smtClean="0"/>
              <a:t>Find the transformation that matches the gamut of the image to the gamut of a “typical” image under white light</a:t>
            </a:r>
          </a:p>
          <a:p>
            <a:pPr>
              <a:lnSpc>
                <a:spcPct val="90000"/>
              </a:lnSpc>
            </a:pPr>
            <a:r>
              <a:rPr lang="en-US" dirty="0" smtClean="0"/>
              <a:t>Use image statistics, learning techniques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48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348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3488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3488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3488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3488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3488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34883">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34883">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3488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3488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883" grpId="0" build="p"/>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2"/>
          <p:cNvSpPr>
            <a:spLocks noGrp="1" noChangeArrowheads="1"/>
          </p:cNvSpPr>
          <p:nvPr>
            <p:ph type="title"/>
          </p:nvPr>
        </p:nvSpPr>
        <p:spPr>
          <a:xfrm>
            <a:off x="457200" y="228600"/>
            <a:ext cx="7467600" cy="609600"/>
          </a:xfrm>
        </p:spPr>
        <p:txBody>
          <a:bodyPr/>
          <a:lstStyle/>
          <a:p>
            <a:r>
              <a:rPr lang="en-US" dirty="0" smtClean="0"/>
              <a:t>White balance by recognition</a:t>
            </a:r>
          </a:p>
        </p:txBody>
      </p:sp>
      <p:sp>
        <p:nvSpPr>
          <p:cNvPr id="10244" name="Rectangle 7"/>
          <p:cNvSpPr>
            <a:spLocks noGrp="1" noChangeArrowheads="1"/>
          </p:cNvSpPr>
          <p:nvPr>
            <p:ph type="body" idx="1"/>
          </p:nvPr>
        </p:nvSpPr>
        <p:spPr>
          <a:xfrm>
            <a:off x="4267200" y="990600"/>
            <a:ext cx="4648200" cy="5486400"/>
          </a:xfrm>
        </p:spPr>
        <p:txBody>
          <a:bodyPr/>
          <a:lstStyle/>
          <a:p>
            <a:pPr>
              <a:lnSpc>
                <a:spcPct val="90000"/>
              </a:lnSpc>
            </a:pPr>
            <a:r>
              <a:rPr lang="en-US" dirty="0" smtClean="0"/>
              <a:t>Key idea: For each of the semantic classes present in the image, compute the illuminant that transforms the pixels assigned to that class so that the average color of that class matches the average color of the same class in a database of “typical” images</a:t>
            </a:r>
          </a:p>
        </p:txBody>
      </p:sp>
      <p:graphicFrame>
        <p:nvGraphicFramePr>
          <p:cNvPr id="10242" name="Object 4"/>
          <p:cNvGraphicFramePr>
            <a:graphicFrameLocks noGrp="1" noChangeAspect="1"/>
          </p:cNvGraphicFramePr>
          <p:nvPr>
            <p:ph idx="4294967295"/>
          </p:nvPr>
        </p:nvGraphicFramePr>
        <p:xfrm>
          <a:off x="0" y="914400"/>
          <a:ext cx="4179888" cy="5257800"/>
        </p:xfrm>
        <a:graphic>
          <a:graphicData uri="http://schemas.openxmlformats.org/presentationml/2006/ole">
            <mc:AlternateContent xmlns:mc="http://schemas.openxmlformats.org/markup-compatibility/2006">
              <mc:Choice xmlns:v="urn:schemas-microsoft-com:vml" Requires="v">
                <p:oleObj spid="_x0000_s85037" name="Image" r:id="rId4" imgW="4926984" imgH="6196825" progId="Photoshop.Image.10">
                  <p:embed/>
                </p:oleObj>
              </mc:Choice>
              <mc:Fallback>
                <p:oleObj name="Image" r:id="rId4" imgW="4926984" imgH="6196825" progId="Photoshop.Image.10">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914400"/>
                        <a:ext cx="4179888" cy="525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45" name="Rectangle 6"/>
          <p:cNvSpPr>
            <a:spLocks noChangeArrowheads="1"/>
          </p:cNvSpPr>
          <p:nvPr/>
        </p:nvSpPr>
        <p:spPr bwMode="auto">
          <a:xfrm>
            <a:off x="533400" y="6140450"/>
            <a:ext cx="8305800" cy="641350"/>
          </a:xfrm>
          <a:prstGeom prst="rect">
            <a:avLst/>
          </a:prstGeom>
          <a:noFill/>
          <a:ln w="9525">
            <a:noFill/>
            <a:miter lim="800000"/>
            <a:headEnd/>
            <a:tailEnd/>
          </a:ln>
        </p:spPr>
        <p:txBody>
          <a:bodyPr>
            <a:spAutoFit/>
          </a:bodyPr>
          <a:lstStyle/>
          <a:p>
            <a:r>
              <a:rPr lang="en-US" sz="1800"/>
              <a:t>J. Van de Weijer, C. Schmid and J. Verbeek, </a:t>
            </a:r>
            <a:r>
              <a:rPr lang="en-US" sz="1800">
                <a:hlinkClick r:id="rId6"/>
              </a:rPr>
              <a:t>Using High-Level Visual Information for Color Constancy</a:t>
            </a:r>
            <a:r>
              <a:rPr lang="en-US" sz="1800"/>
              <a:t>, ICCV 2007.</a:t>
            </a: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3"/>
          <p:cNvSpPr>
            <a:spLocks noGrp="1" noChangeArrowheads="1"/>
          </p:cNvSpPr>
          <p:nvPr>
            <p:ph type="body" idx="1"/>
          </p:nvPr>
        </p:nvSpPr>
        <p:spPr>
          <a:xfrm>
            <a:off x="228600" y="914400"/>
            <a:ext cx="8458200" cy="5257800"/>
          </a:xfrm>
        </p:spPr>
        <p:txBody>
          <a:bodyPr/>
          <a:lstStyle/>
          <a:p>
            <a:r>
              <a:rPr lang="en-US" dirty="0" smtClean="0"/>
              <a:t>When there are several types of illuminants in the scene, different reference points will yield different results</a:t>
            </a:r>
          </a:p>
        </p:txBody>
      </p:sp>
      <p:sp>
        <p:nvSpPr>
          <p:cNvPr id="11267" name="Rectangle 2"/>
          <p:cNvSpPr>
            <a:spLocks noGrp="1" noChangeArrowheads="1"/>
          </p:cNvSpPr>
          <p:nvPr>
            <p:ph type="title"/>
          </p:nvPr>
        </p:nvSpPr>
        <p:spPr>
          <a:xfrm>
            <a:off x="457200" y="0"/>
            <a:ext cx="7467600" cy="655638"/>
          </a:xfrm>
        </p:spPr>
        <p:txBody>
          <a:bodyPr/>
          <a:lstStyle/>
          <a:p>
            <a:r>
              <a:rPr lang="en-US" dirty="0" smtClean="0"/>
              <a:t>Mixed illumination</a:t>
            </a:r>
          </a:p>
        </p:txBody>
      </p:sp>
      <p:pic>
        <p:nvPicPr>
          <p:cNvPr id="11269" name="Picture 4"/>
          <p:cNvPicPr>
            <a:picLocks noChangeAspect="1" noChangeArrowheads="1"/>
          </p:cNvPicPr>
          <p:nvPr/>
        </p:nvPicPr>
        <p:blipFill>
          <a:blip r:embed="rId4" cstate="print"/>
          <a:srcRect/>
          <a:stretch>
            <a:fillRect/>
          </a:stretch>
        </p:blipFill>
        <p:spPr bwMode="auto">
          <a:xfrm>
            <a:off x="1828800" y="2138363"/>
            <a:ext cx="2501900" cy="3771900"/>
          </a:xfrm>
          <a:prstGeom prst="rect">
            <a:avLst/>
          </a:prstGeom>
          <a:noFill/>
          <a:ln w="9525">
            <a:noFill/>
            <a:miter lim="800000"/>
            <a:headEnd/>
            <a:tailEnd/>
          </a:ln>
        </p:spPr>
      </p:pic>
      <p:graphicFrame>
        <p:nvGraphicFramePr>
          <p:cNvPr id="11266" name="Object 5"/>
          <p:cNvGraphicFramePr>
            <a:graphicFrameLocks noChangeAspect="1"/>
          </p:cNvGraphicFramePr>
          <p:nvPr/>
        </p:nvGraphicFramePr>
        <p:xfrm>
          <a:off x="4926013" y="2133600"/>
          <a:ext cx="2476500" cy="3738563"/>
        </p:xfrm>
        <a:graphic>
          <a:graphicData uri="http://schemas.openxmlformats.org/presentationml/2006/ole">
            <mc:AlternateContent xmlns:mc="http://schemas.openxmlformats.org/markup-compatibility/2006">
              <mc:Choice xmlns:v="urn:schemas-microsoft-com:vml" Requires="v">
                <p:oleObj spid="_x0000_s86061" name="Image" r:id="rId5" imgW="2514286" imgH="3796825" progId="Photoshop.Image.10">
                  <p:embed/>
                </p:oleObj>
              </mc:Choice>
              <mc:Fallback>
                <p:oleObj name="Image" r:id="rId5" imgW="2514286" imgH="3796825" progId="Photoshop.Image.10">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26013" y="2133600"/>
                        <a:ext cx="2476500" cy="3738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270" name="Rectangle 6"/>
          <p:cNvSpPr>
            <a:spLocks noChangeArrowheads="1"/>
          </p:cNvSpPr>
          <p:nvPr/>
        </p:nvSpPr>
        <p:spPr bwMode="auto">
          <a:xfrm>
            <a:off x="1143000" y="6400800"/>
            <a:ext cx="6457950" cy="366713"/>
          </a:xfrm>
          <a:prstGeom prst="rect">
            <a:avLst/>
          </a:prstGeom>
          <a:noFill/>
          <a:ln w="9525">
            <a:noFill/>
            <a:miter lim="800000"/>
            <a:headEnd/>
            <a:tailEnd/>
          </a:ln>
        </p:spPr>
        <p:txBody>
          <a:bodyPr wrap="none">
            <a:spAutoFit/>
          </a:bodyPr>
          <a:lstStyle/>
          <a:p>
            <a:r>
              <a:rPr lang="en-US" sz="1800">
                <a:hlinkClick r:id="rId7"/>
              </a:rPr>
              <a:t>http://www.cambridgeincolour.com/tutorials/white-balance.htm</a:t>
            </a:r>
            <a:endParaRPr lang="en-US" sz="1800"/>
          </a:p>
        </p:txBody>
      </p:sp>
      <p:sp>
        <p:nvSpPr>
          <p:cNvPr id="11271" name="Text Box 7"/>
          <p:cNvSpPr txBox="1">
            <a:spLocks noChangeArrowheads="1"/>
          </p:cNvSpPr>
          <p:nvPr/>
        </p:nvSpPr>
        <p:spPr bwMode="auto">
          <a:xfrm>
            <a:off x="1847850" y="5943600"/>
            <a:ext cx="2590800" cy="366713"/>
          </a:xfrm>
          <a:prstGeom prst="rect">
            <a:avLst/>
          </a:prstGeom>
          <a:noFill/>
          <a:ln w="9525">
            <a:noFill/>
            <a:miter lim="800000"/>
            <a:headEnd/>
            <a:tailEnd/>
          </a:ln>
        </p:spPr>
        <p:txBody>
          <a:bodyPr>
            <a:spAutoFit/>
          </a:bodyPr>
          <a:lstStyle/>
          <a:p>
            <a:pPr algn="ctr"/>
            <a:r>
              <a:rPr lang="en-US" sz="1800"/>
              <a:t>Reference: moon</a:t>
            </a:r>
          </a:p>
        </p:txBody>
      </p:sp>
      <p:sp>
        <p:nvSpPr>
          <p:cNvPr id="11272" name="Text Box 8"/>
          <p:cNvSpPr txBox="1">
            <a:spLocks noChangeArrowheads="1"/>
          </p:cNvSpPr>
          <p:nvPr/>
        </p:nvSpPr>
        <p:spPr bwMode="auto">
          <a:xfrm>
            <a:off x="4876800" y="5943600"/>
            <a:ext cx="2590800" cy="366713"/>
          </a:xfrm>
          <a:prstGeom prst="rect">
            <a:avLst/>
          </a:prstGeom>
          <a:noFill/>
          <a:ln w="9525">
            <a:noFill/>
            <a:miter lim="800000"/>
            <a:headEnd/>
            <a:tailEnd/>
          </a:ln>
        </p:spPr>
        <p:txBody>
          <a:bodyPr>
            <a:spAutoFit/>
          </a:bodyPr>
          <a:lstStyle/>
          <a:p>
            <a:pPr algn="ctr"/>
            <a:r>
              <a:rPr lang="en-US" sz="1800"/>
              <a:t>Reference: stone</a:t>
            </a:r>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idx="4294967295"/>
          </p:nvPr>
        </p:nvSpPr>
        <p:spPr/>
        <p:txBody>
          <a:bodyPr/>
          <a:lstStyle/>
          <a:p>
            <a:r>
              <a:rPr lang="en-US" dirty="0" smtClean="0"/>
              <a:t>Spatially varying white balance</a:t>
            </a:r>
          </a:p>
        </p:txBody>
      </p:sp>
      <p:sp>
        <p:nvSpPr>
          <p:cNvPr id="56323" name="Content Placeholder 2"/>
          <p:cNvSpPr>
            <a:spLocks noGrp="1"/>
          </p:cNvSpPr>
          <p:nvPr>
            <p:ph idx="4294967295"/>
          </p:nvPr>
        </p:nvSpPr>
        <p:spPr>
          <a:xfrm>
            <a:off x="685800" y="5943600"/>
            <a:ext cx="7772400" cy="685800"/>
          </a:xfrm>
        </p:spPr>
        <p:txBody>
          <a:bodyPr/>
          <a:lstStyle/>
          <a:p>
            <a:pPr algn="ctr">
              <a:buFontTx/>
              <a:buNone/>
            </a:pPr>
            <a:r>
              <a:rPr lang="en-US" sz="1800" smtClean="0"/>
              <a:t>E. Hsu, T. Mertens, S. Paris, S. Avidan, and F. Durand, “</a:t>
            </a:r>
            <a:r>
              <a:rPr lang="en-US" sz="1800" smtClean="0">
                <a:hlinkClick r:id="rId3"/>
              </a:rPr>
              <a:t>Light Mixture Estimation for Spatially Varying White Balance</a:t>
            </a:r>
            <a:r>
              <a:rPr lang="en-US" sz="1800" smtClean="0"/>
              <a:t>,” SIGGRAPH 2008</a:t>
            </a:r>
          </a:p>
        </p:txBody>
      </p:sp>
      <p:pic>
        <p:nvPicPr>
          <p:cNvPr id="56324" name="Picture 2" descr="C:\Courses\CompPhotography\LME\lme-sig2008.key\conc_in.png"/>
          <p:cNvPicPr>
            <a:picLocks noChangeAspect="1" noChangeArrowheads="1"/>
          </p:cNvPicPr>
          <p:nvPr/>
        </p:nvPicPr>
        <p:blipFill>
          <a:blip r:embed="rId4" cstate="print"/>
          <a:srcRect/>
          <a:stretch>
            <a:fillRect/>
          </a:stretch>
        </p:blipFill>
        <p:spPr bwMode="auto">
          <a:xfrm>
            <a:off x="822325" y="1752600"/>
            <a:ext cx="2362200" cy="2951163"/>
          </a:xfrm>
          <a:prstGeom prst="rect">
            <a:avLst/>
          </a:prstGeom>
          <a:noFill/>
          <a:ln w="9525">
            <a:noFill/>
            <a:miter lim="800000"/>
            <a:headEnd/>
            <a:tailEnd/>
          </a:ln>
        </p:spPr>
      </p:pic>
      <p:pic>
        <p:nvPicPr>
          <p:cNvPr id="56325" name="Picture 3" descr="C:\Courses\CompPhotography\LME\lme-sig2008.key\conc_alpha.png"/>
          <p:cNvPicPr>
            <a:picLocks noChangeAspect="1" noChangeArrowheads="1"/>
          </p:cNvPicPr>
          <p:nvPr/>
        </p:nvPicPr>
        <p:blipFill>
          <a:blip r:embed="rId5" cstate="print"/>
          <a:srcRect/>
          <a:stretch>
            <a:fillRect/>
          </a:stretch>
        </p:blipFill>
        <p:spPr bwMode="auto">
          <a:xfrm>
            <a:off x="3489325" y="1752600"/>
            <a:ext cx="2378075" cy="2971800"/>
          </a:xfrm>
          <a:prstGeom prst="rect">
            <a:avLst/>
          </a:prstGeom>
          <a:noFill/>
          <a:ln w="9525">
            <a:noFill/>
            <a:miter lim="800000"/>
            <a:headEnd/>
            <a:tailEnd/>
          </a:ln>
        </p:spPr>
      </p:pic>
      <p:pic>
        <p:nvPicPr>
          <p:cNvPr id="56326" name="Picture 4" descr="C:\Courses\CompPhotography\LME\lme-sig2008.key\conc_out.png"/>
          <p:cNvPicPr>
            <a:picLocks noChangeAspect="1" noChangeArrowheads="1"/>
          </p:cNvPicPr>
          <p:nvPr/>
        </p:nvPicPr>
        <p:blipFill>
          <a:blip r:embed="rId6" cstate="print"/>
          <a:srcRect/>
          <a:stretch>
            <a:fillRect/>
          </a:stretch>
        </p:blipFill>
        <p:spPr bwMode="auto">
          <a:xfrm>
            <a:off x="6080125" y="1752600"/>
            <a:ext cx="2378075" cy="2971800"/>
          </a:xfrm>
          <a:prstGeom prst="rect">
            <a:avLst/>
          </a:prstGeom>
          <a:noFill/>
          <a:ln w="9525">
            <a:noFill/>
            <a:miter lim="800000"/>
            <a:headEnd/>
            <a:tailEnd/>
          </a:ln>
        </p:spPr>
      </p:pic>
      <p:sp>
        <p:nvSpPr>
          <p:cNvPr id="56327" name="Text Box 7"/>
          <p:cNvSpPr txBox="1">
            <a:spLocks noChangeArrowheads="1"/>
          </p:cNvSpPr>
          <p:nvPr/>
        </p:nvSpPr>
        <p:spPr bwMode="auto">
          <a:xfrm>
            <a:off x="1584325" y="4876800"/>
            <a:ext cx="862013" cy="457200"/>
          </a:xfrm>
          <a:prstGeom prst="rect">
            <a:avLst/>
          </a:prstGeom>
          <a:noFill/>
          <a:ln w="9525">
            <a:noFill/>
            <a:miter lim="800000"/>
            <a:headEnd/>
            <a:tailEnd/>
          </a:ln>
        </p:spPr>
        <p:txBody>
          <a:bodyPr wrap="none">
            <a:spAutoFit/>
          </a:bodyPr>
          <a:lstStyle/>
          <a:p>
            <a:r>
              <a:rPr lang="en-US"/>
              <a:t>Input</a:t>
            </a:r>
          </a:p>
        </p:txBody>
      </p:sp>
      <p:sp>
        <p:nvSpPr>
          <p:cNvPr id="56328" name="Text Box 8"/>
          <p:cNvSpPr txBox="1">
            <a:spLocks noChangeArrowheads="1"/>
          </p:cNvSpPr>
          <p:nvPr/>
        </p:nvSpPr>
        <p:spPr bwMode="auto">
          <a:xfrm>
            <a:off x="3870325" y="4876800"/>
            <a:ext cx="1643063" cy="457200"/>
          </a:xfrm>
          <a:prstGeom prst="rect">
            <a:avLst/>
          </a:prstGeom>
          <a:noFill/>
          <a:ln w="9525">
            <a:noFill/>
            <a:miter lim="800000"/>
            <a:headEnd/>
            <a:tailEnd/>
          </a:ln>
        </p:spPr>
        <p:txBody>
          <a:bodyPr wrap="none">
            <a:spAutoFit/>
          </a:bodyPr>
          <a:lstStyle/>
          <a:p>
            <a:r>
              <a:rPr lang="en-US"/>
              <a:t>Alpha map</a:t>
            </a:r>
          </a:p>
        </p:txBody>
      </p:sp>
      <p:sp>
        <p:nvSpPr>
          <p:cNvPr id="56329" name="Text Box 9"/>
          <p:cNvSpPr txBox="1">
            <a:spLocks noChangeArrowheads="1"/>
          </p:cNvSpPr>
          <p:nvPr/>
        </p:nvSpPr>
        <p:spPr bwMode="auto">
          <a:xfrm>
            <a:off x="6734175" y="4876800"/>
            <a:ext cx="1098550" cy="457200"/>
          </a:xfrm>
          <a:prstGeom prst="rect">
            <a:avLst/>
          </a:prstGeom>
          <a:noFill/>
          <a:ln w="9525">
            <a:noFill/>
            <a:miter lim="800000"/>
            <a:headEnd/>
            <a:tailEnd/>
          </a:ln>
        </p:spPr>
        <p:txBody>
          <a:bodyPr wrap="none">
            <a:spAutoFit/>
          </a:bodyPr>
          <a:lstStyle/>
          <a:p>
            <a:r>
              <a:rPr lang="en-US"/>
              <a:t>Output</a:t>
            </a: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FIRSTLAZEBNIK@YOUGJPPFUVWXY5MI" val="3229"/>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23757</TotalTime>
  <Words>3638</Words>
  <Application>Microsoft Office PowerPoint</Application>
  <PresentationFormat>On-screen Show (4:3)</PresentationFormat>
  <Paragraphs>614</Paragraphs>
  <Slides>86</Slides>
  <Notes>75</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86</vt:i4>
      </vt:variant>
    </vt:vector>
  </HeadingPairs>
  <TitlesOfParts>
    <vt:vector size="90" baseType="lpstr">
      <vt:lpstr>Oriel</vt:lpstr>
      <vt:lpstr>Equation</vt:lpstr>
      <vt:lpstr>Image</vt:lpstr>
      <vt:lpstr>Photo Editor Photo</vt:lpstr>
      <vt:lpstr>CS 558 Computer Vision</vt:lpstr>
      <vt:lpstr>Recap of Lecture II</vt:lpstr>
      <vt:lpstr>Outline</vt:lpstr>
      <vt:lpstr>Image formation</vt:lpstr>
      <vt:lpstr>Outline</vt:lpstr>
      <vt:lpstr>Radiometry: Measuring light</vt:lpstr>
      <vt:lpstr>Solid Angle</vt:lpstr>
      <vt:lpstr>Radiance</vt:lpstr>
      <vt:lpstr>Radiance</vt:lpstr>
      <vt:lpstr>Irradiance</vt:lpstr>
      <vt:lpstr>Outline</vt:lpstr>
      <vt:lpstr>Radiometry of thin lenses</vt:lpstr>
      <vt:lpstr>Radiometry of thin lenses</vt:lpstr>
      <vt:lpstr>Radiometry of thin lenses</vt:lpstr>
      <vt:lpstr>Radiometry of thin lenses</vt:lpstr>
      <vt:lpstr>From light rays to pixel values</vt:lpstr>
      <vt:lpstr>From light rays to pixel values</vt:lpstr>
      <vt:lpstr>Outline</vt:lpstr>
      <vt:lpstr>The interaction of light and surfaces</vt:lpstr>
      <vt:lpstr>Bidirectional reflectance distribution function (BRDF)</vt:lpstr>
      <vt:lpstr>BRDFs can be incredibly complicated…</vt:lpstr>
      <vt:lpstr>Diffuse reflection</vt:lpstr>
      <vt:lpstr>Diffuse reflection: Lambert’s law</vt:lpstr>
      <vt:lpstr>Specular reflection</vt:lpstr>
      <vt:lpstr>Specular reflection</vt:lpstr>
      <vt:lpstr>Outline</vt:lpstr>
      <vt:lpstr>Photometric stereo (shape from shading)</vt:lpstr>
      <vt:lpstr>Photometric stereo</vt:lpstr>
      <vt:lpstr>Surface model: Monge patch</vt:lpstr>
      <vt:lpstr>Image model</vt:lpstr>
      <vt:lpstr>Least squares problem</vt:lpstr>
      <vt:lpstr>Example</vt:lpstr>
      <vt:lpstr>Recovering a surface from normals</vt:lpstr>
      <vt:lpstr>Recovering a surface from normals</vt:lpstr>
      <vt:lpstr>Surface recovered by integration</vt:lpstr>
      <vt:lpstr>Limitations</vt:lpstr>
      <vt:lpstr>Finding the direction of the light source</vt:lpstr>
      <vt:lpstr>Finding the direction of the light source</vt:lpstr>
      <vt:lpstr>Application: Detecting composite photos</vt:lpstr>
      <vt:lpstr>Outline</vt:lpstr>
      <vt:lpstr>What is color?</vt:lpstr>
      <vt:lpstr>Electromagnetic spectrum</vt:lpstr>
      <vt:lpstr>PowerPoint Presentation</vt:lpstr>
      <vt:lpstr>PowerPoint Presentation</vt:lpstr>
      <vt:lpstr>PowerPoint Presentation</vt:lpstr>
      <vt:lpstr>Interaction of light and surfaces</vt:lpstr>
      <vt:lpstr>Interaction of light and surfaces</vt:lpstr>
      <vt:lpstr>Outline</vt:lpstr>
      <vt:lpstr>The Eye</vt:lpstr>
      <vt:lpstr>Rods and cones</vt:lpstr>
      <vt:lpstr>Rod / Cone sensitivity</vt:lpstr>
      <vt:lpstr>PowerPoint Presentation</vt:lpstr>
      <vt:lpstr>Color perception</vt:lpstr>
      <vt:lpstr>Metamers</vt:lpstr>
      <vt:lpstr>Spectra of some real-world surfaces</vt:lpstr>
      <vt:lpstr>Outline</vt:lpstr>
      <vt:lpstr>Standardizing color experience</vt:lpstr>
      <vt:lpstr>Color matching experiment 1</vt:lpstr>
      <vt:lpstr>Color matching experiment 1</vt:lpstr>
      <vt:lpstr>Color matching experiment 1</vt:lpstr>
      <vt:lpstr>Color matching experiment 1</vt:lpstr>
      <vt:lpstr>Color matching experiment 2</vt:lpstr>
      <vt:lpstr>Color matching experiment 2</vt:lpstr>
      <vt:lpstr>Color matching experiment 2</vt:lpstr>
      <vt:lpstr>Color matching experiment 2</vt:lpstr>
      <vt:lpstr>Trichromacy</vt:lpstr>
      <vt:lpstr>Grassman’s Laws</vt:lpstr>
      <vt:lpstr>Linear color spaces</vt:lpstr>
      <vt:lpstr>How to compute the weights of the primaries  to match any spectral signal</vt:lpstr>
      <vt:lpstr>RGB space</vt:lpstr>
      <vt:lpstr>How to compute the weights of the primaries to match any spectral signal</vt:lpstr>
      <vt:lpstr>Comparison of RGB matching functions with best 3x3 transformation of cone responses</vt:lpstr>
      <vt:lpstr>Linear color spaces: CIE XYZ</vt:lpstr>
      <vt:lpstr>Uniform color spaces</vt:lpstr>
      <vt:lpstr>Nonlinear color spaces: HSV</vt:lpstr>
      <vt:lpstr>Outline</vt:lpstr>
      <vt:lpstr>Color perception</vt:lpstr>
      <vt:lpstr>Chromatic adaptation</vt:lpstr>
      <vt:lpstr>White balance</vt:lpstr>
      <vt:lpstr>White balance</vt:lpstr>
      <vt:lpstr>White balance</vt:lpstr>
      <vt:lpstr>White balance</vt:lpstr>
      <vt:lpstr>White balance</vt:lpstr>
      <vt:lpstr>White balance by recognition</vt:lpstr>
      <vt:lpstr>Mixed illumination</vt:lpstr>
      <vt:lpstr>Spatially varying white balance</vt:lpstr>
    </vt:vector>
  </TitlesOfParts>
  <Company>Carnegie Mellon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Gang Hua</cp:lastModifiedBy>
  <cp:revision>702</cp:revision>
  <dcterms:created xsi:type="dcterms:W3CDTF">2004-08-29T23:15:23Z</dcterms:created>
  <dcterms:modified xsi:type="dcterms:W3CDTF">2012-02-02T16:16:48Z</dcterms:modified>
</cp:coreProperties>
</file>