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52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notesSlides/notesSlide31.xml" ContentType="application/vnd.openxmlformats-officedocument.presentationml.notesSlide+xml"/>
  <Default Extension="gif" ContentType="image/gif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32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tags/tag59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55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40.xml" ContentType="application/vnd.openxmlformats-officedocument.presentationml.notesSlide+xml"/>
  <Override PartName="/ppt/tags/tag62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1"/>
  </p:sldMasterIdLst>
  <p:notesMasterIdLst>
    <p:notesMasterId r:id="rId82"/>
  </p:notesMasterIdLst>
  <p:sldIdLst>
    <p:sldId id="310" r:id="rId2"/>
    <p:sldId id="366" r:id="rId3"/>
    <p:sldId id="435" r:id="rId4"/>
    <p:sldId id="432" r:id="rId5"/>
    <p:sldId id="433" r:id="rId6"/>
    <p:sldId id="434" r:id="rId7"/>
    <p:sldId id="431" r:id="rId8"/>
    <p:sldId id="367" r:id="rId9"/>
    <p:sldId id="457" r:id="rId10"/>
    <p:sldId id="368" r:id="rId11"/>
    <p:sldId id="369" r:id="rId12"/>
    <p:sldId id="462" r:id="rId13"/>
    <p:sldId id="370" r:id="rId14"/>
    <p:sldId id="436" r:id="rId15"/>
    <p:sldId id="437" r:id="rId16"/>
    <p:sldId id="459" r:id="rId17"/>
    <p:sldId id="460" r:id="rId18"/>
    <p:sldId id="461" r:id="rId19"/>
    <p:sldId id="371" r:id="rId20"/>
    <p:sldId id="463" r:id="rId21"/>
    <p:sldId id="464" r:id="rId22"/>
    <p:sldId id="465" r:id="rId23"/>
    <p:sldId id="466" r:id="rId24"/>
    <p:sldId id="373" r:id="rId25"/>
    <p:sldId id="374" r:id="rId26"/>
    <p:sldId id="456" r:id="rId27"/>
    <p:sldId id="467" r:id="rId28"/>
    <p:sldId id="468" r:id="rId29"/>
    <p:sldId id="469" r:id="rId30"/>
    <p:sldId id="375" r:id="rId31"/>
    <p:sldId id="376" r:id="rId32"/>
    <p:sldId id="377" r:id="rId33"/>
    <p:sldId id="378" r:id="rId34"/>
    <p:sldId id="379" r:id="rId35"/>
    <p:sldId id="380" r:id="rId36"/>
    <p:sldId id="381" r:id="rId37"/>
    <p:sldId id="383" r:id="rId38"/>
    <p:sldId id="458" r:id="rId39"/>
    <p:sldId id="438" r:id="rId40"/>
    <p:sldId id="439" r:id="rId41"/>
    <p:sldId id="440" r:id="rId42"/>
    <p:sldId id="441" r:id="rId43"/>
    <p:sldId id="442" r:id="rId44"/>
    <p:sldId id="443" r:id="rId45"/>
    <p:sldId id="444" r:id="rId46"/>
    <p:sldId id="445" r:id="rId47"/>
    <p:sldId id="446" r:id="rId48"/>
    <p:sldId id="470" r:id="rId49"/>
    <p:sldId id="471" r:id="rId50"/>
    <p:sldId id="472" r:id="rId51"/>
    <p:sldId id="473" r:id="rId52"/>
    <p:sldId id="474" r:id="rId53"/>
    <p:sldId id="475" r:id="rId54"/>
    <p:sldId id="476" r:id="rId55"/>
    <p:sldId id="477" r:id="rId56"/>
    <p:sldId id="478" r:id="rId57"/>
    <p:sldId id="479" r:id="rId58"/>
    <p:sldId id="480" r:id="rId59"/>
    <p:sldId id="481" r:id="rId60"/>
    <p:sldId id="482" r:id="rId61"/>
    <p:sldId id="483" r:id="rId62"/>
    <p:sldId id="484" r:id="rId63"/>
    <p:sldId id="485" r:id="rId64"/>
    <p:sldId id="486" r:id="rId65"/>
    <p:sldId id="487" r:id="rId66"/>
    <p:sldId id="488" r:id="rId67"/>
    <p:sldId id="490" r:id="rId68"/>
    <p:sldId id="491" r:id="rId69"/>
    <p:sldId id="492" r:id="rId70"/>
    <p:sldId id="493" r:id="rId71"/>
    <p:sldId id="494" r:id="rId72"/>
    <p:sldId id="448" r:id="rId73"/>
    <p:sldId id="449" r:id="rId74"/>
    <p:sldId id="450" r:id="rId75"/>
    <p:sldId id="495" r:id="rId76"/>
    <p:sldId id="421" r:id="rId77"/>
    <p:sldId id="422" r:id="rId78"/>
    <p:sldId id="425" r:id="rId79"/>
    <p:sldId id="427" r:id="rId80"/>
    <p:sldId id="428" r:id="rId8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1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30AA9-E407-40C6-8B3F-A2E9DF10AF92}" type="datetimeFigureOut">
              <a:rPr lang="en-US" smtClean="0"/>
              <a:pPr/>
              <a:t>1/25/2012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ADC8-A154-4345-8AC8-5A55011159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917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F68404-5179-45AE-9676-89B7A9EEA7E7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5A8BCB-F26B-425E-92A7-D4C33379BF2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8238" y="682625"/>
            <a:ext cx="4551362" cy="3414713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It gets inverted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D3539-5FDD-4766-BB06-4DC5B717E8E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C4C0C0-584D-4F17-935A-1A7257A119A5}" type="slidenum">
              <a:rPr lang="en-US"/>
              <a:pPr/>
              <a:t>14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FB6883-8BE8-4E8B-954F-2D933B38CA4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28EEA-9933-4371-8E7B-ACB3866D2C36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E8B02F-2105-423A-A16D-01015411B824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Where are the vanishing points?  Do buildings on left and buildings on right have the same vanishing line?  Which way is the camera tilted?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EB5FAE-379A-4FCF-83ED-334F78608953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7031F-7B6B-4DA9-869D-078D36C18607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2B165B-9DD2-4B1C-BDA0-C774C08AFBEE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66D049-1AAF-44BD-AAF6-FF398F8B8472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0542C2-46B8-49B5-9BC7-D71E0E64A513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81AF4C-1EFE-41EE-92EB-F225BF0A479F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A8095-73C6-4AF0-B01D-93B19716F112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0A6571-B4D3-496A-9E11-D93C4D8A3735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E92A8-3A8B-4578-91B3-B7AD218976C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2C0B9-2B55-4FC8-B503-6BC864CBEB13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73BDD2-CB61-4FF9-83C1-9D2404D63691}" type="slidenum">
              <a:rPr lang="en-US"/>
              <a:pPr/>
              <a:t>39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900" dirty="0" smtClean="0"/>
              <a:t>This way the image is right-side-up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24960-0EDA-4E1B-8721-9BE26B9B4B14}" type="slidenum">
              <a:rPr lang="en-US"/>
              <a:pPr/>
              <a:t>47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6BF8C-7078-42C7-B3C3-0D37DCAEA5A9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72A4B-B53E-49E1-BFA5-232564545454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3B4E41-B27E-466F-A0FC-1DB16FE7B32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2C1E0-7576-4E35-A5E2-B310FBEE18C2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This is the relation between the focal length (f), the distance of the object from the camera (D), and the distance at which the object will be in focus (D’)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2C9377-0D52-4593-88BD-058C65172288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FE0B0-FDC5-4F7F-BA02-200ED9D384C1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54F10-7EF1-47C3-86C2-06138964BC2E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F0977-8A46-49F3-9FEB-E2119D928CF1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And the set of all such points forms a plane parallel to the image (plane of focus).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F9881-F412-43E6-9B8A-7BE3B7C3582B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Depth of field is the range of distance within the subject that is acceptably sharp.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F470F-132B-485D-9E0F-663F9F0487D0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D227C-A073-438F-B5C9-9FE5360CC671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The</a:t>
            </a:r>
            <a:r>
              <a:rPr lang="en-US" baseline="0" dirty="0" smtClean="0"/>
              <a:t> field of view is the angular extent of the world that is observed by the camera.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538C6-2316-413B-8208-674D7216C85F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02367-BBBF-4867-8E6C-F5D90DC8B1E9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CB4EF4-6601-4D78-B1BA-C9CA51AF1B10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E5FBBC-783A-4C75-B83C-DB51AA0586CE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7F43-C227-46A7-97C7-9197347EC610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BF7D0-A0D3-48CE-9FFE-400C1562011C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7B1C16-4B3A-4097-93DB-C3E80EA39E95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5E6E01-E90D-4466-98CA-B0F5986118D8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F0EEEE-B066-4A96-9A31-C76B62A17711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F9741-B6B4-48BE-8266-DA238E5A6C5F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B05EF-1323-4F0F-B1A9-D24AF8C2CF50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85ADF-2EB9-4C16-8729-6295311ED7A8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DF33B-734B-4C69-A7AC-BA746C16F100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1641B-7DC7-4D53-9831-C00835B1ADE3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05CA2-39FD-4302-829A-FDB5F37D0211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51363" cy="3414713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85D437-FD57-47B9-89FC-391269884102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08FD60D-CE7D-4A26-B35A-485B52C2F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7B77D3-F2D5-4F75-AF23-E24424D4A3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88EFF08-650D-4AEF-B8FF-AC4D23928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5BBF1-B855-490B-B8C8-4AC11BFDED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054F4-088E-4986-AE85-B303D4B7F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6867166-9A5A-4DD8-99B3-5E432EB41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0023-F52D-4539-88E0-52EC1D9FF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380640C-1FFE-428A-AF99-3D6C1847A3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6B48F5-4F85-4625-B807-BC59729434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05C-81D0-4321-8BF5-BDB3130506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0302-2AF7-4D68-93BC-51F4D64C7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790AE1-4D09-49CA-9C87-BD34576738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haelbach.de/ot/sze_muelue/index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//upload.wikimedia.org/wikipedia/en/a/aa/Perspectivephoto.jpg" TargetMode="External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hyperlink" Target="//upload.wikimedia.org/wikipedia/commons/6/6b/One_point_perspective.jpg" TargetMode="Externa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://en.wikipedia.org/wiki/Perspective_correction_lens" TargetMode="External"/><Relationship Id="rId4" Type="http://schemas.openxmlformats.org/officeDocument/2006/relationships/image" Target="../media/image3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33.xml"/><Relationship Id="rId7" Type="http://schemas.openxmlformats.org/officeDocument/2006/relationships/image" Target="../media/image44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4.xml"/><Relationship Id="rId9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1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50.png"/><Relationship Id="rId5" Type="http://schemas.openxmlformats.org/officeDocument/2006/relationships/tags" Target="../tags/tag39.xml"/><Relationship Id="rId10" Type="http://schemas.openxmlformats.org/officeDocument/2006/relationships/image" Target="../media/image49.png"/><Relationship Id="rId4" Type="http://schemas.openxmlformats.org/officeDocument/2006/relationships/tags" Target="../tags/tag38.xml"/><Relationship Id="rId9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4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3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52.png"/><Relationship Id="rId5" Type="http://schemas.openxmlformats.org/officeDocument/2006/relationships/tags" Target="../tags/tag45.xml"/><Relationship Id="rId10" Type="http://schemas.openxmlformats.org/officeDocument/2006/relationships/image" Target="../media/image49.png"/><Relationship Id="rId4" Type="http://schemas.openxmlformats.org/officeDocument/2006/relationships/tags" Target="../tags/tag44.xml"/><Relationship Id="rId9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56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://www.lhup.edu/~dsimanek/3d/telecen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hyperlink" Target="http://machinevision.navitar.com/pages/product_information/telecentric/12x_telecentric_zoom.cfm?nav0=true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52.xml"/><Relationship Id="rId7" Type="http://schemas.openxmlformats.org/officeDocument/2006/relationships/image" Target="../media/image60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3.xml"/><Relationship Id="rId9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13" Type="http://schemas.openxmlformats.org/officeDocument/2006/relationships/image" Target="../media/image67.png"/><Relationship Id="rId3" Type="http://schemas.openxmlformats.org/officeDocument/2006/relationships/tags" Target="../tags/tag5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6.png"/><Relationship Id="rId2" Type="http://schemas.openxmlformats.org/officeDocument/2006/relationships/tags" Target="../tags/tag54.xml"/><Relationship Id="rId1" Type="http://schemas.openxmlformats.org/officeDocument/2006/relationships/vmlDrawing" Target="../drawings/vmlDrawing3.vml"/><Relationship Id="rId6" Type="http://schemas.openxmlformats.org/officeDocument/2006/relationships/tags" Target="../tags/tag58.xml"/><Relationship Id="rId11" Type="http://schemas.openxmlformats.org/officeDocument/2006/relationships/image" Target="../media/image65.png"/><Relationship Id="rId5" Type="http://schemas.openxmlformats.org/officeDocument/2006/relationships/tags" Target="../tags/tag57.xml"/><Relationship Id="rId15" Type="http://schemas.openxmlformats.org/officeDocument/2006/relationships/image" Target="../media/image69.png"/><Relationship Id="rId10" Type="http://schemas.openxmlformats.org/officeDocument/2006/relationships/oleObject" Target="../embeddings/oleObject4.bin"/><Relationship Id="rId4" Type="http://schemas.openxmlformats.org/officeDocument/2006/relationships/tags" Target="../tags/tag56.xml"/><Relationship Id="rId9" Type="http://schemas.openxmlformats.org/officeDocument/2006/relationships/oleObject" Target="../embeddings/oleObject3.bin"/><Relationship Id="rId1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ambridgeincolour.com/tutorials/depth-of-field.htm" TargetMode="External"/><Relationship Id="rId4" Type="http://schemas.openxmlformats.org/officeDocument/2006/relationships/image" Target="../media/image7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Dolly_zoom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th.unimelb.edu.au/~dersch/architect/arch.html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tags" Target="../tags/tag61.xml"/><Relationship Id="rId7" Type="http://schemas.openxmlformats.org/officeDocument/2006/relationships/image" Target="../media/image104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10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2.xml"/><Relationship Id="rId9" Type="http://schemas.openxmlformats.org/officeDocument/2006/relationships/image" Target="../media/image10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electronics.howstuffworks.com/digital-camera.htm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3.png"/><Relationship Id="rId4" Type="http://schemas.openxmlformats.org/officeDocument/2006/relationships/oleObject" Target="../embeddings/oleObject5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hyperlink" Target="http://www.dpreview.com/learn/?/key=noise" TargetMode="External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preview.com/learn/?/Glossary/Optical/chromatic_aberration_01.htm" TargetMode="External"/><Relationship Id="rId5" Type="http://schemas.openxmlformats.org/officeDocument/2006/relationships/hyperlink" Target="http://www.dpreview.com/learn/?/key=blooming" TargetMode="External"/><Relationship Id="rId4" Type="http://schemas.openxmlformats.org/officeDocument/2006/relationships/hyperlink" Target="http://www.dpreview.com/learn/?/key=sharpening" TargetMode="External"/><Relationship Id="rId9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9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CS558 Computer Vision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Recap. Of Lecture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What is computer vision?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Why should we care about it?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Why is it challenging?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 are the real-world applications?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 are the goals of this class?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illusion of projection</a:t>
            </a:r>
            <a:endParaRPr lang="en-US" dirty="0"/>
          </a:p>
        </p:txBody>
      </p:sp>
      <p:pic>
        <p:nvPicPr>
          <p:cNvPr id="81922" name="Picture 2" descr="http://cdn.bitrebels.netdna-cdn.com/wp-content/uploads/2010/05/Graffiti-Illusions-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76400"/>
            <a:ext cx="64008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Illusion of projection</a:t>
            </a:r>
          </a:p>
        </p:txBody>
      </p:sp>
      <p:pic>
        <p:nvPicPr>
          <p:cNvPr id="3076" name="Picture 20" descr="Julian Beever chalk arti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85950"/>
            <a:ext cx="64293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idewalk art glo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400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Illusion of projection</a:t>
            </a: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Müller-Lyer</a:t>
            </a:r>
            <a:r>
              <a:rPr lang="en-US" dirty="0" smtClean="0">
                <a:solidFill>
                  <a:schemeClr val="tx1"/>
                </a:solidFill>
              </a:rPr>
              <a:t> illusion</a:t>
            </a:r>
          </a:p>
        </p:txBody>
      </p:sp>
      <p:pic>
        <p:nvPicPr>
          <p:cNvPr id="5123" name="Picture 5" descr="badVisu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50958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581400" y="3048000"/>
            <a:ext cx="2438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Arial" pitchFamily="34" charset="0"/>
              </a:rPr>
              <a:t> by </a:t>
            </a:r>
            <a:r>
              <a:rPr lang="en-US" sz="1600" dirty="0" err="1">
                <a:latin typeface="Arial" pitchFamily="34" charset="0"/>
              </a:rPr>
              <a:t>Pravin</a:t>
            </a:r>
            <a:r>
              <a:rPr lang="en-US" sz="1600" dirty="0">
                <a:latin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</a:rPr>
              <a:t>Bhat</a:t>
            </a:r>
            <a:endParaRPr lang="en-US" sz="1600" dirty="0">
              <a:latin typeface="Arial" pitchFamily="34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133600" y="3429000"/>
            <a:ext cx="5029200" cy="3232150"/>
            <a:chOff x="1344" y="1920"/>
            <a:chExt cx="3168" cy="2036"/>
          </a:xfrm>
        </p:grpSpPr>
        <p:sp>
          <p:nvSpPr>
            <p:cNvPr id="5129" name="Rectangle 7"/>
            <p:cNvSpPr>
              <a:spLocks noChangeArrowheads="1"/>
            </p:cNvSpPr>
            <p:nvPr/>
          </p:nvSpPr>
          <p:spPr bwMode="auto">
            <a:xfrm>
              <a:off x="1344" y="3744"/>
              <a:ext cx="31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Arial" pitchFamily="34" charset="0"/>
                  <a:hlinkClick r:id="rId3"/>
                </a:rPr>
                <a:t>http://www.michaelbach.de/ot/sze_muelue/index.html</a:t>
              </a:r>
              <a:r>
                <a:rPr lang="en-US" sz="1600" dirty="0">
                  <a:latin typeface="Arial" pitchFamily="34" charset="0"/>
                </a:rPr>
                <a:t> </a:t>
              </a:r>
            </a:p>
          </p:txBody>
        </p:sp>
        <p:pic>
          <p:nvPicPr>
            <p:cNvPr id="513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" y="1920"/>
              <a:ext cx="2832" cy="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743200" y="4219575"/>
            <a:ext cx="3048000" cy="1009650"/>
            <a:chOff x="1728" y="2418"/>
            <a:chExt cx="1920" cy="636"/>
          </a:xfrm>
        </p:grpSpPr>
        <p:sp>
          <p:nvSpPr>
            <p:cNvPr id="5127" name="Line 9"/>
            <p:cNvSpPr>
              <a:spLocks noChangeShapeType="1"/>
            </p:cNvSpPr>
            <p:nvPr/>
          </p:nvSpPr>
          <p:spPr bwMode="auto">
            <a:xfrm>
              <a:off x="1728" y="2418"/>
              <a:ext cx="1920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Line 10"/>
            <p:cNvSpPr>
              <a:spLocks noChangeShapeType="1"/>
            </p:cNvSpPr>
            <p:nvPr/>
          </p:nvSpPr>
          <p:spPr bwMode="auto">
            <a:xfrm>
              <a:off x="1728" y="3054"/>
              <a:ext cx="1920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II: Camera and Projective Geometry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The pinhole camera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Modeling the projections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Cameras with lenses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Digital cameras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u="sng" dirty="0" smtClean="0"/>
              <a:t>The pinhole camera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Modeling the projections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Cameras with lenses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Digital cameras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Let's design a camera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5181600"/>
            <a:ext cx="8686800" cy="1295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Idea 1:  put a piece of film in front of an object</a:t>
            </a:r>
          </a:p>
          <a:p>
            <a:r>
              <a:rPr lang="en-US" sz="2800" dirty="0" smtClean="0"/>
              <a:t>Do we get a reasonable image?</a:t>
            </a:r>
          </a:p>
        </p:txBody>
      </p:sp>
      <p:pic>
        <p:nvPicPr>
          <p:cNvPr id="13316" name="Picture 4" descr="image-noth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1336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438400" y="2667000"/>
            <a:ext cx="4724400" cy="1524000"/>
            <a:chOff x="1536" y="1248"/>
            <a:chExt cx="2976" cy="960"/>
          </a:xfrm>
        </p:grpSpPr>
        <p:sp>
          <p:nvSpPr>
            <p:cNvPr id="13328" name="Line 6"/>
            <p:cNvSpPr>
              <a:spLocks noChangeShapeType="1"/>
            </p:cNvSpPr>
            <p:nvPr/>
          </p:nvSpPr>
          <p:spPr bwMode="auto">
            <a:xfrm>
              <a:off x="1536" y="1248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7"/>
            <p:cNvSpPr>
              <a:spLocks noChangeShapeType="1"/>
            </p:cNvSpPr>
            <p:nvPr/>
          </p:nvSpPr>
          <p:spPr bwMode="auto">
            <a:xfrm>
              <a:off x="1536" y="1248"/>
              <a:ext cx="2976" cy="6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Line 8"/>
            <p:cNvSpPr>
              <a:spLocks noChangeShapeType="1"/>
            </p:cNvSpPr>
            <p:nvPr/>
          </p:nvSpPr>
          <p:spPr bwMode="auto">
            <a:xfrm>
              <a:off x="1536" y="1248"/>
              <a:ext cx="2976" cy="38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2438400" y="2667000"/>
            <a:ext cx="4724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743200" y="2895600"/>
            <a:ext cx="4419600" cy="1295400"/>
            <a:chOff x="1728" y="1392"/>
            <a:chExt cx="2784" cy="816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728" y="1392"/>
              <a:ext cx="2784" cy="528"/>
              <a:chOff x="1728" y="1392"/>
              <a:chExt cx="2784" cy="528"/>
            </a:xfrm>
          </p:grpSpPr>
          <p:sp>
            <p:nvSpPr>
              <p:cNvPr id="13325" name="Line 12"/>
              <p:cNvSpPr>
                <a:spLocks noChangeShapeType="1"/>
              </p:cNvSpPr>
              <p:nvPr/>
            </p:nvSpPr>
            <p:spPr bwMode="auto">
              <a:xfrm flipV="1">
                <a:off x="1728" y="1392"/>
                <a:ext cx="2784" cy="24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6" name="Line 13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7" name="Line 14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288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24" name="Line 15"/>
            <p:cNvSpPr>
              <a:spLocks noChangeShapeType="1"/>
            </p:cNvSpPr>
            <p:nvPr/>
          </p:nvSpPr>
          <p:spPr bwMode="auto">
            <a:xfrm>
              <a:off x="1728" y="1632"/>
              <a:ext cx="2784" cy="57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0" name="Oval 16"/>
          <p:cNvSpPr>
            <a:spLocks noChangeArrowheads="1"/>
          </p:cNvSpPr>
          <p:nvPr/>
        </p:nvSpPr>
        <p:spPr bwMode="auto">
          <a:xfrm>
            <a:off x="2393950" y="26352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Oval 17"/>
          <p:cNvSpPr>
            <a:spLocks noChangeArrowheads="1"/>
          </p:cNvSpPr>
          <p:nvPr/>
        </p:nvSpPr>
        <p:spPr bwMode="auto">
          <a:xfrm>
            <a:off x="2711450" y="32432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Pinhole camera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4419600"/>
            <a:ext cx="87630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Add a barrier to block off most of the rays</a:t>
            </a:r>
          </a:p>
          <a:p>
            <a:pPr lvl="1"/>
            <a:r>
              <a:rPr lang="en-US" dirty="0" smtClean="0"/>
              <a:t>This reduces blurring</a:t>
            </a:r>
          </a:p>
          <a:p>
            <a:pPr lvl="1"/>
            <a:r>
              <a:rPr lang="en-US" dirty="0" smtClean="0"/>
              <a:t>The opening is known as the </a:t>
            </a:r>
            <a:r>
              <a:rPr lang="en-US" b="1" dirty="0" smtClean="0"/>
              <a:t>aperture</a:t>
            </a:r>
          </a:p>
          <a:p>
            <a:pPr lvl="1"/>
            <a:r>
              <a:rPr lang="en-US" dirty="0" smtClean="0"/>
              <a:t>How does this transform the object?</a:t>
            </a:r>
          </a:p>
        </p:txBody>
      </p:sp>
      <p:pic>
        <p:nvPicPr>
          <p:cNvPr id="14340" name="Picture 4" descr="image-pin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7526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2057400"/>
            <a:ext cx="4724400" cy="1524000"/>
            <a:chOff x="1440" y="1296"/>
            <a:chExt cx="2976" cy="960"/>
          </a:xfrm>
        </p:grpSpPr>
        <p:sp>
          <p:nvSpPr>
            <p:cNvPr id="14351" name="Line 6"/>
            <p:cNvSpPr>
              <a:spLocks noChangeShapeType="1"/>
            </p:cNvSpPr>
            <p:nvPr/>
          </p:nvSpPr>
          <p:spPr bwMode="auto">
            <a:xfrm>
              <a:off x="1440" y="1296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7"/>
            <p:cNvSpPr>
              <a:spLocks noChangeShapeType="1"/>
            </p:cNvSpPr>
            <p:nvPr/>
          </p:nvSpPr>
          <p:spPr bwMode="auto">
            <a:xfrm>
              <a:off x="1440" y="1296"/>
              <a:ext cx="1494" cy="3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Line 8"/>
            <p:cNvSpPr>
              <a:spLocks noChangeShapeType="1"/>
            </p:cNvSpPr>
            <p:nvPr/>
          </p:nvSpPr>
          <p:spPr bwMode="auto">
            <a:xfrm>
              <a:off x="1440" y="1296"/>
              <a:ext cx="150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9"/>
            <p:cNvSpPr>
              <a:spLocks noChangeShapeType="1"/>
            </p:cNvSpPr>
            <p:nvPr/>
          </p:nvSpPr>
          <p:spPr bwMode="auto">
            <a:xfrm>
              <a:off x="1440" y="1296"/>
              <a:ext cx="1482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590800" y="2495550"/>
            <a:ext cx="4457700" cy="571500"/>
            <a:chOff x="1632" y="1572"/>
            <a:chExt cx="2808" cy="360"/>
          </a:xfrm>
        </p:grpSpPr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 flipV="1">
              <a:off x="1632" y="1572"/>
              <a:ext cx="1302" cy="108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>
              <a:off x="1632" y="1680"/>
              <a:ext cx="1302" cy="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>
              <a:off x="1632" y="1680"/>
              <a:ext cx="2808" cy="19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632" y="1680"/>
              <a:ext cx="1302" cy="25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3" name="Oval 15"/>
          <p:cNvSpPr>
            <a:spLocks noChangeArrowheads="1"/>
          </p:cNvSpPr>
          <p:nvPr/>
        </p:nvSpPr>
        <p:spPr bwMode="auto">
          <a:xfrm>
            <a:off x="2241550" y="20256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2559050" y="26336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685800" y="5943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>
              <a:spcBef>
                <a:spcPct val="20000"/>
              </a:spcBef>
              <a:buFontTx/>
              <a:buChar char="–"/>
            </a:pPr>
            <a:endParaRPr lang="ru-RU" sz="1800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Pinhole camera</a:t>
            </a:r>
          </a:p>
        </p:txBody>
      </p:sp>
      <p:sp>
        <p:nvSpPr>
          <p:cNvPr id="30723" name="TextBox 30"/>
          <p:cNvSpPr txBox="1">
            <a:spLocks noChangeArrowheads="1"/>
          </p:cNvSpPr>
          <p:nvPr/>
        </p:nvSpPr>
        <p:spPr bwMode="auto">
          <a:xfrm>
            <a:off x="0" y="6626225"/>
            <a:ext cx="1608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Figure from Forsyth</a:t>
            </a: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54275"/>
            <a:ext cx="80772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1066800" y="1997075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066800" y="207327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3429000" y="207327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524000" y="1463675"/>
            <a:ext cx="27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f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219200" y="5426075"/>
            <a:ext cx="36560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f = focal length</a:t>
            </a:r>
          </a:p>
          <a:p>
            <a:r>
              <a:rPr lang="en-US" sz="2400"/>
              <a:t>c = center of the camera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657600" y="3292475"/>
            <a:ext cx="322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Pinhole camera model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4419600"/>
            <a:ext cx="8534400" cy="2209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Pinhole model:</a:t>
            </a:r>
          </a:p>
          <a:p>
            <a:pPr lvl="1"/>
            <a:r>
              <a:rPr lang="en-US" dirty="0" smtClean="0"/>
              <a:t>Captures </a:t>
            </a:r>
            <a:r>
              <a:rPr lang="en-US" b="1" dirty="0" smtClean="0"/>
              <a:t>pencil of rays</a:t>
            </a:r>
            <a:r>
              <a:rPr lang="en-US" dirty="0" smtClean="0"/>
              <a:t> – all rays through a single point</a:t>
            </a:r>
          </a:p>
          <a:p>
            <a:pPr lvl="1"/>
            <a:r>
              <a:rPr lang="en-US" dirty="0" smtClean="0"/>
              <a:t>The point is called </a:t>
            </a:r>
            <a:r>
              <a:rPr lang="en-US" b="1" dirty="0" smtClean="0"/>
              <a:t>Center of Projection (focal point)</a:t>
            </a:r>
          </a:p>
          <a:p>
            <a:pPr lvl="1"/>
            <a:r>
              <a:rPr lang="en-US" dirty="0" smtClean="0"/>
              <a:t>The image is formed on the </a:t>
            </a:r>
            <a:r>
              <a:rPr lang="en-US" b="1" dirty="0" smtClean="0"/>
              <a:t>Image Plane</a:t>
            </a:r>
          </a:p>
          <a:p>
            <a:r>
              <a:rPr lang="en-US" dirty="0" smtClean="0"/>
              <a:t>The first camera</a:t>
            </a:r>
          </a:p>
          <a:p>
            <a:pPr lvl="1"/>
            <a:r>
              <a:rPr lang="en-US" dirty="0" smtClean="0"/>
              <a:t>Known to Aristotle</a:t>
            </a:r>
          </a:p>
          <a:p>
            <a:pPr lvl="1"/>
            <a:r>
              <a:rPr lang="en-US" dirty="0" smtClean="0"/>
              <a:t>What is the effect of the aperture size?</a:t>
            </a:r>
          </a:p>
        </p:txBody>
      </p:sp>
      <p:pic>
        <p:nvPicPr>
          <p:cNvPr id="15364" name="Picture 4" descr="pinhole_diff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520825"/>
            <a:ext cx="42672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Shrinking the aperture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105400"/>
            <a:ext cx="7772400" cy="609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mtClean="0"/>
              <a:t>Why not make the aperture as small as possible?</a:t>
            </a:r>
          </a:p>
        </p:txBody>
      </p:sp>
      <p:sp>
        <p:nvSpPr>
          <p:cNvPr id="545799" name="Rectangle 7"/>
          <p:cNvSpPr>
            <a:spLocks noChangeArrowheads="1"/>
          </p:cNvSpPr>
          <p:nvPr/>
        </p:nvSpPr>
        <p:spPr bwMode="auto">
          <a:xfrm>
            <a:off x="685800" y="5486400"/>
            <a:ext cx="77724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charset="0"/>
              </a:rPr>
              <a:t>Less light gets through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i="1">
                <a:latin typeface="Arial" charset="0"/>
              </a:rPr>
              <a:t>Diffraction</a:t>
            </a:r>
            <a:r>
              <a:rPr lang="en-US" sz="2000">
                <a:latin typeface="Arial" charset="0"/>
              </a:rPr>
              <a:t> effects...</a:t>
            </a:r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1" y="1600200"/>
            <a:ext cx="4419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5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Shrinking the aperture</a:t>
            </a:r>
          </a:p>
        </p:txBody>
      </p:sp>
      <p:pic>
        <p:nvPicPr>
          <p:cNvPr id="10243" name="Picture 7" descr="pinhole_diff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524000"/>
            <a:ext cx="44062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Camera obscura: the pre-camera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Known during classical period in China and Greece (e.g.  Mo-Ti, China, 470BC to 390BC)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997200"/>
            <a:ext cx="441007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TextBox 6"/>
          <p:cNvSpPr txBox="1">
            <a:spLocks noChangeArrowheads="1"/>
          </p:cNvSpPr>
          <p:nvPr/>
        </p:nvSpPr>
        <p:spPr bwMode="auto">
          <a:xfrm>
            <a:off x="990600" y="5788025"/>
            <a:ext cx="2611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Illustration of Camera Obscura</a:t>
            </a:r>
          </a:p>
        </p:txBody>
      </p:sp>
      <p:sp>
        <p:nvSpPr>
          <p:cNvPr id="31750" name="TextBox 7"/>
          <p:cNvSpPr txBox="1">
            <a:spLocks noChangeArrowheads="1"/>
          </p:cNvSpPr>
          <p:nvPr/>
        </p:nvSpPr>
        <p:spPr bwMode="auto">
          <a:xfrm>
            <a:off x="4572000" y="5838825"/>
            <a:ext cx="411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Freestanding camera </a:t>
            </a:r>
            <a:r>
              <a:rPr lang="en-US" sz="1400" dirty="0" err="1"/>
              <a:t>obscura</a:t>
            </a:r>
            <a:r>
              <a:rPr lang="en-US" sz="1400" dirty="0"/>
              <a:t> at UNC Chapel Hill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Photo by Seth </a:t>
            </a:r>
            <a:r>
              <a:rPr lang="en-US" sz="1100" dirty="0" err="1"/>
              <a:t>Ilys</a:t>
            </a:r>
            <a:endParaRPr lang="en-US" sz="1100" dirty="0"/>
          </a:p>
        </p:txBody>
      </p:sp>
      <p:pic>
        <p:nvPicPr>
          <p:cNvPr id="317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121025"/>
            <a:ext cx="37338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229600" cy="838200"/>
          </a:xfrm>
        </p:spPr>
        <p:txBody>
          <a:bodyPr/>
          <a:lstStyle/>
          <a:p>
            <a:r>
              <a:rPr lang="en-US" smtClean="0"/>
              <a:t>Camera Obscura used for Tracing</a:t>
            </a:r>
          </a:p>
        </p:txBody>
      </p:sp>
      <p:pic>
        <p:nvPicPr>
          <p:cNvPr id="32771" name="Picture 5" descr="obscura"/>
          <p:cNvPicPr>
            <a:picLocks noChangeAspect="1" noChangeArrowheads="1"/>
          </p:cNvPicPr>
          <p:nvPr/>
        </p:nvPicPr>
        <p:blipFill>
          <a:blip r:embed="rId2" cstate="print">
            <a:lum bright="-18000" contrast="30000"/>
          </a:blip>
          <a:srcRect l="2309" t="2110" r="2077" b="3014"/>
          <a:stretch>
            <a:fillRect/>
          </a:stretch>
        </p:blipFill>
        <p:spPr bwMode="auto">
          <a:xfrm>
            <a:off x="1587500" y="1438275"/>
            <a:ext cx="5260975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1676400" y="5715000"/>
            <a:ext cx="5565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Palatino Linotype" pitchFamily="18" charset="0"/>
              </a:rPr>
              <a:t>Lens Based Camera Obscura, 1568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First Photograph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3962400" cy="9906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400" dirty="0" smtClean="0"/>
              <a:t>	Oldest surviving photograph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/>
              <a:t>Took 8 hours on pewter plate</a:t>
            </a:r>
          </a:p>
        </p:txBody>
      </p:sp>
      <p:pic>
        <p:nvPicPr>
          <p:cNvPr id="33796" name="Picture 3" descr="http://www.anomalies-unlimited.com/Odd%20Pics%202/Images/1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819400"/>
            <a:ext cx="32956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990600" y="5334000"/>
            <a:ext cx="2352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Joseph Niepce, 1826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819400"/>
            <a:ext cx="3581400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Box 8"/>
          <p:cNvSpPr txBox="1">
            <a:spLocks noChangeArrowheads="1"/>
          </p:cNvSpPr>
          <p:nvPr/>
        </p:nvSpPr>
        <p:spPr bwMode="auto">
          <a:xfrm>
            <a:off x="4724400" y="2057400"/>
            <a:ext cx="4070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Photograph of the first photograph</a:t>
            </a:r>
          </a:p>
        </p:txBody>
      </p:sp>
      <p:sp>
        <p:nvSpPr>
          <p:cNvPr id="33800" name="TextBox 9"/>
          <p:cNvSpPr txBox="1">
            <a:spLocks noChangeArrowheads="1"/>
          </p:cNvSpPr>
          <p:nvPr/>
        </p:nvSpPr>
        <p:spPr bwMode="auto">
          <a:xfrm>
            <a:off x="5334000" y="5334000"/>
            <a:ext cx="2181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Stored at UT Austin</a:t>
            </a:r>
          </a:p>
        </p:txBody>
      </p:sp>
      <p:sp>
        <p:nvSpPr>
          <p:cNvPr id="33801" name="TextBox 8"/>
          <p:cNvSpPr txBox="1">
            <a:spLocks noChangeArrowheads="1"/>
          </p:cNvSpPr>
          <p:nvPr/>
        </p:nvSpPr>
        <p:spPr bwMode="auto">
          <a:xfrm>
            <a:off x="685800" y="6172200"/>
            <a:ext cx="813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Niepce later teamed up with Daguerre, who eventually created Daguerrotypes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8413" y="2284413"/>
            <a:ext cx="3455987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209800"/>
            <a:ext cx="2971800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15"/>
          <p:cNvSpPr>
            <a:spLocks noChangeArrowheads="1"/>
          </p:cNvSpPr>
          <p:nvPr/>
        </p:nvSpPr>
        <p:spPr bwMode="auto">
          <a:xfrm>
            <a:off x="6965950" y="6613525"/>
            <a:ext cx="21780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>
                <a:latin typeface="EngraversGothic BT Regular" charset="0"/>
              </a:rPr>
              <a:t>Figures © Stephen E. Palmer, 2002</a:t>
            </a:r>
          </a:p>
        </p:txBody>
      </p:sp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Information Collapse: From 3D to 2D</a:t>
            </a:r>
          </a:p>
        </p:txBody>
      </p:sp>
      <p:sp>
        <p:nvSpPr>
          <p:cNvPr id="16390" name="Text Box 18"/>
          <p:cNvSpPr txBox="1">
            <a:spLocks noChangeArrowheads="1"/>
          </p:cNvSpPr>
          <p:nvPr/>
        </p:nvSpPr>
        <p:spPr bwMode="auto">
          <a:xfrm>
            <a:off x="1676400" y="1524000"/>
            <a:ext cx="1590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 dirty="0"/>
              <a:t>3D world</a:t>
            </a:r>
          </a:p>
        </p:txBody>
      </p:sp>
      <p:sp>
        <p:nvSpPr>
          <p:cNvPr id="219155" name="Text Box 19"/>
          <p:cNvSpPr txBox="1">
            <a:spLocks noChangeArrowheads="1"/>
          </p:cNvSpPr>
          <p:nvPr/>
        </p:nvSpPr>
        <p:spPr bwMode="auto">
          <a:xfrm>
            <a:off x="6019800" y="1538287"/>
            <a:ext cx="1709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 dirty="0"/>
              <a:t>2D image</a:t>
            </a:r>
          </a:p>
        </p:txBody>
      </p:sp>
      <p:sp>
        <p:nvSpPr>
          <p:cNvPr id="219158" name="Rectangle 22"/>
          <p:cNvSpPr>
            <a:spLocks noChangeArrowheads="1"/>
          </p:cNvSpPr>
          <p:nvPr/>
        </p:nvSpPr>
        <p:spPr bwMode="auto">
          <a:xfrm>
            <a:off x="990600" y="4953000"/>
            <a:ext cx="381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dirty="0" smtClean="0"/>
              <a:t>What is preserved?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Straight lines, incidence</a:t>
            </a:r>
            <a:endParaRPr lang="en-US" sz="2800" dirty="0" smtClean="0"/>
          </a:p>
        </p:txBody>
      </p:sp>
      <p:sp>
        <p:nvSpPr>
          <p:cNvPr id="16393" name="Rectangle 23"/>
          <p:cNvSpPr>
            <a:spLocks noChangeArrowheads="1"/>
          </p:cNvSpPr>
          <p:nvPr/>
        </p:nvSpPr>
        <p:spPr bwMode="auto">
          <a:xfrm>
            <a:off x="5867400" y="6613525"/>
            <a:ext cx="1117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1600" y="4953000"/>
            <a:ext cx="3581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800" dirty="0" smtClean="0"/>
              <a:t>What have we lost?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 smtClean="0"/>
              <a:t>Angles, lengths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1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55" grpId="0"/>
      <p:bldP spid="21915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Projective Geometry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3600" smtClean="0"/>
              <a:t>What is lost?</a:t>
            </a:r>
          </a:p>
          <a:p>
            <a:pPr eaLnBrk="1" hangingPunct="1"/>
            <a:r>
              <a:rPr lang="en-US" smtClean="0"/>
              <a:t>Length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6200000" flipH="1">
            <a:off x="4205288" y="5424488"/>
            <a:ext cx="304800" cy="304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0" y="5791200"/>
            <a:ext cx="121920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5" name="TextBox 10"/>
          <p:cNvSpPr txBox="1">
            <a:spLocks noChangeArrowheads="1"/>
          </p:cNvSpPr>
          <p:nvPr/>
        </p:nvSpPr>
        <p:spPr bwMode="auto">
          <a:xfrm>
            <a:off x="4572000" y="5257800"/>
            <a:ext cx="1719263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Which is closer?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409701" y="3848100"/>
            <a:ext cx="2057400" cy="317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239294" y="3923506"/>
            <a:ext cx="2057400" cy="15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8" name="TextBox 14"/>
          <p:cNvSpPr txBox="1">
            <a:spLocks noChangeArrowheads="1"/>
          </p:cNvSpPr>
          <p:nvPr/>
        </p:nvSpPr>
        <p:spPr bwMode="auto">
          <a:xfrm>
            <a:off x="2514600" y="3200400"/>
            <a:ext cx="1503363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Who is taller?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Length is not preserved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713" y="1524000"/>
            <a:ext cx="8650287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603194" y="6611779"/>
            <a:ext cx="154080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Figure by David Forsyth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8001000" y="34290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7035800" y="4343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10"/>
          <p:cNvSpPr>
            <a:spLocks noChangeArrowheads="1"/>
          </p:cNvSpPr>
          <p:nvPr/>
        </p:nvSpPr>
        <p:spPr bwMode="auto">
          <a:xfrm>
            <a:off x="7810500" y="42672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11"/>
          <p:cNvSpPr txBox="1">
            <a:spLocks noChangeArrowheads="1"/>
          </p:cNvSpPr>
          <p:nvPr/>
        </p:nvSpPr>
        <p:spPr bwMode="auto">
          <a:xfrm>
            <a:off x="7315200" y="5257800"/>
            <a:ext cx="515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B’</a:t>
            </a:r>
          </a:p>
        </p:txBody>
      </p:sp>
      <p:sp>
        <p:nvSpPr>
          <p:cNvPr id="38921" name="Text Box 12"/>
          <p:cNvSpPr txBox="1">
            <a:spLocks noChangeArrowheads="1"/>
          </p:cNvSpPr>
          <p:nvPr/>
        </p:nvSpPr>
        <p:spPr bwMode="auto">
          <a:xfrm>
            <a:off x="7467600" y="4495800"/>
            <a:ext cx="47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C’</a:t>
            </a:r>
          </a:p>
        </p:txBody>
      </p:sp>
      <p:sp>
        <p:nvSpPr>
          <p:cNvPr id="38922" name="Text Box 13"/>
          <p:cNvSpPr txBox="1">
            <a:spLocks noChangeArrowheads="1"/>
          </p:cNvSpPr>
          <p:nvPr/>
        </p:nvSpPr>
        <p:spPr bwMode="auto">
          <a:xfrm>
            <a:off x="7772400" y="3962400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Projective Geometry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374648"/>
            <a:ext cx="7467600" cy="4873752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What is lost?</a:t>
            </a:r>
          </a:p>
          <a:p>
            <a:pPr eaLnBrk="1" hangingPunct="1"/>
            <a:r>
              <a:rPr lang="en-US" dirty="0" smtClean="0"/>
              <a:t>Length</a:t>
            </a:r>
          </a:p>
          <a:p>
            <a:pPr eaLnBrk="1" hangingPunct="1"/>
            <a:r>
              <a:rPr lang="en-US" dirty="0" smtClean="0"/>
              <a:t>Angles</a:t>
            </a: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rot="5400000">
            <a:off x="1866900" y="4991100"/>
            <a:ext cx="14478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3168650" y="4892675"/>
            <a:ext cx="3352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3" name="TextBox 26"/>
          <p:cNvSpPr txBox="1">
            <a:spLocks noChangeArrowheads="1"/>
          </p:cNvSpPr>
          <p:nvPr/>
        </p:nvSpPr>
        <p:spPr bwMode="auto">
          <a:xfrm>
            <a:off x="3276600" y="5029200"/>
            <a:ext cx="1622425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Perpendicular?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2209800" y="2725738"/>
            <a:ext cx="3276600" cy="28194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4600" y="3048000"/>
            <a:ext cx="5867400" cy="22860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6" name="TextBox 40"/>
          <p:cNvSpPr txBox="1">
            <a:spLocks noChangeArrowheads="1"/>
          </p:cNvSpPr>
          <p:nvPr/>
        </p:nvSpPr>
        <p:spPr bwMode="auto">
          <a:xfrm>
            <a:off x="4724400" y="3200400"/>
            <a:ext cx="998538" cy="36988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Parallel?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Projective Geometry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3600" dirty="0" smtClean="0"/>
              <a:t>What is preserved?</a:t>
            </a:r>
          </a:p>
          <a:p>
            <a:pPr eaLnBrk="1" hangingPunct="1"/>
            <a:r>
              <a:rPr lang="en-US" dirty="0" smtClean="0"/>
              <a:t>Straight lines are still straight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 cstate="print"/>
          <a:srcRect t="28223"/>
          <a:stretch>
            <a:fillRect/>
          </a:stretch>
        </p:blipFill>
        <p:spPr bwMode="auto">
          <a:xfrm>
            <a:off x="1752600" y="2819400"/>
            <a:ext cx="5584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rot="5400000">
            <a:off x="1866900" y="4991100"/>
            <a:ext cx="144780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3168650" y="4892675"/>
            <a:ext cx="33528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2209800" y="2725738"/>
            <a:ext cx="3276600" cy="28194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14600" y="3048000"/>
            <a:ext cx="5867400" cy="228600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Vanishing points</a:t>
            </a:r>
          </a:p>
        </p:txBody>
      </p:sp>
      <p:sp>
        <p:nvSpPr>
          <p:cNvPr id="221191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228600" y="1552575"/>
            <a:ext cx="8839200" cy="137160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400" dirty="0" smtClean="0"/>
              <a:t>Each direction in space has its own vanishing point</a:t>
            </a:r>
          </a:p>
          <a:p>
            <a:pPr lvl="1"/>
            <a:r>
              <a:rPr lang="en-US" dirty="0" smtClean="0"/>
              <a:t>All lines going in that direction converge at that point</a:t>
            </a:r>
          </a:p>
          <a:p>
            <a:pPr lvl="1"/>
            <a:r>
              <a:rPr lang="en-US" dirty="0" smtClean="0"/>
              <a:t>Exception: directions parallel to the image plane</a:t>
            </a:r>
          </a:p>
          <a:p>
            <a:endParaRPr lang="en-US" dirty="0" smtClean="0"/>
          </a:p>
        </p:txBody>
      </p:sp>
      <p:pic>
        <p:nvPicPr>
          <p:cNvPr id="1843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0" y="2819400"/>
            <a:ext cx="252253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9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Vanishing points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7772400" cy="198120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Each direction in space has its own vanishing point</a:t>
            </a:r>
          </a:p>
          <a:p>
            <a:pPr lvl="1"/>
            <a:r>
              <a:rPr lang="en-US" sz="2000" dirty="0" smtClean="0"/>
              <a:t>All lines going in that direction converge at that point</a:t>
            </a:r>
          </a:p>
          <a:p>
            <a:pPr lvl="1"/>
            <a:r>
              <a:rPr lang="en-US" sz="2000" dirty="0" smtClean="0"/>
              <a:t>Exception: directions parallel to the image plane</a:t>
            </a:r>
          </a:p>
          <a:p>
            <a:pPr>
              <a:buFontTx/>
              <a:buChar char="•"/>
            </a:pPr>
            <a:r>
              <a:rPr lang="en-US" sz="2000" dirty="0" smtClean="0"/>
              <a:t>How do we construct the vanishing point of a line?</a:t>
            </a:r>
          </a:p>
          <a:p>
            <a:pPr lvl="1"/>
            <a:r>
              <a:rPr lang="en-US" sz="2000" dirty="0" smtClean="0"/>
              <a:t>What about the vanishing line of a plane?</a:t>
            </a:r>
          </a:p>
        </p:txBody>
      </p:sp>
      <p:sp>
        <p:nvSpPr>
          <p:cNvPr id="5" name="Line 3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4191000" y="3733800"/>
            <a:ext cx="0" cy="1524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3581400" y="5867400"/>
            <a:ext cx="3810000" cy="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62200" y="3962400"/>
            <a:ext cx="1049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image plane</a:t>
            </a:r>
          </a:p>
        </p:txBody>
      </p:sp>
      <p:sp>
        <p:nvSpPr>
          <p:cNvPr id="8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38400" y="4935538"/>
            <a:ext cx="6985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camera</a:t>
            </a:r>
          </a:p>
          <a:p>
            <a:pPr algn="ctr" eaLnBrk="0" hangingPunct="0">
              <a:lnSpc>
                <a:spcPct val="80000"/>
              </a:lnSpc>
            </a:pPr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center</a:t>
            </a:r>
          </a:p>
        </p:txBody>
      </p:sp>
      <p:sp>
        <p:nvSpPr>
          <p:cNvPr id="9" name="Line 7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3048000" y="42672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95800" y="5943600"/>
            <a:ext cx="165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line on ground plane</a:t>
            </a:r>
          </a:p>
        </p:txBody>
      </p:sp>
      <p:grpSp>
        <p:nvGrpSpPr>
          <p:cNvPr id="2" name="Group 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124200" y="4876800"/>
            <a:ext cx="1371600" cy="1019175"/>
            <a:chOff x="1392" y="1344"/>
            <a:chExt cx="864" cy="642"/>
          </a:xfrm>
        </p:grpSpPr>
        <p:sp>
          <p:nvSpPr>
            <p:cNvPr id="12" name="Line 10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1392" y="1344"/>
              <a:ext cx="86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208" y="1938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37" y="1584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3124200" y="4876800"/>
            <a:ext cx="2286000" cy="1022350"/>
            <a:chOff x="1392" y="1344"/>
            <a:chExt cx="1440" cy="644"/>
          </a:xfrm>
        </p:grpSpPr>
        <p:sp>
          <p:nvSpPr>
            <p:cNvPr id="16" name="Line 14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1392" y="1344"/>
              <a:ext cx="144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5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759" y="1485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784" y="1940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3124200" y="4876800"/>
            <a:ext cx="3810000" cy="1022350"/>
            <a:chOff x="1392" y="1344"/>
            <a:chExt cx="2400" cy="644"/>
          </a:xfrm>
        </p:grpSpPr>
        <p:sp>
          <p:nvSpPr>
            <p:cNvPr id="20" name="Line 18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1392" y="1344"/>
              <a:ext cx="240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19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774" y="1416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744" y="1940"/>
              <a:ext cx="48" cy="4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1" name="Group 21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3124200" y="4394200"/>
            <a:ext cx="3886200" cy="1473200"/>
            <a:chOff x="1392" y="1040"/>
            <a:chExt cx="2448" cy="928"/>
          </a:xfrm>
        </p:grpSpPr>
        <p:sp>
          <p:nvSpPr>
            <p:cNvPr id="24" name="Line 22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1680" y="1344"/>
              <a:ext cx="144" cy="624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" name="Group 23"/>
            <p:cNvGrpSpPr>
              <a:grpSpLocks/>
            </p:cNvGrpSpPr>
            <p:nvPr/>
          </p:nvGrpSpPr>
          <p:grpSpPr bwMode="auto">
            <a:xfrm>
              <a:off x="1392" y="1316"/>
              <a:ext cx="2448" cy="48"/>
              <a:chOff x="1392" y="1316"/>
              <a:chExt cx="2448" cy="48"/>
            </a:xfrm>
          </p:grpSpPr>
          <p:sp>
            <p:nvSpPr>
              <p:cNvPr id="28" name="Line 24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392" y="1344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25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803" y="1316"/>
                <a:ext cx="48" cy="48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6" name="Text Box 26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070" y="1040"/>
              <a:ext cx="81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000000"/>
                  </a:solidFill>
                  <a:latin typeface="Times New Roman" pitchFamily="18" charset="0"/>
                </a:rPr>
                <a:t>vanishing point</a:t>
              </a:r>
              <a:endParaRPr lang="en-US" sz="1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1876" y="1188"/>
              <a:ext cx="240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Line 28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3352800" y="4572000"/>
            <a:ext cx="0" cy="1524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3352800" y="5257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30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3352800" y="3733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062288" y="48339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Varnishing lines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2517714" y="1501973"/>
            <a:ext cx="4187886" cy="4746427"/>
            <a:chOff x="2514600" y="1673423"/>
            <a:chExt cx="4187886" cy="4746427"/>
          </a:xfrm>
        </p:grpSpPr>
        <p:pic>
          <p:nvPicPr>
            <p:cNvPr id="24985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4600" y="1752600"/>
              <a:ext cx="4114800" cy="465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6400800" y="1673423"/>
              <a:ext cx="3016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I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2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667000" y="1676400"/>
              <a:ext cx="3016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I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1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95600" y="4419600"/>
              <a:ext cx="3722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V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1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33182" y="4419600"/>
              <a:ext cx="3722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V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2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43300" y="6112073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C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867400" y="3197423"/>
              <a:ext cx="6858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Plane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352800" y="4267200"/>
              <a:ext cx="15240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Varnishing line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191000" y="1695450"/>
              <a:ext cx="9144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Ideal line</a:t>
              </a:r>
              <a:endParaRPr lang="en-US" sz="1400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533400" y="6324600"/>
            <a:ext cx="845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Image source: http://homepages.inf.ed.ac.uk/rbf/CVonline/LOCAL_COPIES/BEARDSLEY/node5.html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Vanishing points and lines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3600" smtClean="0"/>
              <a:t>	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743075" y="2590800"/>
          <a:ext cx="4962525" cy="3721100"/>
        </p:xfrm>
        <a:graphic>
          <a:graphicData uri="http://schemas.openxmlformats.org/presentationml/2006/ole">
            <p:oleObj spid="_x0000_s336898" name="Photo Editor Photo" r:id="rId4" imgW="9752381" imgH="7314286" progId="">
              <p:embed/>
            </p:oleObj>
          </a:graphicData>
        </a:graphic>
      </p:graphicFrame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76200" y="3200400"/>
            <a:ext cx="5029200" cy="12954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 flipV="1">
            <a:off x="76200" y="4495800"/>
            <a:ext cx="3962400" cy="990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76200" y="4114800"/>
            <a:ext cx="4038600" cy="3810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6200" y="4495800"/>
            <a:ext cx="4419600" cy="3048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76200" y="4267200"/>
            <a:ext cx="4419600" cy="2286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4800600" y="4648200"/>
            <a:ext cx="4267200" cy="685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4800600" y="3581400"/>
            <a:ext cx="4267200" cy="685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4800600" y="4343400"/>
            <a:ext cx="4267200" cy="762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800600" y="4572000"/>
            <a:ext cx="4267200" cy="5334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4800600" y="4038600"/>
            <a:ext cx="4267200" cy="304800"/>
          </a:xfrm>
          <a:prstGeom prst="line">
            <a:avLst/>
          </a:prstGeom>
          <a:noFill/>
          <a:ln w="28575">
            <a:solidFill>
              <a:srgbClr val="CC99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058025" y="4953000"/>
            <a:ext cx="1857375" cy="1279525"/>
            <a:chOff x="4446" y="3120"/>
            <a:chExt cx="1170" cy="806"/>
          </a:xfrm>
        </p:grpSpPr>
        <p:sp>
          <p:nvSpPr>
            <p:cNvPr id="1059" name="Text Box 14"/>
            <p:cNvSpPr txBox="1">
              <a:spLocks noChangeArrowheads="1"/>
            </p:cNvSpPr>
            <p:nvPr/>
          </p:nvSpPr>
          <p:spPr bwMode="auto">
            <a:xfrm>
              <a:off x="4446" y="3408"/>
              <a:ext cx="106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</p:txBody>
        </p:sp>
        <p:sp>
          <p:nvSpPr>
            <p:cNvPr id="1060" name="Line 15"/>
            <p:cNvSpPr>
              <a:spLocks noChangeShapeType="1"/>
            </p:cNvSpPr>
            <p:nvPr/>
          </p:nvSpPr>
          <p:spPr bwMode="auto">
            <a:xfrm flipV="1">
              <a:off x="4848" y="3120"/>
              <a:ext cx="768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0" y="4495800"/>
            <a:ext cx="9144000" cy="0"/>
          </a:xfrm>
          <a:prstGeom prst="line">
            <a:avLst/>
          </a:prstGeom>
          <a:noFill/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0" y="2743200"/>
            <a:ext cx="1828800" cy="1600200"/>
            <a:chOff x="0" y="1728"/>
            <a:chExt cx="1152" cy="1008"/>
          </a:xfrm>
        </p:grpSpPr>
        <p:sp>
          <p:nvSpPr>
            <p:cNvPr id="1057" name="Text Box 18"/>
            <p:cNvSpPr txBox="1">
              <a:spLocks noChangeArrowheads="1"/>
            </p:cNvSpPr>
            <p:nvPr/>
          </p:nvSpPr>
          <p:spPr bwMode="auto">
            <a:xfrm>
              <a:off x="0" y="1728"/>
              <a:ext cx="115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hlink"/>
                  </a:solidFill>
                  <a:latin typeface="Tahoma" pitchFamily="34" charset="0"/>
                </a:rPr>
                <a:t>Vanishing</a:t>
              </a:r>
            </a:p>
            <a:p>
              <a:pPr algn="ctr"/>
              <a:r>
                <a:rPr lang="en-US" b="1">
                  <a:solidFill>
                    <a:srgbClr val="333399"/>
                  </a:solidFill>
                  <a:latin typeface="Tahoma" pitchFamily="34" charset="0"/>
                </a:rPr>
                <a:t> </a:t>
              </a:r>
              <a:r>
                <a:rPr lang="en-US" b="1">
                  <a:solidFill>
                    <a:schemeClr val="hlink"/>
                  </a:solidFill>
                  <a:latin typeface="Tahoma" pitchFamily="34" charset="0"/>
                </a:rPr>
                <a:t>line</a:t>
              </a:r>
            </a:p>
          </p:txBody>
        </p:sp>
        <p:sp>
          <p:nvSpPr>
            <p:cNvPr id="1058" name="Line 19"/>
            <p:cNvSpPr>
              <a:spLocks noChangeShapeType="1"/>
            </p:cNvSpPr>
            <p:nvPr/>
          </p:nvSpPr>
          <p:spPr bwMode="auto">
            <a:xfrm>
              <a:off x="528" y="2208"/>
              <a:ext cx="192" cy="52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-28575" y="4451350"/>
            <a:ext cx="1692275" cy="1644650"/>
            <a:chOff x="-18" y="2804"/>
            <a:chExt cx="1066" cy="1036"/>
          </a:xfrm>
        </p:grpSpPr>
        <p:sp>
          <p:nvSpPr>
            <p:cNvPr id="1054" name="Oval 21"/>
            <p:cNvSpPr>
              <a:spLocks noChangeAspect="1" noChangeArrowheads="1"/>
            </p:cNvSpPr>
            <p:nvPr/>
          </p:nvSpPr>
          <p:spPr bwMode="auto">
            <a:xfrm>
              <a:off x="28" y="2804"/>
              <a:ext cx="63" cy="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Text Box 22"/>
            <p:cNvSpPr txBox="1">
              <a:spLocks noChangeArrowheads="1"/>
            </p:cNvSpPr>
            <p:nvPr/>
          </p:nvSpPr>
          <p:spPr bwMode="auto">
            <a:xfrm>
              <a:off x="-18" y="3322"/>
              <a:ext cx="106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</p:txBody>
        </p:sp>
        <p:sp>
          <p:nvSpPr>
            <p:cNvPr id="1056" name="Line 23"/>
            <p:cNvSpPr>
              <a:spLocks noChangeShapeType="1"/>
            </p:cNvSpPr>
            <p:nvPr/>
          </p:nvSpPr>
          <p:spPr bwMode="auto">
            <a:xfrm flipH="1" flipV="1">
              <a:off x="96" y="2928"/>
              <a:ext cx="24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7" name="Line 24"/>
          <p:cNvSpPr>
            <a:spLocks noChangeShapeType="1"/>
          </p:cNvSpPr>
          <p:nvPr/>
        </p:nvSpPr>
        <p:spPr bwMode="auto">
          <a:xfrm flipV="1">
            <a:off x="2438400" y="1981200"/>
            <a:ext cx="0" cy="3124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V="1">
            <a:off x="2805113" y="1981200"/>
            <a:ext cx="0" cy="32004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V="1">
            <a:off x="3325813" y="1981200"/>
            <a:ext cx="0" cy="33528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 flipV="1">
            <a:off x="4114800" y="1981200"/>
            <a:ext cx="0" cy="3505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4724400" y="1981200"/>
            <a:ext cx="0" cy="34290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5943600" y="1981200"/>
            <a:ext cx="0" cy="3276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5181600" y="1981200"/>
            <a:ext cx="0" cy="20574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6172200" y="1676400"/>
            <a:ext cx="3013075" cy="1187450"/>
            <a:chOff x="4011" y="1248"/>
            <a:chExt cx="1898" cy="748"/>
          </a:xfrm>
        </p:grpSpPr>
        <p:sp>
          <p:nvSpPr>
            <p:cNvPr id="1052" name="Text Box 32"/>
            <p:cNvSpPr txBox="1">
              <a:spLocks noChangeArrowheads="1"/>
            </p:cNvSpPr>
            <p:nvPr/>
          </p:nvSpPr>
          <p:spPr bwMode="auto">
            <a:xfrm>
              <a:off x="4011" y="1248"/>
              <a:ext cx="189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Vertical vanishing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 point</a:t>
              </a:r>
            </a:p>
            <a:p>
              <a:pPr algn="ctr"/>
              <a:r>
                <a:rPr lang="en-US" b="1">
                  <a:solidFill>
                    <a:srgbClr val="FF6600"/>
                  </a:solidFill>
                  <a:latin typeface="Tahoma" pitchFamily="34" charset="0"/>
                </a:rPr>
                <a:t>(at infinity)</a:t>
              </a:r>
            </a:p>
          </p:txBody>
        </p:sp>
        <p:sp>
          <p:nvSpPr>
            <p:cNvPr id="1053" name="Line 33"/>
            <p:cNvSpPr>
              <a:spLocks noChangeShapeType="1"/>
            </p:cNvSpPr>
            <p:nvPr/>
          </p:nvSpPr>
          <p:spPr bwMode="auto">
            <a:xfrm flipH="1" flipV="1">
              <a:off x="4080" y="124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1" name="TextBox 36"/>
          <p:cNvSpPr txBox="1">
            <a:spLocks noChangeArrowheads="1"/>
          </p:cNvSpPr>
          <p:nvPr/>
        </p:nvSpPr>
        <p:spPr bwMode="auto">
          <a:xfrm>
            <a:off x="0" y="6629400"/>
            <a:ext cx="23166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from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r>
              <a:rPr lang="en-US" altLang="en-US" sz="1000" dirty="0">
                <a:latin typeface="EngraversGothic BT Regular" charset="0"/>
              </a:rPr>
              <a:t>, Photo from </a:t>
            </a:r>
            <a:r>
              <a:rPr lang="en-US" altLang="en-US" sz="1000" dirty="0" err="1">
                <a:latin typeface="EngraversGothic BT Regular" charset="0"/>
              </a:rPr>
              <a:t>Criminisi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Vanishing points and lines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76401"/>
            <a:ext cx="5334000" cy="413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0" y="6611779"/>
            <a:ext cx="20409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Photo from online Tate collection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Note on estimating vanishing points</a:t>
            </a:r>
          </a:p>
        </p:txBody>
      </p:sp>
      <p:grpSp>
        <p:nvGrpSpPr>
          <p:cNvPr id="2" name="Group 29"/>
          <p:cNvGrpSpPr>
            <a:grpSpLocks noChangeAspect="1"/>
          </p:cNvGrpSpPr>
          <p:nvPr/>
        </p:nvGrpSpPr>
        <p:grpSpPr bwMode="auto">
          <a:xfrm>
            <a:off x="1905000" y="1752600"/>
            <a:ext cx="5486400" cy="4075113"/>
            <a:chOff x="1143000" y="1143000"/>
            <a:chExt cx="7239000" cy="5376863"/>
          </a:xfrm>
        </p:grpSpPr>
        <p:pic>
          <p:nvPicPr>
            <p:cNvPr id="4506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3000" y="1143000"/>
              <a:ext cx="6934200" cy="537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3734043" y="1980844"/>
              <a:ext cx="4647957" cy="373468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2970565" y="1676070"/>
              <a:ext cx="5106658" cy="41913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>
              <a:off x="2209161" y="4724782"/>
              <a:ext cx="5867025" cy="114365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2896196" y="4037750"/>
              <a:ext cx="5257491" cy="160028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8044019" y="6611779"/>
            <a:ext cx="1099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 smtClean="0">
                <a:latin typeface="EngraversGothic BT Regular" charset="0"/>
              </a:rPr>
              <a:t>Slide by J. Hays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One-point perspective</a:t>
            </a:r>
          </a:p>
        </p:txBody>
      </p:sp>
      <p:pic>
        <p:nvPicPr>
          <p:cNvPr id="90114" name="Picture 2" descr="File:Perspectivephot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600200"/>
            <a:ext cx="3124200" cy="2272856"/>
          </a:xfrm>
          <a:prstGeom prst="rect">
            <a:avLst/>
          </a:prstGeom>
          <a:noFill/>
        </p:spPr>
      </p:pic>
      <p:pic>
        <p:nvPicPr>
          <p:cNvPr id="90116" name="Picture 4" descr="File:One point perspectiv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1600200"/>
            <a:ext cx="3200400" cy="2296288"/>
          </a:xfrm>
          <a:prstGeom prst="rect">
            <a:avLst/>
          </a:prstGeom>
          <a:noFill/>
        </p:spPr>
      </p:pic>
      <p:pic>
        <p:nvPicPr>
          <p:cNvPr id="90118" name="Picture 6" descr="http://striplett14.files.wordpress.com/2010/10/1st-one-point-perspectiv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4114800"/>
            <a:ext cx="3581400" cy="2268220"/>
          </a:xfrm>
          <a:prstGeom prst="rect">
            <a:avLst/>
          </a:prstGeom>
          <a:noFill/>
        </p:spPr>
      </p:pic>
      <p:pic>
        <p:nvPicPr>
          <p:cNvPr id="90120" name="Picture 8" descr="https://encrypted-tbn3.google.com/images?q=tbn:ANd9GcSeBldIeGjRrqXrAMtgA0mu6mtWSvLQWjvwELj7G41om7TZvl5Q7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4114800"/>
            <a:ext cx="3657600" cy="2321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7924800" cy="4906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Problem for architectural photography: converging verticals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057400"/>
            <a:ext cx="3228975" cy="425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917382" y="6629400"/>
            <a:ext cx="12266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Source: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646237"/>
            <a:ext cx="8915400" cy="452628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Problem for architectural photography: converging verticals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buFontTx/>
              <a:buChar char="•"/>
            </a:pPr>
            <a:endParaRPr lang="en-US" sz="2000" dirty="0" smtClean="0"/>
          </a:p>
          <a:p>
            <a:pPr>
              <a:buFontTx/>
              <a:buChar char="•"/>
            </a:pPr>
            <a:r>
              <a:rPr lang="en-US" sz="2000" dirty="0" smtClean="0"/>
              <a:t>Solution: view camera (lens shifted </a:t>
            </a:r>
            <a:r>
              <a:rPr lang="en-US" sz="2000" dirty="0" err="1" smtClean="0"/>
              <a:t>w.r.t</a:t>
            </a:r>
            <a:r>
              <a:rPr lang="en-US" sz="2000" dirty="0" smtClean="0"/>
              <a:t>. film)</a:t>
            </a: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09600" y="3124200"/>
            <a:ext cx="2371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Tilting the camera upwards results in converging verticals</a:t>
            </a:r>
          </a:p>
        </p:txBody>
      </p:sp>
      <p:sp>
        <p:nvSpPr>
          <p:cNvPr id="21510" name="Rectangle 10"/>
          <p:cNvSpPr>
            <a:spLocks noChangeArrowheads="1"/>
          </p:cNvSpPr>
          <p:nvPr/>
        </p:nvSpPr>
        <p:spPr bwMode="auto">
          <a:xfrm>
            <a:off x="3657600" y="3124200"/>
            <a:ext cx="25368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Keeping the camera level, with an ordinary lens, captures only the bottom portion of the building</a:t>
            </a:r>
          </a:p>
        </p:txBody>
      </p:sp>
      <p:pic>
        <p:nvPicPr>
          <p:cNvPr id="2151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343400"/>
            <a:ext cx="2133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4311650"/>
            <a:ext cx="2125663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Rectangle 15"/>
          <p:cNvSpPr>
            <a:spLocks noChangeArrowheads="1"/>
          </p:cNvSpPr>
          <p:nvPr/>
        </p:nvSpPr>
        <p:spPr bwMode="auto">
          <a:xfrm>
            <a:off x="6781800" y="3124200"/>
            <a:ext cx="2057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Shifting the lens upwards results in a picture of the entire subject</a:t>
            </a:r>
          </a:p>
        </p:txBody>
      </p:sp>
      <p:sp>
        <p:nvSpPr>
          <p:cNvPr id="21514" name="Rectangle 16"/>
          <p:cNvSpPr>
            <a:spLocks noChangeArrowheads="1"/>
          </p:cNvSpPr>
          <p:nvPr/>
        </p:nvSpPr>
        <p:spPr bwMode="auto">
          <a:xfrm>
            <a:off x="1987550" y="6324600"/>
            <a:ext cx="578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hlinkClick r:id="rId5"/>
              </a:rPr>
              <a:t>http://en.wikipedia.org/wiki/Perspective_correction_lens</a:t>
            </a:r>
            <a:endParaRPr lang="en-US" sz="1800" dirty="0"/>
          </a:p>
        </p:txBody>
      </p:sp>
      <p:pic>
        <p:nvPicPr>
          <p:cNvPr id="21515" name="Picture 17" descr="view_camera_wik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50" y="2133600"/>
            <a:ext cx="8286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7917382" y="6629400"/>
            <a:ext cx="12266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Source: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46237"/>
            <a:ext cx="8229600" cy="452628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Problem for architectural photography: converging verticals</a:t>
            </a:r>
          </a:p>
          <a:p>
            <a:pPr>
              <a:buFontTx/>
              <a:buChar char="•"/>
            </a:pPr>
            <a:r>
              <a:rPr lang="en-US" sz="2000" dirty="0" smtClean="0"/>
              <a:t>Result:</a:t>
            </a:r>
          </a:p>
        </p:txBody>
      </p:sp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2" y="2286000"/>
            <a:ext cx="3328988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917382" y="6629400"/>
            <a:ext cx="12266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Source: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69720"/>
            <a:ext cx="8229600" cy="452628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What does a sphere project to?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00400" y="2286000"/>
            <a:ext cx="2971800" cy="4343767"/>
            <a:chOff x="1704" y="960"/>
            <a:chExt cx="2342" cy="3265"/>
          </a:xfrm>
        </p:grpSpPr>
        <p:pic>
          <p:nvPicPr>
            <p:cNvPr id="2458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04" y="960"/>
              <a:ext cx="2342" cy="3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2" name="Rectangle 5"/>
            <p:cNvSpPr>
              <a:spLocks noChangeArrowheads="1"/>
            </p:cNvSpPr>
            <p:nvPr/>
          </p:nvSpPr>
          <p:spPr bwMode="auto">
            <a:xfrm>
              <a:off x="2845" y="4071"/>
              <a:ext cx="9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000" dirty="0">
                  <a:latin typeface="EngraversGothic BT Regular" charset="0"/>
                </a:rPr>
                <a:t>Image source: F. Durand</a:t>
              </a:r>
            </a:p>
          </p:txBody>
        </p:sp>
      </p:grpSp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What does a sphere project to?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68325" y="2438400"/>
            <a:ext cx="8270875" cy="3251200"/>
            <a:chOff x="533400" y="2590800"/>
            <a:chExt cx="8270875" cy="3251200"/>
          </a:xfrm>
        </p:grpSpPr>
        <p:pic>
          <p:nvPicPr>
            <p:cNvPr id="2560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67528"/>
            <a:stretch>
              <a:fillRect/>
            </a:stretch>
          </p:blipFill>
          <p:spPr bwMode="auto">
            <a:xfrm>
              <a:off x="533400" y="2590800"/>
              <a:ext cx="8270875" cy="32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5715000" y="3200400"/>
              <a:ext cx="457200" cy="4572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6" name="Freeform 7"/>
            <p:cNvSpPr>
              <a:spLocks/>
            </p:cNvSpPr>
            <p:nvPr/>
          </p:nvSpPr>
          <p:spPr bwMode="auto">
            <a:xfrm>
              <a:off x="8001000" y="3067050"/>
              <a:ext cx="533400" cy="685800"/>
            </a:xfrm>
            <a:custGeom>
              <a:avLst/>
              <a:gdLst>
                <a:gd name="T0" fmla="*/ 0 w 336"/>
                <a:gd name="T1" fmla="*/ 76200 h 432"/>
                <a:gd name="T2" fmla="*/ 76200 w 336"/>
                <a:gd name="T3" fmla="*/ 685800 h 432"/>
                <a:gd name="T4" fmla="*/ 533400 w 336"/>
                <a:gd name="T5" fmla="*/ 533400 h 432"/>
                <a:gd name="T6" fmla="*/ 533400 w 336"/>
                <a:gd name="T7" fmla="*/ 228600 h 432"/>
                <a:gd name="T8" fmla="*/ 76200 w 336"/>
                <a:gd name="T9" fmla="*/ 0 h 432"/>
                <a:gd name="T10" fmla="*/ 0 w 336"/>
                <a:gd name="T11" fmla="*/ 76200 h 4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432"/>
                <a:gd name="T20" fmla="*/ 336 w 336"/>
                <a:gd name="T21" fmla="*/ 432 h 4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432">
                  <a:moveTo>
                    <a:pt x="0" y="48"/>
                  </a:moveTo>
                  <a:lnTo>
                    <a:pt x="48" y="432"/>
                  </a:lnTo>
                  <a:lnTo>
                    <a:pt x="336" y="336"/>
                  </a:lnTo>
                  <a:lnTo>
                    <a:pt x="336" y="144"/>
                  </a:lnTo>
                  <a:lnTo>
                    <a:pt x="48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distortion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46237"/>
            <a:ext cx="8534400" cy="1325563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sz="2400" dirty="0" smtClean="0"/>
              <a:t>The exterior columns appear bigger</a:t>
            </a:r>
          </a:p>
          <a:p>
            <a:pPr>
              <a:buFontTx/>
              <a:buChar char="•"/>
            </a:pPr>
            <a:r>
              <a:rPr lang="en-US" sz="2400" dirty="0" smtClean="0"/>
              <a:t>The distortion is not due to lens flaws</a:t>
            </a:r>
          </a:p>
          <a:p>
            <a:pPr>
              <a:buFontTx/>
              <a:buChar char="•"/>
            </a:pPr>
            <a:r>
              <a:rPr lang="en-US" sz="2400" dirty="0" smtClean="0"/>
              <a:t>Problem pointed out by </a:t>
            </a:r>
            <a:r>
              <a:rPr lang="en-US" sz="2400" dirty="0" err="1" smtClean="0"/>
              <a:t>Da</a:t>
            </a:r>
            <a:r>
              <a:rPr lang="en-US" sz="2400" dirty="0" smtClean="0"/>
              <a:t> Vinci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712" y="3124200"/>
            <a:ext cx="54102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12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687" y="3124200"/>
            <a:ext cx="235314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7913687" y="6613525"/>
            <a:ext cx="1230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Perspective distortion: People</a:t>
            </a: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>
            <p:ph sz="quarter" idx="1"/>
          </p:nvPr>
        </p:nvGraphicFramePr>
        <p:xfrm>
          <a:off x="1060450" y="1979613"/>
          <a:ext cx="6261100" cy="4114800"/>
        </p:xfrm>
        <a:graphic>
          <a:graphicData uri="http://schemas.openxmlformats.org/presentationml/2006/ole">
            <p:oleObj spid="_x0000_s73730" name="Image" r:id="rId4" imgW="6260317" imgH="4114286" progId="">
              <p:embed/>
            </p:oleObj>
          </a:graphicData>
        </a:graphic>
      </p:graphicFrame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The pinhole camera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u="sng" dirty="0" smtClean="0"/>
              <a:t>Modeling the projections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Cameras with lenses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Digital cameras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Modeling projection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4448175"/>
            <a:ext cx="7772400" cy="22860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 smtClean="0"/>
              <a:t>The coordinate system</a:t>
            </a:r>
          </a:p>
          <a:p>
            <a:pPr lvl="1"/>
            <a:r>
              <a:rPr lang="en-US" sz="1600" dirty="0" smtClean="0"/>
              <a:t>We will use the pin-hole model as an approximation</a:t>
            </a:r>
          </a:p>
          <a:p>
            <a:pPr lvl="1"/>
            <a:r>
              <a:rPr lang="en-US" sz="1600" dirty="0" smtClean="0"/>
              <a:t>Put the optical center (</a:t>
            </a:r>
            <a:r>
              <a:rPr lang="en-US" sz="1600" b="1" dirty="0" smtClean="0"/>
              <a:t>C</a:t>
            </a:r>
            <a:r>
              <a:rPr lang="en-US" sz="1600" dirty="0" smtClean="0"/>
              <a:t>enter </a:t>
            </a:r>
            <a:r>
              <a:rPr lang="en-US" sz="1600" b="1" dirty="0" smtClean="0"/>
              <a:t>O</a:t>
            </a:r>
            <a:r>
              <a:rPr lang="en-US" sz="1600" dirty="0" smtClean="0"/>
              <a:t>f </a:t>
            </a:r>
            <a:r>
              <a:rPr lang="en-US" sz="1600" b="1" dirty="0" smtClean="0"/>
              <a:t>P</a:t>
            </a:r>
            <a:r>
              <a:rPr lang="en-US" sz="1600" dirty="0" smtClean="0"/>
              <a:t>rojection) at the origin</a:t>
            </a:r>
          </a:p>
          <a:p>
            <a:pPr lvl="1"/>
            <a:r>
              <a:rPr lang="en-US" sz="1600" dirty="0" smtClean="0"/>
              <a:t>Put the image plane (</a:t>
            </a:r>
            <a:r>
              <a:rPr lang="en-US" sz="1600" b="1" dirty="0" smtClean="0"/>
              <a:t>P</a:t>
            </a:r>
            <a:r>
              <a:rPr lang="en-US" sz="1600" dirty="0" smtClean="0"/>
              <a:t>rojection </a:t>
            </a:r>
            <a:r>
              <a:rPr lang="en-US" sz="1600" b="1" dirty="0" smtClean="0"/>
              <a:t>P</a:t>
            </a:r>
            <a:r>
              <a:rPr lang="en-US" sz="1600" dirty="0" smtClean="0"/>
              <a:t>lane) </a:t>
            </a:r>
            <a:r>
              <a:rPr lang="en-US" sz="1600" i="1" dirty="0" smtClean="0"/>
              <a:t>in front</a:t>
            </a:r>
            <a:r>
              <a:rPr lang="en-US" sz="1600" dirty="0" smtClean="0"/>
              <a:t> of the COP</a:t>
            </a:r>
          </a:p>
          <a:p>
            <a:pPr lvl="2"/>
            <a:r>
              <a:rPr lang="en-US" sz="1400" dirty="0" smtClean="0"/>
              <a:t>Why can we do it?</a:t>
            </a:r>
          </a:p>
          <a:p>
            <a:pPr lvl="1"/>
            <a:r>
              <a:rPr lang="en-US" sz="1600" dirty="0" smtClean="0"/>
              <a:t>The camera looks down the </a:t>
            </a:r>
            <a:r>
              <a:rPr lang="en-US" sz="1600" i="1" dirty="0" smtClean="0"/>
              <a:t>negative</a:t>
            </a:r>
            <a:r>
              <a:rPr lang="en-US" sz="1600" dirty="0" smtClean="0"/>
              <a:t> z axis</a:t>
            </a:r>
          </a:p>
          <a:p>
            <a:pPr lvl="2"/>
            <a:r>
              <a:rPr lang="en-US" sz="1400" dirty="0" smtClean="0"/>
              <a:t>we need this if we want right-handed-coordinates</a:t>
            </a:r>
            <a:endParaRPr lang="en-US" sz="1600" dirty="0" smtClean="0"/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2844800" y="990600"/>
            <a:ext cx="347980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524000"/>
            <a:ext cx="347980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838200" y="19050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>
              <a:spcBef>
                <a:spcPct val="20000"/>
              </a:spcBef>
              <a:buFontTx/>
              <a:buChar char="–"/>
            </a:pPr>
            <a:endParaRPr lang="en-US" sz="1600">
              <a:latin typeface="Arial" charset="0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Modeling projection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4419600"/>
            <a:ext cx="7772400" cy="1219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 smtClean="0"/>
              <a:t>Projection equations</a:t>
            </a:r>
          </a:p>
          <a:p>
            <a:pPr lvl="1"/>
            <a:r>
              <a:rPr lang="en-US" sz="1400" dirty="0" smtClean="0"/>
              <a:t>Compute intersection with PP of ray from (</a:t>
            </a:r>
            <a:r>
              <a:rPr lang="en-US" sz="1400" dirty="0" err="1" smtClean="0"/>
              <a:t>x,y,z</a:t>
            </a:r>
            <a:r>
              <a:rPr lang="en-US" sz="1400" dirty="0" smtClean="0"/>
              <a:t>) to COP</a:t>
            </a:r>
          </a:p>
          <a:p>
            <a:pPr lvl="1"/>
            <a:r>
              <a:rPr lang="en-US" sz="1400" dirty="0" smtClean="0"/>
              <a:t>Derived using similar triangles (on board)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844800" y="990600"/>
            <a:ext cx="347980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9600" y="1504950"/>
            <a:ext cx="347980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8096" name="Picture 1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75" y="5186353"/>
            <a:ext cx="3095625" cy="45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8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76850" y="5902248"/>
            <a:ext cx="2819400" cy="49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Rectangle 19"/>
          <p:cNvSpPr>
            <a:spLocks noChangeArrowheads="1"/>
          </p:cNvSpPr>
          <p:nvPr/>
        </p:nvSpPr>
        <p:spPr bwMode="auto">
          <a:xfrm>
            <a:off x="647700" y="5638800"/>
            <a:ext cx="54483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400" dirty="0">
                <a:latin typeface="Arial" charset="0"/>
              </a:rPr>
              <a:t>We get the projection by throwing out the last coordinate: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Homogeneous coordinates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524000"/>
            <a:ext cx="7772400" cy="5334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 smtClean="0"/>
              <a:t>Is this a linear transformation?</a:t>
            </a:r>
          </a:p>
        </p:txBody>
      </p:sp>
      <p:sp>
        <p:nvSpPr>
          <p:cNvPr id="20484" name="Rectangle 22"/>
          <p:cNvSpPr>
            <a:spLocks noChangeArrowheads="1"/>
          </p:cNvSpPr>
          <p:nvPr/>
        </p:nvSpPr>
        <p:spPr bwMode="auto">
          <a:xfrm>
            <a:off x="685800" y="19050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en-US" sz="2000">
              <a:latin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>
                <a:latin typeface="Arial" charset="0"/>
              </a:rPr>
              <a:t>Trick:  add one more coordinate:</a:t>
            </a:r>
          </a:p>
        </p:txBody>
      </p:sp>
      <p:sp>
        <p:nvSpPr>
          <p:cNvPr id="20485" name="Text Box 32"/>
          <p:cNvSpPr txBox="1">
            <a:spLocks noChangeArrowheads="1"/>
          </p:cNvSpPr>
          <p:nvPr/>
        </p:nvSpPr>
        <p:spPr bwMode="auto">
          <a:xfrm>
            <a:off x="1793875" y="3973513"/>
            <a:ext cx="262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homogeneous image </a:t>
            </a:r>
          </a:p>
          <a:p>
            <a:pPr algn="ctr"/>
            <a:r>
              <a:rPr lang="en-US" sz="2000">
                <a:latin typeface="Arial" charset="0"/>
              </a:rPr>
              <a:t>coordinates</a:t>
            </a:r>
          </a:p>
        </p:txBody>
      </p:sp>
      <p:sp>
        <p:nvSpPr>
          <p:cNvPr id="20486" name="Text Box 33"/>
          <p:cNvSpPr txBox="1">
            <a:spLocks noChangeArrowheads="1"/>
          </p:cNvSpPr>
          <p:nvPr/>
        </p:nvSpPr>
        <p:spPr bwMode="auto">
          <a:xfrm>
            <a:off x="5541963" y="3962400"/>
            <a:ext cx="2611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homogeneous scene </a:t>
            </a:r>
          </a:p>
          <a:p>
            <a:pPr algn="ctr"/>
            <a:r>
              <a:rPr lang="en-US" sz="2000">
                <a:latin typeface="Arial" charset="0"/>
              </a:rPr>
              <a:t>coordinates</a:t>
            </a:r>
          </a:p>
        </p:txBody>
      </p:sp>
      <p:sp>
        <p:nvSpPr>
          <p:cNvPr id="20487" name="Rectangle 34"/>
          <p:cNvSpPr>
            <a:spLocks noChangeArrowheads="1"/>
          </p:cNvSpPr>
          <p:nvPr/>
        </p:nvSpPr>
        <p:spPr bwMode="auto">
          <a:xfrm>
            <a:off x="685800" y="487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latin typeface="Arial" charset="0"/>
              </a:rPr>
              <a:t>Converting </a:t>
            </a:r>
            <a:r>
              <a:rPr lang="en-US" i="1">
                <a:latin typeface="Arial" charset="0"/>
              </a:rPr>
              <a:t>from</a:t>
            </a:r>
            <a:r>
              <a:rPr lang="en-US">
                <a:latin typeface="Arial" charset="0"/>
              </a:rPr>
              <a:t> homogeneous coordinates</a:t>
            </a:r>
          </a:p>
        </p:txBody>
      </p:sp>
      <p:pic>
        <p:nvPicPr>
          <p:cNvPr id="20488" name="Picture 35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6913" y="2822575"/>
            <a:ext cx="1843087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39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01738" y="5448300"/>
            <a:ext cx="26225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41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43450" y="5303838"/>
            <a:ext cx="32766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0170" name="Rectangle 42"/>
          <p:cNvSpPr>
            <a:spLocks noChangeArrowheads="1"/>
          </p:cNvSpPr>
          <p:nvPr/>
        </p:nvSpPr>
        <p:spPr bwMode="auto">
          <a:xfrm>
            <a:off x="685800" y="1905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charset="0"/>
              </a:rPr>
              <a:t>no—division by z is nonlinear</a:t>
            </a:r>
          </a:p>
        </p:txBody>
      </p:sp>
      <p:pic>
        <p:nvPicPr>
          <p:cNvPr id="20492" name="Picture 43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22863" y="2670175"/>
            <a:ext cx="2112962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0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0170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Projection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70025"/>
            <a:ext cx="7772400" cy="5334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sz="2000" dirty="0" smtClean="0"/>
              <a:t>Projection is a matrix multiply using homogeneous coordinates: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222875" y="2443162"/>
            <a:ext cx="3006725" cy="1312863"/>
            <a:chOff x="3026" y="1392"/>
            <a:chExt cx="1894" cy="827"/>
          </a:xfrm>
        </p:grpSpPr>
        <p:sp>
          <p:nvSpPr>
            <p:cNvPr id="21517" name="Text Box 7"/>
            <p:cNvSpPr txBox="1">
              <a:spLocks noChangeArrowheads="1"/>
            </p:cNvSpPr>
            <p:nvPr/>
          </p:nvSpPr>
          <p:spPr bwMode="auto">
            <a:xfrm>
              <a:off x="3026" y="1969"/>
              <a:ext cx="18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" charset="0"/>
                </a:rPr>
                <a:t>divide by third coordinate</a:t>
              </a:r>
            </a:p>
          </p:txBody>
        </p:sp>
        <p:pic>
          <p:nvPicPr>
            <p:cNvPr id="21518" name="Picture 14" descr="Edittex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52" y="1392"/>
              <a:ext cx="1368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09" name="Picture 1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8063" y="2063749"/>
            <a:ext cx="3095625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7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64038" y="2214561"/>
            <a:ext cx="150336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Rectangle 18"/>
          <p:cNvSpPr>
            <a:spLocks noChangeArrowheads="1"/>
          </p:cNvSpPr>
          <p:nvPr/>
        </p:nvSpPr>
        <p:spPr bwMode="auto">
          <a:xfrm>
            <a:off x="685800" y="3679825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dirty="0">
                <a:latin typeface="Arial" charset="0"/>
              </a:rPr>
              <a:t>This is known as </a:t>
            </a:r>
            <a:r>
              <a:rPr lang="en-US" b="1" dirty="0">
                <a:latin typeface="Arial" charset="0"/>
              </a:rPr>
              <a:t>perspective projection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" charset="0"/>
              </a:rPr>
              <a:t>The matrix is the </a:t>
            </a:r>
            <a:r>
              <a:rPr lang="en-US" sz="2000" b="1" dirty="0">
                <a:latin typeface="Arial" charset="0"/>
              </a:rPr>
              <a:t>projection matrix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" charset="0"/>
              </a:rPr>
              <a:t>Can also formulate as a 4x4 (today’s reading does this)</a:t>
            </a:r>
          </a:p>
        </p:txBody>
      </p:sp>
      <p:pic>
        <p:nvPicPr>
          <p:cNvPr id="21512" name="Picture 23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62450" y="4913313"/>
            <a:ext cx="1503363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24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89013" y="4902200"/>
            <a:ext cx="30956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068888" y="5318125"/>
            <a:ext cx="3160713" cy="1235075"/>
            <a:chOff x="2953" y="1392"/>
            <a:chExt cx="1991" cy="778"/>
          </a:xfrm>
        </p:grpSpPr>
        <p:sp>
          <p:nvSpPr>
            <p:cNvPr id="21515" name="Text Box 26"/>
            <p:cNvSpPr txBox="1">
              <a:spLocks noChangeArrowheads="1"/>
            </p:cNvSpPr>
            <p:nvPr/>
          </p:nvSpPr>
          <p:spPr bwMode="auto">
            <a:xfrm>
              <a:off x="2953" y="1920"/>
              <a:ext cx="19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Arial" charset="0"/>
                </a:rPr>
                <a:t>divide by fourth coordinate</a:t>
              </a:r>
            </a:p>
          </p:txBody>
        </p:sp>
        <p:pic>
          <p:nvPicPr>
            <p:cNvPr id="21516" name="Picture 27" descr="Edittex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52" y="1392"/>
              <a:ext cx="1368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Perspective Projection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752600"/>
            <a:ext cx="8305800" cy="533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/>
              <a:t>How does scaling the projection matrix change </a:t>
            </a:r>
            <a:r>
              <a:rPr lang="en-US" sz="2000" dirty="0" smtClean="0"/>
              <a:t>the transformation</a:t>
            </a:r>
            <a:r>
              <a:rPr lang="en-US" sz="2000" dirty="0" smtClean="0"/>
              <a:t>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14900" y="2894012"/>
            <a:ext cx="3314700" cy="1349375"/>
            <a:chOff x="2832" y="1392"/>
            <a:chExt cx="2088" cy="850"/>
          </a:xfrm>
        </p:grpSpPr>
        <p:sp>
          <p:nvSpPr>
            <p:cNvPr id="22539" name="Text Box 5"/>
            <p:cNvSpPr txBox="1">
              <a:spLocks noChangeArrowheads="1"/>
            </p:cNvSpPr>
            <p:nvPr/>
          </p:nvSpPr>
          <p:spPr bwMode="auto">
            <a:xfrm>
              <a:off x="2832" y="1992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>
                <a:latin typeface="Arial" charset="0"/>
              </a:endParaRPr>
            </a:p>
          </p:txBody>
        </p:sp>
        <p:pic>
          <p:nvPicPr>
            <p:cNvPr id="22540" name="Picture 6" descr="Edittex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52" y="1392"/>
              <a:ext cx="1368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533" name="Picture 7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8063" y="2514600"/>
            <a:ext cx="3095625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64038" y="2665412"/>
            <a:ext cx="150336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16"/>
          <p:cNvSpPr txBox="1">
            <a:spLocks noChangeArrowheads="1"/>
          </p:cNvSpPr>
          <p:nvPr/>
        </p:nvSpPr>
        <p:spPr bwMode="auto">
          <a:xfrm>
            <a:off x="4914900" y="562292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>
              <a:latin typeface="Arial" charset="0"/>
            </a:endParaRPr>
          </a:p>
        </p:txBody>
      </p:sp>
      <p:pic>
        <p:nvPicPr>
          <p:cNvPr id="564241" name="Picture 17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57900" y="4516437"/>
            <a:ext cx="21717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20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31888" y="4138612"/>
            <a:ext cx="2982912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4245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4363" y="4291012"/>
            <a:ext cx="1377950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Orthographic projection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000" dirty="0" smtClean="0"/>
              <a:t>Special case of perspective projection</a:t>
            </a:r>
          </a:p>
          <a:p>
            <a:pPr lvl="1"/>
            <a:r>
              <a:rPr lang="en-US" sz="1600" dirty="0" smtClean="0"/>
              <a:t>Distance from the COP to the PP is infinite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sz="1600" dirty="0" smtClean="0"/>
              <a:t>Good </a:t>
            </a:r>
            <a:r>
              <a:rPr lang="en-US" sz="1600" dirty="0" smtClean="0"/>
              <a:t>approximation for telephoto optics</a:t>
            </a:r>
          </a:p>
          <a:p>
            <a:pPr lvl="1"/>
            <a:r>
              <a:rPr lang="en-US" sz="1600" dirty="0" smtClean="0"/>
              <a:t>Also called “parallel projection”:  (x, y, z) </a:t>
            </a:r>
            <a:r>
              <a:rPr lang="en-US" sz="1600" dirty="0" smtClean="0">
                <a:cs typeface="Arial" charset="0"/>
              </a:rPr>
              <a:t>→ (x, y)</a:t>
            </a:r>
          </a:p>
          <a:p>
            <a:pPr lvl="1"/>
            <a:r>
              <a:rPr lang="en-US" sz="1600" dirty="0" smtClean="0"/>
              <a:t>What’s the projection matrix?</a:t>
            </a:r>
          </a:p>
        </p:txBody>
      </p:sp>
      <p:grpSp>
        <p:nvGrpSpPr>
          <p:cNvPr id="2" name="Group 159"/>
          <p:cNvGrpSpPr>
            <a:grpSpLocks/>
          </p:cNvGrpSpPr>
          <p:nvPr/>
        </p:nvGrpSpPr>
        <p:grpSpPr bwMode="auto">
          <a:xfrm>
            <a:off x="1958975" y="5233987"/>
            <a:ext cx="5127625" cy="1319213"/>
            <a:chOff x="1234" y="3441"/>
            <a:chExt cx="3230" cy="831"/>
          </a:xfrm>
        </p:grpSpPr>
        <p:pic>
          <p:nvPicPr>
            <p:cNvPr id="23573" name="Picture 5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" y="3441"/>
              <a:ext cx="1619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4" name="Picture 7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17" y="3524"/>
              <a:ext cx="625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5" name="Picture 11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85" y="3770"/>
              <a:ext cx="679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60"/>
          <p:cNvGrpSpPr>
            <a:grpSpLocks/>
          </p:cNvGrpSpPr>
          <p:nvPr/>
        </p:nvGrpSpPr>
        <p:grpSpPr bwMode="auto">
          <a:xfrm>
            <a:off x="1905000" y="2433638"/>
            <a:ext cx="3173854" cy="1681162"/>
            <a:chOff x="1420" y="1177"/>
            <a:chExt cx="3196" cy="1622"/>
          </a:xfrm>
        </p:grpSpPr>
        <p:sp>
          <p:nvSpPr>
            <p:cNvPr id="23558" name="Freeform 16"/>
            <p:cNvSpPr>
              <a:spLocks/>
            </p:cNvSpPr>
            <p:nvPr/>
          </p:nvSpPr>
          <p:spPr bwMode="auto">
            <a:xfrm>
              <a:off x="1723" y="1642"/>
              <a:ext cx="1032" cy="742"/>
            </a:xfrm>
            <a:custGeom>
              <a:avLst/>
              <a:gdLst>
                <a:gd name="T0" fmla="*/ 0 w 1032"/>
                <a:gd name="T1" fmla="*/ 319 h 742"/>
                <a:gd name="T2" fmla="*/ 1032 w 1032"/>
                <a:gd name="T3" fmla="*/ 0 h 742"/>
                <a:gd name="T4" fmla="*/ 401 w 1032"/>
                <a:gd name="T5" fmla="*/ 742 h 742"/>
                <a:gd name="T6" fmla="*/ 0 w 1032"/>
                <a:gd name="T7" fmla="*/ 319 h 7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2"/>
                <a:gd name="T13" fmla="*/ 0 h 742"/>
                <a:gd name="T14" fmla="*/ 1032 w 1032"/>
                <a:gd name="T15" fmla="*/ 742 h 7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2" h="742">
                  <a:moveTo>
                    <a:pt x="0" y="319"/>
                  </a:moveTo>
                  <a:lnTo>
                    <a:pt x="1032" y="0"/>
                  </a:lnTo>
                  <a:lnTo>
                    <a:pt x="401" y="742"/>
                  </a:lnTo>
                  <a:lnTo>
                    <a:pt x="0" y="319"/>
                  </a:lnTo>
                  <a:close/>
                </a:path>
              </a:pathLst>
            </a:custGeom>
            <a:noFill/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9" name="Freeform 17"/>
            <p:cNvSpPr>
              <a:spLocks/>
            </p:cNvSpPr>
            <p:nvPr/>
          </p:nvSpPr>
          <p:spPr bwMode="auto">
            <a:xfrm>
              <a:off x="1708" y="1924"/>
              <a:ext cx="45" cy="59"/>
            </a:xfrm>
            <a:custGeom>
              <a:avLst/>
              <a:gdLst>
                <a:gd name="T0" fmla="*/ 22 w 45"/>
                <a:gd name="T1" fmla="*/ 7 h 59"/>
                <a:gd name="T2" fmla="*/ 37 w 45"/>
                <a:gd name="T3" fmla="*/ 0 h 59"/>
                <a:gd name="T4" fmla="*/ 45 w 45"/>
                <a:gd name="T5" fmla="*/ 7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2 w 45"/>
                <a:gd name="T13" fmla="*/ 59 h 59"/>
                <a:gd name="T14" fmla="*/ 7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7 w 45"/>
                <a:gd name="T23" fmla="*/ 7 h 59"/>
                <a:gd name="T24" fmla="*/ 22 w 45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2" y="7"/>
                  </a:moveTo>
                  <a:lnTo>
                    <a:pt x="37" y="0"/>
                  </a:lnTo>
                  <a:lnTo>
                    <a:pt x="45" y="7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0" name="Freeform 18"/>
            <p:cNvSpPr>
              <a:spLocks/>
            </p:cNvSpPr>
            <p:nvPr/>
          </p:nvSpPr>
          <p:spPr bwMode="auto">
            <a:xfrm>
              <a:off x="2725" y="1605"/>
              <a:ext cx="45" cy="59"/>
            </a:xfrm>
            <a:custGeom>
              <a:avLst/>
              <a:gdLst>
                <a:gd name="T0" fmla="*/ 23 w 45"/>
                <a:gd name="T1" fmla="*/ 7 h 59"/>
                <a:gd name="T2" fmla="*/ 37 w 45"/>
                <a:gd name="T3" fmla="*/ 0 h 59"/>
                <a:gd name="T4" fmla="*/ 45 w 45"/>
                <a:gd name="T5" fmla="*/ 7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3 w 45"/>
                <a:gd name="T13" fmla="*/ 59 h 59"/>
                <a:gd name="T14" fmla="*/ 8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8 w 45"/>
                <a:gd name="T23" fmla="*/ 7 h 59"/>
                <a:gd name="T24" fmla="*/ 23 w 45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3" y="7"/>
                  </a:moveTo>
                  <a:lnTo>
                    <a:pt x="37" y="0"/>
                  </a:lnTo>
                  <a:lnTo>
                    <a:pt x="45" y="7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3" y="59"/>
                  </a:lnTo>
                  <a:lnTo>
                    <a:pt x="8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8" y="7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Freeform 19"/>
            <p:cNvSpPr>
              <a:spLocks/>
            </p:cNvSpPr>
            <p:nvPr/>
          </p:nvSpPr>
          <p:spPr bwMode="auto">
            <a:xfrm>
              <a:off x="2102" y="2354"/>
              <a:ext cx="44" cy="59"/>
            </a:xfrm>
            <a:custGeom>
              <a:avLst/>
              <a:gdLst>
                <a:gd name="T0" fmla="*/ 22 w 44"/>
                <a:gd name="T1" fmla="*/ 7 h 59"/>
                <a:gd name="T2" fmla="*/ 37 w 44"/>
                <a:gd name="T3" fmla="*/ 0 h 59"/>
                <a:gd name="T4" fmla="*/ 44 w 44"/>
                <a:gd name="T5" fmla="*/ 7 h 59"/>
                <a:gd name="T6" fmla="*/ 44 w 44"/>
                <a:gd name="T7" fmla="*/ 22 h 59"/>
                <a:gd name="T8" fmla="*/ 44 w 44"/>
                <a:gd name="T9" fmla="*/ 37 h 59"/>
                <a:gd name="T10" fmla="*/ 37 w 44"/>
                <a:gd name="T11" fmla="*/ 52 h 59"/>
                <a:gd name="T12" fmla="*/ 22 w 44"/>
                <a:gd name="T13" fmla="*/ 59 h 59"/>
                <a:gd name="T14" fmla="*/ 7 w 44"/>
                <a:gd name="T15" fmla="*/ 59 h 59"/>
                <a:gd name="T16" fmla="*/ 0 w 44"/>
                <a:gd name="T17" fmla="*/ 52 h 59"/>
                <a:gd name="T18" fmla="*/ 0 w 44"/>
                <a:gd name="T19" fmla="*/ 37 h 59"/>
                <a:gd name="T20" fmla="*/ 0 w 44"/>
                <a:gd name="T21" fmla="*/ 22 h 59"/>
                <a:gd name="T22" fmla="*/ 7 w 44"/>
                <a:gd name="T23" fmla="*/ 7 h 59"/>
                <a:gd name="T24" fmla="*/ 22 w 44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9"/>
                <a:gd name="T41" fmla="*/ 44 w 44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9">
                  <a:moveTo>
                    <a:pt x="22" y="7"/>
                  </a:moveTo>
                  <a:lnTo>
                    <a:pt x="37" y="0"/>
                  </a:lnTo>
                  <a:lnTo>
                    <a:pt x="44" y="7"/>
                  </a:lnTo>
                  <a:lnTo>
                    <a:pt x="44" y="22"/>
                  </a:lnTo>
                  <a:lnTo>
                    <a:pt x="44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2" name="Freeform 62"/>
            <p:cNvSpPr>
              <a:spLocks/>
            </p:cNvSpPr>
            <p:nvPr/>
          </p:nvSpPr>
          <p:spPr bwMode="auto">
            <a:xfrm>
              <a:off x="1420" y="1177"/>
              <a:ext cx="1677" cy="1622"/>
            </a:xfrm>
            <a:custGeom>
              <a:avLst/>
              <a:gdLst>
                <a:gd name="T0" fmla="*/ 0 w 1842"/>
                <a:gd name="T1" fmla="*/ 580 h 1847"/>
                <a:gd name="T2" fmla="*/ 1677 w 1842"/>
                <a:gd name="T3" fmla="*/ 0 h 1847"/>
                <a:gd name="T4" fmla="*/ 1677 w 1842"/>
                <a:gd name="T5" fmla="*/ 1042 h 1847"/>
                <a:gd name="T6" fmla="*/ 0 w 1842"/>
                <a:gd name="T7" fmla="*/ 1622 h 1847"/>
                <a:gd name="T8" fmla="*/ 0 w 1842"/>
                <a:gd name="T9" fmla="*/ 580 h 18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2"/>
                <a:gd name="T16" fmla="*/ 0 h 1847"/>
                <a:gd name="T17" fmla="*/ 1842 w 1842"/>
                <a:gd name="T18" fmla="*/ 1847 h 18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2" h="1847">
                  <a:moveTo>
                    <a:pt x="0" y="660"/>
                  </a:moveTo>
                  <a:lnTo>
                    <a:pt x="1842" y="0"/>
                  </a:lnTo>
                  <a:lnTo>
                    <a:pt x="1842" y="1186"/>
                  </a:lnTo>
                  <a:lnTo>
                    <a:pt x="0" y="1847"/>
                  </a:lnTo>
                  <a:lnTo>
                    <a:pt x="0" y="660"/>
                  </a:lnTo>
                  <a:close/>
                </a:path>
              </a:pathLst>
            </a:custGeom>
            <a:noFill/>
            <a:ln w="111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3" name="Rectangle 147"/>
            <p:cNvSpPr>
              <a:spLocks noChangeArrowheads="1"/>
            </p:cNvSpPr>
            <p:nvPr/>
          </p:nvSpPr>
          <p:spPr bwMode="auto">
            <a:xfrm>
              <a:off x="2511" y="1377"/>
              <a:ext cx="612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700" dirty="0">
                  <a:latin typeface="Helvetica" pitchFamily="34" charset="0"/>
                </a:rPr>
                <a:t>Image</a:t>
              </a:r>
              <a:endParaRPr lang="en-US" sz="2000" b="1" dirty="0"/>
            </a:p>
          </p:txBody>
        </p:sp>
        <p:sp>
          <p:nvSpPr>
            <p:cNvPr id="23564" name="Rectangle 148"/>
            <p:cNvSpPr>
              <a:spLocks noChangeArrowheads="1"/>
            </p:cNvSpPr>
            <p:nvPr/>
          </p:nvSpPr>
          <p:spPr bwMode="auto">
            <a:xfrm>
              <a:off x="4047" y="1389"/>
              <a:ext cx="569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700">
                  <a:latin typeface="Helvetica" pitchFamily="34" charset="0"/>
                </a:rPr>
                <a:t>World</a:t>
              </a:r>
              <a:endParaRPr lang="en-US" sz="2000" b="1"/>
            </a:p>
          </p:txBody>
        </p:sp>
        <p:grpSp>
          <p:nvGrpSpPr>
            <p:cNvPr id="4" name="Group 149"/>
            <p:cNvGrpSpPr>
              <a:grpSpLocks/>
            </p:cNvGrpSpPr>
            <p:nvPr/>
          </p:nvGrpSpPr>
          <p:grpSpPr bwMode="auto">
            <a:xfrm>
              <a:off x="3504" y="1592"/>
              <a:ext cx="1062" cy="809"/>
              <a:chOff x="3978" y="2483"/>
              <a:chExt cx="1062" cy="809"/>
            </a:xfrm>
          </p:grpSpPr>
          <p:sp>
            <p:nvSpPr>
              <p:cNvPr id="23569" name="Freeform 150"/>
              <p:cNvSpPr>
                <a:spLocks/>
              </p:cNvSpPr>
              <p:nvPr/>
            </p:nvSpPr>
            <p:spPr bwMode="auto">
              <a:xfrm>
                <a:off x="3978" y="2802"/>
                <a:ext cx="44" cy="59"/>
              </a:xfrm>
              <a:custGeom>
                <a:avLst/>
                <a:gdLst>
                  <a:gd name="T0" fmla="*/ 22 w 44"/>
                  <a:gd name="T1" fmla="*/ 7 h 59"/>
                  <a:gd name="T2" fmla="*/ 37 w 44"/>
                  <a:gd name="T3" fmla="*/ 0 h 59"/>
                  <a:gd name="T4" fmla="*/ 44 w 44"/>
                  <a:gd name="T5" fmla="*/ 7 h 59"/>
                  <a:gd name="T6" fmla="*/ 44 w 44"/>
                  <a:gd name="T7" fmla="*/ 22 h 59"/>
                  <a:gd name="T8" fmla="*/ 44 w 44"/>
                  <a:gd name="T9" fmla="*/ 37 h 59"/>
                  <a:gd name="T10" fmla="*/ 37 w 44"/>
                  <a:gd name="T11" fmla="*/ 52 h 59"/>
                  <a:gd name="T12" fmla="*/ 22 w 44"/>
                  <a:gd name="T13" fmla="*/ 59 h 59"/>
                  <a:gd name="T14" fmla="*/ 7 w 44"/>
                  <a:gd name="T15" fmla="*/ 59 h 59"/>
                  <a:gd name="T16" fmla="*/ 0 w 44"/>
                  <a:gd name="T17" fmla="*/ 52 h 59"/>
                  <a:gd name="T18" fmla="*/ 0 w 44"/>
                  <a:gd name="T19" fmla="*/ 37 h 59"/>
                  <a:gd name="T20" fmla="*/ 0 w 44"/>
                  <a:gd name="T21" fmla="*/ 22 h 59"/>
                  <a:gd name="T22" fmla="*/ 7 w 44"/>
                  <a:gd name="T23" fmla="*/ 7 h 59"/>
                  <a:gd name="T24" fmla="*/ 22 w 44"/>
                  <a:gd name="T25" fmla="*/ 7 h 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4"/>
                  <a:gd name="T40" fmla="*/ 0 h 59"/>
                  <a:gd name="T41" fmla="*/ 44 w 44"/>
                  <a:gd name="T42" fmla="*/ 59 h 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4" h="59">
                    <a:moveTo>
                      <a:pt x="22" y="7"/>
                    </a:moveTo>
                    <a:lnTo>
                      <a:pt x="37" y="0"/>
                    </a:lnTo>
                    <a:lnTo>
                      <a:pt x="44" y="7"/>
                    </a:lnTo>
                    <a:lnTo>
                      <a:pt x="44" y="22"/>
                    </a:lnTo>
                    <a:lnTo>
                      <a:pt x="44" y="37"/>
                    </a:lnTo>
                    <a:lnTo>
                      <a:pt x="37" y="52"/>
                    </a:lnTo>
                    <a:lnTo>
                      <a:pt x="22" y="59"/>
                    </a:lnTo>
                    <a:lnTo>
                      <a:pt x="7" y="59"/>
                    </a:lnTo>
                    <a:lnTo>
                      <a:pt x="0" y="52"/>
                    </a:lnTo>
                    <a:lnTo>
                      <a:pt x="0" y="37"/>
                    </a:lnTo>
                    <a:lnTo>
                      <a:pt x="0" y="22"/>
                    </a:lnTo>
                    <a:lnTo>
                      <a:pt x="7" y="7"/>
                    </a:lnTo>
                    <a:lnTo>
                      <a:pt x="22" y="7"/>
                    </a:lnTo>
                    <a:close/>
                  </a:path>
                </a:pathLst>
              </a:custGeom>
              <a:solidFill>
                <a:srgbClr val="000000"/>
              </a:solidFill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0" name="Freeform 151"/>
              <p:cNvSpPr>
                <a:spLocks/>
              </p:cNvSpPr>
              <p:nvPr/>
            </p:nvSpPr>
            <p:spPr bwMode="auto">
              <a:xfrm>
                <a:off x="4995" y="2483"/>
                <a:ext cx="45" cy="59"/>
              </a:xfrm>
              <a:custGeom>
                <a:avLst/>
                <a:gdLst>
                  <a:gd name="T0" fmla="*/ 22 w 45"/>
                  <a:gd name="T1" fmla="*/ 8 h 59"/>
                  <a:gd name="T2" fmla="*/ 37 w 45"/>
                  <a:gd name="T3" fmla="*/ 0 h 59"/>
                  <a:gd name="T4" fmla="*/ 45 w 45"/>
                  <a:gd name="T5" fmla="*/ 8 h 59"/>
                  <a:gd name="T6" fmla="*/ 45 w 45"/>
                  <a:gd name="T7" fmla="*/ 22 h 59"/>
                  <a:gd name="T8" fmla="*/ 45 w 45"/>
                  <a:gd name="T9" fmla="*/ 37 h 59"/>
                  <a:gd name="T10" fmla="*/ 37 w 45"/>
                  <a:gd name="T11" fmla="*/ 52 h 59"/>
                  <a:gd name="T12" fmla="*/ 22 w 45"/>
                  <a:gd name="T13" fmla="*/ 59 h 59"/>
                  <a:gd name="T14" fmla="*/ 7 w 45"/>
                  <a:gd name="T15" fmla="*/ 59 h 59"/>
                  <a:gd name="T16" fmla="*/ 0 w 45"/>
                  <a:gd name="T17" fmla="*/ 52 h 59"/>
                  <a:gd name="T18" fmla="*/ 0 w 45"/>
                  <a:gd name="T19" fmla="*/ 37 h 59"/>
                  <a:gd name="T20" fmla="*/ 0 w 45"/>
                  <a:gd name="T21" fmla="*/ 22 h 59"/>
                  <a:gd name="T22" fmla="*/ 7 w 45"/>
                  <a:gd name="T23" fmla="*/ 8 h 59"/>
                  <a:gd name="T24" fmla="*/ 22 w 45"/>
                  <a:gd name="T25" fmla="*/ 8 h 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59"/>
                  <a:gd name="T41" fmla="*/ 45 w 45"/>
                  <a:gd name="T42" fmla="*/ 59 h 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59">
                    <a:moveTo>
                      <a:pt x="22" y="8"/>
                    </a:moveTo>
                    <a:lnTo>
                      <a:pt x="37" y="0"/>
                    </a:lnTo>
                    <a:lnTo>
                      <a:pt x="45" y="8"/>
                    </a:lnTo>
                    <a:lnTo>
                      <a:pt x="45" y="22"/>
                    </a:lnTo>
                    <a:lnTo>
                      <a:pt x="45" y="37"/>
                    </a:lnTo>
                    <a:lnTo>
                      <a:pt x="37" y="52"/>
                    </a:lnTo>
                    <a:lnTo>
                      <a:pt x="22" y="59"/>
                    </a:lnTo>
                    <a:lnTo>
                      <a:pt x="7" y="59"/>
                    </a:lnTo>
                    <a:lnTo>
                      <a:pt x="0" y="52"/>
                    </a:lnTo>
                    <a:lnTo>
                      <a:pt x="0" y="37"/>
                    </a:lnTo>
                    <a:lnTo>
                      <a:pt x="0" y="22"/>
                    </a:lnTo>
                    <a:lnTo>
                      <a:pt x="7" y="8"/>
                    </a:lnTo>
                    <a:lnTo>
                      <a:pt x="22" y="8"/>
                    </a:lnTo>
                    <a:close/>
                  </a:path>
                </a:pathLst>
              </a:custGeom>
              <a:solidFill>
                <a:srgbClr val="000000"/>
              </a:solidFill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1" name="Freeform 152"/>
              <p:cNvSpPr>
                <a:spLocks/>
              </p:cNvSpPr>
              <p:nvPr/>
            </p:nvSpPr>
            <p:spPr bwMode="auto">
              <a:xfrm>
                <a:off x="4371" y="3232"/>
                <a:ext cx="45" cy="60"/>
              </a:xfrm>
              <a:custGeom>
                <a:avLst/>
                <a:gdLst>
                  <a:gd name="T0" fmla="*/ 23 w 45"/>
                  <a:gd name="T1" fmla="*/ 8 h 60"/>
                  <a:gd name="T2" fmla="*/ 37 w 45"/>
                  <a:gd name="T3" fmla="*/ 0 h 60"/>
                  <a:gd name="T4" fmla="*/ 45 w 45"/>
                  <a:gd name="T5" fmla="*/ 8 h 60"/>
                  <a:gd name="T6" fmla="*/ 45 w 45"/>
                  <a:gd name="T7" fmla="*/ 22 h 60"/>
                  <a:gd name="T8" fmla="*/ 45 w 45"/>
                  <a:gd name="T9" fmla="*/ 37 h 60"/>
                  <a:gd name="T10" fmla="*/ 37 w 45"/>
                  <a:gd name="T11" fmla="*/ 52 h 60"/>
                  <a:gd name="T12" fmla="*/ 23 w 45"/>
                  <a:gd name="T13" fmla="*/ 60 h 60"/>
                  <a:gd name="T14" fmla="*/ 8 w 45"/>
                  <a:gd name="T15" fmla="*/ 60 h 60"/>
                  <a:gd name="T16" fmla="*/ 0 w 45"/>
                  <a:gd name="T17" fmla="*/ 52 h 60"/>
                  <a:gd name="T18" fmla="*/ 0 w 45"/>
                  <a:gd name="T19" fmla="*/ 37 h 60"/>
                  <a:gd name="T20" fmla="*/ 0 w 45"/>
                  <a:gd name="T21" fmla="*/ 22 h 60"/>
                  <a:gd name="T22" fmla="*/ 8 w 45"/>
                  <a:gd name="T23" fmla="*/ 8 h 60"/>
                  <a:gd name="T24" fmla="*/ 23 w 45"/>
                  <a:gd name="T25" fmla="*/ 8 h 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60"/>
                  <a:gd name="T41" fmla="*/ 45 w 45"/>
                  <a:gd name="T42" fmla="*/ 60 h 6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60">
                    <a:moveTo>
                      <a:pt x="23" y="8"/>
                    </a:moveTo>
                    <a:lnTo>
                      <a:pt x="37" y="0"/>
                    </a:lnTo>
                    <a:lnTo>
                      <a:pt x="45" y="8"/>
                    </a:lnTo>
                    <a:lnTo>
                      <a:pt x="45" y="22"/>
                    </a:lnTo>
                    <a:lnTo>
                      <a:pt x="45" y="37"/>
                    </a:lnTo>
                    <a:lnTo>
                      <a:pt x="37" y="52"/>
                    </a:lnTo>
                    <a:lnTo>
                      <a:pt x="23" y="60"/>
                    </a:lnTo>
                    <a:lnTo>
                      <a:pt x="8" y="60"/>
                    </a:lnTo>
                    <a:lnTo>
                      <a:pt x="0" y="52"/>
                    </a:lnTo>
                    <a:lnTo>
                      <a:pt x="0" y="37"/>
                    </a:lnTo>
                    <a:lnTo>
                      <a:pt x="0" y="22"/>
                    </a:lnTo>
                    <a:lnTo>
                      <a:pt x="8" y="8"/>
                    </a:lnTo>
                    <a:lnTo>
                      <a:pt x="23" y="8"/>
                    </a:lnTo>
                    <a:close/>
                  </a:path>
                </a:pathLst>
              </a:custGeom>
              <a:solidFill>
                <a:srgbClr val="000000"/>
              </a:solidFill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2" name="Freeform 153"/>
              <p:cNvSpPr>
                <a:spLocks/>
              </p:cNvSpPr>
              <p:nvPr/>
            </p:nvSpPr>
            <p:spPr bwMode="auto">
              <a:xfrm>
                <a:off x="4008" y="2520"/>
                <a:ext cx="1032" cy="742"/>
              </a:xfrm>
              <a:custGeom>
                <a:avLst/>
                <a:gdLst>
                  <a:gd name="T0" fmla="*/ 0 w 1032"/>
                  <a:gd name="T1" fmla="*/ 319 h 742"/>
                  <a:gd name="T2" fmla="*/ 1032 w 1032"/>
                  <a:gd name="T3" fmla="*/ 0 h 742"/>
                  <a:gd name="T4" fmla="*/ 401 w 1032"/>
                  <a:gd name="T5" fmla="*/ 742 h 742"/>
                  <a:gd name="T6" fmla="*/ 0 w 1032"/>
                  <a:gd name="T7" fmla="*/ 319 h 7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2"/>
                  <a:gd name="T13" fmla="*/ 0 h 742"/>
                  <a:gd name="T14" fmla="*/ 1032 w 1032"/>
                  <a:gd name="T15" fmla="*/ 742 h 7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2" h="742">
                    <a:moveTo>
                      <a:pt x="0" y="319"/>
                    </a:moveTo>
                    <a:lnTo>
                      <a:pt x="1032" y="0"/>
                    </a:lnTo>
                    <a:lnTo>
                      <a:pt x="401" y="742"/>
                    </a:lnTo>
                    <a:lnTo>
                      <a:pt x="0" y="319"/>
                    </a:lnTo>
                    <a:close/>
                  </a:path>
                </a:pathLst>
              </a:custGeom>
              <a:noFill/>
              <a:ln w="349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66" name="Line 156"/>
            <p:cNvSpPr>
              <a:spLocks noChangeShapeType="1"/>
            </p:cNvSpPr>
            <p:nvPr/>
          </p:nvSpPr>
          <p:spPr bwMode="auto">
            <a:xfrm flipV="1">
              <a:off x="2112" y="2378"/>
              <a:ext cx="1809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157"/>
            <p:cNvSpPr>
              <a:spLocks noChangeShapeType="1"/>
            </p:cNvSpPr>
            <p:nvPr/>
          </p:nvSpPr>
          <p:spPr bwMode="auto">
            <a:xfrm flipV="1">
              <a:off x="1718" y="1935"/>
              <a:ext cx="1809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58"/>
            <p:cNvSpPr>
              <a:spLocks noChangeShapeType="1"/>
            </p:cNvSpPr>
            <p:nvPr/>
          </p:nvSpPr>
          <p:spPr bwMode="auto">
            <a:xfrm flipV="1">
              <a:off x="2745" y="1625"/>
              <a:ext cx="1809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Orthographic (“</a:t>
            </a:r>
            <a:r>
              <a:rPr lang="en-US" sz="3200" dirty="0" err="1" smtClean="0"/>
              <a:t>telecentric</a:t>
            </a:r>
            <a:r>
              <a:rPr lang="en-US" sz="3200" dirty="0" smtClean="0"/>
              <a:t>”) lenses</a:t>
            </a: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2209800" y="5943600"/>
            <a:ext cx="508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  <a:hlinkClick r:id="rId2"/>
              </a:rPr>
              <a:t>http://www.lhup.edu/~dsimanek/3d/telecent.htm</a:t>
            </a:r>
            <a:r>
              <a:rPr lang="en-US" dirty="0">
                <a:latin typeface="Arial" charset="0"/>
              </a:rPr>
              <a:t> 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7463" y="2057400"/>
            <a:ext cx="3919537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978150" y="3429000"/>
            <a:ext cx="3194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Arial" charset="0"/>
                <a:hlinkClick r:id="rId4"/>
              </a:rPr>
              <a:t>Navitar</a:t>
            </a:r>
            <a:r>
              <a:rPr lang="en-US" dirty="0">
                <a:latin typeface="Arial" charset="0"/>
                <a:hlinkClick r:id="rId4"/>
              </a:rPr>
              <a:t> </a:t>
            </a:r>
            <a:r>
              <a:rPr lang="en-US" dirty="0" err="1">
                <a:latin typeface="Arial" charset="0"/>
                <a:hlinkClick r:id="rId4"/>
              </a:rPr>
              <a:t>telecentric</a:t>
            </a:r>
            <a:r>
              <a:rPr lang="en-US" dirty="0">
                <a:latin typeface="Arial" charset="0"/>
                <a:hlinkClick r:id="rId4"/>
              </a:rPr>
              <a:t> zoom lens </a:t>
            </a:r>
            <a:endParaRPr lang="en-US" dirty="0">
              <a:latin typeface="Arial" charset="0"/>
            </a:endParaRPr>
          </a:p>
        </p:txBody>
      </p:sp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6450" y="4495800"/>
            <a:ext cx="52387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Variants of orthographic projection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 smtClean="0"/>
              <a:t>Scaled orthographic</a:t>
            </a:r>
          </a:p>
          <a:p>
            <a:pPr lvl="1"/>
            <a:r>
              <a:rPr lang="en-US" sz="2000" dirty="0" smtClean="0"/>
              <a:t>Also called “weak perspective”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>
              <a:buFontTx/>
              <a:buNone/>
            </a:pPr>
            <a:r>
              <a:rPr lang="en-US" sz="2400" dirty="0" smtClean="0"/>
              <a:t>Affine projection</a:t>
            </a:r>
          </a:p>
          <a:p>
            <a:pPr lvl="1"/>
            <a:r>
              <a:rPr lang="en-US" sz="2000" dirty="0" smtClean="0"/>
              <a:t>Also called “</a:t>
            </a:r>
            <a:r>
              <a:rPr lang="en-US" sz="2000" dirty="0" err="1" smtClean="0"/>
              <a:t>paraperspective</a:t>
            </a:r>
            <a:r>
              <a:rPr lang="en-US" sz="2000" dirty="0" smtClean="0"/>
              <a:t>”</a:t>
            </a:r>
          </a:p>
          <a:p>
            <a:pPr lvl="1">
              <a:buFontTx/>
              <a:buNone/>
            </a:pPr>
            <a:endParaRPr lang="en-US" dirty="0" smtClean="0"/>
          </a:p>
        </p:txBody>
      </p:sp>
      <p:pic>
        <p:nvPicPr>
          <p:cNvPr id="25604" name="Picture 9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2643188"/>
            <a:ext cx="2867025" cy="131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6475" y="2824163"/>
            <a:ext cx="1306512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2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0612" y="3208338"/>
            <a:ext cx="137795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6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5181600"/>
            <a:ext cx="2570162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5"/>
          <p:cNvGrpSpPr>
            <a:grpSpLocks/>
          </p:cNvGrpSpPr>
          <p:nvPr/>
        </p:nvGrpSpPr>
        <p:grpSpPr bwMode="auto">
          <a:xfrm>
            <a:off x="685800" y="2667000"/>
            <a:ext cx="8153400" cy="3505200"/>
            <a:chOff x="432" y="1680"/>
            <a:chExt cx="5136" cy="2208"/>
          </a:xfrm>
        </p:grpSpPr>
        <p:sp>
          <p:nvSpPr>
            <p:cNvPr id="1044" name="Rectangle 1037"/>
            <p:cNvSpPr>
              <a:spLocks noChangeArrowheads="1"/>
            </p:cNvSpPr>
            <p:nvPr/>
          </p:nvSpPr>
          <p:spPr bwMode="auto">
            <a:xfrm>
              <a:off x="432" y="1680"/>
              <a:ext cx="5136" cy="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</a:pPr>
              <a:r>
                <a:rPr lang="en-US" sz="2000">
                  <a:latin typeface="Arial" charset="0"/>
                </a:rPr>
                <a:t>Projection equation</a:t>
              </a:r>
            </a:p>
            <a:p>
              <a:pPr marL="342900" indent="-342900">
                <a:spcBef>
                  <a:spcPct val="20000"/>
                </a:spcBef>
              </a:pPr>
              <a:endParaRPr lang="en-US" sz="2000">
                <a:latin typeface="Arial" charset="0"/>
              </a:endParaRPr>
            </a:p>
            <a:p>
              <a:pPr marL="342900" indent="-342900">
                <a:spcBef>
                  <a:spcPct val="20000"/>
                </a:spcBef>
              </a:pPr>
              <a:endParaRPr lang="en-US" sz="2000">
                <a:latin typeface="Arial" charset="0"/>
              </a:endParaRPr>
            </a:p>
            <a:p>
              <a:pPr marL="342900" indent="-342900">
                <a:spcBef>
                  <a:spcPct val="20000"/>
                </a:spcBef>
              </a:pPr>
              <a:endParaRPr lang="en-US" sz="2000">
                <a:latin typeface="Arial" charset="0"/>
              </a:endParaRPr>
            </a:p>
            <a:p>
              <a:pPr marL="742950" lvl="1" indent="-285750">
                <a:spcBef>
                  <a:spcPct val="20000"/>
                </a:spcBef>
                <a:buFontTx/>
                <a:buChar char="•"/>
              </a:pPr>
              <a:r>
                <a:rPr lang="en-US" sz="1800">
                  <a:latin typeface="Arial" charset="0"/>
                </a:rPr>
                <a:t>The projection matrix models the cumulative effect of all parameters</a:t>
              </a:r>
            </a:p>
            <a:p>
              <a:pPr marL="742950" lvl="1" indent="-285750">
                <a:spcBef>
                  <a:spcPct val="20000"/>
                </a:spcBef>
                <a:buFontTx/>
                <a:buChar char="•"/>
              </a:pPr>
              <a:r>
                <a:rPr lang="en-US" sz="1800">
                  <a:latin typeface="Arial" charset="0"/>
                </a:rPr>
                <a:t>Useful to decompose into a series of operations</a:t>
              </a:r>
              <a:endParaRPr lang="en-US" sz="1800" b="1">
                <a:latin typeface="Arial" charset="0"/>
              </a:endParaRPr>
            </a:p>
          </p:txBody>
        </p:sp>
        <p:graphicFrame>
          <p:nvGraphicFramePr>
            <p:cNvPr id="1026" name="Object 1028"/>
            <p:cNvGraphicFramePr>
              <a:graphicFrameLocks noChangeAspect="1"/>
            </p:cNvGraphicFramePr>
            <p:nvPr/>
          </p:nvGraphicFramePr>
          <p:xfrm>
            <a:off x="1584" y="1872"/>
            <a:ext cx="1914" cy="749"/>
          </p:xfrm>
          <a:graphic>
            <a:graphicData uri="http://schemas.openxmlformats.org/presentationml/2006/ole">
              <p:oleObj spid="_x0000_s222210" name="Equation" r:id="rId9" imgW="2336760" imgH="914400" progId="Equation.3">
                <p:embed/>
              </p:oleObj>
            </a:graphicData>
          </a:graphic>
        </p:graphicFrame>
        <p:graphicFrame>
          <p:nvGraphicFramePr>
            <p:cNvPr id="1027" name="Object 1032"/>
            <p:cNvGraphicFramePr>
              <a:graphicFrameLocks noChangeAspect="1"/>
            </p:cNvGraphicFramePr>
            <p:nvPr/>
          </p:nvGraphicFramePr>
          <p:xfrm>
            <a:off x="1058" y="3120"/>
            <a:ext cx="3392" cy="583"/>
          </p:xfrm>
          <a:graphic>
            <a:graphicData uri="http://schemas.openxmlformats.org/presentationml/2006/ole">
              <p:oleObj spid="_x0000_s222211" name="Equation" r:id="rId10" imgW="4140000" imgH="711000" progId="Equation.3">
                <p:embed/>
              </p:oleObj>
            </a:graphicData>
          </a:graphic>
        </p:graphicFrame>
        <p:sp>
          <p:nvSpPr>
            <p:cNvPr id="1045" name="Text Box 1033"/>
            <p:cNvSpPr txBox="1">
              <a:spLocks noChangeArrowheads="1"/>
            </p:cNvSpPr>
            <p:nvPr/>
          </p:nvSpPr>
          <p:spPr bwMode="auto">
            <a:xfrm>
              <a:off x="2269" y="3696"/>
              <a:ext cx="60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projection</a:t>
              </a:r>
            </a:p>
          </p:txBody>
        </p:sp>
        <p:sp>
          <p:nvSpPr>
            <p:cNvPr id="1046" name="Text Box 1034"/>
            <p:cNvSpPr txBox="1">
              <a:spLocks noChangeArrowheads="1"/>
            </p:cNvSpPr>
            <p:nvPr/>
          </p:nvSpPr>
          <p:spPr bwMode="auto">
            <a:xfrm>
              <a:off x="1549" y="3696"/>
              <a:ext cx="5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intrinsics</a:t>
              </a:r>
            </a:p>
          </p:txBody>
        </p:sp>
        <p:sp>
          <p:nvSpPr>
            <p:cNvPr id="1047" name="Text Box 1035"/>
            <p:cNvSpPr txBox="1">
              <a:spLocks noChangeArrowheads="1"/>
            </p:cNvSpPr>
            <p:nvPr/>
          </p:nvSpPr>
          <p:spPr bwMode="auto">
            <a:xfrm>
              <a:off x="3072" y="3696"/>
              <a:ext cx="4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  <a:latin typeface="Arial" charset="0"/>
                </a:rPr>
                <a:t>rotation</a:t>
              </a:r>
            </a:p>
          </p:txBody>
        </p:sp>
        <p:sp>
          <p:nvSpPr>
            <p:cNvPr id="1048" name="Text Box 1036"/>
            <p:cNvSpPr txBox="1">
              <a:spLocks noChangeArrowheads="1"/>
            </p:cNvSpPr>
            <p:nvPr/>
          </p:nvSpPr>
          <p:spPr bwMode="auto">
            <a:xfrm>
              <a:off x="3709" y="3696"/>
              <a:ext cx="6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  <a:latin typeface="Arial" charset="0"/>
                </a:rPr>
                <a:t>translation</a:t>
              </a:r>
            </a:p>
          </p:txBody>
        </p:sp>
        <p:sp>
          <p:nvSpPr>
            <p:cNvPr id="1049" name="Text Box 1041"/>
            <p:cNvSpPr txBox="1">
              <a:spLocks noChangeArrowheads="1"/>
            </p:cNvSpPr>
            <p:nvPr/>
          </p:nvSpPr>
          <p:spPr bwMode="auto">
            <a:xfrm>
              <a:off x="4272" y="2928"/>
              <a:ext cx="90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latin typeface="Arial" charset="0"/>
                </a:rPr>
                <a:t>identity matrix</a:t>
              </a:r>
            </a:p>
          </p:txBody>
        </p:sp>
        <p:sp>
          <p:nvSpPr>
            <p:cNvPr id="1050" name="Line 1042"/>
            <p:cNvSpPr>
              <a:spLocks noChangeShapeType="1"/>
            </p:cNvSpPr>
            <p:nvPr/>
          </p:nvSpPr>
          <p:spPr bwMode="auto">
            <a:xfrm flipH="1">
              <a:off x="3840" y="307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29" name="Picture 1060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5825" y="3429000"/>
            <a:ext cx="6127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056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23138" y="3886200"/>
            <a:ext cx="201612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609600"/>
          </a:xfrm>
        </p:spPr>
        <p:txBody>
          <a:bodyPr/>
          <a:lstStyle/>
          <a:p>
            <a:r>
              <a:rPr lang="en-US" dirty="0" smtClean="0"/>
              <a:t>Camera parameters</a:t>
            </a:r>
          </a:p>
        </p:txBody>
      </p:sp>
      <p:sp>
        <p:nvSpPr>
          <p:cNvPr id="1032" name="Rectangle 1038"/>
          <p:cNvSpPr>
            <a:spLocks noChangeArrowheads="1"/>
          </p:cNvSpPr>
          <p:nvPr/>
        </p:nvSpPr>
        <p:spPr bwMode="auto">
          <a:xfrm>
            <a:off x="685800" y="914400"/>
            <a:ext cx="8153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 dirty="0">
                <a:latin typeface="Arial" charset="0"/>
              </a:rPr>
              <a:t>A camera is described by several parameters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Translation </a:t>
            </a:r>
            <a:r>
              <a:rPr lang="en-US" sz="1800" dirty="0">
                <a:solidFill>
                  <a:schemeClr val="folHlink"/>
                </a:solidFill>
                <a:latin typeface="Arial" charset="0"/>
              </a:rPr>
              <a:t>T</a:t>
            </a:r>
            <a:r>
              <a:rPr lang="en-US" sz="1800" dirty="0">
                <a:latin typeface="Arial" charset="0"/>
              </a:rPr>
              <a:t> of the optical center from the origin of world </a:t>
            </a:r>
            <a:r>
              <a:rPr lang="en-US" sz="1800" dirty="0" err="1">
                <a:latin typeface="Arial" charset="0"/>
              </a:rPr>
              <a:t>coords</a:t>
            </a:r>
            <a:endParaRPr lang="en-US" sz="1800" dirty="0"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Rotation </a:t>
            </a:r>
            <a:r>
              <a:rPr lang="en-US" sz="1800" dirty="0">
                <a:solidFill>
                  <a:schemeClr val="folHlink"/>
                </a:solidFill>
                <a:latin typeface="Arial" charset="0"/>
              </a:rPr>
              <a:t>R</a:t>
            </a:r>
            <a:r>
              <a:rPr lang="en-US" sz="1800" dirty="0">
                <a:latin typeface="Arial" charset="0"/>
              </a:rPr>
              <a:t> of the image plane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focal length 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f</a:t>
            </a:r>
            <a:r>
              <a:rPr lang="en-US" sz="1800" dirty="0">
                <a:latin typeface="Arial" charset="0"/>
              </a:rPr>
              <a:t>, principle point 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x’</a:t>
            </a:r>
            <a:r>
              <a:rPr lang="en-US" sz="1800" baseline="-25000" dirty="0" err="1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y’</a:t>
            </a:r>
            <a:r>
              <a:rPr lang="en-US" sz="1800" baseline="-25000" dirty="0" err="1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)</a:t>
            </a:r>
            <a:r>
              <a:rPr lang="en-US" sz="1800" dirty="0">
                <a:latin typeface="Arial" charset="0"/>
              </a:rPr>
              <a:t>, pixel size 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US" sz="1800" baseline="-25000" dirty="0" err="1">
                <a:solidFill>
                  <a:srgbClr val="FF0000"/>
                </a:solidFill>
                <a:latin typeface="Arial" charset="0"/>
              </a:rPr>
              <a:t>x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US" sz="1800" baseline="-25000" dirty="0" err="1">
                <a:solidFill>
                  <a:srgbClr val="FF0000"/>
                </a:solidFill>
                <a:latin typeface="Arial" charset="0"/>
              </a:rPr>
              <a:t>y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)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blue parameters are called “</a:t>
            </a:r>
            <a:r>
              <a:rPr lang="en-US" sz="1800" dirty="0" err="1">
                <a:solidFill>
                  <a:schemeClr val="folHlink"/>
                </a:solidFill>
                <a:latin typeface="Arial" charset="0"/>
              </a:rPr>
              <a:t>extrinsics</a:t>
            </a:r>
            <a:r>
              <a:rPr lang="en-US" sz="1800" dirty="0">
                <a:latin typeface="Arial" charset="0"/>
              </a:rPr>
              <a:t>,”  red are “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intrinsics</a:t>
            </a:r>
            <a:r>
              <a:rPr lang="en-US" sz="1800" dirty="0">
                <a:latin typeface="Arial" charset="0"/>
              </a:rPr>
              <a:t>”</a:t>
            </a:r>
          </a:p>
        </p:txBody>
      </p:sp>
      <p:sp>
        <p:nvSpPr>
          <p:cNvPr id="1033" name="Rectangle 1044"/>
          <p:cNvSpPr>
            <a:spLocks noChangeArrowheads="1"/>
          </p:cNvSpPr>
          <p:nvPr/>
        </p:nvSpPr>
        <p:spPr bwMode="auto">
          <a:xfrm>
            <a:off x="685800" y="6172200"/>
            <a:ext cx="815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1800">
                <a:latin typeface="Arial" charset="0"/>
              </a:rPr>
              <a:t>The definitions of these parameters are </a:t>
            </a:r>
            <a:r>
              <a:rPr lang="en-US" sz="1800" b="1">
                <a:latin typeface="Arial" charset="0"/>
              </a:rPr>
              <a:t>not</a:t>
            </a:r>
            <a:r>
              <a:rPr lang="en-US" sz="1800">
                <a:latin typeface="Arial" charset="0"/>
              </a:rPr>
              <a:t> completely standardized</a:t>
            </a:r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en-US" sz="1600">
                <a:latin typeface="Arial" charset="0"/>
              </a:rPr>
              <a:t>especially intrinsics—varies from one book to another</a:t>
            </a:r>
          </a:p>
        </p:txBody>
      </p:sp>
      <p:sp>
        <p:nvSpPr>
          <p:cNvPr id="1034" name="Rectangle 1046"/>
          <p:cNvSpPr>
            <a:spLocks noChangeArrowheads="1"/>
          </p:cNvSpPr>
          <p:nvPr/>
        </p:nvSpPr>
        <p:spPr bwMode="auto">
          <a:xfrm>
            <a:off x="6781800" y="2743200"/>
            <a:ext cx="1447800" cy="114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Line 1047"/>
          <p:cNvSpPr>
            <a:spLocks noChangeShapeType="1"/>
          </p:cNvSpPr>
          <p:nvPr/>
        </p:nvSpPr>
        <p:spPr bwMode="auto">
          <a:xfrm flipV="1">
            <a:off x="7467600" y="2743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6" name="Line 1048"/>
          <p:cNvSpPr>
            <a:spLocks noChangeShapeType="1"/>
          </p:cNvSpPr>
          <p:nvPr/>
        </p:nvSpPr>
        <p:spPr bwMode="auto">
          <a:xfrm rot="5400000" flipV="1">
            <a:off x="7772400" y="3048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037" name="Picture 1049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89900" y="3276600"/>
            <a:ext cx="21590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050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9150" y="2868613"/>
            <a:ext cx="19050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9" name="Line 1052"/>
          <p:cNvSpPr>
            <a:spLocks noChangeShapeType="1"/>
          </p:cNvSpPr>
          <p:nvPr/>
        </p:nvSpPr>
        <p:spPr bwMode="auto">
          <a:xfrm flipV="1">
            <a:off x="6699250" y="3276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0" name="Line 1053"/>
          <p:cNvSpPr>
            <a:spLocks noChangeShapeType="1"/>
          </p:cNvSpPr>
          <p:nvPr/>
        </p:nvSpPr>
        <p:spPr bwMode="auto">
          <a:xfrm rot="5400000" flipV="1">
            <a:off x="70866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041" name="Picture 1057" descr="Edittex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38900" y="3276600"/>
            <a:ext cx="1905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2" name="Oval 1061"/>
          <p:cNvSpPr>
            <a:spLocks noChangeArrowheads="1"/>
          </p:cNvSpPr>
          <p:nvPr/>
        </p:nvSpPr>
        <p:spPr bwMode="auto">
          <a:xfrm>
            <a:off x="7424738" y="3309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Freeform 1063"/>
          <p:cNvSpPr>
            <a:spLocks/>
          </p:cNvSpPr>
          <p:nvPr/>
        </p:nvSpPr>
        <p:spPr bwMode="auto">
          <a:xfrm>
            <a:off x="5029200" y="1663700"/>
            <a:ext cx="3136900" cy="1612900"/>
          </a:xfrm>
          <a:custGeom>
            <a:avLst/>
            <a:gdLst>
              <a:gd name="T0" fmla="*/ 0 w 1976"/>
              <a:gd name="T1" fmla="*/ 241300 h 1016"/>
              <a:gd name="T2" fmla="*/ 1447800 w 1976"/>
              <a:gd name="T3" fmla="*/ 12700 h 1016"/>
              <a:gd name="T4" fmla="*/ 2438400 w 1976"/>
              <a:gd name="T5" fmla="*/ 317500 h 1016"/>
              <a:gd name="T6" fmla="*/ 3124200 w 1976"/>
              <a:gd name="T7" fmla="*/ 1003300 h 1016"/>
              <a:gd name="T8" fmla="*/ 2514600 w 1976"/>
              <a:gd name="T9" fmla="*/ 1612900 h 1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6"/>
              <a:gd name="T16" fmla="*/ 0 h 1016"/>
              <a:gd name="T17" fmla="*/ 1976 w 1976"/>
              <a:gd name="T18" fmla="*/ 1016 h 1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6" h="1016">
                <a:moveTo>
                  <a:pt x="0" y="152"/>
                </a:moveTo>
                <a:cubicBezTo>
                  <a:pt x="328" y="76"/>
                  <a:pt x="656" y="0"/>
                  <a:pt x="912" y="8"/>
                </a:cubicBezTo>
                <a:cubicBezTo>
                  <a:pt x="1168" y="16"/>
                  <a:pt x="1360" y="96"/>
                  <a:pt x="1536" y="200"/>
                </a:cubicBezTo>
                <a:cubicBezTo>
                  <a:pt x="1712" y="304"/>
                  <a:pt x="1960" y="496"/>
                  <a:pt x="1968" y="632"/>
                </a:cubicBezTo>
                <a:cubicBezTo>
                  <a:pt x="1976" y="768"/>
                  <a:pt x="1780" y="892"/>
                  <a:pt x="1584" y="10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The pinhole camera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Modeling the projections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u="sng" dirty="0" smtClean="0"/>
              <a:t>Cameras with lenses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Digital cameras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Adding a lens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4648200"/>
            <a:ext cx="77724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A lens focuses light onto the film</a:t>
            </a:r>
          </a:p>
          <a:p>
            <a:pPr lvl="1"/>
            <a:r>
              <a:rPr lang="en-US" dirty="0" smtClean="0"/>
              <a:t>Thin lens model:</a:t>
            </a:r>
          </a:p>
          <a:p>
            <a:pPr lvl="2"/>
            <a:r>
              <a:rPr lang="en-US" dirty="0" smtClean="0"/>
              <a:t>Rays passing through the center are not deviated</a:t>
            </a:r>
            <a:br>
              <a:rPr lang="en-US" dirty="0" smtClean="0"/>
            </a:br>
            <a:r>
              <a:rPr lang="en-US" dirty="0" smtClean="0"/>
              <a:t>(pinhole projection model still holds)</a:t>
            </a:r>
          </a:p>
        </p:txBody>
      </p:sp>
      <p:pic>
        <p:nvPicPr>
          <p:cNvPr id="35844" name="Picture 4" descr="image-l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4188" y="1752600"/>
            <a:ext cx="5484812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271713" y="2271713"/>
            <a:ext cx="4746625" cy="1690687"/>
            <a:chOff x="1431" y="1431"/>
            <a:chExt cx="2990" cy="1065"/>
          </a:xfrm>
        </p:grpSpPr>
        <p:sp>
          <p:nvSpPr>
            <p:cNvPr id="35847" name="Line 5"/>
            <p:cNvSpPr>
              <a:spLocks noChangeShapeType="1"/>
            </p:cNvSpPr>
            <p:nvPr/>
          </p:nvSpPr>
          <p:spPr bwMode="auto">
            <a:xfrm>
              <a:off x="1459" y="1451"/>
              <a:ext cx="2962" cy="10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Oval 6"/>
            <p:cNvSpPr>
              <a:spLocks noChangeArrowheads="1"/>
            </p:cNvSpPr>
            <p:nvPr/>
          </p:nvSpPr>
          <p:spPr bwMode="auto">
            <a:xfrm>
              <a:off x="1431" y="1431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9" name="Line 10"/>
            <p:cNvSpPr>
              <a:spLocks noChangeShapeType="1"/>
            </p:cNvSpPr>
            <p:nvPr/>
          </p:nvSpPr>
          <p:spPr bwMode="auto">
            <a:xfrm>
              <a:off x="2928" y="1584"/>
              <a:ext cx="1493" cy="90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Oval 27"/>
            <p:cNvSpPr>
              <a:spLocks noChangeArrowheads="1"/>
            </p:cNvSpPr>
            <p:nvPr/>
          </p:nvSpPr>
          <p:spPr bwMode="auto">
            <a:xfrm>
              <a:off x="2903" y="1932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1" name="Line 9"/>
            <p:cNvSpPr>
              <a:spLocks noChangeShapeType="1"/>
            </p:cNvSpPr>
            <p:nvPr/>
          </p:nvSpPr>
          <p:spPr bwMode="auto">
            <a:xfrm>
              <a:off x="1459" y="1451"/>
              <a:ext cx="1469" cy="13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459" y="1451"/>
              <a:ext cx="2962" cy="1035"/>
              <a:chOff x="1459" y="1451"/>
              <a:chExt cx="2962" cy="1035"/>
            </a:xfrm>
          </p:grpSpPr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1459" y="1451"/>
                <a:ext cx="2962" cy="1035"/>
                <a:chOff x="1459" y="1451"/>
                <a:chExt cx="2962" cy="1035"/>
              </a:xfrm>
            </p:grpSpPr>
            <p:sp>
              <p:nvSpPr>
                <p:cNvPr id="35859" name="Line 13"/>
                <p:cNvSpPr>
                  <a:spLocks noChangeShapeType="1"/>
                </p:cNvSpPr>
                <p:nvPr/>
              </p:nvSpPr>
              <p:spPr bwMode="auto">
                <a:xfrm>
                  <a:off x="1459" y="1451"/>
                  <a:ext cx="1465" cy="235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60" name="Line 14"/>
                <p:cNvSpPr>
                  <a:spLocks noChangeShapeType="1"/>
                </p:cNvSpPr>
                <p:nvPr/>
              </p:nvSpPr>
              <p:spPr bwMode="auto">
                <a:xfrm>
                  <a:off x="2924" y="1686"/>
                  <a:ext cx="1497" cy="80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1459" y="1451"/>
                <a:ext cx="2962" cy="1035"/>
                <a:chOff x="1459" y="1451"/>
                <a:chExt cx="2962" cy="1035"/>
              </a:xfrm>
            </p:grpSpPr>
            <p:sp>
              <p:nvSpPr>
                <p:cNvPr id="35857" name="Line 16"/>
                <p:cNvSpPr>
                  <a:spLocks noChangeShapeType="1"/>
                </p:cNvSpPr>
                <p:nvPr/>
              </p:nvSpPr>
              <p:spPr bwMode="auto">
                <a:xfrm>
                  <a:off x="1459" y="1451"/>
                  <a:ext cx="1465" cy="363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58" name="Line 17"/>
                <p:cNvSpPr>
                  <a:spLocks noChangeShapeType="1"/>
                </p:cNvSpPr>
                <p:nvPr/>
              </p:nvSpPr>
              <p:spPr bwMode="auto">
                <a:xfrm>
                  <a:off x="2924" y="1814"/>
                  <a:ext cx="1497" cy="672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5853" name="Line 33"/>
            <p:cNvSpPr>
              <a:spLocks noChangeShapeType="1"/>
            </p:cNvSpPr>
            <p:nvPr/>
          </p:nvSpPr>
          <p:spPr bwMode="auto">
            <a:xfrm flipV="1">
              <a:off x="1440" y="1440"/>
              <a:ext cx="14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Line 34"/>
            <p:cNvSpPr>
              <a:spLocks noChangeShapeType="1"/>
            </p:cNvSpPr>
            <p:nvPr/>
          </p:nvSpPr>
          <p:spPr bwMode="auto">
            <a:xfrm>
              <a:off x="2928" y="1440"/>
              <a:ext cx="1488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Adding a lens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4648200"/>
            <a:ext cx="7772400" cy="1524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A lens focuses light onto the film</a:t>
            </a:r>
          </a:p>
          <a:p>
            <a:pPr lvl="1"/>
            <a:r>
              <a:rPr lang="en-US" sz="1800" dirty="0" smtClean="0"/>
              <a:t>Thin lens model:</a:t>
            </a:r>
          </a:p>
          <a:p>
            <a:pPr lvl="2"/>
            <a:r>
              <a:rPr lang="en-US" sz="1400" dirty="0" smtClean="0"/>
              <a:t>Rays passing through the center are not deviated</a:t>
            </a:r>
            <a:br>
              <a:rPr lang="en-US" sz="1400" dirty="0" smtClean="0"/>
            </a:br>
            <a:r>
              <a:rPr lang="en-US" sz="1400" dirty="0" smtClean="0"/>
              <a:t>(pinhole projection model still holds)</a:t>
            </a:r>
          </a:p>
          <a:p>
            <a:pPr lvl="2"/>
            <a:r>
              <a:rPr lang="en-US" sz="1400" dirty="0" smtClean="0"/>
              <a:t>All parallel rays converge to one point on a plane located at the </a:t>
            </a:r>
            <a:r>
              <a:rPr lang="en-US" sz="1400" i="1" dirty="0" smtClean="0"/>
              <a:t>focal length</a:t>
            </a:r>
            <a:r>
              <a:rPr lang="en-US" sz="1400" dirty="0" smtClean="0"/>
              <a:t> </a:t>
            </a:r>
            <a:r>
              <a:rPr lang="en-US" sz="1400" i="1" dirty="0" smtClean="0"/>
              <a:t>f</a:t>
            </a:r>
          </a:p>
        </p:txBody>
      </p:sp>
      <p:pic>
        <p:nvPicPr>
          <p:cNvPr id="36868" name="Picture 4" descr="image-l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4188" y="1752600"/>
            <a:ext cx="5484812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Oval 12"/>
          <p:cNvSpPr>
            <a:spLocks noChangeArrowheads="1"/>
          </p:cNvSpPr>
          <p:nvPr/>
        </p:nvSpPr>
        <p:spPr bwMode="auto">
          <a:xfrm>
            <a:off x="2271713" y="22717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Line 13"/>
          <p:cNvSpPr>
            <a:spLocks noChangeShapeType="1"/>
          </p:cNvSpPr>
          <p:nvPr/>
        </p:nvSpPr>
        <p:spPr bwMode="auto">
          <a:xfrm>
            <a:off x="4648200" y="2514600"/>
            <a:ext cx="129540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2" name="Oval 14"/>
          <p:cNvSpPr>
            <a:spLocks noChangeArrowheads="1"/>
          </p:cNvSpPr>
          <p:nvPr/>
        </p:nvSpPr>
        <p:spPr bwMode="auto">
          <a:xfrm>
            <a:off x="4572000" y="31242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23"/>
          <p:cNvSpPr>
            <a:spLocks noChangeShapeType="1"/>
          </p:cNvSpPr>
          <p:nvPr/>
        </p:nvSpPr>
        <p:spPr bwMode="auto">
          <a:xfrm flipV="1">
            <a:off x="2286000" y="22860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Line 24"/>
          <p:cNvSpPr>
            <a:spLocks noChangeShapeType="1"/>
          </p:cNvSpPr>
          <p:nvPr/>
        </p:nvSpPr>
        <p:spPr bwMode="auto">
          <a:xfrm>
            <a:off x="4648200" y="2286000"/>
            <a:ext cx="1295400" cy="914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Line 25"/>
          <p:cNvSpPr>
            <a:spLocks noChangeShapeType="1"/>
          </p:cNvSpPr>
          <p:nvPr/>
        </p:nvSpPr>
        <p:spPr bwMode="auto">
          <a:xfrm flipV="1">
            <a:off x="2286000" y="25146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Line 26"/>
          <p:cNvSpPr>
            <a:spLocks noChangeShapeType="1"/>
          </p:cNvSpPr>
          <p:nvPr/>
        </p:nvSpPr>
        <p:spPr bwMode="auto">
          <a:xfrm flipV="1">
            <a:off x="2286000" y="27432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7" name="Line 27"/>
          <p:cNvSpPr>
            <a:spLocks noChangeShapeType="1"/>
          </p:cNvSpPr>
          <p:nvPr/>
        </p:nvSpPr>
        <p:spPr bwMode="auto">
          <a:xfrm flipV="1">
            <a:off x="2286000" y="29718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Line 28"/>
          <p:cNvSpPr>
            <a:spLocks noChangeShapeType="1"/>
          </p:cNvSpPr>
          <p:nvPr/>
        </p:nvSpPr>
        <p:spPr bwMode="auto">
          <a:xfrm flipV="1">
            <a:off x="2286000" y="3200400"/>
            <a:ext cx="3657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9" name="Line 29"/>
          <p:cNvSpPr>
            <a:spLocks noChangeShapeType="1"/>
          </p:cNvSpPr>
          <p:nvPr/>
        </p:nvSpPr>
        <p:spPr bwMode="auto">
          <a:xfrm flipV="1">
            <a:off x="2286000" y="34290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Line 30"/>
          <p:cNvSpPr>
            <a:spLocks noChangeShapeType="1"/>
          </p:cNvSpPr>
          <p:nvPr/>
        </p:nvSpPr>
        <p:spPr bwMode="auto">
          <a:xfrm flipV="1">
            <a:off x="2286000" y="36576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Line 31"/>
          <p:cNvSpPr>
            <a:spLocks noChangeShapeType="1"/>
          </p:cNvSpPr>
          <p:nvPr/>
        </p:nvSpPr>
        <p:spPr bwMode="auto">
          <a:xfrm flipV="1">
            <a:off x="2286000" y="38862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Line 32"/>
          <p:cNvSpPr>
            <a:spLocks noChangeShapeType="1"/>
          </p:cNvSpPr>
          <p:nvPr/>
        </p:nvSpPr>
        <p:spPr bwMode="auto">
          <a:xfrm flipV="1">
            <a:off x="2286000" y="41148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3" name="Line 33"/>
          <p:cNvSpPr>
            <a:spLocks noChangeShapeType="1"/>
          </p:cNvSpPr>
          <p:nvPr/>
        </p:nvSpPr>
        <p:spPr bwMode="auto">
          <a:xfrm>
            <a:off x="4648200" y="2743200"/>
            <a:ext cx="1295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4" name="Line 34"/>
          <p:cNvSpPr>
            <a:spLocks noChangeShapeType="1"/>
          </p:cNvSpPr>
          <p:nvPr/>
        </p:nvSpPr>
        <p:spPr bwMode="auto">
          <a:xfrm>
            <a:off x="4648200" y="2971800"/>
            <a:ext cx="12954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5" name="Line 35"/>
          <p:cNvSpPr>
            <a:spLocks noChangeShapeType="1"/>
          </p:cNvSpPr>
          <p:nvPr/>
        </p:nvSpPr>
        <p:spPr bwMode="auto">
          <a:xfrm flipV="1">
            <a:off x="4648200" y="3200400"/>
            <a:ext cx="129540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6" name="Line 36"/>
          <p:cNvSpPr>
            <a:spLocks noChangeShapeType="1"/>
          </p:cNvSpPr>
          <p:nvPr/>
        </p:nvSpPr>
        <p:spPr bwMode="auto">
          <a:xfrm flipV="1">
            <a:off x="4648200" y="3200400"/>
            <a:ext cx="1295400" cy="914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7" name="Line 37"/>
          <p:cNvSpPr>
            <a:spLocks noChangeShapeType="1"/>
          </p:cNvSpPr>
          <p:nvPr/>
        </p:nvSpPr>
        <p:spPr bwMode="auto">
          <a:xfrm flipV="1">
            <a:off x="4648200" y="3200400"/>
            <a:ext cx="1295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8" name="Line 38"/>
          <p:cNvSpPr>
            <a:spLocks noChangeShapeType="1"/>
          </p:cNvSpPr>
          <p:nvPr/>
        </p:nvSpPr>
        <p:spPr bwMode="auto">
          <a:xfrm flipV="1">
            <a:off x="4648200" y="3200400"/>
            <a:ext cx="12954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9" name="Oval 39"/>
          <p:cNvSpPr>
            <a:spLocks noChangeArrowheads="1"/>
          </p:cNvSpPr>
          <p:nvPr/>
        </p:nvSpPr>
        <p:spPr bwMode="auto">
          <a:xfrm>
            <a:off x="5867400" y="31242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90" name="Text Box 40"/>
          <p:cNvSpPr txBox="1">
            <a:spLocks noChangeArrowheads="1"/>
          </p:cNvSpPr>
          <p:nvPr/>
        </p:nvSpPr>
        <p:spPr bwMode="auto">
          <a:xfrm>
            <a:off x="5622925" y="2498725"/>
            <a:ext cx="1109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focal point</a:t>
            </a:r>
          </a:p>
        </p:txBody>
      </p:sp>
      <p:sp>
        <p:nvSpPr>
          <p:cNvPr id="36891" name="Line 41"/>
          <p:cNvSpPr>
            <a:spLocks noChangeShapeType="1"/>
          </p:cNvSpPr>
          <p:nvPr/>
        </p:nvSpPr>
        <p:spPr bwMode="auto">
          <a:xfrm>
            <a:off x="5943600" y="3124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2" name="Line 42"/>
          <p:cNvSpPr>
            <a:spLocks noChangeShapeType="1"/>
          </p:cNvSpPr>
          <p:nvPr/>
        </p:nvSpPr>
        <p:spPr bwMode="auto">
          <a:xfrm flipH="1">
            <a:off x="4648200" y="4114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3" name="Line 43"/>
          <p:cNvSpPr>
            <a:spLocks noChangeShapeType="1"/>
          </p:cNvSpPr>
          <p:nvPr/>
        </p:nvSpPr>
        <p:spPr bwMode="auto">
          <a:xfrm>
            <a:off x="54864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4" name="Line 44"/>
          <p:cNvSpPr>
            <a:spLocks noChangeShapeType="1"/>
          </p:cNvSpPr>
          <p:nvPr/>
        </p:nvSpPr>
        <p:spPr bwMode="auto">
          <a:xfrm>
            <a:off x="4648200" y="3200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5" name="Text Box 45"/>
          <p:cNvSpPr txBox="1">
            <a:spLocks noChangeArrowheads="1"/>
          </p:cNvSpPr>
          <p:nvPr/>
        </p:nvSpPr>
        <p:spPr bwMode="auto">
          <a:xfrm>
            <a:off x="5200650" y="38100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/>
              <a:t>f</a:t>
            </a:r>
          </a:p>
        </p:txBody>
      </p:sp>
      <p:sp>
        <p:nvSpPr>
          <p:cNvPr id="36896" name="Line 46"/>
          <p:cNvSpPr>
            <a:spLocks noChangeShapeType="1"/>
          </p:cNvSpPr>
          <p:nvPr/>
        </p:nvSpPr>
        <p:spPr bwMode="auto">
          <a:xfrm flipH="1">
            <a:off x="5943600" y="2819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Adding a lens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4572000"/>
            <a:ext cx="8153400" cy="1524000"/>
          </a:xfrm>
        </p:spPr>
        <p:txBody>
          <a:bodyPr>
            <a:noAutofit/>
          </a:bodyPr>
          <a:lstStyle/>
          <a:p>
            <a:r>
              <a:rPr lang="en-US" dirty="0" smtClean="0"/>
              <a:t>A lens focuses light onto the film</a:t>
            </a:r>
          </a:p>
          <a:p>
            <a:pPr lvl="1"/>
            <a:r>
              <a:rPr lang="en-US" sz="2400" dirty="0" smtClean="0"/>
              <a:t>There is a specific distance at which objects are “in focus”</a:t>
            </a:r>
          </a:p>
          <a:p>
            <a:pPr lvl="2"/>
            <a:r>
              <a:rPr lang="en-US" dirty="0" smtClean="0"/>
              <a:t>other points project to a “circle of confusion” in the image</a:t>
            </a:r>
          </a:p>
        </p:txBody>
      </p:sp>
      <p:pic>
        <p:nvPicPr>
          <p:cNvPr id="37892" name="Picture 4" descr="image-l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4188" y="1752600"/>
            <a:ext cx="5484812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2316163" y="2303463"/>
            <a:ext cx="4702175" cy="16430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2271713" y="22717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2589213" y="2879725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2316163" y="2303463"/>
            <a:ext cx="2332037" cy="211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4648200" y="2514600"/>
            <a:ext cx="2370138" cy="14319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316163" y="2303463"/>
            <a:ext cx="4702175" cy="1643062"/>
            <a:chOff x="1459" y="1451"/>
            <a:chExt cx="2962" cy="1035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459" y="1451"/>
              <a:ext cx="2962" cy="1035"/>
              <a:chOff x="1459" y="1451"/>
              <a:chExt cx="2962" cy="1035"/>
            </a:xfrm>
          </p:grpSpPr>
          <p:sp>
            <p:nvSpPr>
              <p:cNvPr id="37919" name="Line 12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1465" cy="2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20" name="Line 13"/>
              <p:cNvSpPr>
                <a:spLocks noChangeShapeType="1"/>
              </p:cNvSpPr>
              <p:nvPr/>
            </p:nvSpPr>
            <p:spPr bwMode="auto">
              <a:xfrm>
                <a:off x="2924" y="1686"/>
                <a:ext cx="1497" cy="80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1459" y="1451"/>
              <a:ext cx="2962" cy="1035"/>
              <a:chOff x="1459" y="1451"/>
              <a:chExt cx="2962" cy="1035"/>
            </a:xfrm>
          </p:grpSpPr>
          <p:sp>
            <p:nvSpPr>
              <p:cNvPr id="37917" name="Line 15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1465" cy="363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8" name="Line 16"/>
              <p:cNvSpPr>
                <a:spLocks noChangeShapeType="1"/>
              </p:cNvSpPr>
              <p:nvPr/>
            </p:nvSpPr>
            <p:spPr bwMode="auto">
              <a:xfrm>
                <a:off x="2924" y="1814"/>
                <a:ext cx="1497" cy="67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620963" y="2676525"/>
            <a:ext cx="4419600" cy="752475"/>
            <a:chOff x="1651" y="1686"/>
            <a:chExt cx="2784" cy="474"/>
          </a:xfrm>
        </p:grpSpPr>
        <p:sp>
          <p:nvSpPr>
            <p:cNvPr id="37907" name="Line 18"/>
            <p:cNvSpPr>
              <a:spLocks noChangeShapeType="1"/>
            </p:cNvSpPr>
            <p:nvPr/>
          </p:nvSpPr>
          <p:spPr bwMode="auto">
            <a:xfrm>
              <a:off x="1651" y="1835"/>
              <a:ext cx="2784" cy="288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1651" y="1686"/>
              <a:ext cx="2778" cy="474"/>
              <a:chOff x="1651" y="1686"/>
              <a:chExt cx="2778" cy="474"/>
            </a:xfrm>
          </p:grpSpPr>
          <p:sp>
            <p:nvSpPr>
              <p:cNvPr id="37909" name="Line 20"/>
              <p:cNvSpPr>
                <a:spLocks noChangeShapeType="1"/>
              </p:cNvSpPr>
              <p:nvPr/>
            </p:nvSpPr>
            <p:spPr bwMode="auto">
              <a:xfrm>
                <a:off x="1651" y="1835"/>
                <a:ext cx="1273" cy="288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0" name="Line 21"/>
              <p:cNvSpPr>
                <a:spLocks noChangeShapeType="1"/>
              </p:cNvSpPr>
              <p:nvPr/>
            </p:nvSpPr>
            <p:spPr bwMode="auto">
              <a:xfrm>
                <a:off x="2924" y="2123"/>
                <a:ext cx="1505" cy="37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1" name="Line 22"/>
              <p:cNvSpPr>
                <a:spLocks noChangeShapeType="1"/>
              </p:cNvSpPr>
              <p:nvPr/>
            </p:nvSpPr>
            <p:spPr bwMode="auto">
              <a:xfrm>
                <a:off x="1651" y="1835"/>
                <a:ext cx="1273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2" name="Line 23"/>
              <p:cNvSpPr>
                <a:spLocks noChangeShapeType="1"/>
              </p:cNvSpPr>
              <p:nvPr/>
            </p:nvSpPr>
            <p:spPr bwMode="auto">
              <a:xfrm>
                <a:off x="2924" y="1835"/>
                <a:ext cx="1497" cy="265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3" name="Line 24"/>
              <p:cNvSpPr>
                <a:spLocks noChangeShapeType="1"/>
              </p:cNvSpPr>
              <p:nvPr/>
            </p:nvSpPr>
            <p:spPr bwMode="auto">
              <a:xfrm flipV="1">
                <a:off x="1651" y="1686"/>
                <a:ext cx="1273" cy="149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4" name="Line 25"/>
              <p:cNvSpPr>
                <a:spLocks noChangeShapeType="1"/>
              </p:cNvSpPr>
              <p:nvPr/>
            </p:nvSpPr>
            <p:spPr bwMode="auto">
              <a:xfrm>
                <a:off x="2924" y="1686"/>
                <a:ext cx="1497" cy="392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900" name="Oval 26"/>
          <p:cNvSpPr>
            <a:spLocks noChangeArrowheads="1"/>
          </p:cNvSpPr>
          <p:nvPr/>
        </p:nvSpPr>
        <p:spPr bwMode="auto">
          <a:xfrm>
            <a:off x="4608513" y="306705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7086600" y="3321050"/>
            <a:ext cx="1638300" cy="641350"/>
            <a:chOff x="4464" y="2092"/>
            <a:chExt cx="1032" cy="404"/>
          </a:xfrm>
        </p:grpSpPr>
        <p:sp>
          <p:nvSpPr>
            <p:cNvPr id="37905" name="Text Box 28"/>
            <p:cNvSpPr txBox="1">
              <a:spLocks noChangeArrowheads="1"/>
            </p:cNvSpPr>
            <p:nvPr/>
          </p:nvSpPr>
          <p:spPr bwMode="auto">
            <a:xfrm>
              <a:off x="4716" y="2092"/>
              <a:ext cx="78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“circle of </a:t>
              </a:r>
            </a:p>
            <a:p>
              <a:pPr algn="ctr"/>
              <a:r>
                <a:rPr lang="en-US" sz="1800"/>
                <a:t>confusion”</a:t>
              </a:r>
            </a:p>
          </p:txBody>
        </p:sp>
        <p:sp>
          <p:nvSpPr>
            <p:cNvPr id="37906" name="Line 29"/>
            <p:cNvSpPr>
              <a:spLocks noChangeShapeType="1"/>
            </p:cNvSpPr>
            <p:nvPr/>
          </p:nvSpPr>
          <p:spPr bwMode="auto">
            <a:xfrm flipH="1" flipV="1">
              <a:off x="4464" y="2160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3" name="Line 31"/>
          <p:cNvSpPr>
            <a:spLocks noChangeShapeType="1"/>
          </p:cNvSpPr>
          <p:nvPr/>
        </p:nvSpPr>
        <p:spPr bwMode="auto">
          <a:xfrm flipV="1">
            <a:off x="2286000" y="22860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Line 32"/>
          <p:cNvSpPr>
            <a:spLocks noChangeShapeType="1"/>
          </p:cNvSpPr>
          <p:nvPr/>
        </p:nvSpPr>
        <p:spPr bwMode="auto">
          <a:xfrm>
            <a:off x="4648200" y="2286000"/>
            <a:ext cx="236220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Thin lens formula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"/>
          </p:nvPr>
        </p:nvSpPr>
        <p:spPr>
          <a:xfrm>
            <a:off x="457200" y="1527048"/>
            <a:ext cx="8534400" cy="487375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What is the relation between the focal length (f),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distance of the object from the optical center (D),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distance at which the object will be in focus (D’)?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2422525" y="3567113"/>
            <a:ext cx="0" cy="1804987"/>
          </a:xfrm>
          <a:prstGeom prst="line">
            <a:avLst/>
          </a:prstGeom>
          <a:noFill/>
          <a:ln w="76200">
            <a:solidFill>
              <a:srgbClr val="02FFFF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5057775" y="4330700"/>
            <a:ext cx="138113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 flipV="1">
            <a:off x="965200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965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5057775" y="3429000"/>
            <a:ext cx="138113" cy="138113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2282825" y="3498850"/>
            <a:ext cx="207963" cy="1943100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1381125" y="4330700"/>
            <a:ext cx="139700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H="1">
            <a:off x="965200" y="3498850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H="1" flipV="1">
            <a:off x="2352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965200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5127625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1524000" y="3048000"/>
            <a:ext cx="336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 flipH="1">
            <a:off x="2514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3352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H="1">
            <a:off x="990600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1537821" y="2477869"/>
            <a:ext cx="67197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 dirty="0" smtClean="0">
                <a:solidFill>
                  <a:srgbClr val="0000FF"/>
                </a:solidFill>
                <a:latin typeface="Times New Roman" pitchFamily="18" charset="0"/>
              </a:rPr>
              <a:t>D’</a:t>
            </a:r>
            <a:endParaRPr lang="en-US" sz="36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1295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7902955" y="6611779"/>
            <a:ext cx="12410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dirty="0" smtClean="0">
                <a:latin typeface="EngraversGothic BT Regular" charset="0"/>
              </a:rPr>
              <a:t>Slide by F. Durand</a:t>
            </a:r>
            <a:endParaRPr lang="en-US" altLang="en-US" sz="1000" dirty="0">
              <a:latin typeface="EngraversGothic BT Regula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8200" y="6019800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529" y="5943600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 plane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63206" y="60153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Thin lens formula</a:t>
            </a: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2422525" y="3567113"/>
            <a:ext cx="0" cy="1804987"/>
          </a:xfrm>
          <a:prstGeom prst="line">
            <a:avLst/>
          </a:prstGeom>
          <a:noFill/>
          <a:ln w="76200">
            <a:solidFill>
              <a:srgbClr val="02FFFF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5057775" y="4330700"/>
            <a:ext cx="138113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flipH="1" flipV="1">
            <a:off x="965200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>
            <a:off x="965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5057775" y="3429000"/>
            <a:ext cx="138113" cy="138113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2282825" y="3498850"/>
            <a:ext cx="207963" cy="1943100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1381125" y="4330700"/>
            <a:ext cx="139700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>
            <a:off x="965200" y="3498850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H="1" flipV="1">
            <a:off x="2352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965200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5127625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1524000" y="3048000"/>
            <a:ext cx="336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2514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352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H="1">
            <a:off x="990600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1543050" y="2406650"/>
            <a:ext cx="666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</a:rPr>
              <a:t>D’</a:t>
            </a: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 flipH="1">
            <a:off x="1295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846137" y="1905000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48200" y="6019800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0529" y="5943600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 plane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63206" y="60153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7902955" y="6611779"/>
            <a:ext cx="12410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dirty="0" smtClean="0">
                <a:latin typeface="EngraversGothic BT Regular" charset="0"/>
              </a:rPr>
              <a:t>Slide by F. Durand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Thin lens formula</a:t>
            </a:r>
          </a:p>
        </p:txBody>
      </p:sp>
      <p:sp>
        <p:nvSpPr>
          <p:cNvPr id="40963" name="Line 3"/>
          <p:cNvSpPr>
            <a:spLocks noChangeShapeType="1"/>
          </p:cNvSpPr>
          <p:nvPr/>
        </p:nvSpPr>
        <p:spPr bwMode="auto">
          <a:xfrm>
            <a:off x="2422525" y="3567113"/>
            <a:ext cx="0" cy="1804987"/>
          </a:xfrm>
          <a:prstGeom prst="line">
            <a:avLst/>
          </a:prstGeom>
          <a:noFill/>
          <a:ln w="76200">
            <a:solidFill>
              <a:srgbClr val="02FFFF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4" name="Line 5"/>
          <p:cNvSpPr>
            <a:spLocks noChangeShapeType="1"/>
          </p:cNvSpPr>
          <p:nvPr/>
        </p:nvSpPr>
        <p:spPr bwMode="auto">
          <a:xfrm flipH="1" flipV="1">
            <a:off x="965200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 flipH="1">
            <a:off x="965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6" name="Oval 8"/>
          <p:cNvSpPr>
            <a:spLocks noChangeArrowheads="1"/>
          </p:cNvSpPr>
          <p:nvPr/>
        </p:nvSpPr>
        <p:spPr bwMode="auto">
          <a:xfrm>
            <a:off x="2282825" y="3498850"/>
            <a:ext cx="207963" cy="1943100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0967" name="Line 10"/>
          <p:cNvSpPr>
            <a:spLocks noChangeShapeType="1"/>
          </p:cNvSpPr>
          <p:nvPr/>
        </p:nvSpPr>
        <p:spPr bwMode="auto">
          <a:xfrm flipH="1">
            <a:off x="965200" y="3498850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 flipH="1" flipV="1">
            <a:off x="2352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9" name="Line 12"/>
          <p:cNvSpPr>
            <a:spLocks noChangeShapeType="1"/>
          </p:cNvSpPr>
          <p:nvPr/>
        </p:nvSpPr>
        <p:spPr bwMode="auto">
          <a:xfrm>
            <a:off x="965200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70" name="Line 13"/>
          <p:cNvSpPr>
            <a:spLocks noChangeShapeType="1"/>
          </p:cNvSpPr>
          <p:nvPr/>
        </p:nvSpPr>
        <p:spPr bwMode="auto">
          <a:xfrm>
            <a:off x="5127625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71" name="Text Box 14"/>
          <p:cNvSpPr txBox="1">
            <a:spLocks noChangeArrowheads="1"/>
          </p:cNvSpPr>
          <p:nvPr/>
        </p:nvSpPr>
        <p:spPr bwMode="auto">
          <a:xfrm>
            <a:off x="1524000" y="3048000"/>
            <a:ext cx="336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0972" name="Line 15"/>
          <p:cNvSpPr>
            <a:spLocks noChangeShapeType="1"/>
          </p:cNvSpPr>
          <p:nvPr/>
        </p:nvSpPr>
        <p:spPr bwMode="auto">
          <a:xfrm flipH="1">
            <a:off x="2514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3" name="Text Box 16"/>
          <p:cNvSpPr txBox="1">
            <a:spLocks noChangeArrowheads="1"/>
          </p:cNvSpPr>
          <p:nvPr/>
        </p:nvSpPr>
        <p:spPr bwMode="auto">
          <a:xfrm>
            <a:off x="3352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0974" name="Line 17"/>
          <p:cNvSpPr>
            <a:spLocks noChangeShapeType="1"/>
          </p:cNvSpPr>
          <p:nvPr/>
        </p:nvSpPr>
        <p:spPr bwMode="auto">
          <a:xfrm flipH="1">
            <a:off x="990600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5" name="Text Box 18"/>
          <p:cNvSpPr txBox="1">
            <a:spLocks noChangeArrowheads="1"/>
          </p:cNvSpPr>
          <p:nvPr/>
        </p:nvSpPr>
        <p:spPr bwMode="auto">
          <a:xfrm>
            <a:off x="1219200" y="2286000"/>
            <a:ext cx="666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D’</a:t>
            </a:r>
          </a:p>
        </p:txBody>
      </p:sp>
      <p:sp>
        <p:nvSpPr>
          <p:cNvPr id="40976" name="Line 19"/>
          <p:cNvSpPr>
            <a:spLocks noChangeShapeType="1"/>
          </p:cNvSpPr>
          <p:nvPr/>
        </p:nvSpPr>
        <p:spPr bwMode="auto">
          <a:xfrm flipH="1">
            <a:off x="1295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7" name="Text Box 20"/>
          <p:cNvSpPr txBox="1">
            <a:spLocks noChangeArrowheads="1"/>
          </p:cNvSpPr>
          <p:nvPr/>
        </p:nvSpPr>
        <p:spPr bwMode="auto">
          <a:xfrm>
            <a:off x="838200" y="1905000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40978" name="Freeform 21"/>
          <p:cNvSpPr>
            <a:spLocks/>
          </p:cNvSpPr>
          <p:nvPr/>
        </p:nvSpPr>
        <p:spPr bwMode="auto">
          <a:xfrm>
            <a:off x="2438400" y="3505200"/>
            <a:ext cx="2667000" cy="914400"/>
          </a:xfrm>
          <a:custGeom>
            <a:avLst/>
            <a:gdLst>
              <a:gd name="T0" fmla="*/ 0 w 1200"/>
              <a:gd name="T1" fmla="*/ 1244237031 h 672"/>
              <a:gd name="T2" fmla="*/ 2147483647 w 1200"/>
              <a:gd name="T3" fmla="*/ 1244237031 h 672"/>
              <a:gd name="T4" fmla="*/ 2147483647 w 1200"/>
              <a:gd name="T5" fmla="*/ 0 h 672"/>
              <a:gd name="T6" fmla="*/ 0 w 1200"/>
              <a:gd name="T7" fmla="*/ 1244237031 h 672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672"/>
              <a:gd name="T14" fmla="*/ 1200 w 1200"/>
              <a:gd name="T15" fmla="*/ 672 h 6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672">
                <a:moveTo>
                  <a:pt x="0" y="672"/>
                </a:moveTo>
                <a:lnTo>
                  <a:pt x="1200" y="672"/>
                </a:lnTo>
                <a:lnTo>
                  <a:pt x="1200" y="0"/>
                </a:lnTo>
                <a:lnTo>
                  <a:pt x="0" y="672"/>
                </a:lnTo>
                <a:close/>
              </a:path>
            </a:pathLst>
          </a:custGeom>
          <a:solidFill>
            <a:srgbClr val="FFFF66"/>
          </a:solidFill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9" name="Freeform 22"/>
          <p:cNvSpPr>
            <a:spLocks/>
          </p:cNvSpPr>
          <p:nvPr/>
        </p:nvSpPr>
        <p:spPr bwMode="auto">
          <a:xfrm rot="10800000">
            <a:off x="965200" y="4395788"/>
            <a:ext cx="1397000" cy="481012"/>
          </a:xfrm>
          <a:custGeom>
            <a:avLst/>
            <a:gdLst>
              <a:gd name="T0" fmla="*/ 0 w 1200"/>
              <a:gd name="T1" fmla="*/ 344304346 h 672"/>
              <a:gd name="T2" fmla="*/ 1626340754 w 1200"/>
              <a:gd name="T3" fmla="*/ 344304346 h 672"/>
              <a:gd name="T4" fmla="*/ 1626340754 w 1200"/>
              <a:gd name="T5" fmla="*/ 0 h 672"/>
              <a:gd name="T6" fmla="*/ 0 w 1200"/>
              <a:gd name="T7" fmla="*/ 344304346 h 672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672"/>
              <a:gd name="T14" fmla="*/ 1200 w 1200"/>
              <a:gd name="T15" fmla="*/ 672 h 6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672">
                <a:moveTo>
                  <a:pt x="0" y="672"/>
                </a:moveTo>
                <a:lnTo>
                  <a:pt x="1200" y="672"/>
                </a:lnTo>
                <a:lnTo>
                  <a:pt x="1200" y="0"/>
                </a:lnTo>
                <a:lnTo>
                  <a:pt x="0" y="672"/>
                </a:lnTo>
                <a:close/>
              </a:path>
            </a:pathLst>
          </a:custGeom>
          <a:solidFill>
            <a:srgbClr val="FFFF66"/>
          </a:solidFill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80" name="Text Box 23"/>
          <p:cNvSpPr txBox="1">
            <a:spLocks noChangeArrowheads="1"/>
          </p:cNvSpPr>
          <p:nvPr/>
        </p:nvSpPr>
        <p:spPr bwMode="auto">
          <a:xfrm>
            <a:off x="457200" y="4270375"/>
            <a:ext cx="5651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y’</a:t>
            </a:r>
          </a:p>
        </p:txBody>
      </p:sp>
      <p:sp>
        <p:nvSpPr>
          <p:cNvPr id="40981" name="Text Box 24"/>
          <p:cNvSpPr txBox="1">
            <a:spLocks noChangeArrowheads="1"/>
          </p:cNvSpPr>
          <p:nvPr/>
        </p:nvSpPr>
        <p:spPr bwMode="auto">
          <a:xfrm>
            <a:off x="5257800" y="3584575"/>
            <a:ext cx="412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</a:t>
            </a:r>
          </a:p>
        </p:txBody>
      </p:sp>
      <p:sp>
        <p:nvSpPr>
          <p:cNvPr id="40982" name="Text Box 25"/>
          <p:cNvSpPr txBox="1">
            <a:spLocks noChangeArrowheads="1"/>
          </p:cNvSpPr>
          <p:nvPr/>
        </p:nvSpPr>
        <p:spPr bwMode="auto">
          <a:xfrm>
            <a:off x="5349875" y="1371600"/>
            <a:ext cx="23463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dirty="0">
                <a:latin typeface="Times New Roman" pitchFamily="18" charset="0"/>
              </a:rPr>
              <a:t>y’/y = D’/D</a:t>
            </a:r>
          </a:p>
        </p:txBody>
      </p:sp>
      <p:sp>
        <p:nvSpPr>
          <p:cNvPr id="40983" name="Oval 9"/>
          <p:cNvSpPr>
            <a:spLocks noChangeArrowheads="1"/>
          </p:cNvSpPr>
          <p:nvPr/>
        </p:nvSpPr>
        <p:spPr bwMode="auto">
          <a:xfrm>
            <a:off x="1381125" y="4330700"/>
            <a:ext cx="139700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0984" name="Oval 4"/>
          <p:cNvSpPr>
            <a:spLocks noChangeArrowheads="1"/>
          </p:cNvSpPr>
          <p:nvPr/>
        </p:nvSpPr>
        <p:spPr bwMode="auto">
          <a:xfrm>
            <a:off x="5057775" y="4330700"/>
            <a:ext cx="138113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0985" name="Oval 7"/>
          <p:cNvSpPr>
            <a:spLocks noChangeArrowheads="1"/>
          </p:cNvSpPr>
          <p:nvPr/>
        </p:nvSpPr>
        <p:spPr bwMode="auto">
          <a:xfrm>
            <a:off x="5057775" y="3429000"/>
            <a:ext cx="138113" cy="138113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8200" y="6019800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0529" y="5943600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 plane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63206" y="60153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7902955" y="6611779"/>
            <a:ext cx="12410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dirty="0" smtClean="0">
                <a:latin typeface="EngraversGothic BT Regular" charset="0"/>
              </a:rPr>
              <a:t>Slide by F. Durand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Thin lens formula</a:t>
            </a:r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2422525" y="3567113"/>
            <a:ext cx="0" cy="1804987"/>
          </a:xfrm>
          <a:prstGeom prst="line">
            <a:avLst/>
          </a:prstGeom>
          <a:noFill/>
          <a:ln w="76200">
            <a:solidFill>
              <a:srgbClr val="02FFFF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H="1" flipV="1">
            <a:off x="965200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89" name="Line 6"/>
          <p:cNvSpPr>
            <a:spLocks noChangeShapeType="1"/>
          </p:cNvSpPr>
          <p:nvPr/>
        </p:nvSpPr>
        <p:spPr bwMode="auto">
          <a:xfrm flipH="1">
            <a:off x="965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0" name="Oval 8"/>
          <p:cNvSpPr>
            <a:spLocks noChangeArrowheads="1"/>
          </p:cNvSpPr>
          <p:nvPr/>
        </p:nvSpPr>
        <p:spPr bwMode="auto">
          <a:xfrm>
            <a:off x="2282825" y="3498850"/>
            <a:ext cx="207963" cy="1943100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1991" name="Line 10"/>
          <p:cNvSpPr>
            <a:spLocks noChangeShapeType="1"/>
          </p:cNvSpPr>
          <p:nvPr/>
        </p:nvSpPr>
        <p:spPr bwMode="auto">
          <a:xfrm flipH="1">
            <a:off x="965200" y="3498850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2" name="Line 11"/>
          <p:cNvSpPr>
            <a:spLocks noChangeShapeType="1"/>
          </p:cNvSpPr>
          <p:nvPr/>
        </p:nvSpPr>
        <p:spPr bwMode="auto">
          <a:xfrm flipH="1" flipV="1">
            <a:off x="2352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3" name="Line 12"/>
          <p:cNvSpPr>
            <a:spLocks noChangeShapeType="1"/>
          </p:cNvSpPr>
          <p:nvPr/>
        </p:nvSpPr>
        <p:spPr bwMode="auto">
          <a:xfrm>
            <a:off x="965200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4" name="Line 13"/>
          <p:cNvSpPr>
            <a:spLocks noChangeShapeType="1"/>
          </p:cNvSpPr>
          <p:nvPr/>
        </p:nvSpPr>
        <p:spPr bwMode="auto">
          <a:xfrm>
            <a:off x="5127625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5" name="Text Box 14"/>
          <p:cNvSpPr txBox="1">
            <a:spLocks noChangeArrowheads="1"/>
          </p:cNvSpPr>
          <p:nvPr/>
        </p:nvSpPr>
        <p:spPr bwMode="auto">
          <a:xfrm>
            <a:off x="1524000" y="3048000"/>
            <a:ext cx="336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1996" name="Line 15"/>
          <p:cNvSpPr>
            <a:spLocks noChangeShapeType="1"/>
          </p:cNvSpPr>
          <p:nvPr/>
        </p:nvSpPr>
        <p:spPr bwMode="auto">
          <a:xfrm flipH="1">
            <a:off x="2514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7" name="Text Box 16"/>
          <p:cNvSpPr txBox="1">
            <a:spLocks noChangeArrowheads="1"/>
          </p:cNvSpPr>
          <p:nvPr/>
        </p:nvSpPr>
        <p:spPr bwMode="auto">
          <a:xfrm>
            <a:off x="3352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1998" name="Line 17"/>
          <p:cNvSpPr>
            <a:spLocks noChangeShapeType="1"/>
          </p:cNvSpPr>
          <p:nvPr/>
        </p:nvSpPr>
        <p:spPr bwMode="auto">
          <a:xfrm flipH="1">
            <a:off x="990600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9" name="Text Box 18"/>
          <p:cNvSpPr txBox="1">
            <a:spLocks noChangeArrowheads="1"/>
          </p:cNvSpPr>
          <p:nvPr/>
        </p:nvSpPr>
        <p:spPr bwMode="auto">
          <a:xfrm>
            <a:off x="1543050" y="2406650"/>
            <a:ext cx="666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D’</a:t>
            </a:r>
          </a:p>
        </p:txBody>
      </p:sp>
      <p:sp>
        <p:nvSpPr>
          <p:cNvPr id="42000" name="Line 19"/>
          <p:cNvSpPr>
            <a:spLocks noChangeShapeType="1"/>
          </p:cNvSpPr>
          <p:nvPr/>
        </p:nvSpPr>
        <p:spPr bwMode="auto">
          <a:xfrm flipH="1">
            <a:off x="1295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1" name="Text Box 20"/>
          <p:cNvSpPr txBox="1">
            <a:spLocks noChangeArrowheads="1"/>
          </p:cNvSpPr>
          <p:nvPr/>
        </p:nvSpPr>
        <p:spPr bwMode="auto">
          <a:xfrm>
            <a:off x="846137" y="1828800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42002" name="Freeform 21"/>
          <p:cNvSpPr>
            <a:spLocks/>
          </p:cNvSpPr>
          <p:nvPr/>
        </p:nvSpPr>
        <p:spPr bwMode="auto">
          <a:xfrm>
            <a:off x="1462088" y="3481388"/>
            <a:ext cx="900112" cy="914400"/>
          </a:xfrm>
          <a:custGeom>
            <a:avLst/>
            <a:gdLst>
              <a:gd name="T0" fmla="*/ 0 w 1200"/>
              <a:gd name="T1" fmla="*/ 1244237031 h 672"/>
              <a:gd name="T2" fmla="*/ 675167923 w 1200"/>
              <a:gd name="T3" fmla="*/ 1244237031 h 672"/>
              <a:gd name="T4" fmla="*/ 675167923 w 1200"/>
              <a:gd name="T5" fmla="*/ 0 h 672"/>
              <a:gd name="T6" fmla="*/ 0 w 1200"/>
              <a:gd name="T7" fmla="*/ 1244237031 h 672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672"/>
              <a:gd name="T14" fmla="*/ 1200 w 1200"/>
              <a:gd name="T15" fmla="*/ 672 h 6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672">
                <a:moveTo>
                  <a:pt x="0" y="672"/>
                </a:moveTo>
                <a:lnTo>
                  <a:pt x="1200" y="672"/>
                </a:lnTo>
                <a:lnTo>
                  <a:pt x="1200" y="0"/>
                </a:lnTo>
                <a:lnTo>
                  <a:pt x="0" y="672"/>
                </a:lnTo>
                <a:close/>
              </a:path>
            </a:pathLst>
          </a:custGeom>
          <a:solidFill>
            <a:srgbClr val="FFFF66"/>
          </a:solidFill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3" name="Freeform 22"/>
          <p:cNvSpPr>
            <a:spLocks/>
          </p:cNvSpPr>
          <p:nvPr/>
        </p:nvSpPr>
        <p:spPr bwMode="auto">
          <a:xfrm rot="10800000">
            <a:off x="965200" y="4395788"/>
            <a:ext cx="482600" cy="481012"/>
          </a:xfrm>
          <a:custGeom>
            <a:avLst/>
            <a:gdLst>
              <a:gd name="T0" fmla="*/ 0 w 1200"/>
              <a:gd name="T1" fmla="*/ 344304346 h 672"/>
              <a:gd name="T2" fmla="*/ 194085605 w 1200"/>
              <a:gd name="T3" fmla="*/ 344304346 h 672"/>
              <a:gd name="T4" fmla="*/ 194085605 w 1200"/>
              <a:gd name="T5" fmla="*/ 0 h 672"/>
              <a:gd name="T6" fmla="*/ 0 w 1200"/>
              <a:gd name="T7" fmla="*/ 344304346 h 672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672"/>
              <a:gd name="T14" fmla="*/ 1200 w 1200"/>
              <a:gd name="T15" fmla="*/ 672 h 6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672">
                <a:moveTo>
                  <a:pt x="0" y="672"/>
                </a:moveTo>
                <a:lnTo>
                  <a:pt x="1200" y="672"/>
                </a:lnTo>
                <a:lnTo>
                  <a:pt x="1200" y="0"/>
                </a:lnTo>
                <a:lnTo>
                  <a:pt x="0" y="672"/>
                </a:lnTo>
                <a:close/>
              </a:path>
            </a:pathLst>
          </a:custGeom>
          <a:solidFill>
            <a:srgbClr val="FFFF66"/>
          </a:solidFill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4" name="Text Box 23"/>
          <p:cNvSpPr txBox="1">
            <a:spLocks noChangeArrowheads="1"/>
          </p:cNvSpPr>
          <p:nvPr/>
        </p:nvSpPr>
        <p:spPr bwMode="auto">
          <a:xfrm>
            <a:off x="457200" y="4270375"/>
            <a:ext cx="5651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y’</a:t>
            </a:r>
          </a:p>
        </p:txBody>
      </p:sp>
      <p:sp>
        <p:nvSpPr>
          <p:cNvPr id="42005" name="Text Box 24"/>
          <p:cNvSpPr txBox="1">
            <a:spLocks noChangeArrowheads="1"/>
          </p:cNvSpPr>
          <p:nvPr/>
        </p:nvSpPr>
        <p:spPr bwMode="auto">
          <a:xfrm>
            <a:off x="5257800" y="3584575"/>
            <a:ext cx="412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</a:t>
            </a:r>
          </a:p>
        </p:txBody>
      </p:sp>
      <p:sp>
        <p:nvSpPr>
          <p:cNvPr id="42006" name="Text Box 25"/>
          <p:cNvSpPr txBox="1">
            <a:spLocks noChangeArrowheads="1"/>
          </p:cNvSpPr>
          <p:nvPr/>
        </p:nvSpPr>
        <p:spPr bwMode="auto">
          <a:xfrm>
            <a:off x="5426075" y="1335087"/>
            <a:ext cx="23463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y’/y = D’/D</a:t>
            </a:r>
          </a:p>
        </p:txBody>
      </p:sp>
      <p:sp>
        <p:nvSpPr>
          <p:cNvPr id="42007" name="Text Box 26"/>
          <p:cNvSpPr txBox="1">
            <a:spLocks noChangeArrowheads="1"/>
          </p:cNvSpPr>
          <p:nvPr/>
        </p:nvSpPr>
        <p:spPr bwMode="auto">
          <a:xfrm>
            <a:off x="5426075" y="2020887"/>
            <a:ext cx="2803525" cy="646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>
                <a:latin typeface="Times New Roman" pitchFamily="18" charset="0"/>
              </a:rPr>
              <a:t>y’/y = (D’-f)/f</a:t>
            </a:r>
          </a:p>
        </p:txBody>
      </p:sp>
      <p:sp>
        <p:nvSpPr>
          <p:cNvPr id="42008" name="Oval 7"/>
          <p:cNvSpPr>
            <a:spLocks noChangeArrowheads="1"/>
          </p:cNvSpPr>
          <p:nvPr/>
        </p:nvSpPr>
        <p:spPr bwMode="auto">
          <a:xfrm>
            <a:off x="5057775" y="3429000"/>
            <a:ext cx="138113" cy="138113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2009" name="Oval 4"/>
          <p:cNvSpPr>
            <a:spLocks noChangeArrowheads="1"/>
          </p:cNvSpPr>
          <p:nvPr/>
        </p:nvSpPr>
        <p:spPr bwMode="auto">
          <a:xfrm>
            <a:off x="5057775" y="4330700"/>
            <a:ext cx="138113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2010" name="Oval 9"/>
          <p:cNvSpPr>
            <a:spLocks noChangeArrowheads="1"/>
          </p:cNvSpPr>
          <p:nvPr/>
        </p:nvSpPr>
        <p:spPr bwMode="auto">
          <a:xfrm>
            <a:off x="1381125" y="4330700"/>
            <a:ext cx="139700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48200" y="6019800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0529" y="5943600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 plane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63206" y="60153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7902955" y="6611779"/>
            <a:ext cx="12410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dirty="0" smtClean="0">
                <a:latin typeface="EngraversGothic BT Regular" charset="0"/>
              </a:rPr>
              <a:t>Slide by F. Durand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4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Thin lens formula</a:t>
            </a:r>
          </a:p>
        </p:txBody>
      </p:sp>
      <p:sp>
        <p:nvSpPr>
          <p:cNvPr id="43011" name="Line 3"/>
          <p:cNvSpPr>
            <a:spLocks noChangeShapeType="1"/>
          </p:cNvSpPr>
          <p:nvPr/>
        </p:nvSpPr>
        <p:spPr bwMode="auto">
          <a:xfrm>
            <a:off x="2422525" y="3567113"/>
            <a:ext cx="0" cy="1804987"/>
          </a:xfrm>
          <a:prstGeom prst="line">
            <a:avLst/>
          </a:prstGeom>
          <a:noFill/>
          <a:ln w="76200">
            <a:solidFill>
              <a:srgbClr val="02FFFF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H="1" flipV="1">
            <a:off x="965200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H="1">
            <a:off x="965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4" name="Oval 7"/>
          <p:cNvSpPr>
            <a:spLocks noChangeArrowheads="1"/>
          </p:cNvSpPr>
          <p:nvPr/>
        </p:nvSpPr>
        <p:spPr bwMode="auto">
          <a:xfrm>
            <a:off x="2282825" y="3498850"/>
            <a:ext cx="207963" cy="1943100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3015" name="Line 9"/>
          <p:cNvSpPr>
            <a:spLocks noChangeShapeType="1"/>
          </p:cNvSpPr>
          <p:nvPr/>
        </p:nvSpPr>
        <p:spPr bwMode="auto">
          <a:xfrm flipH="1">
            <a:off x="965200" y="3498850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6" name="Line 10"/>
          <p:cNvSpPr>
            <a:spLocks noChangeShapeType="1"/>
          </p:cNvSpPr>
          <p:nvPr/>
        </p:nvSpPr>
        <p:spPr bwMode="auto">
          <a:xfrm flipH="1" flipV="1">
            <a:off x="2352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7" name="Line 11"/>
          <p:cNvSpPr>
            <a:spLocks noChangeShapeType="1"/>
          </p:cNvSpPr>
          <p:nvPr/>
        </p:nvSpPr>
        <p:spPr bwMode="auto">
          <a:xfrm>
            <a:off x="965200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8" name="Line 12"/>
          <p:cNvSpPr>
            <a:spLocks noChangeShapeType="1"/>
          </p:cNvSpPr>
          <p:nvPr/>
        </p:nvSpPr>
        <p:spPr bwMode="auto">
          <a:xfrm>
            <a:off x="5127625" y="3081338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9" name="Text Box 13"/>
          <p:cNvSpPr txBox="1">
            <a:spLocks noChangeArrowheads="1"/>
          </p:cNvSpPr>
          <p:nvPr/>
        </p:nvSpPr>
        <p:spPr bwMode="auto">
          <a:xfrm>
            <a:off x="1524000" y="3048000"/>
            <a:ext cx="3365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3020" name="Line 14"/>
          <p:cNvSpPr>
            <a:spLocks noChangeShapeType="1"/>
          </p:cNvSpPr>
          <p:nvPr/>
        </p:nvSpPr>
        <p:spPr bwMode="auto">
          <a:xfrm flipH="1">
            <a:off x="2514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21" name="Text Box 15"/>
          <p:cNvSpPr txBox="1">
            <a:spLocks noChangeArrowheads="1"/>
          </p:cNvSpPr>
          <p:nvPr/>
        </p:nvSpPr>
        <p:spPr bwMode="auto">
          <a:xfrm>
            <a:off x="3352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3022" name="Line 16"/>
          <p:cNvSpPr>
            <a:spLocks noChangeShapeType="1"/>
          </p:cNvSpPr>
          <p:nvPr/>
        </p:nvSpPr>
        <p:spPr bwMode="auto">
          <a:xfrm flipH="1">
            <a:off x="990600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23" name="Text Box 17"/>
          <p:cNvSpPr txBox="1">
            <a:spLocks noChangeArrowheads="1"/>
          </p:cNvSpPr>
          <p:nvPr/>
        </p:nvSpPr>
        <p:spPr bwMode="auto">
          <a:xfrm>
            <a:off x="1543050" y="2406650"/>
            <a:ext cx="6667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</a:rPr>
              <a:t>D’</a:t>
            </a:r>
          </a:p>
        </p:txBody>
      </p:sp>
      <p:sp>
        <p:nvSpPr>
          <p:cNvPr id="43035" name="Line 29"/>
          <p:cNvSpPr>
            <a:spLocks noChangeShapeType="1"/>
          </p:cNvSpPr>
          <p:nvPr/>
        </p:nvSpPr>
        <p:spPr bwMode="auto">
          <a:xfrm flipH="1">
            <a:off x="1295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5791200" y="1600200"/>
            <a:ext cx="2895600" cy="1219200"/>
            <a:chOff x="381000" y="914400"/>
            <a:chExt cx="2895600" cy="1219200"/>
          </a:xfrm>
        </p:grpSpPr>
        <p:sp>
          <p:nvSpPr>
            <p:cNvPr id="43024" name="Text Box 18"/>
            <p:cNvSpPr txBox="1">
              <a:spLocks noChangeArrowheads="1"/>
            </p:cNvSpPr>
            <p:nvPr/>
          </p:nvSpPr>
          <p:spPr bwMode="auto">
            <a:xfrm>
              <a:off x="762000" y="923925"/>
              <a:ext cx="4127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3025" name="Text Box 19"/>
            <p:cNvSpPr txBox="1">
              <a:spLocks noChangeArrowheads="1"/>
            </p:cNvSpPr>
            <p:nvPr/>
          </p:nvSpPr>
          <p:spPr bwMode="auto">
            <a:xfrm>
              <a:off x="609600" y="1416050"/>
              <a:ext cx="6667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D’</a:t>
              </a:r>
            </a:p>
          </p:txBody>
        </p:sp>
        <p:sp>
          <p:nvSpPr>
            <p:cNvPr id="43026" name="Text Box 20"/>
            <p:cNvSpPr txBox="1">
              <a:spLocks noChangeArrowheads="1"/>
            </p:cNvSpPr>
            <p:nvPr/>
          </p:nvSpPr>
          <p:spPr bwMode="auto">
            <a:xfrm>
              <a:off x="1524000" y="1416050"/>
              <a:ext cx="5143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D</a:t>
              </a:r>
            </a:p>
          </p:txBody>
        </p:sp>
        <p:sp>
          <p:nvSpPr>
            <p:cNvPr id="43027" name="Text Box 21"/>
            <p:cNvSpPr txBox="1">
              <a:spLocks noChangeArrowheads="1"/>
            </p:cNvSpPr>
            <p:nvPr/>
          </p:nvSpPr>
          <p:spPr bwMode="auto">
            <a:xfrm>
              <a:off x="1539875" y="923925"/>
              <a:ext cx="4127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3028" name="Text Box 22"/>
            <p:cNvSpPr txBox="1">
              <a:spLocks noChangeArrowheads="1"/>
            </p:cNvSpPr>
            <p:nvPr/>
          </p:nvSpPr>
          <p:spPr bwMode="auto">
            <a:xfrm>
              <a:off x="2482850" y="923925"/>
              <a:ext cx="4127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3029" name="Text Box 23"/>
            <p:cNvSpPr txBox="1">
              <a:spLocks noChangeArrowheads="1"/>
            </p:cNvSpPr>
            <p:nvPr/>
          </p:nvSpPr>
          <p:spPr bwMode="auto">
            <a:xfrm>
              <a:off x="2514600" y="1416050"/>
              <a:ext cx="336550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f</a:t>
              </a:r>
            </a:p>
          </p:txBody>
        </p:sp>
        <p:sp>
          <p:nvSpPr>
            <p:cNvPr id="43030" name="Line 24"/>
            <p:cNvSpPr>
              <a:spLocks noChangeShapeType="1"/>
            </p:cNvSpPr>
            <p:nvPr/>
          </p:nvSpPr>
          <p:spPr bwMode="auto">
            <a:xfrm>
              <a:off x="1587500" y="1489075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3031" name="Line 25"/>
            <p:cNvSpPr>
              <a:spLocks noChangeShapeType="1"/>
            </p:cNvSpPr>
            <p:nvPr/>
          </p:nvSpPr>
          <p:spPr bwMode="auto">
            <a:xfrm>
              <a:off x="685800" y="1489075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3032" name="Line 26"/>
            <p:cNvSpPr>
              <a:spLocks noChangeShapeType="1"/>
            </p:cNvSpPr>
            <p:nvPr/>
          </p:nvSpPr>
          <p:spPr bwMode="auto">
            <a:xfrm>
              <a:off x="2514600" y="1489075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3033" name="Text Box 27"/>
            <p:cNvSpPr txBox="1">
              <a:spLocks noChangeArrowheads="1"/>
            </p:cNvSpPr>
            <p:nvPr/>
          </p:nvSpPr>
          <p:spPr bwMode="auto">
            <a:xfrm>
              <a:off x="1158875" y="1152525"/>
              <a:ext cx="441325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43034" name="Text Box 28"/>
            <p:cNvSpPr txBox="1">
              <a:spLocks noChangeArrowheads="1"/>
            </p:cNvSpPr>
            <p:nvPr/>
          </p:nvSpPr>
          <p:spPr bwMode="auto">
            <a:xfrm>
              <a:off x="2085975" y="1152525"/>
              <a:ext cx="441325" cy="6413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3600">
                  <a:latin typeface="Times New Roman" pitchFamily="18" charset="0"/>
                </a:rPr>
                <a:t>=</a:t>
              </a:r>
            </a:p>
          </p:txBody>
        </p:sp>
        <p:sp>
          <p:nvSpPr>
            <p:cNvPr id="43036" name="Rectangle 30"/>
            <p:cNvSpPr>
              <a:spLocks noChangeArrowheads="1"/>
            </p:cNvSpPr>
            <p:nvPr/>
          </p:nvSpPr>
          <p:spPr bwMode="auto">
            <a:xfrm>
              <a:off x="381000" y="914400"/>
              <a:ext cx="2895600" cy="12192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hangingPunct="1"/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43037" name="Text Box 34"/>
          <p:cNvSpPr txBox="1">
            <a:spLocks noChangeArrowheads="1"/>
          </p:cNvSpPr>
          <p:nvPr/>
        </p:nvSpPr>
        <p:spPr bwMode="auto">
          <a:xfrm>
            <a:off x="685800" y="1992868"/>
            <a:ext cx="541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Any point satisfying the thin lens equation is in focus.</a:t>
            </a:r>
          </a:p>
        </p:txBody>
      </p:sp>
      <p:sp>
        <p:nvSpPr>
          <p:cNvPr id="43038" name="Oval 8"/>
          <p:cNvSpPr>
            <a:spLocks noChangeArrowheads="1"/>
          </p:cNvSpPr>
          <p:nvPr/>
        </p:nvSpPr>
        <p:spPr bwMode="auto">
          <a:xfrm>
            <a:off x="1381125" y="4330700"/>
            <a:ext cx="139700" cy="139700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43039" name="Oval 6"/>
          <p:cNvSpPr>
            <a:spLocks noChangeArrowheads="1"/>
          </p:cNvSpPr>
          <p:nvPr/>
        </p:nvSpPr>
        <p:spPr bwMode="auto">
          <a:xfrm>
            <a:off x="5057775" y="3429000"/>
            <a:ext cx="138113" cy="138113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8200" y="6019800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0529" y="5943600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 plane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63206" y="6015335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7902955" y="6611779"/>
            <a:ext cx="12410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000" dirty="0" smtClean="0">
                <a:latin typeface="EngraversGothic BT Regular" charset="0"/>
              </a:rPr>
              <a:t>Slide by F. Durand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Depth of Field</a:t>
            </a:r>
          </a:p>
        </p:txBody>
      </p:sp>
      <p:pic>
        <p:nvPicPr>
          <p:cNvPr id="4403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57134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1600200"/>
            <a:ext cx="23590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Rectangle 7"/>
          <p:cNvSpPr>
            <a:spLocks noChangeArrowheads="1"/>
          </p:cNvSpPr>
          <p:nvPr/>
        </p:nvSpPr>
        <p:spPr bwMode="auto">
          <a:xfrm>
            <a:off x="1752600" y="5867400"/>
            <a:ext cx="5697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hlinkClick r:id="rId5"/>
              </a:rPr>
              <a:t>http://www.cambridgeincolour.com/tutorials/depth-of-field.htm</a:t>
            </a:r>
            <a:endParaRPr lang="en-US" sz="1600"/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How can we control the depth of field?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4724400"/>
            <a:ext cx="7772400" cy="1905000"/>
          </a:xfrm>
        </p:spPr>
        <p:txBody>
          <a:bodyPr>
            <a:normAutofit/>
          </a:bodyPr>
          <a:lstStyle/>
          <a:p>
            <a:r>
              <a:rPr lang="en-US" smtClean="0"/>
              <a:t>Changing the aperture size affects depth of field</a:t>
            </a:r>
          </a:p>
          <a:p>
            <a:pPr lvl="1"/>
            <a:r>
              <a:rPr lang="en-US" smtClean="0"/>
              <a:t>A smaller aperture increases the range in which the object is approximately in focus</a:t>
            </a:r>
          </a:p>
          <a:p>
            <a:pPr lvl="1"/>
            <a:r>
              <a:rPr lang="en-US" smtClean="0"/>
              <a:t>But small aperture reduces amount of light – need to increase exposure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24088" y="1447800"/>
            <a:ext cx="4654550" cy="3076575"/>
            <a:chOff x="1401" y="912"/>
            <a:chExt cx="2932" cy="1938"/>
          </a:xfrm>
        </p:grpSpPr>
        <p:pic>
          <p:nvPicPr>
            <p:cNvPr id="45062" name="Picture 4" descr="depth_of_fiel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01" y="912"/>
              <a:ext cx="2932" cy="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3" name="Line 5"/>
            <p:cNvSpPr>
              <a:spLocks noChangeShapeType="1"/>
            </p:cNvSpPr>
            <p:nvPr/>
          </p:nvSpPr>
          <p:spPr bwMode="auto">
            <a:xfrm>
              <a:off x="4005" y="960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4" name="Line 6"/>
            <p:cNvSpPr>
              <a:spLocks noChangeShapeType="1"/>
            </p:cNvSpPr>
            <p:nvPr/>
          </p:nvSpPr>
          <p:spPr bwMode="auto">
            <a:xfrm>
              <a:off x="4005" y="2016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Varying the aperture 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485814"/>
            <a:ext cx="3138488" cy="470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507240"/>
            <a:ext cx="3124200" cy="468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 Box 7"/>
          <p:cNvSpPr txBox="1">
            <a:spLocks noChangeArrowheads="1"/>
          </p:cNvSpPr>
          <p:nvPr/>
        </p:nvSpPr>
        <p:spPr bwMode="auto">
          <a:xfrm>
            <a:off x="949325" y="5867400"/>
            <a:ext cx="3405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000"/>
          </a:p>
          <a:p>
            <a:pPr algn="ctr"/>
            <a:r>
              <a:rPr lang="en-US" sz="2000"/>
              <a:t>Large aperture  = small DOF</a:t>
            </a:r>
          </a:p>
        </p:txBody>
      </p:sp>
      <p:sp>
        <p:nvSpPr>
          <p:cNvPr id="46086" name="Text Box 8"/>
          <p:cNvSpPr txBox="1">
            <a:spLocks noChangeArrowheads="1"/>
          </p:cNvSpPr>
          <p:nvPr/>
        </p:nvSpPr>
        <p:spPr bwMode="auto">
          <a:xfrm>
            <a:off x="4683125" y="5867400"/>
            <a:ext cx="3294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000"/>
          </a:p>
          <a:p>
            <a:pPr algn="ctr"/>
            <a:r>
              <a:rPr lang="en-US" sz="2000"/>
              <a:t>Small aperture = large DOF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Field of View</a:t>
            </a: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3" cstate="print"/>
          <a:srcRect l="3999"/>
          <a:stretch>
            <a:fillRect/>
          </a:stretch>
        </p:blipFill>
        <p:spPr bwMode="auto">
          <a:xfrm>
            <a:off x="533400" y="1498490"/>
            <a:ext cx="8153400" cy="5283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667000" y="6248400"/>
            <a:ext cx="37338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Field of View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3" cstate="print"/>
          <a:srcRect l="2483"/>
          <a:stretch>
            <a:fillRect/>
          </a:stretch>
        </p:blipFill>
        <p:spPr bwMode="auto">
          <a:xfrm>
            <a:off x="304800" y="1428832"/>
            <a:ext cx="8382000" cy="531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667000" y="6248400"/>
            <a:ext cx="43434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What does FOV depend on?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5"/>
          <p:cNvSpPr txBox="1">
            <a:spLocks noChangeArrowheads="1"/>
          </p:cNvSpPr>
          <p:nvPr/>
        </p:nvSpPr>
        <p:spPr bwMode="auto">
          <a:xfrm>
            <a:off x="2270125" y="2401888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f</a:t>
            </a:r>
          </a:p>
        </p:txBody>
      </p:sp>
      <p:sp>
        <p:nvSpPr>
          <p:cNvPr id="5427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Field of View</a:t>
            </a:r>
          </a:p>
        </p:txBody>
      </p:sp>
      <p:sp>
        <p:nvSpPr>
          <p:cNvPr id="54276" name="Text Box 7"/>
          <p:cNvSpPr txBox="1">
            <a:spLocks noChangeArrowheads="1"/>
          </p:cNvSpPr>
          <p:nvPr/>
        </p:nvSpPr>
        <p:spPr bwMode="auto">
          <a:xfrm>
            <a:off x="1674813" y="6324600"/>
            <a:ext cx="4903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Smaller FOV = larger Focal Length</a:t>
            </a:r>
          </a:p>
        </p:txBody>
      </p:sp>
      <p:pic>
        <p:nvPicPr>
          <p:cNvPr id="5427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71129"/>
            <a:ext cx="6629400" cy="269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4752975"/>
            <a:ext cx="6805613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0" name="Text Box 11"/>
          <p:cNvSpPr txBox="1">
            <a:spLocks noChangeArrowheads="1"/>
          </p:cNvSpPr>
          <p:nvPr/>
        </p:nvSpPr>
        <p:spPr bwMode="auto">
          <a:xfrm>
            <a:off x="2193925" y="220980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</a:t>
            </a:r>
          </a:p>
        </p:txBody>
      </p:sp>
      <p:sp>
        <p:nvSpPr>
          <p:cNvPr id="54281" name="Text Box 12"/>
          <p:cNvSpPr txBox="1">
            <a:spLocks noChangeArrowheads="1"/>
          </p:cNvSpPr>
          <p:nvPr/>
        </p:nvSpPr>
        <p:spPr bwMode="auto">
          <a:xfrm>
            <a:off x="460375" y="4495800"/>
            <a:ext cx="8150225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FOV depends on focal length and size of the camera retina</a:t>
            </a:r>
            <a:br>
              <a:rPr lang="en-US" dirty="0"/>
            </a:br>
            <a:endParaRPr lang="en-US" dirty="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016768" y="6611779"/>
            <a:ext cx="11272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Field of View / Focal Length</a:t>
            </a: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73200"/>
            <a:ext cx="2971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990975"/>
            <a:ext cx="2971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4895850" y="3448705"/>
            <a:ext cx="373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Large FOV, small </a:t>
            </a:r>
            <a:r>
              <a:rPr lang="en-US" sz="1400" dirty="0" smtClean="0"/>
              <a:t>f </a:t>
            </a:r>
          </a:p>
          <a:p>
            <a:r>
              <a:rPr lang="en-US" sz="1400" dirty="0" smtClean="0"/>
              <a:t>Camera </a:t>
            </a:r>
            <a:r>
              <a:rPr lang="en-US" sz="1400" dirty="0"/>
              <a:t>close to car</a:t>
            </a:r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4876800" y="5977950"/>
            <a:ext cx="20826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Small FOV, large f</a:t>
            </a:r>
          </a:p>
          <a:p>
            <a:r>
              <a:rPr lang="en-US" sz="1400" dirty="0"/>
              <a:t>Camera far from the car</a:t>
            </a:r>
          </a:p>
        </p:txBody>
      </p:sp>
      <p:pic>
        <p:nvPicPr>
          <p:cNvPr id="55303" name="Picture 10" descr="wide_angle_tele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4073" y="1600200"/>
            <a:ext cx="275932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4" name="Text Box 11"/>
          <p:cNvSpPr txBox="1">
            <a:spLocks noChangeArrowheads="1"/>
          </p:cNvSpPr>
          <p:nvPr/>
        </p:nvSpPr>
        <p:spPr bwMode="auto">
          <a:xfrm>
            <a:off x="7329080" y="6629400"/>
            <a:ext cx="18149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Sources: A. </a:t>
            </a:r>
            <a:r>
              <a:rPr lang="en-US" altLang="en-US" sz="1000" dirty="0" err="1">
                <a:latin typeface="EngraversGothic BT Regular" charset="0"/>
              </a:rPr>
              <a:t>Efros</a:t>
            </a:r>
            <a:r>
              <a:rPr lang="en-US" altLang="en-US" sz="1000" dirty="0">
                <a:latin typeface="EngraversGothic BT Regular" charset="0"/>
              </a:rPr>
              <a:t>,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7" grpId="0"/>
      <p:bldP spid="20480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Same effect for faces</a:t>
            </a:r>
          </a:p>
        </p:txBody>
      </p:sp>
      <p:pic>
        <p:nvPicPr>
          <p:cNvPr id="56323" name="Picture 5" descr="face_w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828800"/>
            <a:ext cx="2860675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6" descr="face_stand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828800"/>
            <a:ext cx="284797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7" descr="face_tele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828800"/>
            <a:ext cx="27559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76288" y="5449888"/>
            <a:ext cx="7453312" cy="493712"/>
            <a:chOff x="489" y="3433"/>
            <a:chExt cx="4695" cy="311"/>
          </a:xfrm>
        </p:grpSpPr>
        <p:sp>
          <p:nvSpPr>
            <p:cNvPr id="56329" name="Text Box 10"/>
            <p:cNvSpPr txBox="1">
              <a:spLocks noChangeArrowheads="1"/>
            </p:cNvSpPr>
            <p:nvPr/>
          </p:nvSpPr>
          <p:spPr bwMode="auto">
            <a:xfrm>
              <a:off x="2448" y="3433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standard</a:t>
              </a:r>
            </a:p>
          </p:txBody>
        </p:sp>
        <p:sp>
          <p:nvSpPr>
            <p:cNvPr id="56330" name="Text Box 11"/>
            <p:cNvSpPr txBox="1">
              <a:spLocks noChangeArrowheads="1"/>
            </p:cNvSpPr>
            <p:nvPr/>
          </p:nvSpPr>
          <p:spPr bwMode="auto">
            <a:xfrm>
              <a:off x="489" y="3456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wide-angle</a:t>
              </a:r>
            </a:p>
          </p:txBody>
        </p:sp>
        <p:sp>
          <p:nvSpPr>
            <p:cNvPr id="56331" name="Text Box 12"/>
            <p:cNvSpPr txBox="1">
              <a:spLocks noChangeArrowheads="1"/>
            </p:cNvSpPr>
            <p:nvPr/>
          </p:nvSpPr>
          <p:spPr bwMode="auto">
            <a:xfrm>
              <a:off x="4277" y="3456"/>
              <a:ext cx="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telephoto</a:t>
              </a:r>
            </a:p>
          </p:txBody>
        </p:sp>
      </p:grpSp>
      <p:sp>
        <p:nvSpPr>
          <p:cNvPr id="56328" name="Text Box 13"/>
          <p:cNvSpPr txBox="1">
            <a:spLocks noChangeArrowheads="1"/>
          </p:cNvSpPr>
          <p:nvPr/>
        </p:nvSpPr>
        <p:spPr bwMode="auto">
          <a:xfrm>
            <a:off x="7917382" y="6611779"/>
            <a:ext cx="12266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Source: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meraModel"/>
          <p:cNvPicPr>
            <a:picLocks noChangeAspect="1" noChangeArrowheads="1"/>
          </p:cNvPicPr>
          <p:nvPr/>
        </p:nvPicPr>
        <p:blipFill>
          <a:blip r:embed="rId3" cstate="print"/>
          <a:srcRect t="1907" b="1736"/>
          <a:stretch>
            <a:fillRect/>
          </a:stretch>
        </p:blipFill>
        <p:spPr bwMode="auto">
          <a:xfrm>
            <a:off x="1447800" y="1458442"/>
            <a:ext cx="6248400" cy="494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7315200" y="6611779"/>
            <a:ext cx="1981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000" dirty="0">
                <a:latin typeface="EngraversGothic BT Regular" charset="0"/>
              </a:rPr>
              <a:t>Source: Hartley &amp; </a:t>
            </a:r>
            <a:r>
              <a:rPr lang="en-US" altLang="en-US" sz="1000" dirty="0" err="1">
                <a:latin typeface="EngraversGothic BT Regular" charset="0"/>
              </a:rPr>
              <a:t>Zisserman</a:t>
            </a:r>
            <a:endParaRPr lang="en-US" altLang="en-US" sz="1000" dirty="0">
              <a:latin typeface="EngraversGothic BT Regular" charset="0"/>
            </a:endParaRP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Approximating an affine camera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dolly zoom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Continuously adjusting the focal length while the camera moves away from (or towards) the subject</a:t>
            </a:r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1600200" y="6096000"/>
            <a:ext cx="586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http://en.wikipedia.org/wiki/Dolly_zoom</a:t>
            </a:r>
            <a:endParaRPr lang="en-US"/>
          </a:p>
        </p:txBody>
      </p:sp>
      <p:pic>
        <p:nvPicPr>
          <p:cNvPr id="58373" name="Picture 5" descr="Contra-zoom_aka_dolly_zoom_animation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14600"/>
            <a:ext cx="4214813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 lenses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6550" y="2403475"/>
            <a:ext cx="5929313" cy="205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7805172" y="6611779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Lens Flaws: Chromatic Aberration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524000"/>
            <a:ext cx="7924800" cy="5257800"/>
          </a:xfrm>
        </p:spPr>
        <p:txBody>
          <a:bodyPr/>
          <a:lstStyle/>
          <a:p>
            <a:r>
              <a:rPr lang="en-US" dirty="0" smtClean="0"/>
              <a:t>Lens has different refractive indices for different wavelengths: causes color fringing</a:t>
            </a:r>
          </a:p>
        </p:txBody>
      </p:sp>
      <p:pic>
        <p:nvPicPr>
          <p:cNvPr id="61444" name="Picture 5" descr="chr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344718"/>
            <a:ext cx="3429000" cy="161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4" name="Text Box 6"/>
          <p:cNvSpPr txBox="1">
            <a:spLocks noChangeArrowheads="1"/>
          </p:cNvSpPr>
          <p:nvPr/>
        </p:nvSpPr>
        <p:spPr bwMode="auto">
          <a:xfrm>
            <a:off x="1524000" y="4050268"/>
            <a:ext cx="2286000" cy="369332"/>
          </a:xfrm>
          <a:prstGeom prst="rect">
            <a:avLst/>
          </a:prstGeom>
          <a:noFill/>
          <a:ln w="3175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Near Lens Center</a:t>
            </a:r>
          </a:p>
        </p:txBody>
      </p:sp>
      <p:pic>
        <p:nvPicPr>
          <p:cNvPr id="61446" name="Picture 7" descr="colorAbberY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400550"/>
            <a:ext cx="28702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8" descr="colorAbberN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440055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7" name="Text Box 9"/>
          <p:cNvSpPr txBox="1">
            <a:spLocks noChangeArrowheads="1"/>
          </p:cNvSpPr>
          <p:nvPr/>
        </p:nvSpPr>
        <p:spPr bwMode="auto">
          <a:xfrm>
            <a:off x="5146675" y="4038600"/>
            <a:ext cx="2473325" cy="369332"/>
          </a:xfrm>
          <a:prstGeom prst="rect">
            <a:avLst/>
          </a:prstGeom>
          <a:noFill/>
          <a:ln w="3175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Near Lens Outer Edge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7805172" y="6611779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Lens flaws: Spherical aberration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Spherical lenses </a:t>
            </a:r>
            <a:r>
              <a:rPr lang="en-US" dirty="0" smtClean="0"/>
              <a:t>don't </a:t>
            </a:r>
            <a:r>
              <a:rPr lang="en-US" dirty="0" smtClean="0"/>
              <a:t>focus light perfectly</a:t>
            </a:r>
          </a:p>
          <a:p>
            <a:r>
              <a:rPr lang="en-US" dirty="0" smtClean="0"/>
              <a:t>Rays </a:t>
            </a:r>
            <a:r>
              <a:rPr lang="en-US" dirty="0" smtClean="0"/>
              <a:t>farther from the optical axis focus closer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971800"/>
            <a:ext cx="48006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Lens flaws: Vignetting</a:t>
            </a:r>
          </a:p>
        </p:txBody>
      </p:sp>
      <p:pic>
        <p:nvPicPr>
          <p:cNvPr id="6349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676400"/>
            <a:ext cx="41910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733800"/>
            <a:ext cx="3589338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711575"/>
            <a:ext cx="3589338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7805172" y="6629400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hecht-231-a"/>
          <p:cNvPicPr>
            <a:picLocks noChangeAspect="1" noChangeArrowheads="1"/>
          </p:cNvPicPr>
          <p:nvPr/>
        </p:nvPicPr>
        <p:blipFill>
          <a:blip r:embed="rId3" cstate="print">
            <a:lum bright="-26000" contrast="40000"/>
          </a:blip>
          <a:srcRect/>
          <a:stretch>
            <a:fillRect/>
          </a:stretch>
        </p:blipFill>
        <p:spPr bwMode="auto">
          <a:xfrm>
            <a:off x="1814513" y="2098675"/>
            <a:ext cx="5195887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1981200" y="4156075"/>
            <a:ext cx="14668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No distortion</a:t>
            </a: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>
            <a:off x="3810000" y="4156075"/>
            <a:ext cx="1365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Pin cushion</a:t>
            </a: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5867400" y="4156075"/>
            <a:ext cx="7937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Barrel</a:t>
            </a:r>
          </a:p>
        </p:txBody>
      </p:sp>
      <p:sp>
        <p:nvSpPr>
          <p:cNvPr id="645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Radial Distortion</a:t>
            </a:r>
          </a:p>
        </p:txBody>
      </p:sp>
      <p:sp>
        <p:nvSpPr>
          <p:cNvPr id="645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524000"/>
            <a:ext cx="8915400" cy="1981200"/>
          </a:xfrm>
        </p:spPr>
        <p:txBody>
          <a:bodyPr/>
          <a:lstStyle/>
          <a:p>
            <a:pPr lvl="1"/>
            <a:r>
              <a:rPr lang="en-US" dirty="0" smtClean="0"/>
              <a:t>Caused by imperfect lenses</a:t>
            </a:r>
          </a:p>
          <a:p>
            <a:pPr lvl="1"/>
            <a:r>
              <a:rPr lang="en-US" dirty="0" smtClean="0"/>
              <a:t>Deviations are most noticeable near the edge of the lens</a:t>
            </a:r>
          </a:p>
        </p:txBody>
      </p:sp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495800"/>
            <a:ext cx="3352800" cy="223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7805172" y="6611779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Correcting radial distortion</a:t>
            </a:r>
          </a:p>
        </p:txBody>
      </p:sp>
      <p:pic>
        <p:nvPicPr>
          <p:cNvPr id="27652" name="Picture 5" descr="fis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371600"/>
            <a:ext cx="3636962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7" descr="re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86200"/>
            <a:ext cx="5237162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2286000" y="6248400"/>
            <a:ext cx="480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from </a:t>
            </a:r>
            <a:r>
              <a:rPr lang="en-US" sz="1800">
                <a:latin typeface="Arial" charset="0"/>
                <a:hlinkClick r:id="rId4"/>
              </a:rPr>
              <a:t>Helmut Dersch</a:t>
            </a:r>
            <a:endParaRPr lang="en-US" sz="1800">
              <a:latin typeface="Arial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Distortion</a:t>
            </a:r>
          </a:p>
        </p:txBody>
      </p:sp>
      <p:pic>
        <p:nvPicPr>
          <p:cNvPr id="28676" name="Picture 4" descr="hecht-231-b-1"/>
          <p:cNvPicPr>
            <a:picLocks noChangeAspect="1" noChangeArrowheads="1"/>
          </p:cNvPicPr>
          <p:nvPr/>
        </p:nvPicPr>
        <p:blipFill>
          <a:blip r:embed="rId2" cstate="print">
            <a:lum bright="-28000" contrast="52000"/>
          </a:blip>
          <a:srcRect/>
          <a:stretch>
            <a:fillRect/>
          </a:stretch>
        </p:blipFill>
        <p:spPr bwMode="auto">
          <a:xfrm>
            <a:off x="2619375" y="1219200"/>
            <a:ext cx="4052887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0373" name="Picture 5" descr="hecht-231-b-2"/>
          <p:cNvPicPr>
            <a:picLocks noChangeAspect="1" noChangeArrowheads="1"/>
          </p:cNvPicPr>
          <p:nvPr/>
        </p:nvPicPr>
        <p:blipFill>
          <a:blip r:embed="rId3" cstate="print">
            <a:lum bright="-28000" contrast="52000"/>
          </a:blip>
          <a:srcRect/>
          <a:stretch>
            <a:fillRect/>
          </a:stretch>
        </p:blipFill>
        <p:spPr bwMode="auto">
          <a:xfrm>
            <a:off x="2559050" y="2695575"/>
            <a:ext cx="412115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0374" name="Picture 6" descr="hecht-231-b-3"/>
          <p:cNvPicPr>
            <a:picLocks noChangeAspect="1" noChangeArrowheads="1"/>
          </p:cNvPicPr>
          <p:nvPr/>
        </p:nvPicPr>
        <p:blipFill>
          <a:blip r:embed="rId4" cstate="print">
            <a:lum bright="-28000" contrast="52000"/>
          </a:blip>
          <a:srcRect/>
          <a:stretch>
            <a:fillRect/>
          </a:stretch>
        </p:blipFill>
        <p:spPr bwMode="auto">
          <a:xfrm>
            <a:off x="2654300" y="4352925"/>
            <a:ext cx="40513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Modeling distortion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334000"/>
            <a:ext cx="7772400" cy="1143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mtClean="0"/>
              <a:t>To model lens distortion</a:t>
            </a:r>
          </a:p>
          <a:p>
            <a:pPr lvl="1"/>
            <a:r>
              <a:rPr lang="en-US" smtClean="0"/>
              <a:t>Use above projection operation instead of standard projection matrix multiplication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0" y="2743200"/>
            <a:ext cx="6615113" cy="1293813"/>
            <a:chOff x="960" y="1536"/>
            <a:chExt cx="4167" cy="815"/>
          </a:xfrm>
        </p:grpSpPr>
        <p:pic>
          <p:nvPicPr>
            <p:cNvPr id="29709" name="Picture 5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08" y="1536"/>
              <a:ext cx="2419" cy="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0" name="Text Box 6"/>
            <p:cNvSpPr txBox="1">
              <a:spLocks noChangeArrowheads="1"/>
            </p:cNvSpPr>
            <p:nvPr/>
          </p:nvSpPr>
          <p:spPr bwMode="auto">
            <a:xfrm>
              <a:off x="960" y="1850"/>
              <a:ext cx="1492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1800">
                  <a:latin typeface="Arial" charset="0"/>
                </a:rPr>
                <a:t>Apply radial distortion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9550" y="4475163"/>
            <a:ext cx="5010150" cy="782637"/>
            <a:chOff x="932" y="2627"/>
            <a:chExt cx="3156" cy="493"/>
          </a:xfrm>
        </p:grpSpPr>
        <p:pic>
          <p:nvPicPr>
            <p:cNvPr id="29707" name="Picture 8" descr="Edittex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744" y="2627"/>
              <a:ext cx="1344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8" name="Text Box 9"/>
            <p:cNvSpPr txBox="1">
              <a:spLocks noChangeArrowheads="1"/>
            </p:cNvSpPr>
            <p:nvPr/>
          </p:nvSpPr>
          <p:spPr bwMode="auto">
            <a:xfrm>
              <a:off x="932" y="2688"/>
              <a:ext cx="1540" cy="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50000"/>
                </a:spcAft>
              </a:pPr>
              <a:r>
                <a:rPr lang="en-US" sz="1800">
                  <a:latin typeface="Arial" charset="0"/>
                </a:rPr>
                <a:t>Apply focal length </a:t>
              </a:r>
              <a:br>
                <a:rPr lang="en-US" sz="1800">
                  <a:latin typeface="Arial" charset="0"/>
                </a:rPr>
              </a:br>
              <a:r>
                <a:rPr lang="en-US" sz="1800">
                  <a:latin typeface="Arial" charset="0"/>
                </a:rPr>
                <a:t>translate image center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739900" y="1676400"/>
            <a:ext cx="4062413" cy="835025"/>
            <a:chOff x="1096" y="864"/>
            <a:chExt cx="2559" cy="526"/>
          </a:xfrm>
        </p:grpSpPr>
        <p:pic>
          <p:nvPicPr>
            <p:cNvPr id="29703" name="Picture 11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88" y="864"/>
              <a:ext cx="967" cy="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1096" y="864"/>
              <a:ext cx="1292" cy="526"/>
              <a:chOff x="1096" y="960"/>
              <a:chExt cx="1292" cy="526"/>
            </a:xfrm>
          </p:grpSpPr>
          <p:sp>
            <p:nvSpPr>
              <p:cNvPr id="29705" name="Text Box 13"/>
              <p:cNvSpPr txBox="1">
                <a:spLocks noChangeArrowheads="1"/>
              </p:cNvSpPr>
              <p:nvPr/>
            </p:nvSpPr>
            <p:spPr bwMode="auto">
              <a:xfrm>
                <a:off x="1096" y="960"/>
                <a:ext cx="1292" cy="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50000"/>
                  </a:spcAft>
                </a:pPr>
                <a:r>
                  <a:rPr lang="en-US" sz="1800">
                    <a:latin typeface="Arial" charset="0"/>
                  </a:rPr>
                  <a:t>Project                </a:t>
                </a:r>
                <a:br>
                  <a:rPr lang="en-US" sz="1800">
                    <a:latin typeface="Arial" charset="0"/>
                  </a:rPr>
                </a:br>
                <a:r>
                  <a:rPr lang="en-US" sz="1800">
                    <a:latin typeface="Arial" charset="0"/>
                  </a:rPr>
                  <a:t>to “normalized” </a:t>
                </a:r>
                <a:br>
                  <a:rPr lang="en-US" sz="1800">
                    <a:latin typeface="Arial" charset="0"/>
                  </a:rPr>
                </a:br>
                <a:r>
                  <a:rPr lang="en-US" sz="1800">
                    <a:latin typeface="Arial" charset="0"/>
                  </a:rPr>
                  <a:t>image coordinates</a:t>
                </a:r>
              </a:p>
            </p:txBody>
          </p:sp>
          <p:pic>
            <p:nvPicPr>
              <p:cNvPr id="29706" name="Picture 14" descr="Edittex"/>
              <p:cNvPicPr>
                <a:picLocks noChangeAspect="1" noChangeArrowheads="1"/>
              </p:cNvPicPr>
              <p:nvPr>
                <p:custDataLst>
                  <p:tags r:id="rId2"/>
                </p:custDataLst>
              </p:nvPr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4" y="988"/>
                <a:ext cx="512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The pinhole camera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Modeling the projections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dirty="0" smtClean="0"/>
              <a:t>Cameras with lenses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u="sng" dirty="0" smtClean="0"/>
              <a:t>Digital cameras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Digital camera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4267200"/>
            <a:ext cx="87630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A digital camera replaces film with a sensor array</a:t>
            </a:r>
          </a:p>
          <a:p>
            <a:pPr lvl="1"/>
            <a:r>
              <a:rPr lang="en-US" sz="1600" dirty="0" smtClean="0"/>
              <a:t>Each cell in the array is light-sensitive diode that converts photons to electrons</a:t>
            </a:r>
          </a:p>
          <a:p>
            <a:pPr lvl="1"/>
            <a:r>
              <a:rPr lang="en-US" sz="1600" dirty="0" smtClean="0"/>
              <a:t>Two common types</a:t>
            </a:r>
          </a:p>
          <a:p>
            <a:pPr lvl="2"/>
            <a:r>
              <a:rPr lang="en-US" sz="1600" b="1" dirty="0" smtClean="0"/>
              <a:t>Charge Coupled Device</a:t>
            </a:r>
            <a:r>
              <a:rPr lang="en-US" sz="1600" dirty="0" smtClean="0"/>
              <a:t> (CCD)</a:t>
            </a:r>
            <a:r>
              <a:rPr lang="en-US" dirty="0" smtClean="0"/>
              <a:t> </a:t>
            </a:r>
          </a:p>
          <a:p>
            <a:pPr lvl="2"/>
            <a:r>
              <a:rPr lang="en-US" sz="1600" b="1" dirty="0" smtClean="0"/>
              <a:t>Complementary metal oxide semiconductor</a:t>
            </a:r>
            <a:r>
              <a:rPr lang="en-US" sz="1600" dirty="0" smtClean="0"/>
              <a:t> (CMOS)</a:t>
            </a:r>
          </a:p>
          <a:p>
            <a:pPr lvl="1"/>
            <a:r>
              <a:rPr lang="en-US" sz="1600" dirty="0" smtClean="0">
                <a:hlinkClick r:id="rId3"/>
              </a:rPr>
              <a:t>http://electronics.howstuffworks.com/digital-camera.htm</a:t>
            </a:r>
            <a:r>
              <a:rPr lang="en-US" sz="1600" dirty="0" smtClean="0"/>
              <a:t> </a:t>
            </a:r>
          </a:p>
          <a:p>
            <a:pPr lvl="2"/>
            <a:endParaRPr lang="en-US" sz="1600" dirty="0" smtClean="0"/>
          </a:p>
        </p:txBody>
      </p:sp>
      <p:pic>
        <p:nvPicPr>
          <p:cNvPr id="65540" name="Picture 4" descr="PowerShot SD200"/>
          <p:cNvPicPr>
            <a:picLocks noChangeAspect="1" noChangeArrowheads="1"/>
          </p:cNvPicPr>
          <p:nvPr/>
        </p:nvPicPr>
        <p:blipFill>
          <a:blip r:embed="rId4" cstate="print"/>
          <a:srcRect l="12286" r="6143"/>
          <a:stretch>
            <a:fillRect/>
          </a:stretch>
        </p:blipFill>
        <p:spPr bwMode="auto">
          <a:xfrm>
            <a:off x="152400" y="1579562"/>
            <a:ext cx="4411662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cd_vs_cm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219200"/>
            <a:ext cx="433270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BayerPatternFilt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14525"/>
            <a:ext cx="44196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US" sz="3000" dirty="0" smtClean="0"/>
              <a:t>Color sensing in camera: Color filter array</a:t>
            </a:r>
          </a:p>
        </p:txBody>
      </p:sp>
      <p:pic>
        <p:nvPicPr>
          <p:cNvPr id="67588" name="Picture 4" descr="ccd_interpol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787525"/>
            <a:ext cx="13716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4343400" y="1752600"/>
            <a:ext cx="37115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Estimate missing components from neighboring values</a:t>
            </a:r>
            <a:br>
              <a:rPr lang="en-US"/>
            </a:br>
            <a:r>
              <a:rPr lang="en-US"/>
              <a:t>(demosaicing)</a:t>
            </a:r>
          </a:p>
        </p:txBody>
      </p:sp>
      <p:sp>
        <p:nvSpPr>
          <p:cNvPr id="415755" name="Rectangle 11"/>
          <p:cNvSpPr>
            <a:spLocks noChangeArrowheads="1"/>
          </p:cNvSpPr>
          <p:nvPr/>
        </p:nvSpPr>
        <p:spPr bwMode="auto">
          <a:xfrm>
            <a:off x="5867400" y="3530600"/>
            <a:ext cx="2895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Why more green?</a:t>
            </a:r>
          </a:p>
        </p:txBody>
      </p:sp>
      <p:sp>
        <p:nvSpPr>
          <p:cNvPr id="67592" name="Rectangle 12"/>
          <p:cNvSpPr>
            <a:spLocks noChangeArrowheads="1"/>
          </p:cNvSpPr>
          <p:nvPr/>
        </p:nvSpPr>
        <p:spPr bwMode="auto">
          <a:xfrm>
            <a:off x="1143000" y="1600200"/>
            <a:ext cx="157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Bayer grid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181600" y="4027488"/>
            <a:ext cx="3581400" cy="2297112"/>
            <a:chOff x="3264" y="2569"/>
            <a:chExt cx="2256" cy="1447"/>
          </a:xfrm>
        </p:grpSpPr>
        <p:pic>
          <p:nvPicPr>
            <p:cNvPr id="67594" name="Picture 10" descr="equiluminan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64" y="2569"/>
              <a:ext cx="2256" cy="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5" name="Rectangle 13"/>
            <p:cNvSpPr>
              <a:spLocks noChangeArrowheads="1"/>
            </p:cNvSpPr>
            <p:nvPr/>
          </p:nvSpPr>
          <p:spPr bwMode="auto">
            <a:xfrm>
              <a:off x="3456" y="3824"/>
              <a:ext cx="20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tx2"/>
                  </a:solidFill>
                </a:rPr>
                <a:t>Human Luminance Sensitivity Function</a:t>
              </a:r>
            </a:p>
          </p:txBody>
        </p:sp>
      </p:grp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Color sensing in camera: Prism</a:t>
            </a:r>
          </a:p>
        </p:txBody>
      </p:sp>
      <p:graphicFrame>
        <p:nvGraphicFramePr>
          <p:cNvPr id="8194" name="Object 11"/>
          <p:cNvGraphicFramePr>
            <a:graphicFrameLocks noChangeAspect="1"/>
          </p:cNvGraphicFramePr>
          <p:nvPr>
            <p:ph sz="quarter" idx="1"/>
          </p:nvPr>
        </p:nvGraphicFramePr>
        <p:xfrm>
          <a:off x="1054100" y="2590800"/>
          <a:ext cx="3213100" cy="3009900"/>
        </p:xfrm>
        <a:graphic>
          <a:graphicData uri="http://schemas.openxmlformats.org/presentationml/2006/ole">
            <p:oleObj spid="_x0000_s79874" name="Image" r:id="rId4" imgW="3212698" imgH="3009524" progId="">
              <p:embed/>
            </p:oleObj>
          </a:graphicData>
        </a:graphic>
      </p:graphicFrame>
      <p:sp>
        <p:nvSpPr>
          <p:cNvPr id="81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46238"/>
            <a:ext cx="8229600" cy="452596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Requires three chips and precise alignment</a:t>
            </a:r>
          </a:p>
          <a:p>
            <a:pPr>
              <a:buFontTx/>
              <a:buChar char="•"/>
            </a:pPr>
            <a:r>
              <a:rPr lang="en-US" smtClean="0"/>
              <a:t>More expensive</a:t>
            </a:r>
          </a:p>
        </p:txBody>
      </p:sp>
      <p:pic>
        <p:nvPicPr>
          <p:cNvPr id="819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2819400"/>
            <a:ext cx="2743200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13"/>
          <p:cNvSpPr txBox="1">
            <a:spLocks noChangeArrowheads="1"/>
          </p:cNvSpPr>
          <p:nvPr/>
        </p:nvSpPr>
        <p:spPr bwMode="auto">
          <a:xfrm>
            <a:off x="2270125" y="5526088"/>
            <a:ext cx="125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CCD(B)</a:t>
            </a:r>
          </a:p>
        </p:txBody>
      </p:sp>
      <p:sp>
        <p:nvSpPr>
          <p:cNvPr id="8199" name="Text Box 14"/>
          <p:cNvSpPr txBox="1">
            <a:spLocks noChangeArrowheads="1"/>
          </p:cNvSpPr>
          <p:nvPr/>
        </p:nvSpPr>
        <p:spPr bwMode="auto">
          <a:xfrm>
            <a:off x="4191000" y="3733800"/>
            <a:ext cx="1285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CCD(G)</a:t>
            </a:r>
          </a:p>
        </p:txBody>
      </p:sp>
      <p:sp>
        <p:nvSpPr>
          <p:cNvPr id="8200" name="Text Box 15"/>
          <p:cNvSpPr txBox="1">
            <a:spLocks noChangeArrowheads="1"/>
          </p:cNvSpPr>
          <p:nvPr/>
        </p:nvSpPr>
        <p:spPr bwMode="auto">
          <a:xfrm>
            <a:off x="2590800" y="2514600"/>
            <a:ext cx="127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CCD(R)</a:t>
            </a: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7805172" y="6611779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Digital camera artifacts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00200"/>
            <a:ext cx="5867400" cy="4114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Noise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low light is where you most notice </a:t>
            </a:r>
            <a:r>
              <a:rPr lang="en-US" sz="1600" dirty="0" smtClean="0">
                <a:hlinkClick r:id="rId3"/>
              </a:rPr>
              <a:t>noise</a:t>
            </a:r>
            <a:endParaRPr lang="en-US" sz="1600" dirty="0" smtClean="0"/>
          </a:p>
          <a:p>
            <a:pPr lvl="2">
              <a:lnSpc>
                <a:spcPct val="80000"/>
              </a:lnSpc>
            </a:pPr>
            <a:r>
              <a:rPr lang="en-US" sz="1600" dirty="0" smtClean="0"/>
              <a:t>light sensitivity (ISO) / noise tradeoff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stuck </a:t>
            </a:r>
            <a:r>
              <a:rPr lang="en-US" sz="1600" dirty="0" smtClean="0"/>
              <a:t>pixels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In-camera processing</a:t>
            </a:r>
          </a:p>
          <a:p>
            <a:pPr lvl="2">
              <a:lnSpc>
                <a:spcPct val="80000"/>
              </a:lnSpc>
            </a:pPr>
            <a:r>
              <a:rPr lang="en-US" sz="1600" dirty="0" err="1" smtClean="0"/>
              <a:t>oversharpening</a:t>
            </a:r>
            <a:r>
              <a:rPr lang="en-US" sz="1600" dirty="0" smtClean="0"/>
              <a:t> </a:t>
            </a:r>
            <a:r>
              <a:rPr lang="en-US" sz="1600" dirty="0" smtClean="0"/>
              <a:t>can produce </a:t>
            </a:r>
            <a:r>
              <a:rPr lang="en-US" sz="1600" dirty="0" smtClean="0">
                <a:hlinkClick r:id="rId4"/>
              </a:rPr>
              <a:t>halos</a:t>
            </a: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Compression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JPEG artifacts, </a:t>
            </a:r>
            <a:r>
              <a:rPr lang="en-US" sz="1600" dirty="0" smtClean="0"/>
              <a:t>blocking</a:t>
            </a: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Blooming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charge </a:t>
            </a:r>
            <a:r>
              <a:rPr lang="en-US" sz="1600" dirty="0" smtClean="0">
                <a:hlinkClick r:id="rId5"/>
              </a:rPr>
              <a:t>overflowing</a:t>
            </a:r>
            <a:r>
              <a:rPr lang="en-US" sz="1600" dirty="0" smtClean="0"/>
              <a:t> into neighboring </a:t>
            </a:r>
            <a:r>
              <a:rPr lang="en-US" sz="1600" dirty="0" smtClean="0"/>
              <a:t>pixels</a:t>
            </a: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Color artifacts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>
                <a:hlinkClick r:id="rId6"/>
              </a:rPr>
              <a:t>purple fringing</a:t>
            </a:r>
            <a:r>
              <a:rPr lang="en-US" sz="1600" dirty="0" smtClean="0"/>
              <a:t> from </a:t>
            </a:r>
            <a:r>
              <a:rPr lang="en-US" sz="1600" dirty="0" err="1" smtClean="0"/>
              <a:t>microlenses</a:t>
            </a:r>
            <a:r>
              <a:rPr lang="en-US" sz="1600" dirty="0" smtClean="0"/>
              <a:t>, 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white balance</a:t>
            </a:r>
          </a:p>
        </p:txBody>
      </p:sp>
      <p:pic>
        <p:nvPicPr>
          <p:cNvPr id="7168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42672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25146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Text Box 9"/>
          <p:cNvSpPr txBox="1">
            <a:spLocks noChangeArrowheads="1"/>
          </p:cNvSpPr>
          <p:nvPr/>
        </p:nvSpPr>
        <p:spPr bwMode="auto">
          <a:xfrm>
            <a:off x="7826010" y="6611779"/>
            <a:ext cx="131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Steve Seitz</a:t>
            </a:r>
          </a:p>
        </p:txBody>
      </p:sp>
      <p:pic>
        <p:nvPicPr>
          <p:cNvPr id="71687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12192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alhacen"/>
          <p:cNvPicPr>
            <a:picLocks noChangeAspect="1" noChangeArrowheads="1"/>
          </p:cNvPicPr>
          <p:nvPr/>
        </p:nvPicPr>
        <p:blipFill>
          <a:blip r:embed="rId4" cstate="print"/>
          <a:srcRect r="554"/>
          <a:stretch>
            <a:fillRect/>
          </a:stretch>
        </p:blipFill>
        <p:spPr bwMode="auto">
          <a:xfrm>
            <a:off x="6115050" y="1046162"/>
            <a:ext cx="257175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 milestones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>
            <p:ph sz="quarter" idx="1"/>
          </p:nvPr>
        </p:nvGraphicFramePr>
        <p:xfrm>
          <a:off x="6172200" y="2667000"/>
          <a:ext cx="2589213" cy="1603375"/>
        </p:xfrm>
        <a:graphic>
          <a:graphicData uri="http://schemas.openxmlformats.org/presentationml/2006/ole">
            <p:oleObj spid="_x0000_s80898" name="Image" r:id="rId5" imgW="7706801" imgH="4772691" progId="">
              <p:embed/>
            </p:oleObj>
          </a:graphicData>
        </a:graphic>
      </p:graphicFrame>
      <p:sp>
        <p:nvSpPr>
          <p:cNvPr id="922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5943600" cy="5105400"/>
          </a:xfrm>
        </p:spPr>
        <p:txBody>
          <a:bodyPr>
            <a:noAutofit/>
          </a:bodyPr>
          <a:lstStyle/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Pinhole model:</a:t>
            </a:r>
            <a:r>
              <a:rPr lang="en-US" sz="1800" dirty="0" smtClean="0"/>
              <a:t> </a:t>
            </a:r>
            <a:r>
              <a:rPr lang="en-US" sz="1800" dirty="0" err="1" smtClean="0"/>
              <a:t>Mozi</a:t>
            </a:r>
            <a:r>
              <a:rPr lang="en-US" sz="1800" dirty="0" smtClean="0"/>
              <a:t> (470-390 BCE), </a:t>
            </a:r>
            <a:br>
              <a:rPr lang="en-US" sz="1800" dirty="0" smtClean="0"/>
            </a:br>
            <a:r>
              <a:rPr lang="en-US" sz="1800" dirty="0" smtClean="0"/>
              <a:t>Aristotle (384-322 BCE)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Principles of optics (including lenses):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err="1" smtClean="0"/>
              <a:t>Alhacen</a:t>
            </a:r>
            <a:r>
              <a:rPr lang="en-US" sz="1800" dirty="0" smtClean="0"/>
              <a:t> (965-1039 CE)  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Camera </a:t>
            </a:r>
            <a:r>
              <a:rPr lang="en-US" sz="1800" b="1" dirty="0" err="1" smtClean="0"/>
              <a:t>obscura</a:t>
            </a:r>
            <a:r>
              <a:rPr lang="en-US" sz="1800" b="1" dirty="0" smtClean="0"/>
              <a:t>:</a:t>
            </a:r>
            <a:r>
              <a:rPr lang="en-US" sz="1800" dirty="0" smtClean="0"/>
              <a:t> Leonardo </a:t>
            </a:r>
            <a:r>
              <a:rPr lang="en-US" sz="1800" dirty="0" err="1" smtClean="0"/>
              <a:t>da</a:t>
            </a:r>
            <a:r>
              <a:rPr lang="en-US" sz="1800" dirty="0" smtClean="0"/>
              <a:t> Vinci </a:t>
            </a:r>
            <a:br>
              <a:rPr lang="en-US" sz="1800" dirty="0" smtClean="0"/>
            </a:br>
            <a:r>
              <a:rPr lang="en-US" sz="1800" dirty="0" smtClean="0"/>
              <a:t>(1452-1519), Johann </a:t>
            </a:r>
            <a:r>
              <a:rPr lang="en-US" sz="1800" dirty="0" err="1" smtClean="0"/>
              <a:t>Zahn</a:t>
            </a:r>
            <a:r>
              <a:rPr lang="en-US" sz="1800" dirty="0" smtClean="0"/>
              <a:t> (1631-1707)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First photo:</a:t>
            </a:r>
            <a:r>
              <a:rPr lang="en-US" sz="1800" dirty="0" smtClean="0"/>
              <a:t> Joseph </a:t>
            </a:r>
            <a:r>
              <a:rPr lang="en-US" sz="1800" dirty="0" err="1" smtClean="0"/>
              <a:t>Nicephore</a:t>
            </a:r>
            <a:r>
              <a:rPr lang="en-US" sz="1800" dirty="0" smtClean="0"/>
              <a:t> </a:t>
            </a:r>
            <a:r>
              <a:rPr lang="en-US" sz="1800" dirty="0" err="1" smtClean="0"/>
              <a:t>Niepce</a:t>
            </a:r>
            <a:r>
              <a:rPr lang="en-US" sz="1800" dirty="0" smtClean="0"/>
              <a:t> (1822)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err="1" smtClean="0"/>
              <a:t>Daguerréotypes</a:t>
            </a:r>
            <a:r>
              <a:rPr lang="en-US" sz="1800" b="1" dirty="0" smtClean="0"/>
              <a:t> </a:t>
            </a:r>
            <a:r>
              <a:rPr lang="en-US" sz="1800" dirty="0" smtClean="0"/>
              <a:t>(1839)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Photographic film</a:t>
            </a:r>
            <a:r>
              <a:rPr lang="en-US" sz="1800" dirty="0" smtClean="0"/>
              <a:t> (Eastman, 1889)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Cinema </a:t>
            </a:r>
            <a:r>
              <a:rPr lang="en-US" sz="1800" dirty="0" smtClean="0"/>
              <a:t>(</a:t>
            </a:r>
            <a:r>
              <a:rPr lang="en-US" sz="1800" dirty="0" err="1" smtClean="0"/>
              <a:t>Lumière</a:t>
            </a:r>
            <a:r>
              <a:rPr lang="en-US" sz="1800" dirty="0" smtClean="0"/>
              <a:t> Brothers, 1895)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Color Photography</a:t>
            </a:r>
            <a:r>
              <a:rPr lang="en-US" sz="1800" dirty="0" smtClean="0"/>
              <a:t> (</a:t>
            </a:r>
            <a:r>
              <a:rPr lang="en-US" sz="1800" dirty="0" err="1" smtClean="0"/>
              <a:t>Lumière</a:t>
            </a:r>
            <a:r>
              <a:rPr lang="en-US" sz="1800" dirty="0" smtClean="0"/>
              <a:t> Brothers, 1908)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Television </a:t>
            </a:r>
            <a:r>
              <a:rPr lang="en-US" sz="1800" dirty="0" smtClean="0"/>
              <a:t>(Baird, Farnsworth, Zworykin, 1920s)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First consumer camera with CCD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Sony </a:t>
            </a:r>
            <a:r>
              <a:rPr lang="en-US" sz="1800" dirty="0" err="1" smtClean="0"/>
              <a:t>Mavica</a:t>
            </a:r>
            <a:r>
              <a:rPr lang="en-US" sz="1800" dirty="0" smtClean="0"/>
              <a:t> (1981)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smtClean="0"/>
              <a:t>First fully digital camera:</a:t>
            </a:r>
            <a:r>
              <a:rPr lang="en-US" sz="1800" dirty="0" smtClean="0"/>
              <a:t> Kodak DCS100 (1990)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4724400"/>
            <a:ext cx="25908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096000" y="426720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err="1"/>
              <a:t>Niepce</a:t>
            </a:r>
            <a:r>
              <a:rPr lang="en-US" sz="1400" dirty="0"/>
              <a:t>, “La Table </a:t>
            </a:r>
            <a:r>
              <a:rPr lang="en-US" sz="1400" dirty="0" err="1"/>
              <a:t>Servie</a:t>
            </a:r>
            <a:r>
              <a:rPr lang="en-US" sz="1400" dirty="0"/>
              <a:t>,” 1822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6248400" y="64008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CCD chip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6172200" y="2133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 err="1"/>
              <a:t>Alhacen’s</a:t>
            </a:r>
            <a:r>
              <a:rPr lang="en-US" sz="1400" dirty="0"/>
              <a:t> notes</a:t>
            </a: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7805172" y="6611779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Slide by </a:t>
            </a:r>
            <a:r>
              <a:rPr lang="en-US" altLang="en-US" sz="1000" dirty="0" smtClean="0">
                <a:latin typeface="EngraversGothic BT Regular" charset="0"/>
              </a:rPr>
              <a:t>S. </a:t>
            </a:r>
            <a:r>
              <a:rPr lang="en-US" altLang="en-US" sz="1000" dirty="0" err="1" smtClean="0">
                <a:latin typeface="EngraversGothic BT Regular" charset="0"/>
              </a:rPr>
              <a:t>Lazebnik</a:t>
            </a:r>
            <a:endParaRPr lang="en-US" altLang="en-US" sz="1000" dirty="0">
              <a:latin typeface="EngraversGothic BT Regula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 y,z) \rightarrow (-d\frac{x}{z},~{-d\frac{y}{z}},~{-d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997.2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 y,z) \rightarrow (-d\frac{x}{z},~{-d\frac{y}{z}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24.37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) \Rightarrow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486.8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w&#10;\end{array}&#10;\right]&#10;\Rightarrow&#10;(x/w,y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9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}&#10;x \\ y \\ z \\ w&#10;\end{array}&#10;\right]&#10;\Rightarrow&#10;(x/w,y/w, z/w) 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65.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,y,z) \Rightarrow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5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1 &amp; 0 &amp; 0 &amp; 0 \\&#10;0 &amp; 1 &amp; 0 &amp; 0 \\&#10;0 &amp; 0 &amp; -1/d &amp; 0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17.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x \\ y \\ -z/d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96.8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x \\ y \\ z \\-z/d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96.87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1 &amp; 0 &amp; 0 &amp; 0 \\&#10;0 &amp; 1 &amp; 0 &amp; 0 \\&#10;0 &amp; 0 &amp; 1 &amp; 0 \\&#10;0 &amp; 0 &amp; -1/d &amp; 0 \\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17.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-d\frac{x}{z} ,~ -d\frac{y}{z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73.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-d\frac{x}{z} ,~ -d\frac{y}{z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73.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1 &amp; 0 &amp; 0 &amp; 0 \\&#10;0 &amp; 1 &amp; 0 &amp; 0 \\&#10;0 &amp; 0 &amp; -1/d &amp; 0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817.2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x \\ y \\ -z/d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96.87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-d\frac{x}{z} ,~ -d\frac{y}{z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73.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-d &amp; 0 &amp; 0 &amp; 0 \\&#10;0 &amp; -d &amp; 0 &amp; 0 \\&#10;0 &amp; 0 &amp; 1 &amp; 0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787.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-dx \\ -dy \\ z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63.62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-d\frac{x}{z} ,~ -d\frac{y}{z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73.2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1 &amp; 0 &amp; 0 &amp; 0 \\&#10;0 &amp; 1 &amp; 0 &amp; 0 \\&#10;0 &amp; 0 &amp; 0 &amp; 1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78.62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x \\ y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61.87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x, y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84.37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1 &amp; 0 &amp; 0 &amp; 0 \\&#10;0 &amp; 1 &amp; 0 &amp; 0 \\&#10;0 &amp; 0 &amp; 0 &amp; 1/d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756.87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&#10;\left[&#10;\begin{array}{c}&#10;x \\ y \\ 1/d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44.7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&#10;(dx, dy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363.62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eft[&#10;\begin{array}{cccc}&#10;a &amp; b &amp; c &amp; d \\&#10;e &amp; f &amp; g &amp; h \\&#10;0 &amp; 0 &amp; 0 &amp; 1 &#10;\end{array}&#10;\right]&#10;\left[&#10;\begin{array}{c}&#10;x \\ y \\ z \\ 1&#10;\end{array}&#10;\right]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78.62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x'_c, y'_c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39.37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x'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X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67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Y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9.37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y'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59.37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eqnarray*}&#10; \\&#10;x'_n &amp; = &amp; \hat{x}/\hat{z} \\&#10;y'_n &amp; = &amp; \hat{y}/\hat{z} \\ 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40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(\hat{x}, \hat{y}, \hat{z})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54.7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eqnarray*}&#10; \\&#10;x' &amp;=&amp; f x'_d + x_c \\&#10;y' &amp;=&amp; f y'_d + y_c \\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562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eqnarray*}&#10; \\&#10;r^2 &amp;=&amp; {x'_n}^2 + {y'_n}^2 \\&#10;x'_d &amp;=&amp; x'_n (1 + \kappa_1 r^2 + \kappa_2  r^4) \\&#10;y'_d &amp;=&amp; y'_n (1 + \kappa_1 r^2 + \kappa_2 r^4) \\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12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2507</TotalTime>
  <Words>2201</Words>
  <Application>Microsoft Office PowerPoint</Application>
  <PresentationFormat>On-screen Show (4:3)</PresentationFormat>
  <Paragraphs>552</Paragraphs>
  <Slides>80</Slides>
  <Notes>53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Oriel</vt:lpstr>
      <vt:lpstr>Image</vt:lpstr>
      <vt:lpstr>Equation</vt:lpstr>
      <vt:lpstr>Photo Editor Photo</vt:lpstr>
      <vt:lpstr>CS558 Computer Vision</vt:lpstr>
      <vt:lpstr>Recap. Of Lecture I</vt:lpstr>
      <vt:lpstr>The illusion of projection</vt:lpstr>
      <vt:lpstr>Illusion of projection</vt:lpstr>
      <vt:lpstr>Illusion of projection</vt:lpstr>
      <vt:lpstr>Müller-Lyer illusion</vt:lpstr>
      <vt:lpstr>Lecture II: Camera and Projective Geometry</vt:lpstr>
      <vt:lpstr>Overview</vt:lpstr>
      <vt:lpstr>Overview</vt:lpstr>
      <vt:lpstr>Let's design a camera</vt:lpstr>
      <vt:lpstr>Pinhole camera</vt:lpstr>
      <vt:lpstr>Pinhole camera</vt:lpstr>
      <vt:lpstr>Pinhole camera model</vt:lpstr>
      <vt:lpstr>Shrinking the aperture</vt:lpstr>
      <vt:lpstr>Shrinking the aperture</vt:lpstr>
      <vt:lpstr>Camera obscura: the pre-camera</vt:lpstr>
      <vt:lpstr>Camera Obscura used for Tracing</vt:lpstr>
      <vt:lpstr>First Photograph</vt:lpstr>
      <vt:lpstr>Information Collapse: From 3D to 2D</vt:lpstr>
      <vt:lpstr>Projective Geometry</vt:lpstr>
      <vt:lpstr>Length is not preserved</vt:lpstr>
      <vt:lpstr>Projective Geometry</vt:lpstr>
      <vt:lpstr>Projective Geometry</vt:lpstr>
      <vt:lpstr>Vanishing points</vt:lpstr>
      <vt:lpstr>Vanishing points</vt:lpstr>
      <vt:lpstr>Varnishing lines</vt:lpstr>
      <vt:lpstr>Vanishing points and lines</vt:lpstr>
      <vt:lpstr>Vanishing points and lines</vt:lpstr>
      <vt:lpstr>Note on estimating vanishing points</vt:lpstr>
      <vt:lpstr>One-point perspective</vt:lpstr>
      <vt:lpstr>Perspective distortion</vt:lpstr>
      <vt:lpstr>Perspective distortion</vt:lpstr>
      <vt:lpstr>Perspective distortion</vt:lpstr>
      <vt:lpstr>Perspective distortion</vt:lpstr>
      <vt:lpstr>Perspective distortion</vt:lpstr>
      <vt:lpstr>Perspective distortion</vt:lpstr>
      <vt:lpstr>Perspective distortion: People</vt:lpstr>
      <vt:lpstr>Overview</vt:lpstr>
      <vt:lpstr>Modeling projection</vt:lpstr>
      <vt:lpstr>Modeling projection</vt:lpstr>
      <vt:lpstr>Homogeneous coordinates</vt:lpstr>
      <vt:lpstr>Perspective Projection</vt:lpstr>
      <vt:lpstr>Perspective Projection</vt:lpstr>
      <vt:lpstr>Orthographic projection</vt:lpstr>
      <vt:lpstr>Orthographic (“telecentric”) lenses</vt:lpstr>
      <vt:lpstr>Variants of orthographic projection</vt:lpstr>
      <vt:lpstr>Camera parameters</vt:lpstr>
      <vt:lpstr>Overview</vt:lpstr>
      <vt:lpstr>Adding a lens</vt:lpstr>
      <vt:lpstr>Adding a lens</vt:lpstr>
      <vt:lpstr>Adding a lens</vt:lpstr>
      <vt:lpstr>Thin lens formula</vt:lpstr>
      <vt:lpstr>Thin lens formula</vt:lpstr>
      <vt:lpstr>Thin lens formula</vt:lpstr>
      <vt:lpstr>Thin lens formula</vt:lpstr>
      <vt:lpstr>Thin lens formula</vt:lpstr>
      <vt:lpstr>Depth of Field</vt:lpstr>
      <vt:lpstr>How can we control the depth of field?</vt:lpstr>
      <vt:lpstr>Varying the aperture </vt:lpstr>
      <vt:lpstr>Field of View</vt:lpstr>
      <vt:lpstr>Field of View</vt:lpstr>
      <vt:lpstr>Field of View</vt:lpstr>
      <vt:lpstr>Field of View / Focal Length</vt:lpstr>
      <vt:lpstr>Same effect for faces</vt:lpstr>
      <vt:lpstr>Approximating an affine camera</vt:lpstr>
      <vt:lpstr>The dolly zoom</vt:lpstr>
      <vt:lpstr>Real lenses</vt:lpstr>
      <vt:lpstr>Lens Flaws: Chromatic Aberration</vt:lpstr>
      <vt:lpstr>Lens flaws: Spherical aberration</vt:lpstr>
      <vt:lpstr>Lens flaws: Vignetting</vt:lpstr>
      <vt:lpstr>Radial Distortion</vt:lpstr>
      <vt:lpstr>Correcting radial distortion</vt:lpstr>
      <vt:lpstr>Distortion</vt:lpstr>
      <vt:lpstr>Modeling distortion</vt:lpstr>
      <vt:lpstr>Overview</vt:lpstr>
      <vt:lpstr>Digital camera</vt:lpstr>
      <vt:lpstr>Color sensing in camera: Color filter array</vt:lpstr>
      <vt:lpstr>Color sensing in camera: Prism</vt:lpstr>
      <vt:lpstr>Digital camera artifacts</vt:lpstr>
      <vt:lpstr>Historic milestones</vt:lpstr>
    </vt:vector>
  </TitlesOfParts>
  <Company>IBM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IBM_ADMIN</dc:creator>
  <cp:lastModifiedBy>ganghua</cp:lastModifiedBy>
  <cp:revision>418</cp:revision>
  <dcterms:created xsi:type="dcterms:W3CDTF">2011-08-29T18:29:09Z</dcterms:created>
  <dcterms:modified xsi:type="dcterms:W3CDTF">2012-01-26T04:14:31Z</dcterms:modified>
</cp:coreProperties>
</file>