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avi" ContentType="video/avi"/>
  <Default Extension="vml" ContentType="application/vnd.openxmlformats-officedocument.vmlDrawing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</p:sldMasterIdLst>
  <p:notesMasterIdLst>
    <p:notesMasterId r:id="rId75"/>
  </p:notesMasterIdLst>
  <p:sldIdLst>
    <p:sldId id="310" r:id="rId2"/>
    <p:sldId id="261" r:id="rId3"/>
    <p:sldId id="257" r:id="rId4"/>
    <p:sldId id="258" r:id="rId5"/>
    <p:sldId id="260" r:id="rId6"/>
    <p:sldId id="262" r:id="rId7"/>
    <p:sldId id="366" r:id="rId8"/>
    <p:sldId id="367" r:id="rId9"/>
    <p:sldId id="311" r:id="rId10"/>
    <p:sldId id="365" r:id="rId11"/>
    <p:sldId id="263" r:id="rId12"/>
    <p:sldId id="364" r:id="rId13"/>
    <p:sldId id="313" r:id="rId14"/>
    <p:sldId id="314" r:id="rId15"/>
    <p:sldId id="315" r:id="rId16"/>
    <p:sldId id="316" r:id="rId17"/>
    <p:sldId id="317" r:id="rId18"/>
    <p:sldId id="318" r:id="rId19"/>
    <p:sldId id="369" r:id="rId20"/>
    <p:sldId id="368" r:id="rId21"/>
    <p:sldId id="370" r:id="rId22"/>
    <p:sldId id="319" r:id="rId23"/>
    <p:sldId id="320" r:id="rId24"/>
    <p:sldId id="372" r:id="rId25"/>
    <p:sldId id="371" r:id="rId26"/>
    <p:sldId id="374" r:id="rId27"/>
    <p:sldId id="373" r:id="rId28"/>
    <p:sldId id="321" r:id="rId29"/>
    <p:sldId id="375" r:id="rId30"/>
    <p:sldId id="322" r:id="rId31"/>
    <p:sldId id="323" r:id="rId32"/>
    <p:sldId id="324" r:id="rId33"/>
    <p:sldId id="325" r:id="rId34"/>
    <p:sldId id="326" r:id="rId35"/>
    <p:sldId id="327" r:id="rId36"/>
    <p:sldId id="328" r:id="rId37"/>
    <p:sldId id="329" r:id="rId38"/>
    <p:sldId id="330" r:id="rId39"/>
    <p:sldId id="331" r:id="rId40"/>
    <p:sldId id="332" r:id="rId41"/>
    <p:sldId id="333" r:id="rId42"/>
    <p:sldId id="334" r:id="rId43"/>
    <p:sldId id="335" r:id="rId44"/>
    <p:sldId id="336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76" r:id="rId53"/>
    <p:sldId id="377" r:id="rId54"/>
    <p:sldId id="344" r:id="rId55"/>
    <p:sldId id="378" r:id="rId56"/>
    <p:sldId id="346" r:id="rId57"/>
    <p:sldId id="347" r:id="rId58"/>
    <p:sldId id="348" r:id="rId59"/>
    <p:sldId id="349" r:id="rId60"/>
    <p:sldId id="350" r:id="rId61"/>
    <p:sldId id="351" r:id="rId62"/>
    <p:sldId id="352" r:id="rId63"/>
    <p:sldId id="353" r:id="rId64"/>
    <p:sldId id="354" r:id="rId65"/>
    <p:sldId id="355" r:id="rId66"/>
    <p:sldId id="356" r:id="rId67"/>
    <p:sldId id="357" r:id="rId68"/>
    <p:sldId id="379" r:id="rId69"/>
    <p:sldId id="358" r:id="rId70"/>
    <p:sldId id="360" r:id="rId71"/>
    <p:sldId id="380" r:id="rId72"/>
    <p:sldId id="359" r:id="rId73"/>
    <p:sldId id="362" r:id="rId7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50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30AA9-E407-40C6-8B3F-A2E9DF10AF92}" type="datetimeFigureOut">
              <a:rPr lang="en-US" smtClean="0"/>
              <a:pPr/>
              <a:t>1/14/2014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ADC8-A154-4345-8AC8-5A55011159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7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C7CC8C-55EE-43A3-BD02-8378549CCF01}" type="slidenum">
              <a:rPr lang="en-US"/>
              <a:pPr/>
              <a:t>9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AA1635-4A84-4BA9-95F2-18BEFD24E931}" type="slidenum">
              <a:rPr lang="en-US"/>
              <a:pPr/>
              <a:t>13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61B6C7-D088-4684-8617-8077B4B21E4A}" type="slidenum">
              <a:rPr lang="en-US"/>
              <a:pPr/>
              <a:t>14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C2E052-5969-4810-97FD-77FFBA010AA4}" type="slidenum">
              <a:rPr lang="en-US"/>
              <a:pPr/>
              <a:t>15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5BA7A5-A7DB-4A37-B149-C0D7CF573CA8}" type="slidenum">
              <a:rPr lang="en-US"/>
              <a:pPr/>
              <a:t>16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ADDDEF-AFC0-4CD2-8071-43C85027BCCA}" type="slidenum">
              <a:rPr lang="en-US"/>
              <a:pPr/>
              <a:t>17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B0E12E-D98F-4B4F-9806-2C1E2BC11339}" type="slidenum">
              <a:rPr lang="en-US"/>
              <a:pPr/>
              <a:t>18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585E9D-AEB3-455F-A24F-11B905565314}" type="slidenum">
              <a:rPr lang="en-US"/>
              <a:pPr/>
              <a:t>22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BDECD0-A577-4805-9D7F-C7E0B0BF9574}" type="slidenum">
              <a:rPr lang="en-US"/>
              <a:pPr/>
              <a:t>23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BDECD0-A577-4805-9D7F-C7E0B0BF9574}" type="slidenum">
              <a:rPr lang="en-US"/>
              <a:pPr/>
              <a:t>25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BDECD0-A577-4805-9D7F-C7E0B0BF9574}" type="slidenum">
              <a:rPr lang="en-US"/>
              <a:pPr/>
              <a:t>26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4A04DA-18DA-474F-8AB3-9F82425F97D4}" type="slidenum">
              <a:rPr lang="en-US"/>
              <a:pPr/>
              <a:t>28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009439-FA5F-4882-BE71-CE10CDFB53A1}" type="slidenum">
              <a:rPr lang="en-US"/>
              <a:pPr/>
              <a:t>30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E4E42-0651-4D3A-8D44-E8A380970A23}" type="slidenum">
              <a:rPr lang="en-US"/>
              <a:pPr/>
              <a:t>31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6B36D5-CD55-4D5B-9323-31CB55C85675}" type="slidenum">
              <a:rPr lang="en-US"/>
              <a:pPr/>
              <a:t>32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54AF85-3D4F-458E-986A-D877300594F8}" type="slidenum">
              <a:rPr lang="en-US"/>
              <a:pPr/>
              <a:t>33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07CFFF-6D87-4D20-8BC1-0FF991F988FC}" type="slidenum">
              <a:rPr lang="en-US"/>
              <a:pPr/>
              <a:t>34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2565BA-8C9C-4B68-8FEB-5CFE17A0A62E}" type="slidenum">
              <a:rPr lang="en-US"/>
              <a:pPr/>
              <a:t>35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97D2BD-6CC9-425C-967D-F40CE985C969}" type="slidenum">
              <a:rPr lang="en-US"/>
              <a:pPr/>
              <a:t>36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E6128A-240F-4E09-AB15-CD939069CD3E}" type="slidenum">
              <a:rPr lang="en-US"/>
              <a:pPr/>
              <a:t>37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EE55BA-BAEA-48AE-8A8E-9D597CF9617A}" type="slidenum">
              <a:rPr lang="en-US"/>
              <a:pPr/>
              <a:t>38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EE55BA-BAEA-48AE-8A8E-9D597CF9617A}" type="slidenum">
              <a:rPr lang="en-US"/>
              <a:pPr/>
              <a:t>39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EE55BA-BAEA-48AE-8A8E-9D597CF9617A}" type="slidenum">
              <a:rPr lang="en-US"/>
              <a:pPr/>
              <a:t>40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8DD223-4A40-4A99-96EF-9D07E97270DB}" type="slidenum">
              <a:rPr lang="en-US"/>
              <a:pPr/>
              <a:t>41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337A91-9721-4232-BCC9-DADFFAA8B223}" type="slidenum">
              <a:rPr lang="en-US"/>
              <a:pPr/>
              <a:t>42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CC5809-7275-453D-96B6-3260C9D98744}" type="slidenum">
              <a:rPr lang="en-US"/>
              <a:pPr/>
              <a:t>43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F913AD-E054-44A3-93F7-AA63E08A0AEE}" type="slidenum">
              <a:rPr lang="en-US"/>
              <a:pPr/>
              <a:t>44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17365-E4F6-4745-A8E8-46035FEE1A4D}" type="slidenum">
              <a:rPr lang="en-US"/>
              <a:pPr/>
              <a:t>45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AE22AB-9B22-4AE7-B3A3-2EAC7E6EF6F3}" type="slidenum">
              <a:rPr lang="en-US"/>
              <a:pPr/>
              <a:t>46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63F26C-D4DD-4DFB-994B-7657C846558C}" type="slidenum">
              <a:rPr lang="en-US"/>
              <a:pPr/>
              <a:t>47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39A15-C192-4A90-AA95-14F92A84C6BD}" type="slidenum">
              <a:rPr lang="en-US"/>
              <a:pPr/>
              <a:t>48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43A99A-DF14-4529-95FE-CBD1AFE87970}" type="slidenum">
              <a:rPr lang="en-US"/>
              <a:pPr/>
              <a:t>49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164C38-0307-487C-88F2-DDA2F2CCC975}" type="slidenum">
              <a:rPr lang="en-US"/>
              <a:pPr/>
              <a:t>50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1F4CD4-F082-4F12-9B1C-C6E08869F8AB}" type="slidenum">
              <a:rPr lang="en-US"/>
              <a:pPr/>
              <a:t>51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DAC26F-AAD4-46C4-98EE-40E24BDE72E6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DAC26F-AAD4-46C4-98EE-40E24BDE72E6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95C5E5-F854-4586-A75A-9B1F7BD7209F}" type="slidenum">
              <a:rPr lang="en-US"/>
              <a:pPr/>
              <a:t>54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60681A-E31C-49F4-BEF6-C5BD0D333C50}" type="slidenum">
              <a:rPr lang="en-US"/>
              <a:pPr/>
              <a:t>56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A30DD9-4A1F-4123-8A01-61D9AC477A87}" type="slidenum">
              <a:rPr lang="en-US"/>
              <a:pPr/>
              <a:t>57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EED7A0-A39D-4992-A07E-3954103730D6}" type="slidenum">
              <a:rPr lang="en-US"/>
              <a:pPr/>
              <a:t>58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4FDB2-AEBD-4FBA-8968-EF1AC5E91F45}" type="slidenum">
              <a:rPr lang="en-US"/>
              <a:pPr/>
              <a:t>59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61B657-AAE7-46E7-8537-501720F336F6}" type="slidenum">
              <a:rPr lang="en-US"/>
              <a:pPr/>
              <a:t>60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Why would this be useful?  Main reason is focus.  Also enables “smart” cropping.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55F340-F419-4C9F-9695-8F8FDAA9FA31}" type="slidenum">
              <a:rPr lang="en-US"/>
              <a:pPr/>
              <a:t>61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0AB34-EEA5-4AFE-A433-FC8E5F4A0382}" type="slidenum">
              <a:rPr lang="en-US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08E628-80B9-450B-AACF-15FD56434471}" type="slidenum">
              <a:rPr lang="en-US"/>
              <a:pPr/>
              <a:t>63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DD66FD-4FB7-490C-A01B-7E6A273CEA31}" type="slidenum">
              <a:rPr lang="en-US"/>
              <a:pPr/>
              <a:t>64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CCF085-A505-4A56-9E2C-1834B0D8DE65}" type="slidenum">
              <a:rPr lang="en-US"/>
              <a:pPr/>
              <a:t>65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05ECC5-7DBA-4FD6-B5B4-4FAD1B2967AC}" type="slidenum">
              <a:rPr lang="en-US"/>
              <a:pPr/>
              <a:t>66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2625"/>
            <a:ext cx="4549775" cy="3413125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992" y="4324048"/>
            <a:ext cx="5048250" cy="4171346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A49BA6-85FB-460F-9B04-5C5320B1B693}" type="slidenum">
              <a:rPr lang="en-US"/>
              <a:pPr/>
              <a:t>67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ADC659-3D08-4607-AEDC-B9DF2D264630}" type="slidenum">
              <a:rPr lang="en-US"/>
              <a:pPr/>
              <a:t>68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ADC659-3D08-4607-AEDC-B9DF2D264630}" type="slidenum">
              <a:rPr lang="en-US"/>
              <a:pPr/>
              <a:t>69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AE740C-837C-41DB-8C10-899CEE42A25F}" type="slidenum">
              <a:rPr lang="en-US"/>
              <a:pPr/>
              <a:t>70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F42DA-776A-4FBF-8F0E-71F0E74307DB}" type="slidenum">
              <a:rPr lang="en-US"/>
              <a:pPr/>
              <a:t>71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F42DA-776A-4FBF-8F0E-71F0E74307DB}" type="slidenum">
              <a:rPr lang="en-US"/>
              <a:pPr/>
              <a:t>72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A0FB9D-12E7-4B95-AE69-B62AF90458A7}" type="slidenum">
              <a:rPr lang="en-US"/>
              <a:pPr/>
              <a:t>73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08FD60D-CE7D-4A26-B35A-485B52C2F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B7B77D3-F2D5-4F75-AF23-E24424D4A3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88EFF08-650D-4AEF-B8FF-AC4D23928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5BBF1-B855-490B-B8C8-4AC11BFDED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054F4-088E-4986-AE85-B303D4B7F1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6867166-9A5A-4DD8-99B3-5E432EB414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60023-F52D-4539-88E0-52EC1D9FFC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380640C-1FFE-428A-AF99-3D6C1847A3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B6B48F5-4F85-4625-B807-BC59729434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C405C-81D0-4321-8BF5-BDB3130506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0302-2AF7-4D68-93BC-51F4D64C74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790AE1-4D09-49CA-9C87-BD34576738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uthuli.cs.uiuc.edu/~daf/CV2E-site/cv2eindex.html" TargetMode="External"/><Relationship Id="rId2" Type="http://schemas.openxmlformats.org/officeDocument/2006/relationships/hyperlink" Target="http://szeliski.org/Boo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w3.org/rishida/photos/html/slides/0311-beijing1_031111_035240+8_beijing_e031124.jpg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w3.org/rishida/photos/html/slides/0311-beijing1_031111_035240+8_beijing_e031124.jpg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w3.org/rishida/photos/html/slides/0311-beijing1_031111_035240+8_beijing_e031124.jpg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w3.org/rishida/photos/html/slides/0311-beijing1_031111_035240+8_beijing_e031124.jpg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18" Type="http://schemas.openxmlformats.org/officeDocument/2006/relationships/image" Target="../media/image3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pn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5" Type="http://schemas.openxmlformats.org/officeDocument/2006/relationships/image" Target="../media/image4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9.png"/><Relationship Id="rId5" Type="http://schemas.openxmlformats.org/officeDocument/2006/relationships/image" Target="../media/image6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teaching\11_spring_comp_vis\lectures\videos\blur.avi" TargetMode="External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teaching\11_spring_comp_vis\lectures\videos\highres.avi" TargetMode="External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://sudokugrab.blogspot.com/" TargetMode="External"/><Relationship Id="rId3" Type="http://schemas.openxmlformats.org/officeDocument/2006/relationships/hyperlink" Target="yann.lecun.com" TargetMode="External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hyperlink" Target="http://en.wikipedia.org/wiki/Automatic_number_plate_recognition" TargetMode="External"/><Relationship Id="rId4" Type="http://schemas.openxmlformats.org/officeDocument/2006/relationships/image" Target="../media/image85.png"/><Relationship Id="rId9" Type="http://schemas.openxmlformats.org/officeDocument/2006/relationships/image" Target="../media/image88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ensiblevision.com/" TargetMode="Externa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l.cam.ac.uk/~jgd1000/afghan.html" TargetMode="Externa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7.png"/><Relationship Id="rId7" Type="http://schemas.openxmlformats.org/officeDocument/2006/relationships/hyperlink" Target="http://research.nokia.com/researchteams/vcui/index.html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foworld.com/article/07/04/24/HNnokiasiliconvalley_1.html" TargetMode="External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onystyle.com/webapp/wcs/stores/servlet/ProductDisplay?catalogId=10551&amp;storeId=10151&amp;productId=8198552921665200469&amp;langId=-1" TargetMode="External"/><Relationship Id="rId4" Type="http://schemas.openxmlformats.org/officeDocument/2006/relationships/image" Target="../media/image103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icasa.google.com/" TargetMode="External"/><Relationship Id="rId5" Type="http://schemas.openxmlformats.org/officeDocument/2006/relationships/image" Target="../media/image105.png"/><Relationship Id="rId4" Type="http://schemas.openxmlformats.org/officeDocument/2006/relationships/hyperlink" Target="http://www.apple.com/ilife/iphoto/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bileye.com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synth.net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arsrovers.jpl.nasa.gov/gallery/images.html" TargetMode="External"/><Relationship Id="rId4" Type="http://schemas.openxmlformats.org/officeDocument/2006/relationships/hyperlink" Target="http://www.ri.cmu.edu/pubs/pub_5719.html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bc.ca/spider/lowe/vision.html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gif"/><Relationship Id="rId4" Type="http://schemas.openxmlformats.org/officeDocument/2006/relationships/image" Target="../media/image1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image" Target="../media/image124.png"/><Relationship Id="rId7" Type="http://schemas.openxmlformats.org/officeDocument/2006/relationships/image" Target="../media/image128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13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IBMResearchDaily\Personal\Stevens\Teaching\CS558--Computer%20Vision\Lecture%20I%20--%20Introduction\Boy.wmv" TargetMode="Externa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CS558 Computer Vision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81200" y="1676400"/>
            <a:ext cx="70104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Prof. Gang Hua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Associate Professor of Computer Science</a:t>
            </a:r>
          </a:p>
          <a:p>
            <a:pPr lvl="1"/>
            <a:r>
              <a:rPr lang="en-US" dirty="0" smtClean="0"/>
              <a:t>Stevens Institute of Technology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Research Staff Member  (07/2010—08/201</a:t>
            </a:r>
            <a:r>
              <a:rPr lang="en-US" altLang="zh-CN" dirty="0" smtClean="0"/>
              <a:t>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IBM T J. Watson Research Center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Senior Researcher (08/20</a:t>
            </a:r>
            <a:r>
              <a:rPr lang="en-US" altLang="zh-CN" dirty="0" smtClean="0"/>
              <a:t>09</a:t>
            </a:r>
            <a:r>
              <a:rPr lang="en-US" dirty="0" smtClean="0"/>
              <a:t>—0</a:t>
            </a:r>
            <a:r>
              <a:rPr lang="en-US" altLang="zh-CN" dirty="0" smtClean="0"/>
              <a:t>7</a:t>
            </a:r>
            <a:r>
              <a:rPr lang="en-US" dirty="0" smtClean="0"/>
              <a:t>/2010)</a:t>
            </a:r>
          </a:p>
          <a:p>
            <a:pPr lvl="1"/>
            <a:r>
              <a:rPr lang="en-US" dirty="0" smtClean="0"/>
              <a:t>Nokia Research Center Hollywood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Scientist (07/2006—08/2009)</a:t>
            </a:r>
          </a:p>
          <a:p>
            <a:pPr lvl="1"/>
            <a:r>
              <a:rPr lang="en-US" dirty="0" smtClean="0"/>
              <a:t>Microsoft Live Labs Research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Ph.D. in ECE, Northwestern University, 06/2006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1359232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00600" y="1371600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 smtClean="0">
                <a:latin typeface="楷体" pitchFamily="49" charset="-122"/>
                <a:ea typeface="楷体" pitchFamily="49" charset="-122"/>
              </a:rPr>
              <a:t>华刚</a:t>
            </a:r>
            <a:endParaRPr lang="en-US" sz="48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Information (1)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00200"/>
            <a:ext cx="8686800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 smtClean="0"/>
              <a:t>CS558</a:t>
            </a:r>
            <a:r>
              <a:rPr lang="en-US" dirty="0" smtClean="0"/>
              <a:t> Computer Vision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Term</a:t>
            </a:r>
            <a:r>
              <a:rPr lang="en-US" dirty="0"/>
              <a:t>: </a:t>
            </a:r>
            <a:r>
              <a:rPr lang="en-US" dirty="0" smtClean="0"/>
              <a:t>Spring </a:t>
            </a:r>
            <a:r>
              <a:rPr lang="en-US" dirty="0" smtClean="0"/>
              <a:t>2014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Instructor</a:t>
            </a:r>
            <a:r>
              <a:rPr lang="en-US" dirty="0"/>
              <a:t>: Prof. Gang Hua</a:t>
            </a:r>
          </a:p>
          <a:p>
            <a:pPr>
              <a:lnSpc>
                <a:spcPct val="110000"/>
              </a:lnSpc>
            </a:pPr>
            <a:r>
              <a:rPr lang="en-US" b="1" dirty="0"/>
              <a:t>Class time</a:t>
            </a:r>
            <a:r>
              <a:rPr lang="en-US" dirty="0"/>
              <a:t>: </a:t>
            </a:r>
            <a:r>
              <a:rPr lang="en-US" dirty="0" smtClean="0"/>
              <a:t>Wednesday 6:15pm—8:40pm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Location</a:t>
            </a:r>
            <a:r>
              <a:rPr lang="en-US" dirty="0"/>
              <a:t>: </a:t>
            </a:r>
            <a:r>
              <a:rPr lang="en-US" dirty="0" err="1" smtClean="0"/>
              <a:t>Babbio</a:t>
            </a:r>
            <a:r>
              <a:rPr lang="en-US" dirty="0" smtClean="0"/>
              <a:t> Center </a:t>
            </a:r>
            <a:r>
              <a:rPr lang="en-US" dirty="0" smtClean="0"/>
              <a:t>320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Office Hour</a:t>
            </a:r>
            <a:r>
              <a:rPr lang="en-US" dirty="0"/>
              <a:t>: </a:t>
            </a:r>
            <a:r>
              <a:rPr lang="en-US" dirty="0" smtClean="0"/>
              <a:t>Wednesday 4:00pm—5:00pm </a:t>
            </a:r>
            <a:r>
              <a:rPr lang="en-US" dirty="0"/>
              <a:t>by </a:t>
            </a:r>
            <a:r>
              <a:rPr lang="en-US" dirty="0" smtClean="0"/>
              <a:t>appointment</a:t>
            </a:r>
          </a:p>
          <a:p>
            <a:pPr>
              <a:lnSpc>
                <a:spcPct val="110000"/>
              </a:lnSpc>
            </a:pPr>
            <a:r>
              <a:rPr lang="en-US" b="1" dirty="0" smtClean="0"/>
              <a:t>Office</a:t>
            </a:r>
            <a:r>
              <a:rPr lang="en-US" dirty="0" smtClean="0"/>
              <a:t>: </a:t>
            </a:r>
            <a:r>
              <a:rPr lang="en-US" dirty="0" err="1" smtClean="0"/>
              <a:t>Lieb</a:t>
            </a:r>
            <a:r>
              <a:rPr lang="en-US" dirty="0" smtClean="0"/>
              <a:t>/Room305</a:t>
            </a:r>
          </a:p>
          <a:p>
            <a:pPr>
              <a:lnSpc>
                <a:spcPct val="110000"/>
              </a:lnSpc>
            </a:pPr>
            <a:r>
              <a:rPr lang="en-US" b="1" dirty="0" smtClean="0"/>
              <a:t>Course </a:t>
            </a:r>
            <a:r>
              <a:rPr lang="en-US" b="1" dirty="0" smtClean="0"/>
              <a:t>Assistant</a:t>
            </a:r>
            <a:r>
              <a:rPr lang="en-US" dirty="0" smtClean="0"/>
              <a:t>: </a:t>
            </a:r>
            <a:r>
              <a:rPr lang="en-US" dirty="0" smtClean="0"/>
              <a:t>Benjamin </a:t>
            </a:r>
            <a:r>
              <a:rPr lang="en-US" dirty="0" err="1" smtClean="0"/>
              <a:t>Abruzzo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b="1" dirty="0" smtClean="0"/>
              <a:t>Course Website</a:t>
            </a:r>
            <a:r>
              <a:rPr lang="en-US" dirty="0" smtClean="0"/>
              <a:t>: </a:t>
            </a:r>
            <a:r>
              <a:rPr lang="en-US" sz="1800" dirty="0"/>
              <a:t>http://www.cs.stevens.edu/~ghua/ghweb/Teaching/CS558Spring2014.htm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Information (2)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39240"/>
            <a:ext cx="8534400" cy="493776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Text Book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Richard </a:t>
            </a:r>
            <a:r>
              <a:rPr lang="en-US" dirty="0" err="1" smtClean="0"/>
              <a:t>Szeliski</a:t>
            </a:r>
            <a:r>
              <a:rPr lang="en-US" dirty="0" smtClean="0"/>
              <a:t>, "</a:t>
            </a:r>
            <a:r>
              <a:rPr lang="en-US" dirty="0" smtClean="0">
                <a:hlinkClick r:id="rId2"/>
              </a:rPr>
              <a:t>Computer Vision: Algorithms and Applications</a:t>
            </a:r>
            <a:r>
              <a:rPr lang="en-US" dirty="0" smtClean="0"/>
              <a:t>", </a:t>
            </a:r>
            <a:r>
              <a:rPr lang="en-US" i="1" dirty="0" smtClean="0"/>
              <a:t>Springer, </a:t>
            </a:r>
            <a:r>
              <a:rPr lang="en-US" dirty="0" smtClean="0"/>
              <a:t>(Required) </a:t>
            </a:r>
          </a:p>
          <a:p>
            <a:pPr lvl="1"/>
            <a:r>
              <a:rPr lang="en-US" dirty="0" smtClean="0"/>
              <a:t>PDF downloadable version at </a:t>
            </a:r>
            <a:r>
              <a:rPr lang="en-US" dirty="0" smtClean="0">
                <a:hlinkClick r:id="rId2"/>
              </a:rPr>
              <a:t>http://szeliski.org/Book</a:t>
            </a:r>
            <a:r>
              <a:rPr lang="en-US" dirty="0" smtClean="0"/>
              <a:t> )</a:t>
            </a:r>
          </a:p>
          <a:p>
            <a:r>
              <a:rPr lang="en-US" dirty="0" smtClean="0"/>
              <a:t>Recommended Reading</a:t>
            </a:r>
          </a:p>
          <a:p>
            <a:pPr lvl="1"/>
            <a:r>
              <a:rPr lang="en-US" dirty="0" smtClean="0"/>
              <a:t>David Forsyth and Jean Ponce, "</a:t>
            </a:r>
            <a:r>
              <a:rPr lang="en-US" dirty="0" smtClean="0">
                <a:hlinkClick r:id="rId3"/>
              </a:rPr>
              <a:t>Computer Vision: A Modern Approach</a:t>
            </a:r>
            <a:r>
              <a:rPr lang="en-US" dirty="0" smtClean="0"/>
              <a:t>", </a:t>
            </a:r>
            <a:r>
              <a:rPr lang="en-US" i="1" dirty="0" smtClean="0"/>
              <a:t>Second Edition</a:t>
            </a:r>
            <a:r>
              <a:rPr lang="en-US" dirty="0" smtClean="0"/>
              <a:t>, Prentice Hall, 2011.</a:t>
            </a:r>
          </a:p>
          <a:p>
            <a:r>
              <a:rPr lang="en-US" b="1" dirty="0" smtClean="0"/>
              <a:t>Grading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Class participation: 10%</a:t>
            </a:r>
          </a:p>
          <a:p>
            <a:pPr lvl="1"/>
            <a:r>
              <a:rPr lang="en-US" dirty="0" smtClean="0"/>
              <a:t>Two written homework: 5% x 2= 10%</a:t>
            </a:r>
          </a:p>
          <a:p>
            <a:pPr lvl="1"/>
            <a:r>
              <a:rPr lang="en-US" dirty="0" smtClean="0"/>
              <a:t>4 course project: </a:t>
            </a:r>
          </a:p>
          <a:p>
            <a:pPr lvl="2"/>
            <a:r>
              <a:rPr lang="en-US" dirty="0" smtClean="0"/>
              <a:t>Project #0(5%), Project #1(10%), Project #2 (10%), Project #3 (15%)</a:t>
            </a:r>
          </a:p>
          <a:p>
            <a:pPr lvl="1"/>
            <a:r>
              <a:rPr lang="en-US" dirty="0" smtClean="0"/>
              <a:t>Final Project &amp; Presentation: (10% competition, 5% presentation, 25% final report)</a:t>
            </a:r>
          </a:p>
          <a:p>
            <a:pPr lvl="1"/>
            <a:r>
              <a:rPr lang="en-US" dirty="0" smtClean="0"/>
              <a:t>Final grade: A-- 90% to 100%; B--80% to 89%; C-- 70% to 79%; D--60% to 69%; F -- &lt; 60% 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6237"/>
            <a:ext cx="8534400" cy="4526280"/>
          </a:xfrm>
        </p:spPr>
        <p:txBody>
          <a:bodyPr>
            <a:normAutofit/>
          </a:bodyPr>
          <a:lstStyle/>
          <a:p>
            <a:r>
              <a:rPr lang="en-US" b="1" dirty="0" smtClean="0"/>
              <a:t>Need to be absent from class?</a:t>
            </a:r>
          </a:p>
          <a:p>
            <a:pPr lvl="1"/>
            <a:r>
              <a:rPr lang="en-US" dirty="0" smtClean="0"/>
              <a:t>1 point per class: please send notification and justification at least 2 days before the class</a:t>
            </a:r>
          </a:p>
          <a:p>
            <a:r>
              <a:rPr lang="en-US" b="1" dirty="0" smtClean="0"/>
              <a:t>Late submission of homework?</a:t>
            </a:r>
            <a:endParaRPr lang="en-US" dirty="0" smtClean="0"/>
          </a:p>
          <a:p>
            <a:pPr lvl="1"/>
            <a:r>
              <a:rPr lang="en-US" dirty="0" smtClean="0"/>
              <a:t>The maximum grade you can get from your late homework decreases 50% per day</a:t>
            </a:r>
            <a:endParaRPr lang="en-US" b="1" dirty="0" smtClean="0"/>
          </a:p>
          <a:p>
            <a:r>
              <a:rPr lang="en-US" b="1" dirty="0" smtClean="0"/>
              <a:t>Zero tolerance on plagiarism</a:t>
            </a:r>
            <a:r>
              <a:rPr lang="en-US" dirty="0" smtClean="0"/>
              <a:t>!!</a:t>
            </a:r>
          </a:p>
          <a:p>
            <a:pPr lvl="1"/>
            <a:r>
              <a:rPr lang="en-US" dirty="0" smtClean="0"/>
              <a:t>The first time you receive zero grade for the assignment </a:t>
            </a:r>
          </a:p>
          <a:p>
            <a:pPr lvl="1"/>
            <a:r>
              <a:rPr lang="en-US" dirty="0" smtClean="0"/>
              <a:t>The second time you get “F” in your final grade</a:t>
            </a:r>
          </a:p>
          <a:p>
            <a:pPr lvl="1"/>
            <a:r>
              <a:rPr lang="en-US" dirty="0" smtClean="0"/>
              <a:t>Refer to Stevens honor system for your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1"/>
            <a:ext cx="8693834" cy="22098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Lecture I: Introduction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Computer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What is computer vision?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Why should we care about it?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Why is it challenging?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What are the real-world applications?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What are the goals of this class?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Computer Vision?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Computer vision: </a:t>
            </a:r>
            <a:br>
              <a:rPr lang="en-US" dirty="0" smtClean="0"/>
            </a:br>
            <a:r>
              <a:rPr lang="en-US" dirty="0" smtClean="0"/>
              <a:t>To make sense from pixels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8944" y="1828800"/>
            <a:ext cx="385500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600200" y="4267200"/>
            <a:ext cx="194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What we see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181600" y="4267200"/>
            <a:ext cx="3233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0" dirty="0">
                <a:solidFill>
                  <a:schemeClr val="bg1"/>
                </a:solidFill>
              </a:rPr>
              <a:t>What a computer sees</a:t>
            </a:r>
          </a:p>
        </p:txBody>
      </p:sp>
      <p:pic>
        <p:nvPicPr>
          <p:cNvPr id="39938" name="Picture 2" descr="http://evelyngarone.files.wordpress.com/2011/10/occupy_wall_street_union_thg_111007_w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828800"/>
            <a:ext cx="4199466" cy="2362200"/>
          </a:xfrm>
          <a:prstGeom prst="rect">
            <a:avLst/>
          </a:prstGeom>
          <a:noFill/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990600" y="51054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i="1" dirty="0" smtClean="0"/>
              <a:t>A picture</a:t>
            </a:r>
            <a:r>
              <a:rPr lang="en-US" sz="3600" dirty="0" smtClean="0"/>
              <a:t> is </a:t>
            </a:r>
            <a:r>
              <a:rPr lang="en-US" sz="3600" i="1" dirty="0" smtClean="0"/>
              <a:t>worth a thousand words!!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vs.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229600" cy="4114800"/>
          </a:xfrm>
        </p:spPr>
        <p:txBody>
          <a:bodyPr/>
          <a:lstStyle/>
          <a:p>
            <a:r>
              <a:rPr lang="en-US" dirty="0" smtClean="0"/>
              <a:t>Graphics: from models to images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Vision: from images to models</a:t>
            </a:r>
          </a:p>
        </p:txBody>
      </p:sp>
      <p:pic>
        <p:nvPicPr>
          <p:cNvPr id="61442" name="Picture 2" descr="http://www.oncyprus.com/media/ems/biz/sites/16928/files/car_radia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438400"/>
            <a:ext cx="1910107" cy="1066800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>
            <a:off x="3622167" y="2752725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44" name="Picture 4" descr="http://askmeany.com/wp-content/uploads/2009/11/rolls-royce-ghostaskmea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00600" y="2421439"/>
            <a:ext cx="1905000" cy="1159961"/>
          </a:xfrm>
          <a:prstGeom prst="rect">
            <a:avLst/>
          </a:prstGeom>
          <a:noFill/>
        </p:spPr>
      </p:pic>
      <p:pic>
        <p:nvPicPr>
          <p:cNvPr id="7" name="Picture 4" descr="http://askmeany.com/wp-content/uploads/2009/11/rolls-royce-ghostaskmea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524000" y="4267200"/>
            <a:ext cx="1905000" cy="1159961"/>
          </a:xfrm>
          <a:prstGeom prst="rect">
            <a:avLst/>
          </a:prstGeom>
          <a:noFill/>
        </p:spPr>
      </p:pic>
      <p:pic>
        <p:nvPicPr>
          <p:cNvPr id="8" name="Picture 2" descr="http://www.oncyprus.com/media/ems/biz/sites/16928/files/car_radiat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2171" y="4248150"/>
            <a:ext cx="2182979" cy="1219200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3657600" y="4648200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computer vision?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598612"/>
            <a:ext cx="8534400" cy="3811588"/>
          </a:xfrm>
        </p:spPr>
        <p:txBody>
          <a:bodyPr>
            <a:normAutofit/>
          </a:bodyPr>
          <a:lstStyle/>
          <a:p>
            <a:r>
              <a:rPr lang="en-US" b="1" dirty="0" smtClean="0"/>
              <a:t>Computer vision</a:t>
            </a:r>
            <a:r>
              <a:rPr lang="en-US" dirty="0" smtClean="0"/>
              <a:t> is a field that includes methods for acquiring, processing, analyzing, and understanding images and, in general, high-dimensional data from the real world in order to produce numerical or symbolic </a:t>
            </a:r>
            <a:r>
              <a:rPr lang="en-US" dirty="0"/>
              <a:t>information, e.g., in the forms of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"Acquiring" : Image formation</a:t>
            </a:r>
          </a:p>
          <a:p>
            <a:pPr lvl="1"/>
            <a:r>
              <a:rPr lang="en-US" sz="1800" dirty="0" smtClean="0"/>
              <a:t>Cameras, Geometric camera models, Calibration, Radiometry, Color</a:t>
            </a:r>
          </a:p>
          <a:p>
            <a:endParaRPr lang="en-US" sz="2400" dirty="0" smtClean="0"/>
          </a:p>
          <a:p>
            <a:r>
              <a:rPr lang="en-US" sz="2400" dirty="0" smtClean="0"/>
              <a:t>"Processing" : Low-level vision</a:t>
            </a:r>
          </a:p>
          <a:p>
            <a:pPr lvl="1"/>
            <a:r>
              <a:rPr lang="en-US" sz="1800" dirty="0" smtClean="0"/>
              <a:t>Linear filters, Edge detection, Texture, Geometry of multiple views.</a:t>
            </a:r>
          </a:p>
          <a:p>
            <a:endParaRPr lang="en-US" sz="2400" dirty="0" smtClean="0"/>
          </a:p>
          <a:p>
            <a:r>
              <a:rPr lang="en-US" sz="2400" dirty="0" smtClean="0"/>
              <a:t>"Analyzing": Mid-level vision</a:t>
            </a:r>
          </a:p>
          <a:p>
            <a:pPr lvl="1"/>
            <a:r>
              <a:rPr lang="en-US" sz="1800" dirty="0" smtClean="0"/>
              <a:t>Motion, Segmentation, and Tracking</a:t>
            </a:r>
          </a:p>
          <a:p>
            <a:endParaRPr lang="en-US" sz="2400" dirty="0" smtClean="0"/>
          </a:p>
          <a:p>
            <a:r>
              <a:rPr lang="en-US" sz="2400" dirty="0" smtClean="0"/>
              <a:t>"Understanding": High level vision</a:t>
            </a:r>
          </a:p>
          <a:p>
            <a:pPr lvl="1"/>
            <a:r>
              <a:rPr lang="en-US" sz="1800" dirty="0" smtClean="0"/>
              <a:t>Model-based vision, Pose estimation, Appearance-based vision, Generic Object Recognition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 smtClean="0"/>
              <a:t>What to sense from images?</a:t>
            </a:r>
          </a:p>
        </p:txBody>
      </p:sp>
      <p:sp>
        <p:nvSpPr>
          <p:cNvPr id="934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828800"/>
            <a:ext cx="8458200" cy="4343400"/>
          </a:xfrm>
        </p:spPr>
        <p:txBody>
          <a:bodyPr/>
          <a:lstStyle/>
          <a:p>
            <a:pPr eaLnBrk="1" hangingPunct="1"/>
            <a:r>
              <a:rPr lang="en-US" dirty="0" smtClean="0"/>
              <a:t>Structure -- 3D geometry</a:t>
            </a:r>
          </a:p>
          <a:p>
            <a:pPr lvl="1"/>
            <a:r>
              <a:rPr lang="en-US" dirty="0" smtClean="0"/>
              <a:t>Vision </a:t>
            </a:r>
            <a:r>
              <a:rPr lang="en-US" dirty="0"/>
              <a:t>for measurement</a:t>
            </a:r>
          </a:p>
          <a:p>
            <a:pPr lvl="1"/>
            <a:r>
              <a:rPr lang="en-US" dirty="0" smtClean="0"/>
              <a:t>Image based modeling</a:t>
            </a:r>
          </a:p>
          <a:p>
            <a:pPr lvl="1"/>
            <a:endParaRPr lang="en-US" dirty="0" smtClean="0"/>
          </a:p>
          <a:p>
            <a:pPr eaLnBrk="1" hangingPunct="1"/>
            <a:r>
              <a:rPr lang="en-US" dirty="0" smtClean="0"/>
              <a:t>Semantics: who, what, where</a:t>
            </a:r>
          </a:p>
          <a:p>
            <a:pPr lvl="1"/>
            <a:r>
              <a:rPr lang="en-US" dirty="0" smtClean="0"/>
              <a:t>Who: Human sensing, e.g., human recognition</a:t>
            </a:r>
          </a:p>
          <a:p>
            <a:pPr lvl="1"/>
            <a:r>
              <a:rPr lang="en-US" dirty="0" smtClean="0"/>
              <a:t>What: Object/scene/action/event recognition</a:t>
            </a:r>
          </a:p>
          <a:p>
            <a:pPr lvl="1"/>
            <a:r>
              <a:rPr lang="en-US" dirty="0" smtClean="0"/>
              <a:t>Where: location recognition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49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Vision for measurement</a:t>
            </a:r>
          </a:p>
        </p:txBody>
      </p:sp>
      <p:pic>
        <p:nvPicPr>
          <p:cNvPr id="1024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8288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1981200"/>
            <a:ext cx="2314575" cy="1905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4257675"/>
            <a:ext cx="1466850" cy="1905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024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9762" y="1828800"/>
            <a:ext cx="29162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4"/>
          <p:cNvPicPr>
            <a:picLocks noChangeAspect="1" noChangeArrowheads="1"/>
          </p:cNvPicPr>
          <p:nvPr/>
        </p:nvPicPr>
        <p:blipFill>
          <a:blip r:embed="rId7" cstate="print"/>
          <a:srcRect b="49139"/>
          <a:stretch>
            <a:fillRect/>
          </a:stretch>
        </p:blipFill>
        <p:spPr bwMode="auto">
          <a:xfrm>
            <a:off x="304800" y="4217988"/>
            <a:ext cx="2286000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Text Box 17"/>
          <p:cNvSpPr txBox="1">
            <a:spLocks noChangeArrowheads="1"/>
          </p:cNvSpPr>
          <p:nvPr/>
        </p:nvSpPr>
        <p:spPr bwMode="auto">
          <a:xfrm>
            <a:off x="685800" y="1521023"/>
            <a:ext cx="1497526" cy="3077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>
                <a:solidFill>
                  <a:schemeClr val="bg1"/>
                </a:solidFill>
              </a:rPr>
              <a:t>Real-time stereo</a:t>
            </a:r>
          </a:p>
        </p:txBody>
      </p:sp>
      <p:sp>
        <p:nvSpPr>
          <p:cNvPr id="10249" name="Text Box 18"/>
          <p:cNvSpPr txBox="1">
            <a:spLocks noChangeArrowheads="1"/>
          </p:cNvSpPr>
          <p:nvPr/>
        </p:nvSpPr>
        <p:spPr bwMode="auto">
          <a:xfrm>
            <a:off x="3124200" y="1490246"/>
            <a:ext cx="28956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0" dirty="0">
                <a:solidFill>
                  <a:schemeClr val="bg1"/>
                </a:solidFill>
              </a:rPr>
              <a:t>Structure from motion</a:t>
            </a:r>
          </a:p>
        </p:txBody>
      </p:sp>
      <p:sp>
        <p:nvSpPr>
          <p:cNvPr id="10250" name="AutoShape 20"/>
          <p:cNvSpPr>
            <a:spLocks noChangeArrowheads="1"/>
          </p:cNvSpPr>
          <p:nvPr/>
        </p:nvSpPr>
        <p:spPr bwMode="auto">
          <a:xfrm>
            <a:off x="7210425" y="39243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Text Box 21"/>
          <p:cNvSpPr txBox="1">
            <a:spLocks noChangeArrowheads="1"/>
          </p:cNvSpPr>
          <p:nvPr/>
        </p:nvSpPr>
        <p:spPr bwMode="auto">
          <a:xfrm>
            <a:off x="609600" y="3657600"/>
            <a:ext cx="1639936" cy="3077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>
                <a:solidFill>
                  <a:schemeClr val="bg1"/>
                </a:solidFill>
              </a:rPr>
              <a:t>NASA Mars Rover</a:t>
            </a:r>
          </a:p>
        </p:txBody>
      </p:sp>
      <p:sp>
        <p:nvSpPr>
          <p:cNvPr id="10252" name="Text Box 22"/>
          <p:cNvSpPr txBox="1">
            <a:spLocks noChangeArrowheads="1"/>
          </p:cNvSpPr>
          <p:nvPr/>
        </p:nvSpPr>
        <p:spPr bwMode="auto">
          <a:xfrm>
            <a:off x="1981200" y="6096000"/>
            <a:ext cx="1676400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0" dirty="0" err="1">
                <a:solidFill>
                  <a:schemeClr val="bg1"/>
                </a:solidFill>
              </a:rPr>
              <a:t>Pollefeys</a:t>
            </a:r>
            <a:r>
              <a:rPr lang="en-US" b="0" dirty="0">
                <a:solidFill>
                  <a:schemeClr val="bg1"/>
                </a:solidFill>
              </a:rPr>
              <a:t> et al.</a:t>
            </a:r>
          </a:p>
        </p:txBody>
      </p:sp>
      <p:sp>
        <p:nvSpPr>
          <p:cNvPr id="10253" name="Text Box 24"/>
          <p:cNvSpPr txBox="1">
            <a:spLocks noChangeArrowheads="1"/>
          </p:cNvSpPr>
          <p:nvPr/>
        </p:nvSpPr>
        <p:spPr bwMode="auto">
          <a:xfrm>
            <a:off x="6324600" y="1447800"/>
            <a:ext cx="2286000" cy="5232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0" dirty="0">
                <a:solidFill>
                  <a:schemeClr val="bg1"/>
                </a:solidFill>
              </a:rPr>
              <a:t>Reconstruction from</a:t>
            </a:r>
            <a:br>
              <a:rPr lang="en-US" sz="1400" b="0" dirty="0">
                <a:solidFill>
                  <a:schemeClr val="bg1"/>
                </a:solidFill>
              </a:rPr>
            </a:br>
            <a:r>
              <a:rPr lang="en-US" sz="1400" b="0" dirty="0">
                <a:solidFill>
                  <a:schemeClr val="bg1"/>
                </a:solidFill>
              </a:rPr>
              <a:t>Internet photo collections</a:t>
            </a:r>
          </a:p>
        </p:txBody>
      </p:sp>
      <p:sp>
        <p:nvSpPr>
          <p:cNvPr id="10254" name="Text Box 25"/>
          <p:cNvSpPr txBox="1">
            <a:spLocks noChangeArrowheads="1"/>
          </p:cNvSpPr>
          <p:nvPr/>
        </p:nvSpPr>
        <p:spPr bwMode="auto">
          <a:xfrm>
            <a:off x="6705600" y="6134100"/>
            <a:ext cx="1122363" cy="2746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dirty="0" err="1">
                <a:solidFill>
                  <a:schemeClr val="bg1"/>
                </a:solidFill>
              </a:rPr>
              <a:t>Goesele</a:t>
            </a:r>
            <a:r>
              <a:rPr lang="en-US" b="0" dirty="0">
                <a:solidFill>
                  <a:schemeClr val="bg1"/>
                </a:solidFill>
              </a:rPr>
              <a:t> et al.</a:t>
            </a: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7481887" y="6628626"/>
            <a:ext cx="1676400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85768" y="253425"/>
            <a:ext cx="76486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2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Vision </a:t>
            </a:r>
            <a:r>
              <a:rPr lang="en-US" sz="32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for sensing semantic information</a:t>
            </a:r>
            <a:endParaRPr lang="en-US" sz="32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1267" name="Picture 3" descr="031111_034757+8_beijing_e03112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 l="7777" t="1466" r="16173"/>
          <a:stretch>
            <a:fillRect/>
          </a:stretch>
        </p:blipFill>
        <p:spPr bwMode="auto">
          <a:xfrm>
            <a:off x="304800" y="914400"/>
            <a:ext cx="8382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6400800" y="6601638"/>
            <a:ext cx="28546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 smtClean="0">
                <a:solidFill>
                  <a:schemeClr val="bg1"/>
                </a:solidFill>
              </a:rPr>
              <a:t>slide </a:t>
            </a:r>
            <a:r>
              <a:rPr lang="en-US" sz="1200" dirty="0">
                <a:solidFill>
                  <a:schemeClr val="bg1"/>
                </a:solidFill>
              </a:rPr>
              <a:t>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031111_034757+8_beijing_e03112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 l="7777" t="1466" r="16173"/>
          <a:stretch>
            <a:fillRect/>
          </a:stretch>
        </p:blipFill>
        <p:spPr bwMode="auto">
          <a:xfrm>
            <a:off x="266700" y="9144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203837" y="193100"/>
            <a:ext cx="55210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2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Object category recognition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95275" y="1143000"/>
            <a:ext cx="114300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sky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962400" y="1590674"/>
            <a:ext cx="182880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building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66700" y="3155157"/>
            <a:ext cx="952500" cy="52322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flag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7924800" y="4126380"/>
            <a:ext cx="80010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wall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76225" y="3929391"/>
            <a:ext cx="1295400" cy="52322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banner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295400" y="5181600"/>
            <a:ext cx="99060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bus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5486400" y="5181600"/>
            <a:ext cx="914400" cy="52322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cars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7467600" y="5181600"/>
            <a:ext cx="85725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bus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200400" y="3886200"/>
            <a:ext cx="114300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face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4682863" y="3617118"/>
            <a:ext cx="1981200" cy="519113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street lamp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6314956" y="6626423"/>
            <a:ext cx="28290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31111_034757+8_beijing_e03112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 l="7777" t="1466" r="16173"/>
          <a:stretch>
            <a:fillRect/>
          </a:stretch>
        </p:blipFill>
        <p:spPr bwMode="auto">
          <a:xfrm>
            <a:off x="304800" y="889000"/>
            <a:ext cx="8382000" cy="55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143000" y="238780"/>
            <a:ext cx="77560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Scene and context category recognition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61950" y="942976"/>
            <a:ext cx="2286000" cy="1471172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  <a:buFontTx/>
              <a:buChar char="•"/>
            </a:pPr>
            <a:r>
              <a:rPr lang="en-US" sz="2800"/>
              <a:t> outdoor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2800"/>
              <a:t> city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2800"/>
              <a:t> traffic</a:t>
            </a:r>
          </a:p>
          <a:p>
            <a:pPr algn="l">
              <a:lnSpc>
                <a:spcPct val="80000"/>
              </a:lnSpc>
              <a:buFontTx/>
              <a:buChar char="•"/>
            </a:pPr>
            <a:r>
              <a:rPr lang="en-US" sz="2800"/>
              <a:t> …</a:t>
            </a:r>
          </a:p>
        </p:txBody>
      </p:sp>
      <p:sp>
        <p:nvSpPr>
          <p:cNvPr id="13317" name="Text Box 6"/>
          <p:cNvSpPr txBox="1">
            <a:spLocks noChangeArrowheads="1"/>
          </p:cNvSpPr>
          <p:nvPr/>
        </p:nvSpPr>
        <p:spPr bwMode="auto">
          <a:xfrm>
            <a:off x="6419611" y="6634162"/>
            <a:ext cx="28767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031111_034757+8_beijing_e03112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lum bright="-6000" contrast="18000"/>
          </a:blip>
          <a:srcRect l="7777" t="1466" r="16173"/>
          <a:stretch>
            <a:fillRect/>
          </a:stretch>
        </p:blipFill>
        <p:spPr bwMode="auto">
          <a:xfrm>
            <a:off x="304800" y="911225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982084" y="120650"/>
            <a:ext cx="5857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2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Qualitative spatial information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4216400" y="1890109"/>
            <a:ext cx="1879600" cy="530829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slanted</a:t>
            </a:r>
          </a:p>
        </p:txBody>
      </p:sp>
      <p:sp>
        <p:nvSpPr>
          <p:cNvPr id="14341" name="Text Box 9"/>
          <p:cNvSpPr txBox="1">
            <a:spLocks noChangeArrowheads="1"/>
          </p:cNvSpPr>
          <p:nvPr/>
        </p:nvSpPr>
        <p:spPr bwMode="auto">
          <a:xfrm>
            <a:off x="469900" y="5585696"/>
            <a:ext cx="2349500" cy="967504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rigid moving object</a:t>
            </a:r>
          </a:p>
        </p:txBody>
      </p:sp>
      <p:sp>
        <p:nvSpPr>
          <p:cNvPr id="14342" name="Text Box 10"/>
          <p:cNvSpPr txBox="1">
            <a:spLocks noChangeArrowheads="1"/>
          </p:cNvSpPr>
          <p:nvPr/>
        </p:nvSpPr>
        <p:spPr bwMode="auto">
          <a:xfrm>
            <a:off x="3473300" y="5983479"/>
            <a:ext cx="2427817" cy="530828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horizontal</a:t>
            </a:r>
          </a:p>
        </p:txBody>
      </p:sp>
      <p:sp>
        <p:nvSpPr>
          <p:cNvPr id="14343" name="Text Box 12"/>
          <p:cNvSpPr txBox="1">
            <a:spLocks noChangeArrowheads="1"/>
          </p:cNvSpPr>
          <p:nvPr/>
        </p:nvSpPr>
        <p:spPr bwMode="auto">
          <a:xfrm>
            <a:off x="2836034" y="3795109"/>
            <a:ext cx="1879600" cy="530829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/>
              <a:t>vertical</a:t>
            </a:r>
          </a:p>
        </p:txBody>
      </p:sp>
      <p:sp>
        <p:nvSpPr>
          <p:cNvPr id="14344" name="Text Box 14"/>
          <p:cNvSpPr txBox="1">
            <a:spLocks noChangeArrowheads="1"/>
          </p:cNvSpPr>
          <p:nvPr/>
        </p:nvSpPr>
        <p:spPr bwMode="auto">
          <a:xfrm>
            <a:off x="6400800" y="6626423"/>
            <a:ext cx="28290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345" name="Text Box 15"/>
          <p:cNvSpPr txBox="1">
            <a:spLocks noChangeArrowheads="1"/>
          </p:cNvSpPr>
          <p:nvPr/>
        </p:nvSpPr>
        <p:spPr bwMode="auto">
          <a:xfrm>
            <a:off x="6462183" y="4607796"/>
            <a:ext cx="2192867" cy="967504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rigid moving object</a:t>
            </a:r>
          </a:p>
        </p:txBody>
      </p:sp>
      <p:sp>
        <p:nvSpPr>
          <p:cNvPr id="14346" name="Text Box 16"/>
          <p:cNvSpPr txBox="1">
            <a:spLocks noChangeArrowheads="1"/>
          </p:cNvSpPr>
          <p:nvPr/>
        </p:nvSpPr>
        <p:spPr bwMode="auto">
          <a:xfrm>
            <a:off x="6106055" y="3480491"/>
            <a:ext cx="2623608" cy="975641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non-rigid moving 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Dynamic semantics: hand gesture</a:t>
            </a:r>
            <a:endParaRPr lang="en-US" sz="3600" dirty="0"/>
          </a:p>
        </p:txBody>
      </p:sp>
      <p:pic>
        <p:nvPicPr>
          <p:cNvPr id="4" name="DynamicHandGestur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571624" y="1600200"/>
            <a:ext cx="6048375" cy="453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8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we care about computer vision?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6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Images and videos are everywhere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1"/>
            <a:ext cx="9067800" cy="4495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Personal photo album</a:t>
            </a:r>
          </a:p>
          <a:p>
            <a:pPr lvl="1"/>
            <a:r>
              <a:rPr lang="en-US" sz="2400" dirty="0" smtClean="0"/>
              <a:t>380 billion photos are taken in 2011 (Good, 2011)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Photo and video sharing</a:t>
            </a:r>
          </a:p>
          <a:p>
            <a:pPr lvl="1"/>
            <a:r>
              <a:rPr lang="en-US" sz="2400" dirty="0" smtClean="0"/>
              <a:t>250 million photos are uploaded to Facebook daily</a:t>
            </a:r>
          </a:p>
          <a:p>
            <a:pPr lvl="1"/>
            <a:r>
              <a:rPr lang="en-US" sz="2400" dirty="0" smtClean="0"/>
              <a:t>48 hours videos are uploaded to YouTube minutes</a:t>
            </a:r>
          </a:p>
        </p:txBody>
      </p:sp>
      <p:pic>
        <p:nvPicPr>
          <p:cNvPr id="7" name="Picture 6" descr="album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817" y="2590800"/>
            <a:ext cx="136525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lbum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585" y="3405981"/>
            <a:ext cx="152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4" descr="sport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6574" y="2577304"/>
            <a:ext cx="1485900" cy="98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7" descr="movie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7093" y="3521074"/>
            <a:ext cx="1547813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lbum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24854" y="2590800"/>
            <a:ext cx="14684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lbum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33675" y="3358356"/>
            <a:ext cx="14573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3" descr="sports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64841" y="3286920"/>
            <a:ext cx="1249363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0" descr="news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15821" y="2548729"/>
            <a:ext cx="1295400" cy="97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2" descr="movie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75328" y="3286920"/>
            <a:ext cx="16002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1" descr="news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35059" y="2498721"/>
            <a:ext cx="1371600" cy="102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5" descr="movie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99253" y="3987005"/>
            <a:ext cx="1524000" cy="981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6" descr="movie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127628" y="4039393"/>
            <a:ext cx="1447800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0" descr="youtube_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48078" y="5872162"/>
            <a:ext cx="99700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6" descr="flickr_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37788" y="5888453"/>
            <a:ext cx="1412084" cy="51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7" descr="googl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9600" y="5888453"/>
            <a:ext cx="1371600" cy="51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63"/>
          <p:cNvPicPr>
            <a:picLocks noChangeAspect="1" noChangeArrowheads="1"/>
          </p:cNvPicPr>
          <p:nvPr/>
        </p:nvPicPr>
        <p:blipFill>
          <a:blip r:embed="rId17" cstate="print"/>
          <a:srcRect r="45854"/>
          <a:stretch>
            <a:fillRect/>
          </a:stretch>
        </p:blipFill>
        <p:spPr bwMode="auto">
          <a:xfrm>
            <a:off x="2104230" y="5888453"/>
            <a:ext cx="1761825" cy="511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8" name="Picture 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11789" y="5867400"/>
            <a:ext cx="189815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7187901" y="6610350"/>
            <a:ext cx="1803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</a:rPr>
              <a:t>image source: </a:t>
            </a:r>
            <a:r>
              <a:rPr lang="en-US" sz="1200" dirty="0" err="1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27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 smtClean="0"/>
              <a:t>Images and videos are everywhere</a:t>
            </a:r>
          </a:p>
        </p:txBody>
      </p:sp>
      <p:sp>
        <p:nvSpPr>
          <p:cNvPr id="15370" name="Rectangle 60"/>
          <p:cNvSpPr>
            <a:spLocks noGrp="1" noChangeArrowheads="1"/>
          </p:cNvSpPr>
          <p:nvPr>
            <p:ph sz="quarter" idx="1"/>
          </p:nvPr>
        </p:nvSpPr>
        <p:spPr>
          <a:xfrm>
            <a:off x="95250" y="1695450"/>
            <a:ext cx="7924800" cy="103624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Visual surveillance and security</a:t>
            </a:r>
          </a:p>
          <a:p>
            <a:pPr lvl="1"/>
            <a:r>
              <a:rPr lang="en-US" sz="2000" dirty="0" smtClean="0"/>
              <a:t>In Britain: 1 CCTV camera for 14 citizens [Davis, 2008]</a:t>
            </a:r>
          </a:p>
        </p:txBody>
      </p:sp>
      <p:pic>
        <p:nvPicPr>
          <p:cNvPr id="15396" name="Picture 12" descr="infrared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713433"/>
            <a:ext cx="1344613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7" name="Picture 13" descr="surveillance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0600" y="1600200"/>
            <a:ext cx="1397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8" name="Picture 14" descr="surveillance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713433"/>
            <a:ext cx="1676400" cy="108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00" name="Picture 16" descr="surveillance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2500" y="2712640"/>
            <a:ext cx="14351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6" name="Picture 43" descr="Hawaii_IR_loo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0" y="5245117"/>
            <a:ext cx="1295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7" name="Picture 44" descr="aeria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43175" y="5278454"/>
            <a:ext cx="114300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45" descr="vessel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7175" y="3200400"/>
            <a:ext cx="83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9" name="Picture 46" descr="spin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47800" y="4243402"/>
            <a:ext cx="8255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0" name="Picture 47" descr="hubble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52525" y="3208337"/>
            <a:ext cx="11684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1" name="Picture 48" descr="hubbl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81997" y="5626117"/>
            <a:ext cx="142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2" name="Picture 49" descr="brain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9713" y="5529279"/>
            <a:ext cx="82708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3" name="Picture 50" descr="protein_crystal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95375" y="5529279"/>
            <a:ext cx="13716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4" name="Picture 51" descr="electron_microscop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43150" y="4267200"/>
            <a:ext cx="99060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5" name="Picture 52" descr="microscopy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39713" y="4329912"/>
            <a:ext cx="1143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tangle 60"/>
          <p:cNvSpPr txBox="1">
            <a:spLocks noChangeArrowheads="1"/>
          </p:cNvSpPr>
          <p:nvPr/>
        </p:nvSpPr>
        <p:spPr>
          <a:xfrm>
            <a:off x="3429000" y="3922513"/>
            <a:ext cx="5486400" cy="1204324"/>
          </a:xfrm>
          <a:prstGeom prst="rect">
            <a:avLst/>
          </a:prstGeom>
        </p:spPr>
        <p:txBody>
          <a:bodyPr>
            <a:noAutofit/>
          </a:bodyPr>
          <a:lstStyle>
            <a:lvl1pPr marL="292100" indent="-292100" algn="l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400" dirty="0" smtClean="0"/>
              <a:t>Medical and other scientific </a:t>
            </a:r>
          </a:p>
          <a:p>
            <a:pPr lvl="1"/>
            <a:r>
              <a:rPr lang="en-US" sz="1800" dirty="0" smtClean="0"/>
              <a:t>X-ray, MRI, Ultra-sound</a:t>
            </a:r>
          </a:p>
          <a:p>
            <a:pPr lvl="1"/>
            <a:r>
              <a:rPr lang="en-US" sz="1800" dirty="0" smtClean="0"/>
              <a:t>Space, climate, satellite</a:t>
            </a:r>
          </a:p>
        </p:txBody>
      </p:sp>
      <p:sp>
        <p:nvSpPr>
          <p:cNvPr id="49" name="Text Box 14"/>
          <p:cNvSpPr txBox="1">
            <a:spLocks noChangeArrowheads="1"/>
          </p:cNvSpPr>
          <p:nvPr/>
        </p:nvSpPr>
        <p:spPr bwMode="auto">
          <a:xfrm>
            <a:off x="7264101" y="6626423"/>
            <a:ext cx="1803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image source: </a:t>
            </a:r>
            <a:r>
              <a:rPr lang="en-US" sz="1200" dirty="0" err="1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Vision is useful</a:t>
            </a:r>
          </a:p>
        </p:txBody>
      </p:sp>
      <p:sp>
        <p:nvSpPr>
          <p:cNvPr id="16387" name="Rectangle 43"/>
          <p:cNvSpPr>
            <a:spLocks noGrp="1" noChangeArrowheads="1"/>
          </p:cNvSpPr>
          <p:nvPr>
            <p:ph sz="quarter" idx="1"/>
          </p:nvPr>
        </p:nvSpPr>
        <p:spPr>
          <a:xfrm>
            <a:off x="457200" y="1524000"/>
            <a:ext cx="8534400" cy="2514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Computer vision is useful </a:t>
            </a:r>
          </a:p>
          <a:p>
            <a:pPr lvl="1"/>
            <a:r>
              <a:rPr lang="en-US" dirty="0" smtClean="0"/>
              <a:t>Enable new means of visual entertainment</a:t>
            </a:r>
            <a:endParaRPr lang="en-US" dirty="0"/>
          </a:p>
          <a:p>
            <a:pPr lvl="1"/>
            <a:r>
              <a:rPr lang="en-US" dirty="0" smtClean="0"/>
              <a:t>Relieve humans of easy but boring tasks</a:t>
            </a:r>
          </a:p>
          <a:p>
            <a:pPr lvl="1"/>
            <a:r>
              <a:rPr lang="en-US" dirty="0" smtClean="0"/>
              <a:t>Augment human capabilities and special functionality</a:t>
            </a:r>
          </a:p>
          <a:p>
            <a:pPr lvl="1"/>
            <a:r>
              <a:rPr lang="en-US" dirty="0" smtClean="0"/>
              <a:t>Enable new ways of human computer interaction and visualization</a:t>
            </a:r>
          </a:p>
          <a:p>
            <a:pPr lvl="1"/>
            <a:r>
              <a:rPr lang="en-US" dirty="0" smtClean="0"/>
              <a:t>Endow robots and autonomous agents with visual perception</a:t>
            </a:r>
          </a:p>
          <a:p>
            <a:pPr lvl="1"/>
            <a:r>
              <a:rPr lang="en-US" dirty="0" smtClean="0"/>
              <a:t>Facilitate organization, access, and search of visual content</a:t>
            </a:r>
          </a:p>
          <a:p>
            <a:pPr lvl="1"/>
            <a:r>
              <a:rPr lang="en-US" dirty="0" smtClean="0"/>
              <a:t>More … …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 demo of visual gesture based mobile HCI</a:t>
            </a:r>
            <a:endParaRPr lang="en-US" sz="2800" dirty="0"/>
          </a:p>
        </p:txBody>
      </p:sp>
      <p:pic>
        <p:nvPicPr>
          <p:cNvPr id="4" name="Pey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752600" y="1524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7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Vision is fun?</a:t>
            </a:r>
          </a:p>
        </p:txBody>
      </p:sp>
      <p:pic>
        <p:nvPicPr>
          <p:cNvPr id="3074" name="Picture 2" descr="http://www.newopticalillusions.com/wp-content/uploads/2007/07/skull_or_lady_illusio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76400"/>
            <a:ext cx="3390901" cy="444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28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Vision is fun?</a:t>
            </a:r>
          </a:p>
        </p:txBody>
      </p:sp>
      <p:pic>
        <p:nvPicPr>
          <p:cNvPr id="6" name="Picture 2" descr="http://www.newopticalillusions.com/wp-content/uploads/2007/07/skull_or_lady_illusio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673" y="3048000"/>
            <a:ext cx="639127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newopticalillusions.com/wp-content/uploads/2007/07/skull_or_lady_illusio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3352800" cy="439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83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Vision is interesting</a:t>
            </a:r>
            <a:endParaRPr lang="en-US" dirty="0"/>
          </a:p>
        </p:txBody>
      </p:sp>
      <p:pic>
        <p:nvPicPr>
          <p:cNvPr id="5122" name="Picture 2" descr="http://web.mit.edu/persci/people/adelson/images/checkershadow/checkershadow_illusion4m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90699"/>
            <a:ext cx="51435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05200" y="5791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[</a:t>
            </a:r>
            <a:r>
              <a:rPr lang="en-US" dirty="0" err="1" smtClean="0"/>
              <a:t>Adelson</a:t>
            </a:r>
            <a:r>
              <a:rPr lang="en-US" dirty="0" smtClean="0"/>
              <a:t> et al., MIT]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0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Vision is interesting</a:t>
            </a:r>
          </a:p>
        </p:txBody>
      </p:sp>
      <p:pic>
        <p:nvPicPr>
          <p:cNvPr id="6146" name="Picture 2" descr="http://web.mit.edu/persci/people/adelson/images/checkershadow/checkershadow_double_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66675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52800" y="4876800"/>
            <a:ext cx="251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[</a:t>
            </a:r>
            <a:r>
              <a:rPr lang="en-US" dirty="0" err="1" smtClean="0"/>
              <a:t>Adelson</a:t>
            </a:r>
            <a:r>
              <a:rPr lang="en-US" dirty="0" smtClean="0"/>
              <a:t> et al., MIT]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challenging?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3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ad_head_2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4113" y="1028699"/>
            <a:ext cx="266334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head_nite_2_2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166812"/>
            <a:ext cx="2977069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head_night_225"/>
          <p:cNvPicPr>
            <a:picLocks noChangeAspect="1" noChangeArrowheads="1"/>
          </p:cNvPicPr>
          <p:nvPr/>
        </p:nvPicPr>
        <p:blipFill>
          <a:blip r:embed="rId5" cstate="print">
            <a:lum bright="-12000" contrast="6000"/>
          </a:blip>
          <a:srcRect/>
          <a:stretch>
            <a:fillRect/>
          </a:stretch>
        </p:blipFill>
        <p:spPr bwMode="auto">
          <a:xfrm>
            <a:off x="3383757" y="2971800"/>
            <a:ext cx="2769393" cy="3692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447800" y="191869"/>
            <a:ext cx="76819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36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viewpoint variation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52400" y="6312695"/>
            <a:ext cx="268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800" b="0" dirty="0">
                <a:solidFill>
                  <a:schemeClr val="tx1"/>
                </a:solidFill>
              </a:rPr>
              <a:t>Michelangelo 1475-1564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314956" y="6634162"/>
            <a:ext cx="28290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3041666" y="464930"/>
            <a:ext cx="58864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illumination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762" y="1600200"/>
            <a:ext cx="8617638" cy="3352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7467600" y="6604396"/>
            <a:ext cx="1676400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191000" y="685800"/>
            <a:ext cx="43783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scale</a:t>
            </a: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6324600" y="6629400"/>
            <a:ext cx="2822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980" y="1514475"/>
            <a:ext cx="3327420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NCIENTANIMALART-CHINA-HORSE-3-XU-BEI-HUA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8053342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819400" y="663714"/>
            <a:ext cx="598811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deformation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5562600"/>
            <a:ext cx="29931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 err="1">
                <a:solidFill>
                  <a:schemeClr val="tx1"/>
                </a:solidFill>
              </a:rPr>
              <a:t>Xu</a:t>
            </a:r>
            <a:r>
              <a:rPr lang="en-US" sz="1800" b="0" dirty="0">
                <a:solidFill>
                  <a:schemeClr val="tx1"/>
                </a:solidFill>
              </a:rPr>
              <a:t>, </a:t>
            </a:r>
            <a:r>
              <a:rPr lang="en-US" sz="1800" b="0" dirty="0" err="1">
                <a:solidFill>
                  <a:schemeClr val="tx1"/>
                </a:solidFill>
              </a:rPr>
              <a:t>Beihong</a:t>
            </a:r>
            <a:r>
              <a:rPr lang="en-US" sz="1800" b="0" dirty="0">
                <a:solidFill>
                  <a:schemeClr val="tx1"/>
                </a:solidFill>
              </a:rPr>
              <a:t> </a:t>
            </a:r>
            <a:r>
              <a:rPr lang="en-US" sz="1800" b="0" dirty="0" smtClean="0">
                <a:solidFill>
                  <a:schemeClr val="tx1"/>
                </a:solidFill>
              </a:rPr>
              <a:t>1943  (</a:t>
            </a:r>
            <a:r>
              <a:rPr lang="zh-CN" altLang="en-US" dirty="0" smtClean="0"/>
              <a:t>徐</a:t>
            </a:r>
            <a:r>
              <a:rPr lang="zh-CN" altLang="en-US" dirty="0"/>
              <a:t>悲</a:t>
            </a:r>
            <a:r>
              <a:rPr lang="zh-CN" altLang="en-US" dirty="0" smtClean="0"/>
              <a:t>鸿</a:t>
            </a:r>
            <a:r>
              <a:rPr lang="en-US" altLang="zh-CN" dirty="0" smtClean="0"/>
              <a:t>)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6438781" y="6629400"/>
            <a:ext cx="28099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gritte"/>
          <p:cNvPicPr>
            <a:picLocks noChangeAspect="1" noChangeArrowheads="1"/>
          </p:cNvPicPr>
          <p:nvPr/>
        </p:nvPicPr>
        <p:blipFill>
          <a:blip r:embed="rId3" cstate="print"/>
          <a:srcRect l="3540" t="9630" r="3093" b="8888"/>
          <a:stretch>
            <a:fillRect/>
          </a:stretch>
        </p:blipFill>
        <p:spPr bwMode="auto">
          <a:xfrm>
            <a:off x="2255679" y="1524000"/>
            <a:ext cx="399272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352800" y="739914"/>
            <a:ext cx="563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occlusion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76600" y="6262688"/>
            <a:ext cx="170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800" b="0" dirty="0">
                <a:solidFill>
                  <a:srgbClr val="B83D00"/>
                </a:solidFill>
              </a:rPr>
              <a:t>Magritte, 1957 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314956" y="6581001"/>
            <a:ext cx="28290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1066800" y="762000"/>
            <a:ext cx="76260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background clutter</a:t>
            </a:r>
          </a:p>
        </p:txBody>
      </p:sp>
      <p:pic>
        <p:nvPicPr>
          <p:cNvPr id="23555" name="Picture 6" descr="fiji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0"/>
            <a:ext cx="6172200" cy="493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467600" y="6581001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>
            <a:spLocks noChangeArrowheads="1"/>
          </p:cNvSpPr>
          <p:nvPr/>
        </p:nvSpPr>
        <p:spPr bwMode="auto">
          <a:xfrm>
            <a:off x="3800475" y="457200"/>
            <a:ext cx="47339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0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Challenges: Motion</a:t>
            </a:r>
          </a:p>
        </p:txBody>
      </p:sp>
      <p:pic>
        <p:nvPicPr>
          <p:cNvPr id="24579" name="Picture 6" descr="bird_head_motion_bl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6" y="1295400"/>
            <a:ext cx="7935704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610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Challenges: object intra-class variation</a:t>
            </a:r>
          </a:p>
        </p:txBody>
      </p:sp>
      <p:pic>
        <p:nvPicPr>
          <p:cNvPr id="25603" name="Picture 4" descr="chair"/>
          <p:cNvPicPr>
            <a:picLocks noChangeAspect="1" noChangeArrowheads="1"/>
          </p:cNvPicPr>
          <p:nvPr/>
        </p:nvPicPr>
        <p:blipFill>
          <a:blip r:embed="rId3" cstate="print"/>
          <a:srcRect t="10989" b="9891"/>
          <a:stretch>
            <a:fillRect/>
          </a:stretch>
        </p:blipFill>
        <p:spPr bwMode="auto">
          <a:xfrm>
            <a:off x="533400" y="4060825"/>
            <a:ext cx="1854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splash-chai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4025" y="1631949"/>
            <a:ext cx="3286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eamesloungechai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514475"/>
            <a:ext cx="22415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7" descr="Wagner in Leisu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4600" y="4343400"/>
            <a:ext cx="3200400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8" descr="Bertoi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81687" y="4017168"/>
            <a:ext cx="2590800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 Box 10"/>
          <p:cNvSpPr txBox="1">
            <a:spLocks noChangeArrowheads="1"/>
          </p:cNvSpPr>
          <p:nvPr/>
        </p:nvSpPr>
        <p:spPr bwMode="auto">
          <a:xfrm>
            <a:off x="6324600" y="6657201"/>
            <a:ext cx="28290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5609" name="Picture 11" descr="chai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71800" y="1631949"/>
            <a:ext cx="2286000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5475" name="Object 3"/>
          <p:cNvGraphicFramePr>
            <a:graphicFrameLocks noChangeAspect="1"/>
          </p:cNvGraphicFramePr>
          <p:nvPr/>
        </p:nvGraphicFramePr>
        <p:xfrm>
          <a:off x="2819400" y="3733800"/>
          <a:ext cx="27432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" name="Image File" r:id="rId4" imgW="3251200" imgH="3251200" progId="">
                  <p:embed/>
                </p:oleObj>
              </mc:Choice>
              <mc:Fallback>
                <p:oleObj name="Image File" r:id="rId4" imgW="3251200" imgH="3251200" progId="">
                  <p:embed/>
                  <p:pic>
                    <p:nvPicPr>
                      <p:cNvPr id="0" name="Picture 2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733800"/>
                        <a:ext cx="27432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5476" name="Object 4"/>
          <p:cNvGraphicFramePr>
            <a:graphicFrameLocks noChangeAspect="1"/>
          </p:cNvGraphicFramePr>
          <p:nvPr/>
        </p:nvGraphicFramePr>
        <p:xfrm>
          <a:off x="2819400" y="762000"/>
          <a:ext cx="27432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" name="Image File" r:id="rId6" imgW="3251200" imgH="3251200" progId="">
                  <p:embed/>
                </p:oleObj>
              </mc:Choice>
              <mc:Fallback>
                <p:oleObj name="Image File" r:id="rId6" imgW="3251200" imgH="3251200" progId="">
                  <p:embed/>
                  <p:pic>
                    <p:nvPicPr>
                      <p:cNvPr id="0" name="Picture 2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762000"/>
                        <a:ext cx="27432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5477" name="Object 5"/>
          <p:cNvGraphicFramePr>
            <a:graphicFrameLocks noChangeAspect="1"/>
          </p:cNvGraphicFramePr>
          <p:nvPr/>
        </p:nvGraphicFramePr>
        <p:xfrm>
          <a:off x="5791200" y="3733800"/>
          <a:ext cx="27432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" name="Image" r:id="rId8" imgW="3250794" imgH="3250794" progId="">
                  <p:embed/>
                </p:oleObj>
              </mc:Choice>
              <mc:Fallback>
                <p:oleObj name="Image" r:id="rId8" imgW="3250794" imgH="3250794" progId="">
                  <p:embed/>
                  <p:pic>
                    <p:nvPicPr>
                      <p:cNvPr id="0" name="Picture 2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733800"/>
                        <a:ext cx="27432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5478" name="Object 6"/>
          <p:cNvGraphicFramePr>
            <a:graphicFrameLocks noChangeAspect="1"/>
          </p:cNvGraphicFramePr>
          <p:nvPr/>
        </p:nvGraphicFramePr>
        <p:xfrm>
          <a:off x="5791200" y="762000"/>
          <a:ext cx="27432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" name="Image" r:id="rId10" imgW="3250794" imgH="3250794" progId="">
                  <p:embed/>
                </p:oleObj>
              </mc:Choice>
              <mc:Fallback>
                <p:oleObj name="Image" r:id="rId10" imgW="3250794" imgH="3250794" progId="">
                  <p:embed/>
                  <p:pic>
                    <p:nvPicPr>
                      <p:cNvPr id="0" name="Picture 2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762000"/>
                        <a:ext cx="27432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5479" name="Oval 7"/>
          <p:cNvSpPr>
            <a:spLocks noChangeArrowheads="1"/>
          </p:cNvSpPr>
          <p:nvPr/>
        </p:nvSpPr>
        <p:spPr bwMode="auto">
          <a:xfrm>
            <a:off x="3657600" y="28956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0" name="Oval 8"/>
          <p:cNvSpPr>
            <a:spLocks noChangeArrowheads="1"/>
          </p:cNvSpPr>
          <p:nvPr/>
        </p:nvSpPr>
        <p:spPr bwMode="auto">
          <a:xfrm>
            <a:off x="4267200" y="25908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1" name="Oval 9"/>
          <p:cNvSpPr>
            <a:spLocks noChangeArrowheads="1"/>
          </p:cNvSpPr>
          <p:nvPr/>
        </p:nvSpPr>
        <p:spPr bwMode="auto">
          <a:xfrm>
            <a:off x="6172200" y="12192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2" name="Oval 10"/>
          <p:cNvSpPr>
            <a:spLocks noChangeArrowheads="1"/>
          </p:cNvSpPr>
          <p:nvPr/>
        </p:nvSpPr>
        <p:spPr bwMode="auto">
          <a:xfrm>
            <a:off x="2971800" y="51816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3" name="Oval 11"/>
          <p:cNvSpPr>
            <a:spLocks noChangeArrowheads="1"/>
          </p:cNvSpPr>
          <p:nvPr/>
        </p:nvSpPr>
        <p:spPr bwMode="auto">
          <a:xfrm>
            <a:off x="4191000" y="54864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4" name="Oval 12"/>
          <p:cNvSpPr>
            <a:spLocks noChangeArrowheads="1"/>
          </p:cNvSpPr>
          <p:nvPr/>
        </p:nvSpPr>
        <p:spPr bwMode="auto">
          <a:xfrm>
            <a:off x="4343400" y="47244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5" name="Oval 13"/>
          <p:cNvSpPr>
            <a:spLocks noChangeArrowheads="1"/>
          </p:cNvSpPr>
          <p:nvPr/>
        </p:nvSpPr>
        <p:spPr bwMode="auto">
          <a:xfrm>
            <a:off x="6019800" y="57150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5486" name="Oval 14"/>
          <p:cNvSpPr>
            <a:spLocks noChangeArrowheads="1"/>
          </p:cNvSpPr>
          <p:nvPr/>
        </p:nvSpPr>
        <p:spPr bwMode="auto">
          <a:xfrm>
            <a:off x="6705600" y="5715000"/>
            <a:ext cx="7620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15"/>
          <p:cNvGraphicFramePr>
            <a:graphicFrameLocks noChangeAspect="1"/>
          </p:cNvGraphicFramePr>
          <p:nvPr/>
        </p:nvGraphicFramePr>
        <p:xfrm>
          <a:off x="1066800" y="3200400"/>
          <a:ext cx="757238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" name="Image File" r:id="rId12" imgW="3251200" imgH="3251200" progId="">
                  <p:embed/>
                </p:oleObj>
              </mc:Choice>
              <mc:Fallback>
                <p:oleObj name="Image File" r:id="rId12" imgW="3251200" imgH="3251200" progId="">
                  <p:embed/>
                  <p:pic>
                    <p:nvPicPr>
                      <p:cNvPr id="0" name="Picture 2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035" t="82759" r="41379"/>
                      <a:stretch>
                        <a:fillRect/>
                      </a:stretch>
                    </p:blipFill>
                    <p:spPr bwMode="auto">
                      <a:xfrm>
                        <a:off x="1066800" y="3200400"/>
                        <a:ext cx="757238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Rectangle 16"/>
          <p:cNvSpPr>
            <a:spLocks noGrp="1" noChangeArrowheads="1"/>
          </p:cNvSpPr>
          <p:nvPr>
            <p:ph type="title"/>
          </p:nvPr>
        </p:nvSpPr>
        <p:spPr>
          <a:xfrm>
            <a:off x="304800" y="198437"/>
            <a:ext cx="8229600" cy="563563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Challenges:  local ambiguity</a:t>
            </a:r>
          </a:p>
        </p:txBody>
      </p:sp>
      <p:sp>
        <p:nvSpPr>
          <p:cNvPr id="1041" name="Text Box 18"/>
          <p:cNvSpPr txBox="1">
            <a:spLocks noChangeArrowheads="1"/>
          </p:cNvSpPr>
          <p:nvPr/>
        </p:nvSpPr>
        <p:spPr bwMode="auto">
          <a:xfrm>
            <a:off x="6321425" y="6624638"/>
            <a:ext cx="2822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>
                <a:solidFill>
                  <a:schemeClr val="bg1"/>
                </a:solidFill>
              </a:rPr>
              <a:t>Fei-Fei</a:t>
            </a:r>
            <a:r>
              <a:rPr lang="en-US" sz="1200" dirty="0">
                <a:solidFill>
                  <a:schemeClr val="bg1"/>
                </a:solidFill>
              </a:rPr>
              <a:t>, Fergus &amp;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9" grpId="0" animBg="1"/>
      <p:bldP spid="745480" grpId="0" animBg="1"/>
      <p:bldP spid="745481" grpId="0" animBg="1"/>
      <p:bldP spid="745482" grpId="0" animBg="1"/>
      <p:bldP spid="745483" grpId="0" animBg="1"/>
      <p:bldP spid="745484" grpId="0" animBg="1"/>
      <p:bldP spid="745485" grpId="0" animBg="1"/>
      <p:bldP spid="74548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Grp="1" noChangeArrowheads="1"/>
          </p:cNvSpPr>
          <p:nvPr>
            <p:ph type="title"/>
          </p:nvPr>
        </p:nvSpPr>
        <p:spPr>
          <a:xfrm>
            <a:off x="381000" y="731837"/>
            <a:ext cx="8229600" cy="563563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Challenges:  context</a:t>
            </a:r>
          </a:p>
        </p:txBody>
      </p:sp>
      <p:sp>
        <p:nvSpPr>
          <p:cNvPr id="1041" name="Text Box 18"/>
          <p:cNvSpPr txBox="1">
            <a:spLocks noChangeArrowheads="1"/>
          </p:cNvSpPr>
          <p:nvPr/>
        </p:nvSpPr>
        <p:spPr bwMode="auto">
          <a:xfrm>
            <a:off x="7093271" y="6647676"/>
            <a:ext cx="21269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</a:rPr>
              <a:t>Source: </a:t>
            </a:r>
            <a:r>
              <a:rPr lang="en-US" sz="1200" dirty="0" smtClean="0">
                <a:solidFill>
                  <a:schemeClr val="bg1"/>
                </a:solidFill>
              </a:rPr>
              <a:t>Fergus </a:t>
            </a:r>
            <a:r>
              <a:rPr lang="en-US" sz="1200" dirty="0">
                <a:solidFill>
                  <a:schemeClr val="bg1"/>
                </a:solidFill>
              </a:rPr>
              <a:t>and </a:t>
            </a:r>
            <a:r>
              <a:rPr lang="en-US" sz="1200" dirty="0" err="1" smtClean="0">
                <a:solidFill>
                  <a:schemeClr val="bg1"/>
                </a:solidFill>
              </a:rPr>
              <a:t>Torralba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7" name="blur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590800" y="2044103"/>
            <a:ext cx="3733800" cy="28702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563563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Challenges:  context</a:t>
            </a:r>
          </a:p>
        </p:txBody>
      </p:sp>
      <p:sp>
        <p:nvSpPr>
          <p:cNvPr id="1041" name="Text Box 18"/>
          <p:cNvSpPr txBox="1">
            <a:spLocks noChangeArrowheads="1"/>
          </p:cNvSpPr>
          <p:nvPr/>
        </p:nvSpPr>
        <p:spPr bwMode="auto">
          <a:xfrm>
            <a:off x="6139075" y="6657201"/>
            <a:ext cx="30049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Rob Fergus and Antonio </a:t>
            </a:r>
            <a:r>
              <a:rPr lang="en-US" sz="1200" dirty="0" err="1">
                <a:solidFill>
                  <a:schemeClr val="bg1"/>
                </a:solidFill>
              </a:rPr>
              <a:t>Torralba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" name="highre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587752" y="2048256"/>
            <a:ext cx="3735067" cy="2871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mtClean="0"/>
              <a:t>Challenges or opportunities?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524000"/>
            <a:ext cx="88392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/>
              <a:t>Images are confusing, but they also reveal the structure of the world through numerous cues</a:t>
            </a:r>
          </a:p>
          <a:p>
            <a:pPr eaLnBrk="1" hangingPunct="1"/>
            <a:r>
              <a:rPr lang="en-US" sz="2000" dirty="0" smtClean="0"/>
              <a:t>Our job is to interpret the cues!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4900" y="2082800"/>
            <a:ext cx="3390900" cy="42894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395912" y="6630580"/>
            <a:ext cx="2119313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Image source: J. </a:t>
            </a:r>
            <a:r>
              <a:rPr lang="en-US" sz="1200" dirty="0" err="1">
                <a:solidFill>
                  <a:schemeClr val="bg1"/>
                </a:solidFill>
              </a:rPr>
              <a:t>Koenderink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mtClean="0"/>
              <a:t>Depth cues: Linear perspective</a:t>
            </a:r>
          </a:p>
        </p:txBody>
      </p:sp>
      <p:pic>
        <p:nvPicPr>
          <p:cNvPr id="27651" name="Picture 10" descr="brunei"/>
          <p:cNvPicPr>
            <a:picLocks noChangeAspect="1" noChangeArrowheads="1"/>
          </p:cNvPicPr>
          <p:nvPr/>
        </p:nvPicPr>
        <p:blipFill>
          <a:blip r:embed="rId3" cstate="print"/>
          <a:srcRect t="6250"/>
          <a:stretch>
            <a:fillRect/>
          </a:stretch>
        </p:blipFill>
        <p:spPr bwMode="auto">
          <a:xfrm>
            <a:off x="1234152" y="1533525"/>
            <a:ext cx="704152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mtClean="0"/>
              <a:t>Depth cues: Aerial perspective</a:t>
            </a:r>
          </a:p>
        </p:txBody>
      </p:sp>
      <p:pic>
        <p:nvPicPr>
          <p:cNvPr id="28676" name="Picture 10" descr="redwood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33525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mtClean="0"/>
              <a:t>Depth ordering cues: Occlusion</a:t>
            </a: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8767" y="1676400"/>
            <a:ext cx="5658833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Shape cues: Texture gradient</a:t>
            </a:r>
          </a:p>
        </p:txBody>
      </p:sp>
      <p:pic>
        <p:nvPicPr>
          <p:cNvPr id="30724" name="Picture 5" descr="cai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0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 smtClean="0"/>
              <a:t>Shape and lighting cues: Shading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9723"/>
            <a:ext cx="3073069" cy="441960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6225" y="1609725"/>
            <a:ext cx="4419600" cy="4419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Position and lighting cues: Cast shadows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263" y="1554818"/>
            <a:ext cx="7315200" cy="499838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762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 smtClean="0"/>
              <a:t>Grouping cues: Similarity (color, </a:t>
            </a:r>
            <a:r>
              <a:rPr lang="en-US" sz="2800" dirty="0" err="1" smtClean="0"/>
              <a:t>texture,proximity</a:t>
            </a:r>
            <a:r>
              <a:rPr lang="en-US" sz="2800" dirty="0" smtClean="0"/>
              <a:t>)</a:t>
            </a:r>
          </a:p>
        </p:txBody>
      </p:sp>
      <p:pic>
        <p:nvPicPr>
          <p:cNvPr id="33795" name="Picture 6" descr="yukon_moss"/>
          <p:cNvPicPr>
            <a:picLocks noChangeAspect="1" noChangeArrowheads="1"/>
          </p:cNvPicPr>
          <p:nvPr/>
        </p:nvPicPr>
        <p:blipFill>
          <a:blip r:embed="rId3" cstate="print"/>
          <a:srcRect t="6250"/>
          <a:stretch>
            <a:fillRect/>
          </a:stretch>
        </p:blipFill>
        <p:spPr bwMode="auto">
          <a:xfrm>
            <a:off x="1142999" y="1533525"/>
            <a:ext cx="6924675" cy="486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dirty="0" smtClean="0"/>
              <a:t>Grouping cues: “Common fate</a:t>
            </a:r>
            <a:r>
              <a:rPr lang="en-US" sz="4000" dirty="0" smtClean="0"/>
              <a:t>”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533524"/>
            <a:ext cx="7315200" cy="50435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Inverse problem in nature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63513" y="1752600"/>
            <a:ext cx="8839200" cy="4343400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dirty="0" smtClean="0"/>
              <a:t>A 2D picture may be produced by many different 3D scenes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" y="2362200"/>
            <a:ext cx="4354513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500" y="2362200"/>
            <a:ext cx="4000500" cy="2667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3536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>Connections to other areas</a:t>
            </a:r>
          </a:p>
        </p:txBody>
      </p:sp>
      <p:sp>
        <p:nvSpPr>
          <p:cNvPr id="37891" name="Oval 5"/>
          <p:cNvSpPr>
            <a:spLocks noChangeArrowheads="1"/>
          </p:cNvSpPr>
          <p:nvPr/>
        </p:nvSpPr>
        <p:spPr bwMode="auto">
          <a:xfrm>
            <a:off x="2819400" y="2657475"/>
            <a:ext cx="3505200" cy="2590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 smtClean="0"/>
              <a:t>Computer </a:t>
            </a:r>
            <a:r>
              <a:rPr lang="en-US" sz="2000" b="0" dirty="0"/>
              <a:t>Vision</a:t>
            </a:r>
          </a:p>
        </p:txBody>
      </p:sp>
      <p:sp>
        <p:nvSpPr>
          <p:cNvPr id="672776" name="Oval 8"/>
          <p:cNvSpPr>
            <a:spLocks noChangeArrowheads="1"/>
          </p:cNvSpPr>
          <p:nvPr/>
        </p:nvSpPr>
        <p:spPr bwMode="auto">
          <a:xfrm>
            <a:off x="3200400" y="4953000"/>
            <a:ext cx="2362200" cy="1447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/>
              <a:t>Image Processing</a:t>
            </a:r>
          </a:p>
        </p:txBody>
      </p:sp>
      <p:sp>
        <p:nvSpPr>
          <p:cNvPr id="672777" name="Oval 9"/>
          <p:cNvSpPr>
            <a:spLocks noChangeArrowheads="1"/>
          </p:cNvSpPr>
          <p:nvPr/>
        </p:nvSpPr>
        <p:spPr bwMode="auto">
          <a:xfrm>
            <a:off x="5867400" y="3352800"/>
            <a:ext cx="2362200" cy="11049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b="0" dirty="0" smtClean="0"/>
          </a:p>
          <a:p>
            <a:pPr algn="ctr"/>
            <a:endParaRPr lang="en-US" sz="2000" dirty="0" smtClean="0"/>
          </a:p>
          <a:p>
            <a:pPr algn="ctr"/>
            <a:r>
              <a:rPr lang="en-US" sz="2000" b="0" dirty="0" smtClean="0"/>
              <a:t>Machine Learning</a:t>
            </a:r>
          </a:p>
          <a:p>
            <a:pPr algn="ctr"/>
            <a:endParaRPr lang="en-US" sz="2000" dirty="0"/>
          </a:p>
          <a:p>
            <a:pPr algn="ctr"/>
            <a:endParaRPr lang="en-US" sz="2000" b="0" dirty="0"/>
          </a:p>
        </p:txBody>
      </p:sp>
      <p:sp>
        <p:nvSpPr>
          <p:cNvPr id="672778" name="Oval 10"/>
          <p:cNvSpPr>
            <a:spLocks noChangeArrowheads="1"/>
          </p:cNvSpPr>
          <p:nvPr/>
        </p:nvSpPr>
        <p:spPr bwMode="auto">
          <a:xfrm>
            <a:off x="1371600" y="2286000"/>
            <a:ext cx="2362200" cy="1066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/>
              <a:t>Artificial Intelligence</a:t>
            </a:r>
          </a:p>
        </p:txBody>
      </p:sp>
      <p:sp>
        <p:nvSpPr>
          <p:cNvPr id="672779" name="Oval 11"/>
          <p:cNvSpPr>
            <a:spLocks noChangeArrowheads="1"/>
          </p:cNvSpPr>
          <p:nvPr/>
        </p:nvSpPr>
        <p:spPr bwMode="auto">
          <a:xfrm>
            <a:off x="990600" y="3352800"/>
            <a:ext cx="2362200" cy="981074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/>
              <a:t>Robotics</a:t>
            </a:r>
          </a:p>
        </p:txBody>
      </p:sp>
      <p:sp>
        <p:nvSpPr>
          <p:cNvPr id="672780" name="Oval 12"/>
          <p:cNvSpPr>
            <a:spLocks noChangeArrowheads="1"/>
          </p:cNvSpPr>
          <p:nvPr/>
        </p:nvSpPr>
        <p:spPr bwMode="auto">
          <a:xfrm>
            <a:off x="5438775" y="4486275"/>
            <a:ext cx="2362200" cy="1371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 smtClean="0"/>
              <a:t>Cognitive </a:t>
            </a:r>
            <a:r>
              <a:rPr lang="en-US" sz="2000" b="0" dirty="0"/>
              <a:t>science</a:t>
            </a:r>
            <a:br>
              <a:rPr lang="en-US" sz="2000" b="0" dirty="0"/>
            </a:br>
            <a:r>
              <a:rPr lang="en-US" sz="2000" b="0" dirty="0"/>
              <a:t>Neuroscience</a:t>
            </a:r>
          </a:p>
        </p:txBody>
      </p:sp>
      <p:sp>
        <p:nvSpPr>
          <p:cNvPr id="672781" name="Oval 13"/>
          <p:cNvSpPr>
            <a:spLocks noChangeArrowheads="1"/>
          </p:cNvSpPr>
          <p:nvPr/>
        </p:nvSpPr>
        <p:spPr bwMode="auto">
          <a:xfrm>
            <a:off x="1143000" y="4419600"/>
            <a:ext cx="2362200" cy="1143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/>
              <a:t>Computer Graphics</a:t>
            </a: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410200" y="2286000"/>
            <a:ext cx="2362200" cy="1066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 smtClean="0"/>
              <a:t>Multimedia</a:t>
            </a:r>
            <a:endParaRPr lang="en-US" sz="2000" b="0" dirty="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429000" y="1752600"/>
            <a:ext cx="2362200" cy="1066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0" dirty="0" smtClean="0"/>
              <a:t>Visualization</a:t>
            </a:r>
            <a:endParaRPr lang="en-US" sz="20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76" grpId="0" animBg="1"/>
      <p:bldP spid="672777" grpId="0" animBg="1"/>
      <p:bldP spid="672778" grpId="0" animBg="1"/>
      <p:bldP spid="672779" grpId="0" animBg="1"/>
      <p:bldP spid="672780" grpId="0" animBg="1"/>
      <p:bldP spid="672781" grpId="0" animBg="1"/>
      <p:bldP spid="10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 rough history of computer vision (1)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305800" cy="4572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1955: A vision of Computer Vision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Selfridge: "… eyes and ears for the computer"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Late 1950's-early 1960's: First image enhancement application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Space missions, aerial image processing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Early 1960's : Character recognition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/>
              <a:t>Pattern recognition paradigm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Late 1960's: Interpretation of blocks world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/>
              <a:t>Roberts 1965: 2D</a:t>
            </a:r>
            <a:r>
              <a:rPr lang="en-US" sz="1400" dirty="0" smtClean="0">
                <a:sym typeface="Wingdings" pitchFamily="2" charset="2"/>
              </a:rPr>
              <a:t>3D</a:t>
            </a:r>
            <a:endParaRPr lang="en-US" sz="14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1979: Natural scenes with motion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/>
              <a:t>Nagel: Digitization and analysis of traffic scenes</a:t>
            </a:r>
          </a:p>
          <a:p>
            <a:pPr lvl="1"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1988: Visual agents</a:t>
            </a:r>
          </a:p>
          <a:p>
            <a:pPr lvl="1">
              <a:lnSpc>
                <a:spcPct val="90000"/>
              </a:lnSpc>
            </a:pPr>
            <a:r>
              <a:rPr lang="en-US" sz="1400" dirty="0" err="1" smtClean="0">
                <a:sym typeface="Wingdings" pitchFamily="2" charset="2"/>
              </a:rPr>
              <a:t>Bajcsy</a:t>
            </a:r>
            <a:r>
              <a:rPr lang="en-US" sz="1400" dirty="0" smtClean="0">
                <a:sym typeface="Wingdings" pitchFamily="2" charset="2"/>
              </a:rPr>
              <a:t>: active vision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 rough history of computer vision (2)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8458200" cy="4953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endParaRPr lang="en-US" sz="20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ym typeface="Wingdings" pitchFamily="2" charset="2"/>
              </a:rPr>
              <a:t>1980's-mid 1990's: multi-view geometry &amp; segmentation</a:t>
            </a:r>
          </a:p>
          <a:p>
            <a:pPr lvl="1">
              <a:lnSpc>
                <a:spcPct val="90000"/>
              </a:lnSpc>
            </a:pPr>
            <a:r>
              <a:rPr lang="en-US" sz="1400" dirty="0" err="1" smtClean="0">
                <a:sym typeface="Wingdings" pitchFamily="2" charset="2"/>
              </a:rPr>
              <a:t>Kass</a:t>
            </a:r>
            <a:r>
              <a:rPr lang="en-US" sz="1400" dirty="0" smtClean="0">
                <a:sym typeface="Wingdings" pitchFamily="2" charset="2"/>
              </a:rPr>
              <a:t> et al 1988: Snakes</a:t>
            </a:r>
          </a:p>
          <a:p>
            <a:pPr lvl="1">
              <a:lnSpc>
                <a:spcPct val="90000"/>
              </a:lnSpc>
            </a:pPr>
            <a:endParaRPr lang="en-US" sz="20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ym typeface="Wingdings" pitchFamily="2" charset="2"/>
              </a:rPr>
              <a:t>1990's: face and gesture recognition, statistical methods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>
                <a:sym typeface="Wingdings" pitchFamily="2" charset="2"/>
              </a:rPr>
              <a:t>Turk &amp; </a:t>
            </a:r>
            <a:r>
              <a:rPr lang="en-US" sz="1400" dirty="0" err="1" smtClean="0">
                <a:sym typeface="Wingdings" pitchFamily="2" charset="2"/>
              </a:rPr>
              <a:t>Pentland</a:t>
            </a:r>
            <a:r>
              <a:rPr lang="en-US" sz="1400" dirty="0" smtClean="0">
                <a:sym typeface="Wingdings" pitchFamily="2" charset="2"/>
              </a:rPr>
              <a:t> 1991: Eigen-faces</a:t>
            </a:r>
          </a:p>
          <a:p>
            <a:pPr>
              <a:lnSpc>
                <a:spcPct val="90000"/>
              </a:lnSpc>
            </a:pPr>
            <a:endParaRPr lang="en-US" sz="20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ym typeface="Wingdings" pitchFamily="2" charset="2"/>
              </a:rPr>
              <a:t>1990's – early 2000's: visual tracking and motion analysis</a:t>
            </a:r>
          </a:p>
          <a:p>
            <a:pPr lvl="1">
              <a:lnSpc>
                <a:spcPct val="90000"/>
              </a:lnSpc>
            </a:pPr>
            <a:r>
              <a:rPr lang="en-US" sz="1400" dirty="0" err="1" smtClean="0">
                <a:sym typeface="Wingdings" pitchFamily="2" charset="2"/>
              </a:rPr>
              <a:t>Isard</a:t>
            </a:r>
            <a:r>
              <a:rPr lang="en-US" sz="1400" dirty="0" smtClean="0">
                <a:sym typeface="Wingdings" pitchFamily="2" charset="2"/>
              </a:rPr>
              <a:t> &amp; Blake 1998: particle filtering for visual tracking</a:t>
            </a:r>
          </a:p>
          <a:p>
            <a:pPr>
              <a:lnSpc>
                <a:spcPct val="90000"/>
              </a:lnSpc>
            </a:pPr>
            <a:endParaRPr lang="en-US" sz="20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ym typeface="Wingdings" pitchFamily="2" charset="2"/>
              </a:rPr>
              <a:t>2000's: more recognition, large scale image and video database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>
                <a:sym typeface="Wingdings" pitchFamily="2" charset="2"/>
              </a:rPr>
              <a:t>Viola &amp; Jones 2001: the first real-time face detector</a:t>
            </a:r>
          </a:p>
          <a:p>
            <a:pPr lvl="1">
              <a:lnSpc>
                <a:spcPct val="90000"/>
              </a:lnSpc>
            </a:pPr>
            <a:r>
              <a:rPr lang="en-US" sz="1400" dirty="0" smtClean="0">
                <a:sym typeface="Wingdings" pitchFamily="2" charset="2"/>
              </a:rPr>
              <a:t>Lowe 2004: SIFT feature</a:t>
            </a:r>
          </a:p>
          <a:p>
            <a:pPr>
              <a:lnSpc>
                <a:spcPct val="90000"/>
              </a:lnSpc>
            </a:pPr>
            <a:endParaRPr lang="en-US" sz="20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ym typeface="Wingdings" pitchFamily="2" charset="2"/>
              </a:rPr>
              <a:t>Mid 2000's: computational photography branched out</a:t>
            </a:r>
          </a:p>
          <a:p>
            <a:pPr>
              <a:lnSpc>
                <a:spcPct val="90000"/>
              </a:lnSpc>
            </a:pPr>
            <a:endParaRPr lang="en-US" sz="20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ym typeface="Wingdings" pitchFamily="2" charset="2"/>
              </a:rPr>
              <a:t>2011: advancement made by new sensors</a:t>
            </a:r>
          </a:p>
          <a:p>
            <a:pPr lvl="1">
              <a:lnSpc>
                <a:spcPct val="90000"/>
              </a:lnSpc>
            </a:pPr>
            <a:r>
              <a:rPr lang="en-US" sz="1400" dirty="0" err="1" smtClean="0">
                <a:sym typeface="Wingdings" pitchFamily="2" charset="2"/>
              </a:rPr>
              <a:t>Kinect</a:t>
            </a:r>
            <a:endParaRPr lang="en-US" sz="1400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Origins of computer vision</a:t>
            </a:r>
          </a:p>
        </p:txBody>
      </p:sp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76400"/>
            <a:ext cx="3827463" cy="483623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4800600" y="2971800"/>
            <a:ext cx="4124325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0" dirty="0">
                <a:solidFill>
                  <a:schemeClr val="bg1"/>
                </a:solidFill>
              </a:rPr>
              <a:t>L. G. Roberts, </a:t>
            </a:r>
            <a:r>
              <a:rPr lang="en-US" sz="2000" b="0" i="1" dirty="0">
                <a:solidFill>
                  <a:schemeClr val="bg1"/>
                </a:solidFill>
              </a:rPr>
              <a:t>Machine Perception of Three Dimensional Solids,</a:t>
            </a:r>
            <a:r>
              <a:rPr lang="en-US" sz="2000" b="0" dirty="0">
                <a:solidFill>
                  <a:schemeClr val="bg1"/>
                </a:solidFill>
              </a:rPr>
              <a:t> Ph.D. thesis, MIT Department of Electrical Engineering, 1963.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real-world applications?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Success of computer vision to date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Optical character recognition (OCR)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524000" y="3700046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  <a:hlinkClick r:id="rId3" action="ppaction://hlinkfile"/>
              </a:rPr>
              <a:t>Digit </a:t>
            </a:r>
            <a:r>
              <a:rPr lang="en-US" b="0" dirty="0" smtClean="0">
                <a:solidFill>
                  <a:schemeClr val="tx1"/>
                </a:solidFill>
                <a:latin typeface="+mn-lt"/>
                <a:cs typeface="+mn-cs"/>
                <a:hlinkClick r:id="rId3" action="ppaction://hlinkfile"/>
              </a:rPr>
              <a:t>recognition</a:t>
            </a:r>
            <a:endParaRPr lang="en-US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10" name="Picture 6" descr="California_license_plate_ANP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2543" y="1524000"/>
            <a:ext cx="296465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682355" y="3733800"/>
            <a:ext cx="21607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b="0" dirty="0">
                <a:solidFill>
                  <a:schemeClr val="tx1"/>
                </a:solidFill>
                <a:latin typeface="Calibri" pitchFamily="32" charset="0"/>
                <a:hlinkClick r:id="rId5"/>
              </a:rPr>
              <a:t>License plate </a:t>
            </a:r>
            <a:r>
              <a:rPr lang="en-US" b="0" dirty="0" smtClean="0">
                <a:solidFill>
                  <a:schemeClr val="tx1"/>
                </a:solidFill>
                <a:latin typeface="Calibri" pitchFamily="32" charset="0"/>
                <a:hlinkClick r:id="rId5"/>
              </a:rPr>
              <a:t>readers</a:t>
            </a:r>
            <a:endParaRPr lang="en-US" sz="2000" b="0" dirty="0">
              <a:solidFill>
                <a:schemeClr val="tx1"/>
              </a:solidFill>
              <a:latin typeface="Calibri" pitchFamily="32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4174848"/>
            <a:ext cx="2971800" cy="222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0" y="4191000"/>
            <a:ext cx="1714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858000" y="5257800"/>
            <a:ext cx="14986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0" dirty="0">
                <a:solidFill>
                  <a:schemeClr val="tx1"/>
                </a:solidFill>
                <a:latin typeface="Calibri" pitchFamily="32" charset="0"/>
                <a:hlinkClick r:id="rId8"/>
              </a:rPr>
              <a:t>Sudoku </a:t>
            </a:r>
            <a:r>
              <a:rPr lang="en-US" sz="1600" b="0" dirty="0" smtClean="0">
                <a:solidFill>
                  <a:schemeClr val="tx1"/>
                </a:solidFill>
                <a:latin typeface="Calibri" pitchFamily="32" charset="0"/>
                <a:hlinkClick r:id="rId8"/>
              </a:rPr>
              <a:t>grabber</a:t>
            </a:r>
            <a:endParaRPr lang="en-US" sz="1600" b="0" dirty="0">
              <a:solidFill>
                <a:schemeClr val="tx1"/>
              </a:solidFill>
              <a:latin typeface="Calibri" pitchFamily="32" charset="0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1524000" y="6324600"/>
            <a:ext cx="2501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0" dirty="0">
                <a:solidFill>
                  <a:schemeClr val="tx1"/>
                </a:solidFill>
                <a:latin typeface="Calibri" pitchFamily="32" charset="0"/>
              </a:rPr>
              <a:t>Automatic check processing</a:t>
            </a:r>
            <a:endParaRPr lang="en-US" b="0" dirty="0">
              <a:solidFill>
                <a:schemeClr val="tx1"/>
              </a:solidFill>
              <a:latin typeface="Calibri" pitchFamily="32" charset="0"/>
            </a:endParaRPr>
          </a:p>
        </p:txBody>
      </p:sp>
      <p:pic>
        <p:nvPicPr>
          <p:cNvPr id="25" name="Picture 3" descr="asamples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4400" y="1524000"/>
            <a:ext cx="353568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858125" y="6619875"/>
            <a:ext cx="1295400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Biometrics</a:t>
            </a:r>
          </a:p>
        </p:txBody>
      </p:sp>
      <p:pic>
        <p:nvPicPr>
          <p:cNvPr id="48132" name="Picture 4" descr="XM Micro Biometric Fingerprint Mou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1228" y="1790700"/>
            <a:ext cx="1892572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524000" y="5410200"/>
            <a:ext cx="2514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600" b="0">
                <a:solidFill>
                  <a:schemeClr val="tx1"/>
                </a:solidFill>
              </a:rPr>
              <a:t>Fingerprint scanners on many new laptops, </a:t>
            </a:r>
            <a:br>
              <a:rPr lang="en-US" sz="1600" b="0">
                <a:solidFill>
                  <a:schemeClr val="tx1"/>
                </a:solidFill>
              </a:rPr>
            </a:br>
            <a:r>
              <a:rPr lang="en-US" sz="1600" b="0">
                <a:solidFill>
                  <a:schemeClr val="tx1"/>
                </a:solidFill>
              </a:rPr>
              <a:t>other devices</a:t>
            </a:r>
          </a:p>
        </p:txBody>
      </p:sp>
      <p:pic>
        <p:nvPicPr>
          <p:cNvPr id="48134" name="Picture 6" descr="FINGERPRI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325" y="3048000"/>
            <a:ext cx="10572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7" descr="login_dialo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2679700"/>
            <a:ext cx="22098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5029200" y="5394325"/>
            <a:ext cx="3352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1600" b="0" dirty="0">
                <a:solidFill>
                  <a:schemeClr val="tx1"/>
                </a:solidFill>
              </a:rPr>
              <a:t>Face recognition systems now beginning to appear more widely</a:t>
            </a:r>
            <a:br>
              <a:rPr lang="en-US" sz="1600" b="0" dirty="0">
                <a:solidFill>
                  <a:schemeClr val="tx1"/>
                </a:solidFill>
              </a:rPr>
            </a:br>
            <a:r>
              <a:rPr lang="en-US" sz="1400" b="0" dirty="0">
                <a:solidFill>
                  <a:schemeClr val="tx1"/>
                </a:solidFill>
                <a:hlinkClick r:id="rId6"/>
              </a:rPr>
              <a:t>http://www.sensiblevision.com/</a:t>
            </a:r>
            <a:endParaRPr lang="en-US" sz="1400" b="0" dirty="0">
              <a:solidFill>
                <a:schemeClr val="tx1"/>
              </a:solidFill>
            </a:endParaRPr>
          </a:p>
          <a:p>
            <a:pPr eaLnBrk="0" hangingPunct="0">
              <a:spcBef>
                <a:spcPct val="0"/>
              </a:spcBef>
            </a:pPr>
            <a:endParaRPr lang="en-US" sz="1400" b="0" dirty="0">
              <a:solidFill>
                <a:schemeClr val="tx1"/>
              </a:solidFill>
            </a:endParaRPr>
          </a:p>
        </p:txBody>
      </p:sp>
      <p:pic>
        <p:nvPicPr>
          <p:cNvPr id="48137" name="Picture 9" descr="woman_lapto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10100" y="2933700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7858125" y="6619875"/>
            <a:ext cx="1295400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Biometrics</a:t>
            </a:r>
          </a:p>
        </p:txBody>
      </p:sp>
      <p:pic>
        <p:nvPicPr>
          <p:cNvPr id="900099" name="Picture 3" descr="youngProcessed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7244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0100" name="Picture 4" descr="matched2002_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7244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0101" name="Picture 5" descr="afghanportrai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1524000"/>
            <a:ext cx="3810000" cy="284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0102" name="Rectangle 6"/>
          <p:cNvSpPr>
            <a:spLocks noChangeArrowheads="1"/>
          </p:cNvSpPr>
          <p:nvPr/>
        </p:nvSpPr>
        <p:spPr bwMode="auto">
          <a:xfrm>
            <a:off x="762000" y="4281488"/>
            <a:ext cx="7543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2400" b="0">
                <a:solidFill>
                  <a:schemeClr val="tx1"/>
                </a:solidFill>
                <a:hlinkClick r:id="rId6"/>
              </a:rPr>
              <a:t>How the Afghan Girl was Identified by Her Iris Patterns </a:t>
            </a:r>
            <a:endParaRPr lang="en-US" sz="2400" b="0">
              <a:solidFill>
                <a:schemeClr val="tx1"/>
              </a:solidFill>
            </a:endParaRP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7856468" y="6629400"/>
            <a:ext cx="1287532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  <p:pic>
        <p:nvPicPr>
          <p:cNvPr id="47112" name="Picture 3" descr="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89113" y="1524000"/>
            <a:ext cx="1944687" cy="282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Mobile visual search</a:t>
            </a:r>
          </a:p>
        </p:txBody>
      </p:sp>
      <p:pic>
        <p:nvPicPr>
          <p:cNvPr id="5017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3578" y="1524000"/>
            <a:ext cx="3366022" cy="2133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018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524000"/>
            <a:ext cx="1396874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07522" name="Picture 2" descr="http://zomgitscj.com/wp-content/uploads/2010/04/Nokia-point-and-find-300x1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2678668"/>
            <a:ext cx="3276600" cy="207518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410200" y="4812268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 smtClean="0">
                <a:hlinkClick r:id="rId6"/>
              </a:rPr>
              <a:t>Point &amp; Find</a:t>
            </a:r>
            <a:r>
              <a:rPr lang="en-US" dirty="0" smtClean="0"/>
              <a:t>, </a:t>
            </a:r>
            <a:r>
              <a:rPr lang="en-US" dirty="0" smtClean="0">
                <a:hlinkClick r:id="rId7"/>
              </a:rPr>
              <a:t>Nokia</a:t>
            </a:r>
            <a:endParaRPr lang="en-US" dirty="0" smtClean="0"/>
          </a:p>
        </p:txBody>
      </p:sp>
      <p:pic>
        <p:nvPicPr>
          <p:cNvPr id="107524" name="Picture 4" descr="Lincol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0" y="3886200"/>
            <a:ext cx="2438400" cy="226771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219200" y="6172200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 smtClean="0"/>
              <a:t>Lincoln, Microsoft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Face detection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5105400"/>
            <a:ext cx="7772400" cy="9906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Many new digital cameras now detect faces</a:t>
            </a:r>
          </a:p>
          <a:p>
            <a:pPr lvl="1"/>
            <a:r>
              <a:rPr lang="en-US" sz="1900" dirty="0" smtClean="0"/>
              <a:t>Canon, Sony, Fuji, …</a:t>
            </a:r>
          </a:p>
          <a:p>
            <a:pPr lvl="1">
              <a:buFontTx/>
              <a:buNone/>
            </a:pPr>
            <a:endParaRPr lang="en-US" dirty="0" smtClean="0"/>
          </a:p>
        </p:txBody>
      </p:sp>
      <p:pic>
        <p:nvPicPr>
          <p:cNvPr id="44036" name="Picture 4" descr="tested_4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8375" y="1752600"/>
            <a:ext cx="46196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856468" y="6629400"/>
            <a:ext cx="1287532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Smile detection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1713" y="2703513"/>
            <a:ext cx="7443787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676400"/>
            <a:ext cx="74676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2209800" y="5943600"/>
            <a:ext cx="4730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2000" b="0" dirty="0">
                <a:solidFill>
                  <a:schemeClr val="tx1"/>
                </a:solidFill>
                <a:latin typeface="Times New Roman" pitchFamily="18" charset="0"/>
                <a:hlinkClick r:id="rId5"/>
              </a:rPr>
              <a:t>Sony Cyber-shot® T70 Digital Still Camera </a:t>
            </a:r>
            <a:endParaRPr lang="en-US" sz="20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7856468" y="6629400"/>
            <a:ext cx="1287532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Face annotation</a:t>
            </a:r>
          </a:p>
        </p:txBody>
      </p:sp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3604" y="1640443"/>
            <a:ext cx="318079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Rectangle 8"/>
          <p:cNvSpPr>
            <a:spLocks noChangeArrowheads="1"/>
          </p:cNvSpPr>
          <p:nvPr/>
        </p:nvSpPr>
        <p:spPr bwMode="auto">
          <a:xfrm>
            <a:off x="2372279" y="3593068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Apple </a:t>
            </a:r>
            <a:r>
              <a:rPr lang="en-US" dirty="0" err="1" smtClean="0">
                <a:hlinkClick r:id="rId4"/>
              </a:rPr>
              <a:t>iPhoto</a:t>
            </a:r>
            <a:endParaRPr lang="en-US" dirty="0"/>
          </a:p>
        </p:txBody>
      </p:sp>
      <p:pic>
        <p:nvPicPr>
          <p:cNvPr id="101378" name="Picture 2" descr="http://www.mydigitallife.info/wp-content/uploads/2008/09/face_detecti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600200"/>
            <a:ext cx="2504125" cy="2057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715000" y="3581399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6"/>
              </a:rPr>
              <a:t>Google Picasa</a:t>
            </a:r>
            <a:endParaRPr lang="en-US" dirty="0"/>
          </a:p>
        </p:txBody>
      </p:sp>
      <p:pic>
        <p:nvPicPr>
          <p:cNvPr id="101380" name="Picture 4" descr="face recogni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53916" y="4116943"/>
            <a:ext cx="3875484" cy="2133600"/>
          </a:xfrm>
          <a:prstGeom prst="rect">
            <a:avLst/>
          </a:prstGeom>
          <a:noFill/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190875" y="6183868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Windows Live Photo Gallery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Automotive safety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600200" y="4876800"/>
            <a:ext cx="6858000" cy="1600200"/>
          </a:xfrm>
        </p:spPr>
        <p:txBody>
          <a:bodyPr>
            <a:noAutofit/>
          </a:bodyPr>
          <a:lstStyle/>
          <a:p>
            <a:r>
              <a:rPr lang="en-US" sz="1600" dirty="0" err="1" smtClean="0">
                <a:hlinkClick r:id="rId3"/>
              </a:rPr>
              <a:t>Mobileye</a:t>
            </a:r>
            <a:r>
              <a:rPr lang="en-US" sz="1600" dirty="0" smtClean="0"/>
              <a:t>: Vision systems in high-end BMW, GM, Volvo models </a:t>
            </a:r>
          </a:p>
          <a:p>
            <a:pPr lvl="1"/>
            <a:r>
              <a:rPr lang="en-US" sz="1600" dirty="0" smtClean="0"/>
              <a:t>Pedestrian collision warning</a:t>
            </a:r>
          </a:p>
          <a:p>
            <a:pPr lvl="1"/>
            <a:r>
              <a:rPr lang="en-US" sz="1600" dirty="0" smtClean="0"/>
              <a:t>Forward collision warning</a:t>
            </a:r>
          </a:p>
          <a:p>
            <a:pPr lvl="1"/>
            <a:r>
              <a:rPr lang="en-US" sz="1600" dirty="0" smtClean="0"/>
              <a:t>Lane departure warning</a:t>
            </a:r>
          </a:p>
          <a:p>
            <a:pPr lvl="1"/>
            <a:r>
              <a:rPr lang="en-US" sz="1600" dirty="0" smtClean="0"/>
              <a:t>Headway monitoring and warning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1600200"/>
            <a:ext cx="6248400" cy="321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6941602" y="6629400"/>
            <a:ext cx="2202398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Source:  A. </a:t>
            </a:r>
            <a:r>
              <a:rPr lang="en-US" sz="1200" dirty="0" err="1">
                <a:solidFill>
                  <a:schemeClr val="bg1"/>
                </a:solidFill>
              </a:rPr>
              <a:t>Shashua</a:t>
            </a:r>
            <a:r>
              <a:rPr lang="en-US" sz="1200" dirty="0">
                <a:solidFill>
                  <a:schemeClr val="bg1"/>
                </a:solidFill>
              </a:rPr>
              <a:t>,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___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600200"/>
            <a:ext cx="1981200" cy="260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 descr="cap_1384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600200"/>
            <a:ext cx="57150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458200" cy="838200"/>
          </a:xfrm>
          <a:noFill/>
        </p:spPr>
        <p:txBody>
          <a:bodyPr>
            <a:noAutofit/>
          </a:bodyPr>
          <a:lstStyle/>
          <a:p>
            <a:r>
              <a:rPr lang="en-US" sz="2800" dirty="0" smtClean="0"/>
              <a:t>Special effects:  shape and motion capture</a:t>
            </a:r>
          </a:p>
        </p:txBody>
      </p:sp>
      <p:sp>
        <p:nvSpPr>
          <p:cNvPr id="40965" name="Text Box 6"/>
          <p:cNvSpPr txBox="1">
            <a:spLocks noChangeArrowheads="1"/>
          </p:cNvSpPr>
          <p:nvPr/>
        </p:nvSpPr>
        <p:spPr bwMode="auto">
          <a:xfrm>
            <a:off x="7807325" y="6629400"/>
            <a:ext cx="1336675" cy="27463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  <p:pic>
        <p:nvPicPr>
          <p:cNvPr id="40966" name="Picture 4"/>
          <p:cNvPicPr>
            <a:picLocks noChangeAspect="1" noChangeArrowheads="1"/>
          </p:cNvPicPr>
          <p:nvPr/>
        </p:nvPicPr>
        <p:blipFill>
          <a:blip r:embed="rId5" cstate="print"/>
          <a:srcRect r="25993"/>
          <a:stretch>
            <a:fillRect/>
          </a:stretch>
        </p:blipFill>
        <p:spPr bwMode="auto">
          <a:xfrm>
            <a:off x="685800" y="4267200"/>
            <a:ext cx="3863975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5"/>
          <p:cNvPicPr>
            <a:picLocks noChangeAspect="1" noChangeArrowheads="1"/>
          </p:cNvPicPr>
          <p:nvPr/>
        </p:nvPicPr>
        <p:blipFill>
          <a:blip r:embed="rId6" cstate="print"/>
          <a:srcRect r="26044"/>
          <a:stretch>
            <a:fillRect/>
          </a:stretch>
        </p:blipFill>
        <p:spPr bwMode="auto">
          <a:xfrm>
            <a:off x="4724400" y="4267200"/>
            <a:ext cx="381000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3D visualization: Microsoft </a:t>
            </a:r>
            <a:r>
              <a:rPr lang="en-US" sz="3200" dirty="0" err="1" smtClean="0"/>
              <a:t>Photosynth</a:t>
            </a:r>
            <a:endParaRPr lang="en-US" sz="3200" dirty="0" smtClean="0"/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3473065" y="6172200"/>
            <a:ext cx="25026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2000" b="0" dirty="0" smtClean="0">
                <a:solidFill>
                  <a:schemeClr val="tx1"/>
                </a:solidFill>
                <a:hlinkClick r:id="rId3"/>
              </a:rPr>
              <a:t>http://photosynth.net</a:t>
            </a:r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43012" name="Text Box 6"/>
          <p:cNvSpPr txBox="1">
            <a:spLocks noChangeArrowheads="1"/>
          </p:cNvSpPr>
          <p:nvPr/>
        </p:nvSpPr>
        <p:spPr bwMode="auto">
          <a:xfrm>
            <a:off x="7856468" y="6629400"/>
            <a:ext cx="1287532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  <p:pic>
        <p:nvPicPr>
          <p:cNvPr id="4301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600200"/>
            <a:ext cx="6890135" cy="4648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39336"/>
          </a:xfrm>
        </p:spPr>
        <p:txBody>
          <a:bodyPr>
            <a:noAutofit/>
          </a:bodyPr>
          <a:lstStyle/>
          <a:p>
            <a:r>
              <a:rPr lang="en-US" sz="3200" dirty="0" smtClean="0"/>
              <a:t>Vision for robotics, space exploration</a:t>
            </a:r>
          </a:p>
        </p:txBody>
      </p:sp>
      <p:pic>
        <p:nvPicPr>
          <p:cNvPr id="54276" name="Picture 4" descr="1198865273_31824-1_Sol1369A_WestValley_L257F_b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81175"/>
            <a:ext cx="85344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838200" y="4800600"/>
            <a:ext cx="6477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</a:rPr>
              <a:t>Vision systems (JPL) used for several tasks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•"/>
            </a:pPr>
            <a:r>
              <a:rPr lang="en-US" sz="1600" b="0" dirty="0">
                <a:solidFill>
                  <a:schemeClr val="tx1"/>
                </a:solidFill>
              </a:rPr>
              <a:t>Panorama stitching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•"/>
            </a:pPr>
            <a:r>
              <a:rPr lang="en-US" sz="1600" b="0" dirty="0">
                <a:solidFill>
                  <a:schemeClr val="tx1"/>
                </a:solidFill>
              </a:rPr>
              <a:t>3D terrain modeling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•"/>
            </a:pPr>
            <a:r>
              <a:rPr lang="en-US" sz="1600" b="0" dirty="0">
                <a:solidFill>
                  <a:schemeClr val="tx1"/>
                </a:solidFill>
              </a:rPr>
              <a:t>Obstacle detection, position tracking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•"/>
            </a:pPr>
            <a:r>
              <a:rPr lang="en-US" sz="1600" b="0" dirty="0">
                <a:solidFill>
                  <a:schemeClr val="tx1"/>
                </a:solidFill>
              </a:rPr>
              <a:t>For more, read “</a:t>
            </a:r>
            <a:r>
              <a:rPr lang="en-US" sz="1600" b="0" dirty="0">
                <a:solidFill>
                  <a:schemeClr val="tx1"/>
                </a:solidFill>
                <a:hlinkClick r:id="rId4"/>
              </a:rPr>
              <a:t>Computer Vision on Mars</a:t>
            </a:r>
            <a:r>
              <a:rPr lang="en-US" sz="1600" b="0" dirty="0">
                <a:solidFill>
                  <a:schemeClr val="tx1"/>
                </a:solidFill>
              </a:rPr>
              <a:t>” by </a:t>
            </a:r>
            <a:r>
              <a:rPr lang="en-US" sz="1600" b="0" dirty="0" err="1">
                <a:solidFill>
                  <a:schemeClr val="tx1"/>
                </a:solidFill>
              </a:rPr>
              <a:t>Matthies</a:t>
            </a:r>
            <a:r>
              <a:rPr lang="en-US" sz="1600" b="0" dirty="0">
                <a:solidFill>
                  <a:schemeClr val="tx1"/>
                </a:solidFill>
              </a:rPr>
              <a:t> et al.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838200" y="4067175"/>
            <a:ext cx="7772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eaLnBrk="0" hangingPunct="0">
              <a:spcBef>
                <a:spcPct val="0"/>
              </a:spcBef>
            </a:pPr>
            <a:r>
              <a:rPr lang="en-US" sz="1600" b="0" dirty="0">
                <a:solidFill>
                  <a:schemeClr val="tx1"/>
                </a:solidFill>
                <a:hlinkClick r:id="rId5"/>
              </a:rPr>
              <a:t>NASA'S Mars Exploration Rover Spirit </a:t>
            </a:r>
            <a:r>
              <a:rPr lang="en-US" sz="1600" b="0" dirty="0">
                <a:solidFill>
                  <a:schemeClr val="tx1"/>
                </a:solidFill>
              </a:rPr>
              <a:t>captured this westward view from atop </a:t>
            </a:r>
            <a:br>
              <a:rPr lang="en-US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a low plateau where Spirit spent the closing months of 2007. </a:t>
            </a: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7856468" y="6629400"/>
            <a:ext cx="1287532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5353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 smtClean="0"/>
              <a:t>List of computer vision companies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646237"/>
            <a:ext cx="7924800" cy="563563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800" dirty="0" smtClean="0">
                <a:solidFill>
                  <a:srgbClr val="FFFF00"/>
                </a:solidFill>
                <a:hlinkClick r:id="rId3"/>
              </a:rPr>
              <a:t>http://www.cs.ubc.ca/spider/lowe/vision.html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I. Image Formation</a:t>
            </a:r>
          </a:p>
        </p:txBody>
      </p:sp>
      <p:sp>
        <p:nvSpPr>
          <p:cNvPr id="57350" name="Rectangle 17"/>
          <p:cNvSpPr>
            <a:spLocks noGrp="1" noChangeArrowheads="1"/>
          </p:cNvSpPr>
          <p:nvPr>
            <p:ph sz="quarter" idx="1"/>
          </p:nvPr>
        </p:nvSpPr>
        <p:spPr>
          <a:xfrm>
            <a:off x="609600" y="1646237"/>
            <a:ext cx="2819400" cy="4526280"/>
          </a:xfrm>
        </p:spPr>
        <p:txBody>
          <a:bodyPr/>
          <a:lstStyle/>
          <a:p>
            <a:r>
              <a:rPr lang="en-US" sz="2400" dirty="0" smtClean="0"/>
              <a:t>Cameras </a:t>
            </a:r>
          </a:p>
          <a:p>
            <a:r>
              <a:rPr lang="en-US" sz="2400" dirty="0" smtClean="0"/>
              <a:t>Camera models</a:t>
            </a:r>
          </a:p>
          <a:p>
            <a:r>
              <a:rPr lang="en-US" sz="2400" dirty="0" smtClean="0"/>
              <a:t>Calibration</a:t>
            </a:r>
          </a:p>
          <a:p>
            <a:r>
              <a:rPr lang="en-US" sz="2400" dirty="0" smtClean="0"/>
              <a:t>Radiometry</a:t>
            </a:r>
          </a:p>
          <a:p>
            <a:r>
              <a:rPr lang="en-US" sz="2400" dirty="0" smtClean="0"/>
              <a:t>Color</a:t>
            </a:r>
          </a:p>
        </p:txBody>
      </p:sp>
      <p:pic>
        <p:nvPicPr>
          <p:cNvPr id="145410" name="Picture 2" descr="http://www.bigshotcamera.org/images/fun/projects/optics/slideprojector/Lens_image_form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3657600" cy="1621671"/>
          </a:xfrm>
          <a:prstGeom prst="rect">
            <a:avLst/>
          </a:prstGeom>
          <a:noFill/>
        </p:spPr>
      </p:pic>
      <p:pic>
        <p:nvPicPr>
          <p:cNvPr id="145412" name="Picture 4" descr="http://media.arstechnica.com/journals/apple.media/canon_50D_b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2667000"/>
            <a:ext cx="1799194" cy="1676400"/>
          </a:xfrm>
          <a:prstGeom prst="rect">
            <a:avLst/>
          </a:prstGeom>
          <a:noFill/>
        </p:spPr>
      </p:pic>
      <p:pic>
        <p:nvPicPr>
          <p:cNvPr id="145414" name="Picture 6" descr="http://www.visibone.com/color/hexagon_800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4114800"/>
            <a:ext cx="2093037" cy="2362200"/>
          </a:xfrm>
          <a:prstGeom prst="rect">
            <a:avLst/>
          </a:prstGeom>
          <a:noFill/>
        </p:spPr>
      </p:pic>
      <p:pic>
        <p:nvPicPr>
          <p:cNvPr id="145416" name="Picture 8" descr="http://www.mdpi.com/1424-8220/10/3/2027/a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0759" y="3352800"/>
            <a:ext cx="2519841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II. Early vision (1)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09600" y="1752600"/>
            <a:ext cx="4343400" cy="1668463"/>
            <a:chOff x="2880" y="1234"/>
            <a:chExt cx="2688" cy="1051"/>
          </a:xfrm>
        </p:grpSpPr>
        <p:pic>
          <p:nvPicPr>
            <p:cNvPr id="5735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32" y="1378"/>
              <a:ext cx="248" cy="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355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80" y="1234"/>
              <a:ext cx="892" cy="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356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56" y="1234"/>
              <a:ext cx="912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7" name="Text Box 13"/>
            <p:cNvSpPr txBox="1">
              <a:spLocks noChangeArrowheads="1"/>
            </p:cNvSpPr>
            <p:nvPr/>
          </p:nvSpPr>
          <p:spPr bwMode="auto">
            <a:xfrm>
              <a:off x="3628" y="1881"/>
              <a:ext cx="1076" cy="40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Linear filtering</a:t>
              </a:r>
              <a:br>
                <a:rPr lang="en-US" sz="1800" b="0">
                  <a:solidFill>
                    <a:schemeClr val="bg1"/>
                  </a:solidFill>
                </a:rPr>
              </a:br>
              <a:r>
                <a:rPr lang="en-US" sz="1800" b="0">
                  <a:solidFill>
                    <a:schemeClr val="bg1"/>
                  </a:solidFill>
                </a:rPr>
                <a:t>Edge detection</a:t>
              </a:r>
            </a:p>
          </p:txBody>
        </p:sp>
        <p:sp>
          <p:nvSpPr>
            <p:cNvPr id="57358" name="Text Box 14"/>
            <p:cNvSpPr txBox="1">
              <a:spLocks noChangeArrowheads="1"/>
            </p:cNvSpPr>
            <p:nvPr/>
          </p:nvSpPr>
          <p:spPr bwMode="auto">
            <a:xfrm>
              <a:off x="3792" y="1378"/>
              <a:ext cx="216" cy="36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*</a:t>
              </a:r>
            </a:p>
          </p:txBody>
        </p:sp>
        <p:sp>
          <p:nvSpPr>
            <p:cNvPr id="57359" name="Text Box 15"/>
            <p:cNvSpPr txBox="1">
              <a:spLocks noChangeArrowheads="1"/>
            </p:cNvSpPr>
            <p:nvPr/>
          </p:nvSpPr>
          <p:spPr bwMode="auto">
            <a:xfrm>
              <a:off x="4342" y="1330"/>
              <a:ext cx="266" cy="36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=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114800" y="3200400"/>
            <a:ext cx="4730750" cy="2544762"/>
            <a:chOff x="1552" y="2669"/>
            <a:chExt cx="2980" cy="1603"/>
          </a:xfrm>
        </p:grpSpPr>
        <p:pic>
          <p:nvPicPr>
            <p:cNvPr id="57351" name="Picture 9" descr="Sunflowers2_circl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2" y="2669"/>
              <a:ext cx="1296" cy="1296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57352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80" y="2669"/>
              <a:ext cx="1281" cy="131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sp>
          <p:nvSpPr>
            <p:cNvPr id="57353" name="Text Box 16"/>
            <p:cNvSpPr txBox="1">
              <a:spLocks noChangeArrowheads="1"/>
            </p:cNvSpPr>
            <p:nvPr/>
          </p:nvSpPr>
          <p:spPr bwMode="auto">
            <a:xfrm>
              <a:off x="1552" y="4041"/>
              <a:ext cx="2980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 dirty="0">
                  <a:solidFill>
                    <a:schemeClr val="bg1"/>
                  </a:solidFill>
                </a:rPr>
                <a:t>Feature extraction: corner and blob detection</a:t>
              </a:r>
            </a:p>
          </p:txBody>
        </p:sp>
      </p:grpSp>
      <p:pic>
        <p:nvPicPr>
          <p:cNvPr id="89090" name="Picture 2" descr="http://2expertsdesign.com/images/textures-list/texture-inspiration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" y="3810000"/>
            <a:ext cx="3048000" cy="1847089"/>
          </a:xfrm>
          <a:prstGeom prst="rect">
            <a:avLst/>
          </a:prstGeom>
          <a:noFill/>
        </p:spPr>
      </p:pic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1752600" y="5715000"/>
            <a:ext cx="941348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 smtClean="0">
                <a:solidFill>
                  <a:schemeClr val="bg1"/>
                </a:solidFill>
              </a:rPr>
              <a:t>Texture</a:t>
            </a:r>
            <a:endParaRPr lang="en-US" sz="18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II. Early vision (2)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5562600" y="3657600"/>
            <a:ext cx="2286000" cy="2728913"/>
            <a:chOff x="3216" y="1728"/>
            <a:chExt cx="2168" cy="2391"/>
          </a:xfrm>
        </p:grpSpPr>
        <p:sp>
          <p:nvSpPr>
            <p:cNvPr id="59410" name="Text Box 9"/>
            <p:cNvSpPr txBox="1">
              <a:spLocks noChangeArrowheads="1"/>
            </p:cNvSpPr>
            <p:nvPr/>
          </p:nvSpPr>
          <p:spPr bwMode="auto">
            <a:xfrm>
              <a:off x="3236" y="3888"/>
              <a:ext cx="214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Projective structure from motion</a:t>
              </a:r>
            </a:p>
          </p:txBody>
        </p:sp>
        <p:pic>
          <p:nvPicPr>
            <p:cNvPr id="59411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16" y="1728"/>
              <a:ext cx="2160" cy="216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28600" y="1752600"/>
            <a:ext cx="4038600" cy="1752600"/>
            <a:chOff x="96" y="576"/>
            <a:chExt cx="2544" cy="1104"/>
          </a:xfrm>
        </p:grpSpPr>
        <p:sp>
          <p:nvSpPr>
            <p:cNvPr id="59404" name="Text Box 6"/>
            <p:cNvSpPr txBox="1">
              <a:spLocks noChangeArrowheads="1"/>
            </p:cNvSpPr>
            <p:nvPr/>
          </p:nvSpPr>
          <p:spPr bwMode="auto">
            <a:xfrm>
              <a:off x="1152" y="1449"/>
              <a:ext cx="540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Stereo</a:t>
              </a: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96" y="576"/>
              <a:ext cx="2544" cy="864"/>
              <a:chOff x="96" y="576"/>
              <a:chExt cx="2544" cy="864"/>
            </a:xfrm>
          </p:grpSpPr>
          <p:sp>
            <p:nvSpPr>
              <p:cNvPr id="59406" name="Rectangle 17"/>
              <p:cNvSpPr>
                <a:spLocks noChangeArrowheads="1"/>
              </p:cNvSpPr>
              <p:nvPr/>
            </p:nvSpPr>
            <p:spPr bwMode="auto">
              <a:xfrm>
                <a:off x="96" y="576"/>
                <a:ext cx="2544" cy="864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59407" name="Picture 12" descr="penta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4" y="624"/>
                <a:ext cx="802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408" name="Picture 13" descr="pentar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970" y="624"/>
                <a:ext cx="801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409" name="Picture 14" descr="ipent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824" y="720"/>
                <a:ext cx="768" cy="5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304800" y="3505201"/>
            <a:ext cx="4038600" cy="2881313"/>
            <a:chOff x="192" y="2208"/>
            <a:chExt cx="2544" cy="1815"/>
          </a:xfrm>
        </p:grpSpPr>
        <p:sp>
          <p:nvSpPr>
            <p:cNvPr id="59401" name="Text Box 8"/>
            <p:cNvSpPr txBox="1">
              <a:spLocks noChangeArrowheads="1"/>
            </p:cNvSpPr>
            <p:nvPr/>
          </p:nvSpPr>
          <p:spPr bwMode="auto">
            <a:xfrm>
              <a:off x="480" y="3792"/>
              <a:ext cx="2044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 dirty="0">
                  <a:solidFill>
                    <a:schemeClr val="bg1"/>
                  </a:solidFill>
                </a:rPr>
                <a:t>Affine structure from motion    </a:t>
              </a:r>
            </a:p>
          </p:txBody>
        </p:sp>
        <p:pic>
          <p:nvPicPr>
            <p:cNvPr id="59402" name="Picture 1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2" y="2208"/>
              <a:ext cx="2544" cy="1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403" name="Text Box 21"/>
            <p:cNvSpPr txBox="1">
              <a:spLocks noChangeArrowheads="1"/>
            </p:cNvSpPr>
            <p:nvPr/>
          </p:nvSpPr>
          <p:spPr bwMode="auto">
            <a:xfrm>
              <a:off x="1385" y="3504"/>
              <a:ext cx="1224" cy="17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chemeClr val="bg1"/>
                  </a:solidFill>
                </a:rPr>
                <a:t>Tomasi</a:t>
              </a:r>
              <a:r>
                <a:rPr lang="en-US" dirty="0">
                  <a:solidFill>
                    <a:schemeClr val="bg1"/>
                  </a:solidFill>
                </a:rPr>
                <a:t> &amp; </a:t>
              </a:r>
              <a:r>
                <a:rPr lang="en-US" dirty="0" err="1">
                  <a:solidFill>
                    <a:schemeClr val="bg1"/>
                  </a:solidFill>
                </a:rPr>
                <a:t>Kanade</a:t>
              </a:r>
              <a:r>
                <a:rPr lang="en-US" dirty="0">
                  <a:solidFill>
                    <a:schemeClr val="bg1"/>
                  </a:solidFill>
                </a:rPr>
                <a:t> (1993)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5029200" y="1752600"/>
            <a:ext cx="3352800" cy="1752600"/>
            <a:chOff x="3264" y="480"/>
            <a:chExt cx="2112" cy="1104"/>
          </a:xfrm>
        </p:grpSpPr>
        <p:sp>
          <p:nvSpPr>
            <p:cNvPr id="59399" name="Text Box 7"/>
            <p:cNvSpPr txBox="1">
              <a:spLocks noChangeArrowheads="1"/>
            </p:cNvSpPr>
            <p:nvPr/>
          </p:nvSpPr>
          <p:spPr bwMode="auto">
            <a:xfrm>
              <a:off x="3696" y="1353"/>
              <a:ext cx="1284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Epipolar geometry</a:t>
              </a:r>
            </a:p>
          </p:txBody>
        </p:sp>
        <p:pic>
          <p:nvPicPr>
            <p:cNvPr id="59400" name="Picture 24"/>
            <p:cNvPicPr>
              <a:picLocks noChangeAspect="1" noChangeArrowheads="1"/>
            </p:cNvPicPr>
            <p:nvPr/>
          </p:nvPicPr>
          <p:blipFill>
            <a:blip r:embed="rId8" cstate="print"/>
            <a:srcRect t="44594"/>
            <a:stretch>
              <a:fillRect/>
            </a:stretch>
          </p:blipFill>
          <p:spPr bwMode="auto">
            <a:xfrm>
              <a:off x="3264" y="480"/>
              <a:ext cx="2112" cy="87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</p:grp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7467600" y="6629400"/>
            <a:ext cx="16161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>
                <a:solidFill>
                  <a:schemeClr val="bg1"/>
                </a:solidFill>
              </a:rPr>
              <a:t>slide credit: </a:t>
            </a:r>
            <a:r>
              <a:rPr lang="en-US" sz="1200" dirty="0" err="1" smtClean="0">
                <a:solidFill>
                  <a:schemeClr val="bg1"/>
                </a:solidFill>
              </a:rPr>
              <a:t>Lazebnik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III. “Mid-level vision”</a:t>
            </a:r>
          </a:p>
        </p:txBody>
      </p:sp>
      <p:sp>
        <p:nvSpPr>
          <p:cNvPr id="58373" name="Rectangle 9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Fitting and grouping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09600" y="1524000"/>
            <a:ext cx="3371850" cy="4802188"/>
            <a:chOff x="384" y="960"/>
            <a:chExt cx="2124" cy="3025"/>
          </a:xfrm>
        </p:grpSpPr>
        <p:pic>
          <p:nvPicPr>
            <p:cNvPr id="58376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" y="960"/>
              <a:ext cx="2124" cy="24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sp>
          <p:nvSpPr>
            <p:cNvPr id="58377" name="Text Box 7"/>
            <p:cNvSpPr txBox="1">
              <a:spLocks noChangeArrowheads="1"/>
            </p:cNvSpPr>
            <p:nvPr/>
          </p:nvSpPr>
          <p:spPr bwMode="auto">
            <a:xfrm>
              <a:off x="712" y="3408"/>
              <a:ext cx="1492" cy="57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Fitting: Least squares</a:t>
              </a:r>
              <a:br>
                <a:rPr lang="en-US" sz="1800" b="0">
                  <a:solidFill>
                    <a:schemeClr val="bg1"/>
                  </a:solidFill>
                </a:rPr>
              </a:br>
              <a:r>
                <a:rPr lang="en-US" sz="1800" b="0">
                  <a:solidFill>
                    <a:schemeClr val="bg1"/>
                  </a:solidFill>
                </a:rPr>
                <a:t>Hough transform</a:t>
              </a:r>
              <a:br>
                <a:rPr lang="en-US" sz="1800" b="0">
                  <a:solidFill>
                    <a:schemeClr val="bg1"/>
                  </a:solidFill>
                </a:rPr>
              </a:br>
              <a:r>
                <a:rPr lang="en-US" sz="1800" b="0">
                  <a:solidFill>
                    <a:schemeClr val="bg1"/>
                  </a:solidFill>
                </a:rPr>
                <a:t>RANSAC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267200" y="2259013"/>
            <a:ext cx="4572000" cy="2298700"/>
            <a:chOff x="2688" y="1423"/>
            <a:chExt cx="2880" cy="1448"/>
          </a:xfrm>
        </p:grpSpPr>
        <p:pic>
          <p:nvPicPr>
            <p:cNvPr id="58374" name="Picture 4" descr="butterflie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88" y="1423"/>
              <a:ext cx="2880" cy="1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75" name="Text Box 8"/>
            <p:cNvSpPr txBox="1">
              <a:spLocks noChangeArrowheads="1"/>
            </p:cNvSpPr>
            <p:nvPr/>
          </p:nvSpPr>
          <p:spPr bwMode="auto">
            <a:xfrm>
              <a:off x="3744" y="2640"/>
              <a:ext cx="756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Alignment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III. “Mid-level vision”</a:t>
            </a:r>
          </a:p>
        </p:txBody>
      </p: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4876800" y="1524000"/>
            <a:ext cx="3276600" cy="2590800"/>
            <a:chOff x="384" y="912"/>
            <a:chExt cx="2304" cy="1815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4" y="912"/>
              <a:ext cx="2304" cy="1536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1088" y="2496"/>
              <a:ext cx="1004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 dirty="0">
                  <a:solidFill>
                    <a:schemeClr val="bg1"/>
                  </a:solidFill>
                </a:rPr>
                <a:t>Segmentation</a:t>
              </a:r>
            </a:p>
          </p:txBody>
        </p:sp>
      </p:grpSp>
      <p:grpSp>
        <p:nvGrpSpPr>
          <p:cNvPr id="24" name="Group 36"/>
          <p:cNvGrpSpPr>
            <a:grpSpLocks/>
          </p:cNvGrpSpPr>
          <p:nvPr/>
        </p:nvGrpSpPr>
        <p:grpSpPr bwMode="auto">
          <a:xfrm>
            <a:off x="2590800" y="4343400"/>
            <a:ext cx="4114800" cy="2286000"/>
            <a:chOff x="336" y="2832"/>
            <a:chExt cx="2592" cy="1440"/>
          </a:xfrm>
        </p:grpSpPr>
        <p:grpSp>
          <p:nvGrpSpPr>
            <p:cNvPr id="25" name="Group 22"/>
            <p:cNvGrpSpPr>
              <a:grpSpLocks/>
            </p:cNvGrpSpPr>
            <p:nvPr/>
          </p:nvGrpSpPr>
          <p:grpSpPr bwMode="auto">
            <a:xfrm>
              <a:off x="336" y="2832"/>
              <a:ext cx="2592" cy="1200"/>
              <a:chOff x="336" y="2496"/>
              <a:chExt cx="2592" cy="1200"/>
            </a:xfrm>
          </p:grpSpPr>
          <p:sp>
            <p:nvSpPr>
              <p:cNvPr id="27" name="Rectangle 6"/>
              <p:cNvSpPr>
                <a:spLocks noChangeArrowheads="1"/>
              </p:cNvSpPr>
              <p:nvPr/>
            </p:nvSpPr>
            <p:spPr bwMode="auto">
              <a:xfrm>
                <a:off x="336" y="2496"/>
                <a:ext cx="2592" cy="12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pic>
            <p:nvPicPr>
              <p:cNvPr id="28" name="Picture 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059" t="49991" r="3391" b="587"/>
              <a:stretch>
                <a:fillRect/>
              </a:stretch>
            </p:blipFill>
            <p:spPr bwMode="auto">
              <a:xfrm>
                <a:off x="336" y="2515"/>
                <a:ext cx="1584" cy="1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9" descr="pairwise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064" y="3168"/>
                <a:ext cx="768" cy="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11" descr="ramanan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968" y="2510"/>
                <a:ext cx="912" cy="5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6" name="Text Box 23"/>
            <p:cNvSpPr txBox="1">
              <a:spLocks noChangeArrowheads="1"/>
            </p:cNvSpPr>
            <p:nvPr/>
          </p:nvSpPr>
          <p:spPr bwMode="auto">
            <a:xfrm>
              <a:off x="960" y="4041"/>
              <a:ext cx="1300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bg1"/>
                  </a:solidFill>
                </a:rPr>
                <a:t>Articulated models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1524000" y="3886200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Motion and tracking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2" name="Boy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1143000" y="16002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99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IV. </a:t>
            </a:r>
            <a:r>
              <a:rPr lang="en-US" dirty="0" smtClean="0"/>
              <a:t>High level vision</a:t>
            </a:r>
          </a:p>
        </p:txBody>
      </p:sp>
      <p:sp>
        <p:nvSpPr>
          <p:cNvPr id="60419" name="Text Box 7"/>
          <p:cNvSpPr txBox="1">
            <a:spLocks noChangeArrowheads="1"/>
          </p:cNvSpPr>
          <p:nvPr/>
        </p:nvSpPr>
        <p:spPr bwMode="auto">
          <a:xfrm>
            <a:off x="1973263" y="2706688"/>
            <a:ext cx="184150" cy="2746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0" hangingPunct="0">
              <a:spcBef>
                <a:spcPct val="0"/>
              </a:spcBef>
            </a:pP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4114800" y="1905000"/>
            <a:ext cx="4267200" cy="2347913"/>
            <a:chOff x="96" y="672"/>
            <a:chExt cx="2688" cy="1479"/>
          </a:xfrm>
        </p:grpSpPr>
        <p:sp>
          <p:nvSpPr>
            <p:cNvPr id="60443" name="Rectangle 5"/>
            <p:cNvSpPr>
              <a:spLocks noChangeArrowheads="1"/>
            </p:cNvSpPr>
            <p:nvPr/>
          </p:nvSpPr>
          <p:spPr bwMode="auto">
            <a:xfrm>
              <a:off x="96" y="672"/>
              <a:ext cx="2688" cy="1200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162" y="696"/>
              <a:ext cx="2574" cy="1455"/>
              <a:chOff x="162" y="696"/>
              <a:chExt cx="2574" cy="1455"/>
            </a:xfrm>
          </p:grpSpPr>
          <p:pic>
            <p:nvPicPr>
              <p:cNvPr id="60445" name="Picture 6" descr="sift-feat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2" y="696"/>
                <a:ext cx="2574" cy="1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0446" name="Text Box 15"/>
              <p:cNvSpPr txBox="1">
                <a:spLocks noChangeArrowheads="1"/>
              </p:cNvSpPr>
              <p:nvPr/>
            </p:nvSpPr>
            <p:spPr bwMode="auto">
              <a:xfrm>
                <a:off x="360" y="1920"/>
                <a:ext cx="2124" cy="231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 b="0">
                    <a:solidFill>
                      <a:schemeClr val="bg1"/>
                    </a:solidFill>
                  </a:rPr>
                  <a:t>Patch description and matching</a:t>
                </a:r>
              </a:p>
            </p:txBody>
          </p:sp>
        </p:grpSp>
      </p:grpSp>
      <p:sp>
        <p:nvSpPr>
          <p:cNvPr id="60424" name="Rectangle 46"/>
          <p:cNvSpPr>
            <a:spLocks noChangeArrowheads="1"/>
          </p:cNvSpPr>
          <p:nvPr/>
        </p:nvSpPr>
        <p:spPr bwMode="auto">
          <a:xfrm>
            <a:off x="7029450" y="6629400"/>
            <a:ext cx="2133600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bg1"/>
                </a:solidFill>
              </a:rPr>
              <a:t>Sources: D. Lowe, L. </a:t>
            </a:r>
            <a:r>
              <a:rPr lang="en-US" sz="1200" b="0" dirty="0" err="1">
                <a:solidFill>
                  <a:schemeClr val="bg1"/>
                </a:solidFill>
              </a:rPr>
              <a:t>Fei-Fei</a:t>
            </a:r>
            <a:endParaRPr lang="en-US" sz="1200" b="0" dirty="0">
              <a:solidFill>
                <a:schemeClr val="bg1"/>
              </a:solidFill>
            </a:endParaRPr>
          </a:p>
        </p:txBody>
      </p:sp>
      <p:grpSp>
        <p:nvGrpSpPr>
          <p:cNvPr id="31" name="Group 35"/>
          <p:cNvGrpSpPr>
            <a:grpSpLocks/>
          </p:cNvGrpSpPr>
          <p:nvPr/>
        </p:nvGrpSpPr>
        <p:grpSpPr bwMode="auto">
          <a:xfrm>
            <a:off x="1143000" y="1614487"/>
            <a:ext cx="2227262" cy="2881313"/>
            <a:chOff x="3545" y="912"/>
            <a:chExt cx="1403" cy="1815"/>
          </a:xfrm>
        </p:grpSpPr>
        <p:pic>
          <p:nvPicPr>
            <p:cNvPr id="32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45" y="912"/>
              <a:ext cx="1403" cy="153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3744" y="2496"/>
              <a:ext cx="1060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 dirty="0">
                  <a:solidFill>
                    <a:schemeClr val="bg1"/>
                  </a:solidFill>
                </a:rPr>
                <a:t>Face detection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90600" y="4552950"/>
            <a:ext cx="7410450" cy="2076450"/>
            <a:chOff x="742950" y="4495800"/>
            <a:chExt cx="7410450" cy="2076450"/>
          </a:xfrm>
        </p:grpSpPr>
        <p:grpSp>
          <p:nvGrpSpPr>
            <p:cNvPr id="4" name="Group 40"/>
            <p:cNvGrpSpPr>
              <a:grpSpLocks/>
            </p:cNvGrpSpPr>
            <p:nvPr/>
          </p:nvGrpSpPr>
          <p:grpSpPr bwMode="auto">
            <a:xfrm>
              <a:off x="742950" y="4572000"/>
              <a:ext cx="2508570" cy="1614865"/>
              <a:chOff x="3176" y="672"/>
              <a:chExt cx="2227" cy="1506"/>
            </a:xfrm>
          </p:grpSpPr>
          <p:pic>
            <p:nvPicPr>
              <p:cNvPr id="60441" name="Picture 1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38799"/>
              <a:stretch>
                <a:fillRect/>
              </a:stretch>
            </p:blipFill>
            <p:spPr bwMode="auto">
              <a:xfrm>
                <a:off x="3264" y="672"/>
                <a:ext cx="2112" cy="12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0442" name="Text Box 20"/>
              <p:cNvSpPr txBox="1">
                <a:spLocks noChangeArrowheads="1"/>
              </p:cNvSpPr>
              <p:nvPr/>
            </p:nvSpPr>
            <p:spPr bwMode="auto">
              <a:xfrm>
                <a:off x="3176" y="1920"/>
                <a:ext cx="2227" cy="25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solidFill>
                      <a:schemeClr val="bg1"/>
                    </a:solidFill>
                  </a:rPr>
                  <a:t>Clustering and visual vocabularies</a:t>
                </a:r>
              </a:p>
            </p:txBody>
          </p:sp>
        </p:grpSp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3657600" y="4495800"/>
              <a:ext cx="2286000" cy="1676401"/>
              <a:chOff x="528" y="2448"/>
              <a:chExt cx="2050" cy="1278"/>
            </a:xfrm>
          </p:grpSpPr>
          <p:grpSp>
            <p:nvGrpSpPr>
              <p:cNvPr id="6" name="Group 35"/>
              <p:cNvGrpSpPr>
                <a:grpSpLocks/>
              </p:cNvGrpSpPr>
              <p:nvPr/>
            </p:nvGrpSpPr>
            <p:grpSpPr bwMode="auto">
              <a:xfrm>
                <a:off x="528" y="2448"/>
                <a:ext cx="2050" cy="1056"/>
                <a:chOff x="926" y="1872"/>
                <a:chExt cx="3550" cy="1818"/>
              </a:xfrm>
            </p:grpSpPr>
            <p:pic>
              <p:nvPicPr>
                <p:cNvPr id="60429" name="Picture 2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t="46179" r="21556" b="47224"/>
                <a:stretch>
                  <a:fillRect/>
                </a:stretch>
              </p:blipFill>
              <p:spPr bwMode="auto">
                <a:xfrm>
                  <a:off x="926" y="3408"/>
                  <a:ext cx="3550" cy="2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430" name="Rectangle 24"/>
                <p:cNvSpPr>
                  <a:spLocks noChangeArrowheads="1"/>
                </p:cNvSpPr>
                <p:nvPr/>
              </p:nvSpPr>
              <p:spPr bwMode="auto">
                <a:xfrm>
                  <a:off x="1008" y="2928"/>
                  <a:ext cx="144" cy="384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1" name="Rectangle 25"/>
                <p:cNvSpPr>
                  <a:spLocks noChangeArrowheads="1"/>
                </p:cNvSpPr>
                <p:nvPr/>
              </p:nvSpPr>
              <p:spPr bwMode="auto">
                <a:xfrm>
                  <a:off x="1296" y="2208"/>
                  <a:ext cx="144" cy="1104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2" name="Rectangle 26"/>
                <p:cNvSpPr>
                  <a:spLocks noChangeArrowheads="1"/>
                </p:cNvSpPr>
                <p:nvPr/>
              </p:nvSpPr>
              <p:spPr bwMode="auto">
                <a:xfrm>
                  <a:off x="1632" y="2400"/>
                  <a:ext cx="144" cy="912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3" name="Rectangle 27"/>
                <p:cNvSpPr>
                  <a:spLocks noChangeArrowheads="1"/>
                </p:cNvSpPr>
                <p:nvPr/>
              </p:nvSpPr>
              <p:spPr bwMode="auto">
                <a:xfrm>
                  <a:off x="1968" y="3120"/>
                  <a:ext cx="144" cy="192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4" name="Rectangle 28"/>
                <p:cNvSpPr>
                  <a:spLocks noChangeArrowheads="1"/>
                </p:cNvSpPr>
                <p:nvPr/>
              </p:nvSpPr>
              <p:spPr bwMode="auto">
                <a:xfrm>
                  <a:off x="2304" y="1872"/>
                  <a:ext cx="144" cy="1440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5" name="Rectangle 29"/>
                <p:cNvSpPr>
                  <a:spLocks noChangeArrowheads="1"/>
                </p:cNvSpPr>
                <p:nvPr/>
              </p:nvSpPr>
              <p:spPr bwMode="auto">
                <a:xfrm>
                  <a:off x="2640" y="2592"/>
                  <a:ext cx="144" cy="720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6" name="Rectangle 30"/>
                <p:cNvSpPr>
                  <a:spLocks noChangeArrowheads="1"/>
                </p:cNvSpPr>
                <p:nvPr/>
              </p:nvSpPr>
              <p:spPr bwMode="auto">
                <a:xfrm>
                  <a:off x="2976" y="2304"/>
                  <a:ext cx="144" cy="1008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7" name="Rectangle 31"/>
                <p:cNvSpPr>
                  <a:spLocks noChangeArrowheads="1"/>
                </p:cNvSpPr>
                <p:nvPr/>
              </p:nvSpPr>
              <p:spPr bwMode="auto">
                <a:xfrm>
                  <a:off x="3264" y="2784"/>
                  <a:ext cx="144" cy="528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8" name="Rectangle 32"/>
                <p:cNvSpPr>
                  <a:spLocks noChangeArrowheads="1"/>
                </p:cNvSpPr>
                <p:nvPr/>
              </p:nvSpPr>
              <p:spPr bwMode="auto">
                <a:xfrm>
                  <a:off x="3600" y="2208"/>
                  <a:ext cx="144" cy="1104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39" name="Rectangle 33"/>
                <p:cNvSpPr>
                  <a:spLocks noChangeArrowheads="1"/>
                </p:cNvSpPr>
                <p:nvPr/>
              </p:nvSpPr>
              <p:spPr bwMode="auto">
                <a:xfrm>
                  <a:off x="3936" y="3024"/>
                  <a:ext cx="144" cy="288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440" name="Rectangle 34"/>
                <p:cNvSpPr>
                  <a:spLocks noChangeArrowheads="1"/>
                </p:cNvSpPr>
                <p:nvPr/>
              </p:nvSpPr>
              <p:spPr bwMode="auto">
                <a:xfrm>
                  <a:off x="4224" y="2496"/>
                  <a:ext cx="144" cy="816"/>
                </a:xfrm>
                <a:prstGeom prst="rect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0428" name="Text Box 36"/>
              <p:cNvSpPr txBox="1">
                <a:spLocks noChangeArrowheads="1"/>
              </p:cNvSpPr>
              <p:nvPr/>
            </p:nvSpPr>
            <p:spPr bwMode="auto">
              <a:xfrm>
                <a:off x="768" y="3552"/>
                <a:ext cx="1121" cy="17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solidFill>
                      <a:schemeClr val="bg1"/>
                    </a:solidFill>
                  </a:rPr>
                  <a:t>Bag-of-features models</a:t>
                </a:r>
              </a:p>
            </p:txBody>
          </p:sp>
        </p:grpSp>
        <p:grpSp>
          <p:nvGrpSpPr>
            <p:cNvPr id="7" name="Group 42"/>
            <p:cNvGrpSpPr>
              <a:grpSpLocks/>
            </p:cNvGrpSpPr>
            <p:nvPr/>
          </p:nvGrpSpPr>
          <p:grpSpPr bwMode="auto">
            <a:xfrm>
              <a:off x="6477000" y="4495800"/>
              <a:ext cx="1676400" cy="1820144"/>
              <a:chOff x="3648" y="2256"/>
              <a:chExt cx="1296" cy="1472"/>
            </a:xfrm>
          </p:grpSpPr>
          <p:pic>
            <p:nvPicPr>
              <p:cNvPr id="60425" name="Picture 3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648" y="2256"/>
                <a:ext cx="1296" cy="118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</p:pic>
          <p:sp>
            <p:nvSpPr>
              <p:cNvPr id="60426" name="Text Box 38"/>
              <p:cNvSpPr txBox="1">
                <a:spLocks noChangeArrowheads="1"/>
              </p:cNvSpPr>
              <p:nvPr/>
            </p:nvSpPr>
            <p:spPr bwMode="auto">
              <a:xfrm>
                <a:off x="3828" y="3504"/>
                <a:ext cx="840" cy="22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b="0" dirty="0">
                    <a:solidFill>
                      <a:schemeClr val="bg1"/>
                    </a:solidFill>
                  </a:rPr>
                  <a:t>Classification</a:t>
                </a:r>
              </a:p>
            </p:txBody>
          </p:sp>
        </p:grpSp>
        <p:sp>
          <p:nvSpPr>
            <p:cNvPr id="34" name="Right Arrow 33"/>
            <p:cNvSpPr/>
            <p:nvPr/>
          </p:nvSpPr>
          <p:spPr>
            <a:xfrm>
              <a:off x="3257550" y="5029200"/>
              <a:ext cx="47625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6019800" y="5029200"/>
              <a:ext cx="40005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 Box 24"/>
            <p:cNvSpPr txBox="1">
              <a:spLocks noChangeArrowheads="1"/>
            </p:cNvSpPr>
            <p:nvPr/>
          </p:nvSpPr>
          <p:spPr bwMode="auto">
            <a:xfrm>
              <a:off x="3781425" y="6202918"/>
              <a:ext cx="2044149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 dirty="0" smtClean="0">
                  <a:solidFill>
                    <a:schemeClr val="bg1"/>
                  </a:solidFill>
                </a:rPr>
                <a:t>Object recognition</a:t>
              </a:r>
              <a:endParaRPr lang="en-US" sz="1800" b="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1683</TotalTime>
  <Words>1680</Words>
  <Application>Microsoft Office PowerPoint</Application>
  <PresentationFormat>On-screen Show (4:3)</PresentationFormat>
  <Paragraphs>408</Paragraphs>
  <Slides>73</Slides>
  <Notes>55</Notes>
  <HiddenSlides>0</HiddenSlides>
  <MMClips>5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Oriel</vt:lpstr>
      <vt:lpstr>Image File</vt:lpstr>
      <vt:lpstr>Image</vt:lpstr>
      <vt:lpstr>CS558 Computer Vision</vt:lpstr>
      <vt:lpstr>Self-introduction</vt:lpstr>
      <vt:lpstr>Course Information (1)</vt:lpstr>
      <vt:lpstr>Course Information (2)</vt:lpstr>
      <vt:lpstr>Rules</vt:lpstr>
      <vt:lpstr>Lecture I: Introduction to Computer Vision</vt:lpstr>
      <vt:lpstr>Outline</vt:lpstr>
      <vt:lpstr>What is Computer Vision?</vt:lpstr>
      <vt:lpstr>Computer vision:  To make sense from pixels</vt:lpstr>
      <vt:lpstr>Vision vs. Graphics</vt:lpstr>
      <vt:lpstr>What is computer vision?</vt:lpstr>
      <vt:lpstr>Topics:</vt:lpstr>
      <vt:lpstr>What to sense from images?</vt:lpstr>
      <vt:lpstr>Vision for measurement</vt:lpstr>
      <vt:lpstr>PowerPoint Presentation</vt:lpstr>
      <vt:lpstr>PowerPoint Presentation</vt:lpstr>
      <vt:lpstr>PowerPoint Presentation</vt:lpstr>
      <vt:lpstr>PowerPoint Presentation</vt:lpstr>
      <vt:lpstr>Dynamic semantics: hand gesture</vt:lpstr>
      <vt:lpstr>Why should we care about computer vision?</vt:lpstr>
      <vt:lpstr>Images and videos are everywhere</vt:lpstr>
      <vt:lpstr>Images and videos are everywhere</vt:lpstr>
      <vt:lpstr>Vision is useful</vt:lpstr>
      <vt:lpstr>A demo of visual gesture based mobile HCI</vt:lpstr>
      <vt:lpstr>Vision is fun?</vt:lpstr>
      <vt:lpstr>Vision is fun?</vt:lpstr>
      <vt:lpstr>Vision is interesting</vt:lpstr>
      <vt:lpstr>Vision is interesting</vt:lpstr>
      <vt:lpstr>Why is challenging?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Challenges: object intra-class variation</vt:lpstr>
      <vt:lpstr>Challenges:  local ambiguity</vt:lpstr>
      <vt:lpstr>Challenges:  context</vt:lpstr>
      <vt:lpstr>Challenges:  context</vt:lpstr>
      <vt:lpstr>Challenges or opportunities?</vt:lpstr>
      <vt:lpstr>Depth cues: Linear perspective</vt:lpstr>
      <vt:lpstr>Depth cues: Aerial perspective</vt:lpstr>
      <vt:lpstr>Depth ordering cues: Occlusion</vt:lpstr>
      <vt:lpstr>Shape cues: Texture gradient</vt:lpstr>
      <vt:lpstr>Shape and lighting cues: Shading</vt:lpstr>
      <vt:lpstr>Position and lighting cues: Cast shadows</vt:lpstr>
      <vt:lpstr>Grouping cues: Similarity (color, texture,proximity)</vt:lpstr>
      <vt:lpstr>Grouping cues: “Common fate”</vt:lpstr>
      <vt:lpstr>Inverse problem in nature</vt:lpstr>
      <vt:lpstr>Connections to other areas</vt:lpstr>
      <vt:lpstr>A rough history of computer vision (1)</vt:lpstr>
      <vt:lpstr>A rough history of computer vision (2)</vt:lpstr>
      <vt:lpstr>Origins of computer vision</vt:lpstr>
      <vt:lpstr>What are the real-world applications?</vt:lpstr>
      <vt:lpstr>Optical character recognition (OCR)</vt:lpstr>
      <vt:lpstr>Biometrics</vt:lpstr>
      <vt:lpstr>Biometrics</vt:lpstr>
      <vt:lpstr>Mobile visual search</vt:lpstr>
      <vt:lpstr>Face detection</vt:lpstr>
      <vt:lpstr>Smile detection</vt:lpstr>
      <vt:lpstr>Face annotation</vt:lpstr>
      <vt:lpstr>Automotive safety</vt:lpstr>
      <vt:lpstr>Special effects:  shape and motion capture</vt:lpstr>
      <vt:lpstr>3D visualization: Microsoft Photosynth</vt:lpstr>
      <vt:lpstr>Vision for robotics, space exploration</vt:lpstr>
      <vt:lpstr>List of computer vision companies</vt:lpstr>
      <vt:lpstr>I. Image Formation</vt:lpstr>
      <vt:lpstr>II. Early vision (1)</vt:lpstr>
      <vt:lpstr>II. Early vision (2)</vt:lpstr>
      <vt:lpstr>III. “Mid-level vision”</vt:lpstr>
      <vt:lpstr>III. “Mid-level vision”</vt:lpstr>
      <vt:lpstr>IV. High level vision</vt:lpstr>
    </vt:vector>
  </TitlesOfParts>
  <Company>IBM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IBM_ADMIN</dc:creator>
  <cp:lastModifiedBy>Gang Hua</cp:lastModifiedBy>
  <cp:revision>358</cp:revision>
  <dcterms:created xsi:type="dcterms:W3CDTF">2011-08-29T18:29:09Z</dcterms:created>
  <dcterms:modified xsi:type="dcterms:W3CDTF">2014-01-14T19:20:31Z</dcterms:modified>
</cp:coreProperties>
</file>